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88"/>
  </p:normalViewPr>
  <p:slideViewPr>
    <p:cSldViewPr snapToGrid="0" snapToObjects="1">
      <p:cViewPr varScale="1">
        <p:scale>
          <a:sx n="105" d="100"/>
          <a:sy n="105" d="100"/>
        </p:scale>
        <p:origin x="8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A061407-6AB2-4675-AE1B-BC957D3263A3/CALICE%2373-part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5A061407-6AB2-4675-AE1B-BC957D3263A3/CALICE%2373-part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D40BCED2-41BC-461B-8B11-BBDD93734C12/CALICE%237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D40BCED2-41BC-461B-8B11-BBDD93734C12/CALICE%237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441AC20A-8854-434B-8564-7F63C3880874/CALICE%2375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ybenham/Library/Containers/com.apple.mail/Data/Library/Mail%20Downloads/441AC20A-8854-434B-8564-7F63C3880874/CALICE%237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</a:t>
            </a:r>
            <a:r>
              <a:rPr lang="en-US" baseline="0"/>
              <a:t> #73(9,15)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Sheet1!$A$23:$A$38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Sheet1!$B$23:$B$38</c:f>
              <c:numCache>
                <c:formatCode>0.00E+00</c:formatCode>
                <c:ptCount val="16"/>
                <c:pt idx="0">
                  <c:v>6.2283390000000001E-2</c:v>
                </c:pt>
                <c:pt idx="1">
                  <c:v>7.6061069999999995E-2</c:v>
                </c:pt>
                <c:pt idx="2">
                  <c:v>9.2804429999999993E-2</c:v>
                </c:pt>
                <c:pt idx="3">
                  <c:v>0.10476190000000001</c:v>
                </c:pt>
                <c:pt idx="4">
                  <c:v>0.11411010000000001</c:v>
                </c:pt>
                <c:pt idx="5">
                  <c:v>0.11813319999999999</c:v>
                </c:pt>
                <c:pt idx="6">
                  <c:v>0.12366489999999999</c:v>
                </c:pt>
                <c:pt idx="7">
                  <c:v>0.1248929</c:v>
                </c:pt>
                <c:pt idx="8">
                  <c:v>0.1284632</c:v>
                </c:pt>
                <c:pt idx="9">
                  <c:v>0.13232740000000001</c:v>
                </c:pt>
                <c:pt idx="10">
                  <c:v>0.13381080000000001</c:v>
                </c:pt>
                <c:pt idx="11">
                  <c:v>0.13492879999999999</c:v>
                </c:pt>
                <c:pt idx="12">
                  <c:v>0.1327284</c:v>
                </c:pt>
                <c:pt idx="13">
                  <c:v>0.1234437</c:v>
                </c:pt>
                <c:pt idx="14">
                  <c:v>0.13068859999999999</c:v>
                </c:pt>
                <c:pt idx="15">
                  <c:v>0.12935820000000001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8BD4-E445-A0F0-0C508FEC51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3797871"/>
        <c:axId val="1463799551"/>
      </c:scatterChart>
      <c:valAx>
        <c:axId val="146379787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3799551"/>
        <c:crosses val="autoZero"/>
        <c:crossBetween val="midCat"/>
      </c:valAx>
      <c:valAx>
        <c:axId val="1463799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3797871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CALICE73 (16,16)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Sheet1!$G$3:$G$18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Sheet1!$H$3:$H$18</c:f>
              <c:numCache>
                <c:formatCode>0.00E+00</c:formatCode>
                <c:ptCount val="16"/>
                <c:pt idx="0">
                  <c:v>0.19727919999999999</c:v>
                </c:pt>
                <c:pt idx="1">
                  <c:v>0.2295432</c:v>
                </c:pt>
                <c:pt idx="2">
                  <c:v>0.26677220000000001</c:v>
                </c:pt>
                <c:pt idx="3">
                  <c:v>0.291987</c:v>
                </c:pt>
                <c:pt idx="4">
                  <c:v>0.31052030000000003</c:v>
                </c:pt>
                <c:pt idx="5">
                  <c:v>0.3273992</c:v>
                </c:pt>
                <c:pt idx="6">
                  <c:v>0.34171849999999998</c:v>
                </c:pt>
                <c:pt idx="7">
                  <c:v>0.36012430000000001</c:v>
                </c:pt>
                <c:pt idx="8">
                  <c:v>0.37463109999999999</c:v>
                </c:pt>
                <c:pt idx="9">
                  <c:v>0.40643069999999998</c:v>
                </c:pt>
                <c:pt idx="10">
                  <c:v>0.43872359999999999</c:v>
                </c:pt>
                <c:pt idx="11">
                  <c:v>0.46832040000000003</c:v>
                </c:pt>
                <c:pt idx="12">
                  <c:v>0.50202590000000002</c:v>
                </c:pt>
                <c:pt idx="13">
                  <c:v>0.53584849999999995</c:v>
                </c:pt>
                <c:pt idx="14">
                  <c:v>0.57270239999999994</c:v>
                </c:pt>
                <c:pt idx="15">
                  <c:v>0.6089289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5AC-8F43-B8CC-B886EA979D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462075519"/>
        <c:axId val="1202758431"/>
      </c:scatterChart>
      <c:valAx>
        <c:axId val="146207551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2758431"/>
        <c:crosses val="autoZero"/>
        <c:crossBetween val="midCat"/>
      </c:valAx>
      <c:valAx>
        <c:axId val="120275843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207551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CALICE74(13,12)</a:t>
            </a:r>
          </a:p>
        </c:rich>
      </c:tx>
      <c:layout>
        <c:manualLayout>
          <c:xMode val="edge"/>
          <c:yMode val="edge"/>
          <c:x val="0.36134711286089233"/>
          <c:y val="7.87037037037037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Sheet1!$G$46:$G$65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  <c:pt idx="16">
                  <c:v>240</c:v>
                </c:pt>
                <c:pt idx="17">
                  <c:v>260</c:v>
                </c:pt>
                <c:pt idx="18">
                  <c:v>280</c:v>
                </c:pt>
                <c:pt idx="19">
                  <c:v>300</c:v>
                </c:pt>
              </c:numCache>
            </c:numRef>
          </c:xVal>
          <c:yVal>
            <c:numRef>
              <c:f>Sheet1!$H$46:$H$65</c:f>
              <c:numCache>
                <c:formatCode>0.00E+00</c:formatCode>
                <c:ptCount val="20"/>
                <c:pt idx="0">
                  <c:v>6.4321840000000005E-2</c:v>
                </c:pt>
                <c:pt idx="1">
                  <c:v>7.4717000000000006E-2</c:v>
                </c:pt>
                <c:pt idx="2">
                  <c:v>9.0317410000000001E-2</c:v>
                </c:pt>
                <c:pt idx="3">
                  <c:v>9.6229129999999996E-2</c:v>
                </c:pt>
                <c:pt idx="4">
                  <c:v>0.1002584</c:v>
                </c:pt>
                <c:pt idx="5">
                  <c:v>9.9531079999999994E-2</c:v>
                </c:pt>
                <c:pt idx="6">
                  <c:v>0.1020773</c:v>
                </c:pt>
                <c:pt idx="7">
                  <c:v>9.9277519999999994E-2</c:v>
                </c:pt>
                <c:pt idx="8">
                  <c:v>0.10224660000000001</c:v>
                </c:pt>
                <c:pt idx="9">
                  <c:v>0.1005339</c:v>
                </c:pt>
                <c:pt idx="10">
                  <c:v>0.1000664</c:v>
                </c:pt>
                <c:pt idx="11">
                  <c:v>0.10052179999999999</c:v>
                </c:pt>
                <c:pt idx="12">
                  <c:v>0.1015411</c:v>
                </c:pt>
                <c:pt idx="13">
                  <c:v>0.1009574</c:v>
                </c:pt>
                <c:pt idx="14">
                  <c:v>0.10198980000000001</c:v>
                </c:pt>
                <c:pt idx="15">
                  <c:v>0.10177849999999999</c:v>
                </c:pt>
                <c:pt idx="16">
                  <c:v>0.10201060000000001</c:v>
                </c:pt>
                <c:pt idx="17">
                  <c:v>0.1022758</c:v>
                </c:pt>
                <c:pt idx="18">
                  <c:v>0.10251730000000001</c:v>
                </c:pt>
                <c:pt idx="19">
                  <c:v>0.102197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111-6C48-8A62-F680DFDA66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8673567"/>
        <c:axId val="1228304111"/>
      </c:scatterChart>
      <c:valAx>
        <c:axId val="117867356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28304111"/>
        <c:crosses val="autoZero"/>
        <c:crossBetween val="midCat"/>
      </c:valAx>
      <c:valAx>
        <c:axId val="122830411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867356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74(9,7)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Sheet1!$D$46:$D$61</c:f>
              <c:numCache>
                <c:formatCode>General</c:formatCode>
                <c:ptCount val="16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</c:numCache>
            </c:numRef>
          </c:xVal>
          <c:yVal>
            <c:numRef>
              <c:f>Sheet1!$E$46:$E$61</c:f>
              <c:numCache>
                <c:formatCode>0.00E+00</c:formatCode>
                <c:ptCount val="16"/>
                <c:pt idx="0">
                  <c:v>8.7257870000000001E-2</c:v>
                </c:pt>
                <c:pt idx="1">
                  <c:v>0.1158192</c:v>
                </c:pt>
                <c:pt idx="2">
                  <c:v>0.14868190000000001</c:v>
                </c:pt>
                <c:pt idx="3">
                  <c:v>0.1708653</c:v>
                </c:pt>
                <c:pt idx="4">
                  <c:v>0.18033660000000001</c:v>
                </c:pt>
                <c:pt idx="5">
                  <c:v>0.1895384</c:v>
                </c:pt>
                <c:pt idx="6">
                  <c:v>0.202876</c:v>
                </c:pt>
                <c:pt idx="7">
                  <c:v>0.20688529999999999</c:v>
                </c:pt>
                <c:pt idx="8">
                  <c:v>0.2114723</c:v>
                </c:pt>
                <c:pt idx="9">
                  <c:v>0.21565899999999999</c:v>
                </c:pt>
                <c:pt idx="10">
                  <c:v>0.21565400000000001</c:v>
                </c:pt>
                <c:pt idx="11">
                  <c:v>0.20439979999999999</c:v>
                </c:pt>
                <c:pt idx="12">
                  <c:v>0.20677509999999999</c:v>
                </c:pt>
                <c:pt idx="13">
                  <c:v>0.21347160000000001</c:v>
                </c:pt>
                <c:pt idx="14">
                  <c:v>0.19962340000000001</c:v>
                </c:pt>
                <c:pt idx="15">
                  <c:v>0.2002399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FA8-1943-A1EE-73C562912D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7979007"/>
        <c:axId val="1257980687"/>
      </c:scatterChart>
      <c:valAx>
        <c:axId val="12579790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980687"/>
        <c:crosses val="autoZero"/>
        <c:crossBetween val="midCat"/>
      </c:valAx>
      <c:valAx>
        <c:axId val="12579806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7979007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75(7,8)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Sheet1!$D$30:$D$49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  <c:pt idx="16">
                  <c:v>240</c:v>
                </c:pt>
                <c:pt idx="17">
                  <c:v>260</c:v>
                </c:pt>
                <c:pt idx="18">
                  <c:v>280</c:v>
                </c:pt>
                <c:pt idx="19">
                  <c:v>300</c:v>
                </c:pt>
              </c:numCache>
            </c:numRef>
          </c:xVal>
          <c:yVal>
            <c:numRef>
              <c:f>Sheet1!$E$30:$E$49</c:f>
              <c:numCache>
                <c:formatCode>0.00E+00</c:formatCode>
                <c:ptCount val="20"/>
                <c:pt idx="0">
                  <c:v>6.1381709999999999E-2</c:v>
                </c:pt>
                <c:pt idx="1">
                  <c:v>7.0513709999999993E-2</c:v>
                </c:pt>
                <c:pt idx="2">
                  <c:v>8.9010030000000004E-2</c:v>
                </c:pt>
                <c:pt idx="3">
                  <c:v>9.4000529999999999E-2</c:v>
                </c:pt>
                <c:pt idx="4">
                  <c:v>9.9715090000000006E-2</c:v>
                </c:pt>
                <c:pt idx="5">
                  <c:v>9.8493310000000001E-2</c:v>
                </c:pt>
                <c:pt idx="6">
                  <c:v>0.1006875</c:v>
                </c:pt>
                <c:pt idx="7">
                  <c:v>9.8579050000000001E-2</c:v>
                </c:pt>
                <c:pt idx="8">
                  <c:v>0.10059999999999999</c:v>
                </c:pt>
                <c:pt idx="9">
                  <c:v>9.8668720000000001E-2</c:v>
                </c:pt>
                <c:pt idx="10">
                  <c:v>9.9362469999999994E-2</c:v>
                </c:pt>
                <c:pt idx="11">
                  <c:v>0.10091650000000001</c:v>
                </c:pt>
                <c:pt idx="12">
                  <c:v>9.9532060000000006E-2</c:v>
                </c:pt>
                <c:pt idx="13">
                  <c:v>0.100131</c:v>
                </c:pt>
                <c:pt idx="14">
                  <c:v>0.1006755</c:v>
                </c:pt>
                <c:pt idx="15">
                  <c:v>9.9901229999999994E-2</c:v>
                </c:pt>
                <c:pt idx="16">
                  <c:v>9.9752830000000001E-2</c:v>
                </c:pt>
                <c:pt idx="17">
                  <c:v>0.1018092</c:v>
                </c:pt>
                <c:pt idx="18">
                  <c:v>0.1014438</c:v>
                </c:pt>
                <c:pt idx="19">
                  <c:v>0.101546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182-034D-A97F-6DAF2D17BB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8150959"/>
        <c:axId val="1204137551"/>
      </c:scatterChart>
      <c:valAx>
        <c:axId val="126815095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04137551"/>
        <c:crosses val="autoZero"/>
        <c:crossBetween val="midCat"/>
      </c:valAx>
      <c:valAx>
        <c:axId val="12041375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815095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CALICE 75(16,16)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Sheet1!$G$54:$G$73</c:f>
              <c:numCache>
                <c:formatCode>General</c:formatCode>
                <c:ptCount val="20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100</c:v>
                </c:pt>
                <c:pt idx="10">
                  <c:v>120</c:v>
                </c:pt>
                <c:pt idx="11">
                  <c:v>140</c:v>
                </c:pt>
                <c:pt idx="12">
                  <c:v>160</c:v>
                </c:pt>
                <c:pt idx="13">
                  <c:v>180</c:v>
                </c:pt>
                <c:pt idx="14">
                  <c:v>200</c:v>
                </c:pt>
                <c:pt idx="15">
                  <c:v>220</c:v>
                </c:pt>
                <c:pt idx="16">
                  <c:v>240</c:v>
                </c:pt>
                <c:pt idx="17">
                  <c:v>260</c:v>
                </c:pt>
                <c:pt idx="18">
                  <c:v>280</c:v>
                </c:pt>
                <c:pt idx="19">
                  <c:v>300</c:v>
                </c:pt>
              </c:numCache>
            </c:numRef>
          </c:xVal>
          <c:yVal>
            <c:numRef>
              <c:f>Sheet1!$H$54:$H$73</c:f>
              <c:numCache>
                <c:formatCode>0.00E+00</c:formatCode>
                <c:ptCount val="20"/>
                <c:pt idx="0">
                  <c:v>0.2011337</c:v>
                </c:pt>
                <c:pt idx="1">
                  <c:v>0.22724069999999999</c:v>
                </c:pt>
                <c:pt idx="2">
                  <c:v>0.26404260000000002</c:v>
                </c:pt>
                <c:pt idx="3">
                  <c:v>0.29010219999999998</c:v>
                </c:pt>
                <c:pt idx="4">
                  <c:v>0.30883119999999997</c:v>
                </c:pt>
                <c:pt idx="5">
                  <c:v>0.32476729999999998</c:v>
                </c:pt>
                <c:pt idx="6">
                  <c:v>0.34266039999999998</c:v>
                </c:pt>
                <c:pt idx="7">
                  <c:v>0.35848020000000003</c:v>
                </c:pt>
                <c:pt idx="8">
                  <c:v>0.37367210000000001</c:v>
                </c:pt>
                <c:pt idx="9">
                  <c:v>0.40542600000000001</c:v>
                </c:pt>
                <c:pt idx="10">
                  <c:v>0.43620389999999998</c:v>
                </c:pt>
                <c:pt idx="11">
                  <c:v>0.470447</c:v>
                </c:pt>
                <c:pt idx="12">
                  <c:v>0.50332699999999997</c:v>
                </c:pt>
                <c:pt idx="13">
                  <c:v>0.53898659999999998</c:v>
                </c:pt>
                <c:pt idx="14">
                  <c:v>0.57498400000000005</c:v>
                </c:pt>
                <c:pt idx="15">
                  <c:v>0.61458809999999997</c:v>
                </c:pt>
                <c:pt idx="16">
                  <c:v>0.65672810000000004</c:v>
                </c:pt>
                <c:pt idx="17">
                  <c:v>0.7021638</c:v>
                </c:pt>
                <c:pt idx="18">
                  <c:v>0.75091430000000003</c:v>
                </c:pt>
                <c:pt idx="19">
                  <c:v>0.80489129999999998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090-024C-ADEF-DB8F0ECB5A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68562479"/>
        <c:axId val="1267868271"/>
      </c:scatterChart>
      <c:valAx>
        <c:axId val="126856247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7868271"/>
        <c:crosses val="autoZero"/>
        <c:crossBetween val="midCat"/>
      </c:valAx>
      <c:valAx>
        <c:axId val="126786827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E+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68562479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EAA54-EE4E-1241-950F-FED9855F7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AE8C97-3CD6-C148-8C82-3D4CB1C8C0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9410E-A1FC-6048-94C3-6F56DB3BA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CB4DF-9EC2-0948-9213-1D1D50465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D42DC-39FB-C841-BDFD-655602C87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827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DB034-FE8D-7C47-BB16-C5F2EFC05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C87611-9CAB-5143-BCF6-15DB3C696B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2E820-21EA-7541-8812-8E8A4F0B8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972363-5C1B-3F45-AD3D-4F449DA2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07B34-F688-5040-ACCB-DE1DB0126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38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C6E77F-21BA-A94A-8559-DE5A72EB82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E1AC6A-5319-9541-80B6-C713B40A40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F82547-882A-414E-90F9-A006F9DDC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2E32A6-B63A-1D41-8DEE-9C8C9F3FE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96C0FE-B88C-3948-AE67-C6CA80A96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74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2C83-1285-4E4F-A176-8954EDA4D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54C03-550F-3C43-8609-973AD6C5A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067C40-FF11-AB43-A34B-58F518F1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7499B-41DF-9D4E-8C65-47D897A4B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B88810-E44F-BA40-A6BD-9D6D19AA0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300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7FF35-12E6-0C48-ABEA-F508364AF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83DF9D-921A-2147-A198-C4D047652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7E905-5228-B24A-BA7A-BBCD43336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906C3-1019-4144-96C5-341339E41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0D40-435C-8346-BA06-F0227B3A0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47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BB2E5-C2EA-234C-8713-37DA9B9DB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62CDA-896D-5141-9F93-D3DEA044D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D904D-9E57-E948-942E-97D9284C1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509E05-7F08-9B43-9F5F-F84406B47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B13C65-B2A9-1741-81D5-E156170A2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932D4A-8AC0-F744-83CE-204BA7E0A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19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B50C-2EF0-2D48-81C0-895A2808B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033BF7-D6A0-1347-AD2F-304230C05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672B4A-6228-1544-820C-632AA1BDF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0D7A99-2DC6-9B4B-98CB-5F525A6D80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86A389-4D7F-074A-8D01-A88818916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4718DB-9EE6-2049-9E99-4E64B26E6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CE9C36-0330-1F4C-A910-2A3172DC8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97E372-838F-F945-B783-58CB9CF2D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040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AB307-1D5D-CD47-BDFC-3771E06EE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6B6D0-EB85-BF4C-81C7-577F8F6E1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AC48FD-477C-3140-A75F-E3CBEBB54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022D14-34AA-5F48-9F85-1A2A1DAD4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5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E0459-43A1-614F-B84E-2E0129EA7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EB640B-9AD8-E140-8228-ACE3CA36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71DF4E-4F2C-0B40-8756-F8C10819C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458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0FDE4-B99C-E646-A093-6147937AF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7380F-D108-E749-8615-12FB10BC19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D7A97-9CBF-3A4D-81AD-A438A451F0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F72D8-7C17-214C-8AD8-4D8F5A0E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21788-2D3A-F549-B463-1C5F1B776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CDDFB-3F44-D543-8025-4C95E877B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851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06C8A-D900-DA4E-B0ED-E1CD19AFB6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046E07-E889-5D4F-8F69-94E082D04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5DD5E6-8625-9A42-9F3E-EC3E42A2F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165A4C-751F-8C4E-8913-2CD9E163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B82D5A-32E1-C84C-A9B2-B4FBD7590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63D1F2-59CC-CE4A-8662-C28C9434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4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645C63-8218-BB42-B6B9-9A052B467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10FCC-3151-4D4C-A182-7B335614C6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CB24D-2E36-BB44-B08C-77E1EB055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27CD7-E432-8D4A-8A6C-082338CCBDF6}" type="datetimeFigureOut">
              <a:rPr lang="en-US" smtClean="0"/>
              <a:t>6/10/21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B0B0E-D6A3-BF47-9ABB-6FF8D1792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7CC093-2A07-2D4A-98E8-58F45DCBE7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1CAC0-CC8F-214B-A51D-6D8A682B6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14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CE413D-6E5A-A14F-9604-D25163FA6E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status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B6FD89-418B-9B48-B757-27565DC41C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6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B96DE-EB10-BF4B-ABD7-3FA46E11B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beam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B924F70-37BB-D247-AC8A-7DCD38D279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60303" r="2813" b="8791"/>
          <a:stretch/>
        </p:blipFill>
        <p:spPr>
          <a:xfrm>
            <a:off x="3862914" y="170689"/>
            <a:ext cx="8104312" cy="3645408"/>
          </a:xfrm>
        </p:spPr>
      </p:pic>
      <p:sp>
        <p:nvSpPr>
          <p:cNvPr id="6" name="Donut 5">
            <a:extLst>
              <a:ext uri="{FF2B5EF4-FFF2-40B4-BE49-F238E27FC236}">
                <a16:creationId xmlns:a16="http://schemas.microsoft.com/office/drawing/2014/main" id="{C10E1883-B94B-9049-AE5D-210502F93198}"/>
              </a:ext>
            </a:extLst>
          </p:cNvPr>
          <p:cNvSpPr/>
          <p:nvPr/>
        </p:nvSpPr>
        <p:spPr>
          <a:xfrm>
            <a:off x="9863328" y="1993393"/>
            <a:ext cx="1682496" cy="682752"/>
          </a:xfrm>
          <a:prstGeom prst="donut">
            <a:avLst>
              <a:gd name="adj" fmla="val 10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6C7766-582A-3043-B864-FEC9357BA03C}"/>
              </a:ext>
            </a:extLst>
          </p:cNvPr>
          <p:cNvSpPr txBox="1"/>
          <p:nvPr/>
        </p:nvSpPr>
        <p:spPr>
          <a:xfrm>
            <a:off x="216590" y="1818069"/>
            <a:ext cx="3224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Preliminary date : </a:t>
            </a:r>
          </a:p>
          <a:p>
            <a:r>
              <a:rPr lang="en-US" sz="2000" dirty="0"/>
              <a:t>1/11-14/11 (week 44 and 45)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5CE4A0-5285-3B44-9170-F3EBD6D20874}"/>
              </a:ext>
            </a:extLst>
          </p:cNvPr>
          <p:cNvSpPr txBox="1"/>
          <p:nvPr/>
        </p:nvSpPr>
        <p:spPr>
          <a:xfrm>
            <a:off x="353568" y="4133088"/>
            <a:ext cx="8575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Workshop @ Weizmann about LUXE, SFQED and BSM : 24/10 to 4/11 so overlap of 3 days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85C0E5-FACC-8048-A60F-92A28353AB4B}"/>
              </a:ext>
            </a:extLst>
          </p:cNvPr>
          <p:cNvSpPr txBox="1"/>
          <p:nvPr/>
        </p:nvSpPr>
        <p:spPr>
          <a:xfrm>
            <a:off x="548640" y="3291840"/>
            <a:ext cx="1707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Small problem :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558F53-37B8-0B4E-8A88-5D8B8FCE11A9}"/>
              </a:ext>
            </a:extLst>
          </p:cNvPr>
          <p:cNvSpPr txBox="1"/>
          <p:nvPr/>
        </p:nvSpPr>
        <p:spPr>
          <a:xfrm>
            <a:off x="621792" y="5108448"/>
            <a:ext cx="6536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Discussion with the TB coordinators to see how to move the dates. </a:t>
            </a:r>
          </a:p>
        </p:txBody>
      </p:sp>
    </p:spTree>
    <p:extLst>
      <p:ext uri="{BB962C8B-B14F-4D97-AF65-F5344CB8AC3E}">
        <p14:creationId xmlns:p14="http://schemas.microsoft.com/office/powerpoint/2010/main" val="2433757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5E83E-868E-4D42-BF7C-4732690BC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beam : how to proceed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7CBE8-6D54-A44B-9E32-227378036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Proposition : </a:t>
            </a:r>
          </a:p>
          <a:p>
            <a:pPr lvl="1"/>
            <a:r>
              <a:rPr lang="en-US" dirty="0"/>
              <a:t>Install few planes with GaAs, GaAs traces and CALICE Si, without tungsten planes, in the back of the mainframe</a:t>
            </a:r>
          </a:p>
          <a:p>
            <a:pPr lvl="1"/>
            <a:r>
              <a:rPr lang="en-US" dirty="0"/>
              <a:t>Add in front of the sensor stack as many tungsten as we want, from 0 (MIP) to 6 (maximum of the shower)  </a:t>
            </a:r>
          </a:p>
        </p:txBody>
      </p:sp>
    </p:spTree>
    <p:extLst>
      <p:ext uri="{BB962C8B-B14F-4D97-AF65-F5344CB8AC3E}">
        <p14:creationId xmlns:p14="http://schemas.microsoft.com/office/powerpoint/2010/main" val="368715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991809-830A-0946-820C-A92201632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Gluing of the fanout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1C136-7A70-D84E-9B67-9AE6E45F5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Fanout almost ready (thanks to Jakub)</a:t>
            </a:r>
          </a:p>
          <a:p>
            <a:r>
              <a:rPr lang="en-US" dirty="0"/>
              <a:t>We will test different gluing method:</a:t>
            </a:r>
          </a:p>
          <a:p>
            <a:pPr lvl="1"/>
            <a:r>
              <a:rPr lang="en-US" dirty="0"/>
              <a:t>Standard conductive epoxy (20um-100um)</a:t>
            </a:r>
          </a:p>
          <a:p>
            <a:pPr lvl="1"/>
            <a:r>
              <a:rPr lang="en-US" dirty="0" err="1"/>
              <a:t>Micropearl</a:t>
            </a:r>
            <a:r>
              <a:rPr lang="en-US" dirty="0"/>
              <a:t> (20um-50um)</a:t>
            </a:r>
          </a:p>
          <a:p>
            <a:pPr lvl="1"/>
            <a:r>
              <a:rPr lang="en-US" dirty="0"/>
              <a:t>Anisotropic Conductive Film (&lt;20um). Started design of pads with people from CERN/Geneva University</a:t>
            </a:r>
          </a:p>
        </p:txBody>
      </p:sp>
    </p:spTree>
    <p:extLst>
      <p:ext uri="{BB962C8B-B14F-4D97-AF65-F5344CB8AC3E}">
        <p14:creationId xmlns:p14="http://schemas.microsoft.com/office/powerpoint/2010/main" val="347224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A4C40-4DFF-4B44-B5AF-A51271592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639"/>
            <a:ext cx="10515600" cy="959151"/>
          </a:xfrm>
        </p:spPr>
        <p:txBody>
          <a:bodyPr/>
          <a:lstStyle/>
          <a:p>
            <a:r>
              <a:rPr lang="en-US" dirty="0"/>
              <a:t>All CALICE sensors have been IV-tested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7C8C1F2-0D24-DC42-8A8A-A11868B4DD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628079"/>
              </p:ext>
            </p:extLst>
          </p:nvPr>
        </p:nvGraphicFramePr>
        <p:xfrm>
          <a:off x="225552" y="695992"/>
          <a:ext cx="4443984" cy="2144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64FE881-AB74-6548-BC66-367A88AB44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1930544"/>
              </p:ext>
            </p:extLst>
          </p:nvPr>
        </p:nvGraphicFramePr>
        <p:xfrm>
          <a:off x="5939790" y="941964"/>
          <a:ext cx="4140708" cy="2015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ECCD6E6-E662-F64E-B0ED-0567F720E8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2857740"/>
              </p:ext>
            </p:extLst>
          </p:nvPr>
        </p:nvGraphicFramePr>
        <p:xfrm>
          <a:off x="225552" y="2770156"/>
          <a:ext cx="4443984" cy="20334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E2FBE5A-DB97-2343-BD11-4F343AC3F9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1526276"/>
              </p:ext>
            </p:extLst>
          </p:nvPr>
        </p:nvGraphicFramePr>
        <p:xfrm>
          <a:off x="5935218" y="2816828"/>
          <a:ext cx="4145280" cy="2026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FC9F5289-324B-8944-A724-22A57C33E7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3522630"/>
              </p:ext>
            </p:extLst>
          </p:nvPr>
        </p:nvGraphicFramePr>
        <p:xfrm>
          <a:off x="225552" y="4803648"/>
          <a:ext cx="4340352" cy="18117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D21A9097-0CE7-654E-BE64-F1B2DE9BED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6285923"/>
              </p:ext>
            </p:extLst>
          </p:nvPr>
        </p:nvGraphicFramePr>
        <p:xfrm>
          <a:off x="5941314" y="4644271"/>
          <a:ext cx="4139184" cy="2130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901942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175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status</vt:lpstr>
      <vt:lpstr>Test beam</vt:lpstr>
      <vt:lpstr>Test beam : how to proceed</vt:lpstr>
      <vt:lpstr>Gluing of the fanout</vt:lpstr>
      <vt:lpstr>All CALICE sensors have been IV-tested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</dc:title>
  <dc:creator>yan bb</dc:creator>
  <cp:lastModifiedBy>yan bb</cp:lastModifiedBy>
  <cp:revision>15</cp:revision>
  <dcterms:created xsi:type="dcterms:W3CDTF">2021-06-10T10:52:30Z</dcterms:created>
  <dcterms:modified xsi:type="dcterms:W3CDTF">2021-06-10T13:56:15Z</dcterms:modified>
</cp:coreProperties>
</file>