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414" r:id="rId3"/>
    <p:sldId id="415" r:id="rId4"/>
    <p:sldId id="418" r:id="rId5"/>
    <p:sldId id="419" r:id="rId6"/>
    <p:sldId id="421" r:id="rId7"/>
    <p:sldId id="422" r:id="rId8"/>
    <p:sldId id="42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C"/>
    <a:srgbClr val="967E5E"/>
    <a:srgbClr val="486796"/>
    <a:srgbClr val="7D00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AF606853-7671-496A-8E4F-DF71F8EC918B}" styleName="Dunkle Formatvorlage 1 - Akz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unkle Formatvorlage 1 - Akz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unkle Formatvorlage 1 - Akz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unkle Formatvorlage 2 - Akzent 5/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03447BB-5D67-496B-8E87-E561075AD55C}" styleName="Dunkle Formatvorlage 1 - Akz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unkle Formatvorlag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785" autoAdjust="0"/>
    <p:restoredTop sz="94677" autoAdjust="0"/>
  </p:normalViewPr>
  <p:slideViewPr>
    <p:cSldViewPr snapToGrid="0" snapToObjects="1">
      <p:cViewPr varScale="1">
        <p:scale>
          <a:sx n="94" d="100"/>
          <a:sy n="94" d="100"/>
        </p:scale>
        <p:origin x="216" y="2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9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92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C6777C-6005-6D4B-93B2-C2B1A18E6CFD}" type="datetimeFigureOut">
              <a:rPr lang="de-DE" smtClean="0"/>
              <a:pPr/>
              <a:t>21.06.21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7A5B6-2BE6-3246-8612-FE573D5AF0D7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2120B9-2A28-234F-94B5-CFC81BD1B548}" type="datetimeFigureOut">
              <a:rPr lang="en-US" smtClean="0"/>
              <a:pPr/>
              <a:t>6/21/21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C0E06-15A9-4048-9B25-828734EF18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714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0E06-15A9-4048-9B25-828734EF18D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9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>
            <a:normAutofit/>
          </a:bodyPr>
          <a:lstStyle>
            <a:lvl1pPr algn="ctr">
              <a:defRPr sz="51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967E5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0F9B4-815F-B047-9F6F-ABF31234D3E7}" type="datetime1">
              <a:rPr lang="de-DE" smtClean="0"/>
              <a:pPr/>
              <a:t>21.06.21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62142-C9B6-5147-A91F-36225ECF29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73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899" y="1468192"/>
            <a:ext cx="3676165" cy="42740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71AFE-9B1C-B341-BF6C-309953077A1A}" type="datetime1">
              <a:rPr lang="de-DE" smtClean="0"/>
              <a:pPr/>
              <a:t>21.06.21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6E762142-C9B6-5147-A91F-36225ECF29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46723" y="313045"/>
            <a:ext cx="11327413" cy="74237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335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359526"/>
            <a:ext cx="10515600" cy="26027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967E5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3A66-943E-AD42-8357-BC1CEE38065F}" type="datetime1">
              <a:rPr lang="de-DE" smtClean="0"/>
              <a:pPr/>
              <a:t>21.06.21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62142-C9B6-5147-A91F-36225ECF29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27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0956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32653" y="6439211"/>
            <a:ext cx="2743200" cy="365125"/>
          </a:xfrm>
        </p:spPr>
        <p:txBody>
          <a:bodyPr/>
          <a:lstStyle/>
          <a:p>
            <a:fld id="{347E7E4F-53A2-4F48-BC03-7173BC9CBB91}" type="datetime1">
              <a:rPr lang="de-DE" smtClean="0"/>
              <a:pPr/>
              <a:t>21.06.21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30936" y="6454734"/>
            <a:ext cx="2743200" cy="365125"/>
          </a:xfrm>
        </p:spPr>
        <p:txBody>
          <a:bodyPr/>
          <a:lstStyle/>
          <a:p>
            <a:fld id="{6E762142-C9B6-5147-A91F-36225ECF29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207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974924"/>
            <a:ext cx="5157787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967E5E"/>
                </a:solidFill>
                <a:latin typeface="Times Roman"/>
                <a:cs typeface="Times Roman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048232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974924"/>
            <a:ext cx="5183188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967E5E"/>
                </a:solidFill>
                <a:latin typeface="Times Roman"/>
                <a:cs typeface="Times Roman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048232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46723" y="313045"/>
            <a:ext cx="11327413" cy="74237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6132653" y="6439211"/>
            <a:ext cx="2743200" cy="365125"/>
          </a:xfrm>
        </p:spPr>
        <p:txBody>
          <a:bodyPr/>
          <a:lstStyle/>
          <a:p>
            <a:fld id="{347E7E4F-53A2-4F48-BC03-7173BC9CBB91}" type="datetime1">
              <a:rPr lang="de-DE" smtClean="0"/>
              <a:pPr/>
              <a:t>21.06.21</a:t>
            </a:fld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30936" y="6454734"/>
            <a:ext cx="2743200" cy="365125"/>
          </a:xfrm>
        </p:spPr>
        <p:txBody>
          <a:bodyPr/>
          <a:lstStyle/>
          <a:p>
            <a:fld id="{6E762142-C9B6-5147-A91F-36225ECF29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589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560956" y="2307615"/>
            <a:ext cx="5181600" cy="38693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560956" y="1520522"/>
            <a:ext cx="4622232" cy="430070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967E5E"/>
                </a:solidFill>
                <a:latin typeface="Times Roman"/>
                <a:cs typeface="Times Roman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6132653" y="6439211"/>
            <a:ext cx="2743200" cy="365125"/>
          </a:xfrm>
        </p:spPr>
        <p:txBody>
          <a:bodyPr/>
          <a:lstStyle/>
          <a:p>
            <a:fld id="{347E7E4F-53A2-4F48-BC03-7173BC9CBB91}" type="datetime1">
              <a:rPr lang="de-DE" smtClean="0"/>
              <a:pPr/>
              <a:t>21.06.21</a:t>
            </a:fld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30936" y="6454734"/>
            <a:ext cx="2743200" cy="365125"/>
          </a:xfrm>
        </p:spPr>
        <p:txBody>
          <a:bodyPr/>
          <a:lstStyle/>
          <a:p>
            <a:fld id="{6E762142-C9B6-5147-A91F-36225ECF29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371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5"/>
          <p:cNvSpPr>
            <a:spLocks noGrp="1"/>
          </p:cNvSpPr>
          <p:nvPr>
            <p:ph sz="quarter" idx="4"/>
          </p:nvPr>
        </p:nvSpPr>
        <p:spPr>
          <a:xfrm>
            <a:off x="6551401" y="1404246"/>
            <a:ext cx="5222735" cy="468634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46723" y="313045"/>
            <a:ext cx="11327413" cy="74237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>
          <a:xfrm>
            <a:off x="6132653" y="6439211"/>
            <a:ext cx="2743200" cy="365125"/>
          </a:xfrm>
        </p:spPr>
        <p:txBody>
          <a:bodyPr/>
          <a:lstStyle/>
          <a:p>
            <a:fld id="{347E7E4F-53A2-4F48-BC03-7173BC9CBB91}" type="datetime1">
              <a:rPr lang="de-DE" smtClean="0"/>
              <a:pPr/>
              <a:t>21.06.21</a:t>
            </a:fld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30936" y="6454734"/>
            <a:ext cx="2743200" cy="365125"/>
          </a:xfrm>
        </p:spPr>
        <p:txBody>
          <a:bodyPr/>
          <a:lstStyle/>
          <a:p>
            <a:fld id="{6E762142-C9B6-5147-A91F-36225ECF29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5"/>
          <p:cNvSpPr>
            <a:spLocks noGrp="1"/>
          </p:cNvSpPr>
          <p:nvPr>
            <p:ph sz="quarter" idx="13"/>
          </p:nvPr>
        </p:nvSpPr>
        <p:spPr>
          <a:xfrm>
            <a:off x="533400" y="1404246"/>
            <a:ext cx="5222735" cy="468634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4279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46723" y="313045"/>
            <a:ext cx="11327413" cy="74237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404246"/>
            <a:ext cx="3932237" cy="446474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6132653" y="6439211"/>
            <a:ext cx="2743200" cy="365125"/>
          </a:xfrm>
        </p:spPr>
        <p:txBody>
          <a:bodyPr/>
          <a:lstStyle/>
          <a:p>
            <a:fld id="{347E7E4F-53A2-4F48-BC03-7173BC9CBB91}" type="datetime1">
              <a:rPr lang="de-DE" smtClean="0"/>
              <a:pPr/>
              <a:t>21.06.21</a:t>
            </a:fld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30936" y="6454734"/>
            <a:ext cx="2743200" cy="365125"/>
          </a:xfrm>
        </p:spPr>
        <p:txBody>
          <a:bodyPr/>
          <a:lstStyle/>
          <a:p>
            <a:fld id="{6E762142-C9B6-5147-A91F-36225ECF29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880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03426" y="1529466"/>
            <a:ext cx="4951961" cy="4331584"/>
          </a:xfrm>
          <a:ln w="19050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46723" y="313045"/>
            <a:ext cx="11327413" cy="74237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6132653" y="6439211"/>
            <a:ext cx="2743200" cy="365125"/>
          </a:xfrm>
        </p:spPr>
        <p:txBody>
          <a:bodyPr/>
          <a:lstStyle/>
          <a:p>
            <a:fld id="{347E7E4F-53A2-4F48-BC03-7173BC9CBB91}" type="datetime1">
              <a:rPr lang="de-DE" smtClean="0"/>
              <a:pPr/>
              <a:t>21.06.21</a:t>
            </a:fld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30936" y="6454734"/>
            <a:ext cx="2743200" cy="365125"/>
          </a:xfrm>
        </p:spPr>
        <p:txBody>
          <a:bodyPr/>
          <a:lstStyle/>
          <a:p>
            <a:fld id="{6E762142-C9B6-5147-A91F-36225ECF29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1529466"/>
            <a:ext cx="4951961" cy="4331584"/>
          </a:xfrm>
          <a:ln w="19050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80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3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6723" y="313045"/>
            <a:ext cx="11327413" cy="742373"/>
          </a:xfrm>
          <a:prstGeom prst="rect">
            <a:avLst/>
          </a:prstGeom>
          <a:noFill/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899" y="1468192"/>
            <a:ext cx="10634078" cy="427401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32653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22D21-2DD7-4F43-867E-AB8C5F73660B}" type="datetime1">
              <a:rPr lang="de-DE" smtClean="0"/>
              <a:pPr/>
              <a:t>21.06.21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30936" y="6508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62142-C9B6-5147-A91F-36225ECF29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image1.pdf"/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732900" y="6546785"/>
            <a:ext cx="385137" cy="11778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</p:pic>
      <p:pic>
        <p:nvPicPr>
          <p:cNvPr id="8" name="Picture 3" descr="pasted-image.pdf"/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1181676" y="6545450"/>
            <a:ext cx="371397" cy="113336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</p:pic>
      <p:cxnSp>
        <p:nvCxnSpPr>
          <p:cNvPr id="11" name="Gerade Verbindung 10"/>
          <p:cNvCxnSpPr/>
          <p:nvPr userDrawn="1"/>
        </p:nvCxnSpPr>
        <p:spPr>
          <a:xfrm>
            <a:off x="446723" y="6385122"/>
            <a:ext cx="11327413" cy="1588"/>
          </a:xfrm>
          <a:prstGeom prst="line">
            <a:avLst/>
          </a:prstGeom>
          <a:ln w="6350" cap="flat" cmpd="sng" algn="ctr">
            <a:solidFill>
              <a:srgbClr val="967E5E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 userDrawn="1"/>
        </p:nvCxnSpPr>
        <p:spPr>
          <a:xfrm>
            <a:off x="446723" y="948088"/>
            <a:ext cx="11327413" cy="1588"/>
          </a:xfrm>
          <a:prstGeom prst="line">
            <a:avLst/>
          </a:prstGeom>
          <a:ln w="6350" cap="flat" cmpd="sng" algn="ctr">
            <a:solidFill>
              <a:srgbClr val="967E5E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ild 12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774136" y="201979"/>
            <a:ext cx="224908" cy="22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180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1" u="none" kern="1200" cap="all" spc="160">
          <a:solidFill>
            <a:srgbClr val="486796"/>
          </a:solidFill>
          <a:latin typeface="Times Roman"/>
          <a:ea typeface="Arial" charset="0"/>
          <a:cs typeface="Times Roman"/>
        </a:defRPr>
      </a:lvl1pPr>
    </p:titleStyle>
    <p:bodyStyle>
      <a:lvl1pPr marL="174625" indent="-174625" algn="l" defTabSz="914400" rtl="0" eaLnBrk="1" latinLnBrk="0" hangingPunct="1">
        <a:lnSpc>
          <a:spcPct val="90000"/>
        </a:lnSpc>
        <a:spcBef>
          <a:spcPts val="600"/>
        </a:spcBef>
        <a:buClr>
          <a:srgbClr val="486796"/>
        </a:buClr>
        <a:buFont typeface="Arial" panose="020B0604020202020204" pitchFamily="34" charset="0"/>
        <a:buChar char="•"/>
        <a:tabLst/>
        <a:defRPr sz="2400" b="1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1pPr>
      <a:lvl2pPr marL="360000" indent="-140400" algn="l" defTabSz="914400" rtl="0" eaLnBrk="1" latinLnBrk="0" hangingPunct="1">
        <a:lnSpc>
          <a:spcPct val="90000"/>
        </a:lnSpc>
        <a:spcBef>
          <a:spcPts val="600"/>
        </a:spcBef>
        <a:buClrTx/>
        <a:buFont typeface="Arial"/>
        <a:buChar char="•"/>
        <a:defRPr sz="2000" kern="1200">
          <a:solidFill>
            <a:srgbClr val="967E5E"/>
          </a:solidFill>
          <a:latin typeface="Arial" charset="0"/>
          <a:ea typeface="Arial" charset="0"/>
          <a:cs typeface="Arial" charset="0"/>
        </a:defRPr>
      </a:lvl2pPr>
      <a:lvl3pPr marL="540000" indent="-14040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50000"/>
            <a:lumOff val="50000"/>
          </a:schemeClr>
        </a:buClr>
        <a:buFont typeface="Arial"/>
        <a:buChar char="•"/>
        <a:defRPr sz="2000" kern="1200">
          <a:solidFill>
            <a:schemeClr val="bg2">
              <a:lumMod val="50000"/>
            </a:schemeClr>
          </a:solidFill>
          <a:latin typeface="Arial" charset="0"/>
          <a:ea typeface="Arial" charset="0"/>
          <a:cs typeface="Arial" charset="0"/>
        </a:defRPr>
      </a:lvl3pPr>
      <a:lvl4pPr marL="540000" indent="-14040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50000"/>
            <a:lumOff val="50000"/>
          </a:schemeClr>
        </a:buClr>
        <a:buFont typeface="Arial"/>
        <a:buChar char="•"/>
        <a:defRPr sz="2000" kern="1200">
          <a:solidFill>
            <a:schemeClr val="bg2">
              <a:lumMod val="50000"/>
            </a:schemeClr>
          </a:solidFill>
          <a:latin typeface="Arial" charset="0"/>
          <a:ea typeface="Arial" charset="0"/>
          <a:cs typeface="Arial" charset="0"/>
        </a:defRPr>
      </a:lvl4pPr>
      <a:lvl5pPr marL="540000" indent="-14040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50000"/>
            <a:lumOff val="50000"/>
          </a:schemeClr>
        </a:buClr>
        <a:buFont typeface="Arial"/>
        <a:buChar char="•"/>
        <a:defRPr sz="2000" kern="1200">
          <a:solidFill>
            <a:schemeClr val="bg2">
              <a:lumMod val="50000"/>
            </a:schemeClr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tif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tiff"/><Relationship Id="rId3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D2EEB9-7D88-BA48-8A12-9F21B7A17D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764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Updates of CDR: simulation and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43068"/>
            <a:ext cx="9144000" cy="1655762"/>
          </a:xfrm>
        </p:spPr>
        <p:txBody>
          <a:bodyPr>
            <a:noAutofit/>
          </a:bodyPr>
          <a:lstStyle/>
          <a:p>
            <a:endParaRPr lang="en-US" sz="14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Beate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Heinemann (DESY and University of Freiburg) </a:t>
            </a:r>
          </a:p>
          <a:p>
            <a:endParaRPr lang="en-US" sz="14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June</a:t>
            </a:r>
            <a:r>
              <a:rPr lang="en-US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22</a:t>
            </a:r>
            <a:r>
              <a:rPr lang="en-US" sz="1400" b="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nd</a:t>
            </a:r>
            <a:r>
              <a:rPr lang="en-US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2021</a:t>
            </a:r>
            <a:endParaRPr lang="en-US" sz="14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62142-C9B6-5147-A91F-36225ECF297D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Picture 5" descr="pasted-image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71006"/>
            <a:ext cx="1643441" cy="50151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</p:pic>
      <p:sp>
        <p:nvSpPr>
          <p:cNvPr id="10" name="Rechteck 9"/>
          <p:cNvSpPr/>
          <p:nvPr/>
        </p:nvSpPr>
        <p:spPr>
          <a:xfrm>
            <a:off x="1063072" y="3273594"/>
            <a:ext cx="10065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967E5E"/>
                </a:solidFill>
                <a:latin typeface="Times Roman"/>
                <a:cs typeface="Times Roman"/>
              </a:rPr>
              <a:t>Simulation and analysis meeting</a:t>
            </a:r>
            <a:endParaRPr lang="de-DE" sz="3600" dirty="0">
              <a:solidFill>
                <a:srgbClr val="967E5E"/>
              </a:solidFill>
              <a:latin typeface="Times Roman"/>
              <a:cs typeface="Times Roman"/>
            </a:endParaRPr>
          </a:p>
        </p:txBody>
      </p:sp>
      <p:pic>
        <p:nvPicPr>
          <p:cNvPr id="1030" name="Picture 6" descr="https://pr.desy.de/sites2009/site_pr/content/e223/e267173/infoboxContent267175/DESY_logo_3C_web_g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120" y="4804197"/>
            <a:ext cx="926822" cy="92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tei:Albert-Ludwigs-UniversitÃ¤t Freiburg 2009 logo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816" y="4610879"/>
            <a:ext cx="957720" cy="112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2" descr="mage result for mpsd mpg logo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7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Updates of CDR: simulation &amp;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6723" y="1055418"/>
            <a:ext cx="11213180" cy="5399316"/>
          </a:xfrm>
        </p:spPr>
        <p:txBody>
          <a:bodyPr/>
          <a:lstStyle/>
          <a:p>
            <a:r>
              <a:rPr lang="en-GB" dirty="0" smtClean="0"/>
              <a:t>Tom made new PTARMIGAN MC for the PRC review which showed problems with previous simulation</a:t>
            </a:r>
          </a:p>
          <a:p>
            <a:r>
              <a:rPr lang="en-GB" dirty="0" smtClean="0"/>
              <a:t>For the CDR we had used IPSTRONG MC (Tony) for</a:t>
            </a:r>
          </a:p>
          <a:p>
            <a:pPr lvl="1"/>
            <a:r>
              <a:rPr lang="en-GB" dirty="0" smtClean="0"/>
              <a:t>All results with pair production</a:t>
            </a:r>
          </a:p>
          <a:p>
            <a:pPr lvl="1"/>
            <a:r>
              <a:rPr lang="en-GB" dirty="0" smtClean="0"/>
              <a:t>Some results for </a:t>
            </a:r>
            <a:r>
              <a:rPr lang="en-GB" dirty="0" err="1" smtClean="0"/>
              <a:t>compton</a:t>
            </a:r>
            <a:endParaRPr lang="en-GB" dirty="0" smtClean="0"/>
          </a:p>
          <a:p>
            <a:pPr lvl="2"/>
            <a:r>
              <a:rPr lang="en-GB" dirty="0" smtClean="0"/>
              <a:t>There was residual factor of two between IPSTRONG and PTARMIGAN</a:t>
            </a:r>
          </a:p>
          <a:p>
            <a:r>
              <a:rPr lang="en-GB" dirty="0" smtClean="0"/>
              <a:t>Want to now update all plots with PTARMIGAN MC</a:t>
            </a:r>
          </a:p>
          <a:p>
            <a:r>
              <a:rPr lang="en-GB" dirty="0" smtClean="0"/>
              <a:t>Tom recently prepared all files and I processed them</a:t>
            </a:r>
            <a:endParaRPr lang="en-GB" dirty="0" smtClean="0"/>
          </a:p>
          <a:p>
            <a:endParaRPr lang="en-GB" dirty="0" smtClean="0"/>
          </a:p>
          <a:p>
            <a:pPr lvl="2"/>
            <a:endParaRPr lang="en-GB" dirty="0" smtClean="0"/>
          </a:p>
          <a:p>
            <a:pPr lvl="1"/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62142-C9B6-5147-A91F-36225ECF297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02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Comparison</a:t>
            </a:r>
            <a:r>
              <a:rPr lang="de-DE" dirty="0" smtClean="0"/>
              <a:t>: Compton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0955" y="5650173"/>
            <a:ext cx="11057303" cy="526790"/>
          </a:xfrm>
        </p:spPr>
        <p:txBody>
          <a:bodyPr/>
          <a:lstStyle/>
          <a:p>
            <a:r>
              <a:rPr lang="en-GB" dirty="0" smtClean="0"/>
              <a:t>Factor ~two visible for phase-0</a:t>
            </a:r>
            <a:endParaRPr lang="en-GB" dirty="0" smtClean="0"/>
          </a:p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62142-C9B6-5147-A91F-36225ECF297D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015" y="1055418"/>
            <a:ext cx="5769121" cy="41569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950" y="1055418"/>
            <a:ext cx="5380871" cy="3866987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501254" y="2019868"/>
            <a:ext cx="4162567" cy="27296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703326" y="2947967"/>
            <a:ext cx="4162567" cy="27296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134674" y="2578635"/>
            <a:ext cx="535724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de-DE" smtClean="0"/>
              <a:t>200</a:t>
            </a:r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4896208" y="1725229"/>
            <a:ext cx="535724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de-DE" smtClean="0"/>
              <a:t>200</a:t>
            </a:r>
            <a:endParaRPr lang="de-DE"/>
          </a:p>
        </p:txBody>
      </p:sp>
      <p:sp>
        <p:nvSpPr>
          <p:cNvPr id="12" name="TextBox 11"/>
          <p:cNvSpPr txBox="1"/>
          <p:nvPr/>
        </p:nvSpPr>
        <p:spPr>
          <a:xfrm>
            <a:off x="7369790" y="1424750"/>
            <a:ext cx="121391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New MC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615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669" y="1055418"/>
            <a:ext cx="5200911" cy="37630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Comparison</a:t>
            </a:r>
            <a:r>
              <a:rPr lang="de-DE" dirty="0" smtClean="0"/>
              <a:t>: Compton </a:t>
            </a:r>
            <a:r>
              <a:rPr lang="de-DE" dirty="0" err="1" smtClean="0"/>
              <a:t>vs</a:t>
            </a:r>
            <a:r>
              <a:rPr lang="de-DE" dirty="0" smtClean="0"/>
              <a:t> xi </a:t>
            </a:r>
            <a:r>
              <a:rPr lang="de-DE" dirty="0" err="1" smtClean="0"/>
              <a:t>normalized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43669" y="4682722"/>
                <a:ext cx="11057303" cy="1772012"/>
              </a:xfrm>
            </p:spPr>
            <p:txBody>
              <a:bodyPr/>
              <a:lstStyle/>
              <a:p>
                <a:r>
                  <a:rPr lang="en-GB" dirty="0" smtClean="0"/>
                  <a:t>Plots normalized to area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i="1" smtClean="0">
                            <a:latin typeface="Cambria Math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latin typeface="Cambria Math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en-US" b="1" i="1" smtClean="0">
                                <a:latin typeface="Cambria Math" charset="0"/>
                              </a:rPr>
                              <m:t>𝟐</m:t>
                            </m:r>
                          </m:sup>
                        </m:sSubSup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𝟎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charset="0"/>
                                  </a:rPr>
                                  <m:t>𝟐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𝟐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𝝈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𝒃𝒆𝒂𝒎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charset="0"/>
                                  </a:rPr>
                                  <m:t>𝟐</m:t>
                                </m:r>
                              </m:sup>
                            </m:sSubSup>
                          </m:e>
                        </m:d>
                      </m:den>
                    </m:f>
                  </m:oMath>
                </a14:m>
                <a:r>
                  <a:rPr lang="en-GB" dirty="0" smtClean="0"/>
                  <a:t> </a:t>
                </a:r>
              </a:p>
              <a:p>
                <a:pPr lvl="1"/>
                <a:r>
                  <a:rPr lang="en-GB" dirty="0"/>
                  <a:t>H</a:t>
                </a:r>
                <a:r>
                  <a:rPr lang="en-GB" dirty="0" smtClean="0"/>
                  <a:t>ad bug in left plot in addition to MC being wrong</a:t>
                </a:r>
              </a:p>
              <a:p>
                <a:r>
                  <a:rPr lang="en-GB" dirty="0" smtClean="0"/>
                  <a:t>Now: Phase-0 and phase-1 agree for electrons (as they should!)</a:t>
                </a:r>
              </a:p>
              <a:p>
                <a:pPr lvl="1"/>
                <a:r>
                  <a:rPr lang="en-GB" dirty="0" smtClean="0"/>
                  <a:t>For photons not as bias due to already existing interaction</a:t>
                </a:r>
              </a:p>
              <a:p>
                <a:pPr lvl="1"/>
                <a:endParaRPr lang="en-GB" dirty="0" smtClean="0"/>
              </a:p>
              <a:p>
                <a:endParaRPr lang="de-DE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43669" y="4682722"/>
                <a:ext cx="11057303" cy="1772012"/>
              </a:xfrm>
              <a:blipFill rotWithShape="0">
                <a:blip r:embed="rId3"/>
                <a:stretch>
                  <a:fillRect l="-1599" t="-344" b="-549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62142-C9B6-5147-A91F-36225ECF297D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429" y="1157320"/>
            <a:ext cx="4939560" cy="35592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66288" y="1464848"/>
            <a:ext cx="121391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mtClean="0"/>
              <a:t>new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150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323" y="1237980"/>
            <a:ext cx="5239703" cy="3775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Comparison</a:t>
            </a:r>
            <a:r>
              <a:rPr lang="de-DE" dirty="0" smtClean="0"/>
              <a:t>: Compton </a:t>
            </a:r>
            <a:r>
              <a:rPr lang="de-DE" dirty="0" err="1" smtClean="0"/>
              <a:t>vs</a:t>
            </a:r>
            <a:r>
              <a:rPr lang="de-DE" dirty="0" smtClean="0"/>
              <a:t> w0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46723" y="4968983"/>
                <a:ext cx="11057303" cy="1145754"/>
              </a:xfrm>
            </p:spPr>
            <p:txBody>
              <a:bodyPr/>
              <a:lstStyle/>
              <a:p>
                <a:r>
                  <a:rPr lang="en-GB" dirty="0"/>
                  <a:t>P</a:t>
                </a:r>
                <a:r>
                  <a:rPr lang="en-GB" dirty="0" smtClean="0"/>
                  <a:t>lots normalized to area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i="1" smtClean="0">
                            <a:latin typeface="Cambria Math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latin typeface="Cambria Math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en-US" b="1" i="1" smtClean="0">
                                <a:latin typeface="Cambria Math" charset="0"/>
                              </a:rPr>
                              <m:t>𝟐</m:t>
                            </m:r>
                          </m:sup>
                        </m:sSubSup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𝟎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charset="0"/>
                                  </a:rPr>
                                  <m:t>𝟐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𝟐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𝝈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𝒃𝒆𝒂𝒎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charset="0"/>
                                  </a:rPr>
                                  <m:t>𝟐</m:t>
                                </m:r>
                              </m:sup>
                            </m:sSubSup>
                          </m:e>
                        </m:d>
                      </m:den>
                    </m:f>
                  </m:oMath>
                </a14:m>
                <a:endParaRPr lang="en-GB" dirty="0" smtClean="0"/>
              </a:p>
              <a:p>
                <a:r>
                  <a:rPr lang="en-GB" dirty="0" smtClean="0"/>
                  <a:t>Looks reasonable to me</a:t>
                </a:r>
              </a:p>
              <a:p>
                <a:pPr lvl="1"/>
                <a:endParaRPr lang="en-GB" dirty="0" smtClean="0"/>
              </a:p>
              <a:p>
                <a:endParaRPr lang="de-DE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46723" y="4968983"/>
                <a:ext cx="11057303" cy="1145754"/>
              </a:xfrm>
              <a:blipFill rotWithShape="0">
                <a:blip r:embed="rId3"/>
                <a:stretch>
                  <a:fillRect l="-1544" t="-532" b="-478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62142-C9B6-5147-A91F-36225ECF297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84652" y="1478495"/>
            <a:ext cx="121391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New MC</a:t>
            </a:r>
            <a:endParaRPr lang="de-DE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383" y="1237981"/>
            <a:ext cx="4841974" cy="353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59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Comparison</a:t>
            </a:r>
            <a:r>
              <a:rPr lang="de-DE" dirty="0" smtClean="0"/>
              <a:t>: Breit-Wheeler</a:t>
            </a:r>
            <a:endParaRPr lang="de-D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6723" y="1180700"/>
            <a:ext cx="5763008" cy="4060301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922" y="5576093"/>
            <a:ext cx="10575878" cy="600869"/>
          </a:xfrm>
        </p:spPr>
        <p:txBody>
          <a:bodyPr/>
          <a:lstStyle/>
          <a:p>
            <a:r>
              <a:rPr lang="de-DE" dirty="0" smtClean="0"/>
              <a:t>Rate </a:t>
            </a:r>
            <a:r>
              <a:rPr lang="de-DE" dirty="0" err="1" smtClean="0"/>
              <a:t>very</a:t>
            </a:r>
            <a:r>
              <a:rPr lang="de-DE" dirty="0" smtClean="0"/>
              <a:t> </a:t>
            </a:r>
            <a:r>
              <a:rPr lang="de-DE" dirty="0" err="1" smtClean="0"/>
              <a:t>much</a:t>
            </a:r>
            <a:r>
              <a:rPr lang="de-DE" dirty="0" smtClean="0"/>
              <a:t> </a:t>
            </a:r>
            <a:r>
              <a:rPr lang="de-DE" dirty="0" err="1" smtClean="0"/>
              <a:t>increased</a:t>
            </a:r>
            <a:endParaRPr lang="de-DE" dirty="0" smtClean="0"/>
          </a:p>
          <a:p>
            <a:r>
              <a:rPr lang="de-DE" dirty="0" smtClean="0"/>
              <a:t>New MC also </a:t>
            </a:r>
            <a:r>
              <a:rPr lang="de-DE" dirty="0" err="1" smtClean="0"/>
              <a:t>goes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lower</a:t>
            </a:r>
            <a:r>
              <a:rPr lang="de-DE" dirty="0" smtClean="0"/>
              <a:t> xi </a:t>
            </a: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nice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62142-C9B6-5147-A91F-36225ECF297D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983" y="1390510"/>
            <a:ext cx="5264154" cy="37930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139881" y="3935092"/>
            <a:ext cx="121391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mtClean="0"/>
              <a:t>New MC</a:t>
            </a:r>
            <a:endParaRPr lang="de-DE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903260" y="2592897"/>
            <a:ext cx="2033516" cy="27473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385778" y="2799888"/>
            <a:ext cx="2033516" cy="27473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746840" y="2471410"/>
            <a:ext cx="535724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1</a:t>
            </a:r>
            <a:r>
              <a:rPr lang="de-DE" dirty="0" smtClean="0"/>
              <a:t>00</a:t>
            </a:r>
            <a:endParaRPr lang="de-DE" dirty="0"/>
          </a:p>
        </p:txBody>
      </p:sp>
      <p:sp>
        <p:nvSpPr>
          <p:cNvPr id="15" name="TextBox 14"/>
          <p:cNvSpPr txBox="1"/>
          <p:nvPr/>
        </p:nvSpPr>
        <p:spPr>
          <a:xfrm>
            <a:off x="5378977" y="2286655"/>
            <a:ext cx="535724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de-DE"/>
              <a:t>1</a:t>
            </a:r>
            <a:r>
              <a:rPr lang="de-DE" smtClean="0"/>
              <a:t>00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3038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Direct</a:t>
            </a:r>
            <a:r>
              <a:rPr lang="de-DE" dirty="0" smtClean="0"/>
              <a:t> </a:t>
            </a:r>
            <a:r>
              <a:rPr lang="de-DE" dirty="0" err="1" smtClean="0"/>
              <a:t>comparison</a:t>
            </a:r>
            <a:endParaRPr lang="de-D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904" y="1055418"/>
            <a:ext cx="6315031" cy="455030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558" y="5606308"/>
            <a:ext cx="10807890" cy="848426"/>
          </a:xfrm>
        </p:spPr>
        <p:txBody>
          <a:bodyPr/>
          <a:lstStyle/>
          <a:p>
            <a:r>
              <a:rPr lang="de-DE" dirty="0" smtClean="0"/>
              <a:t>New </a:t>
            </a:r>
            <a:r>
              <a:rPr lang="de-DE" dirty="0" err="1" smtClean="0"/>
              <a:t>rates</a:t>
            </a:r>
            <a:r>
              <a:rPr lang="de-DE" dirty="0" smtClean="0"/>
              <a:t> a </a:t>
            </a:r>
            <a:r>
              <a:rPr lang="de-DE" dirty="0" err="1" smtClean="0"/>
              <a:t>factor</a:t>
            </a:r>
            <a:r>
              <a:rPr lang="de-DE" dirty="0" smtClean="0"/>
              <a:t> 10 </a:t>
            </a:r>
            <a:r>
              <a:rPr lang="de-DE" dirty="0" err="1" smtClean="0"/>
              <a:t>higher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in CDR</a:t>
            </a:r>
          </a:p>
          <a:p>
            <a:pPr lvl="1"/>
            <a:r>
              <a:rPr lang="de-DE" dirty="0" smtClean="0"/>
              <a:t>This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had</a:t>
            </a:r>
            <a:r>
              <a:rPr lang="de-DE" dirty="0" smtClean="0"/>
              <a:t> </a:t>
            </a:r>
            <a:r>
              <a:rPr lang="de-DE" dirty="0" err="1" smtClean="0"/>
              <a:t>already</a:t>
            </a:r>
            <a:r>
              <a:rPr lang="de-DE" dirty="0" smtClean="0"/>
              <a:t> </a:t>
            </a:r>
            <a:r>
              <a:rPr lang="de-DE" dirty="0" err="1" smtClean="0"/>
              <a:t>realized</a:t>
            </a:r>
            <a:r>
              <a:rPr lang="de-DE" dirty="0" smtClean="0"/>
              <a:t> </a:t>
            </a:r>
            <a:r>
              <a:rPr lang="de-DE" dirty="0" err="1" smtClean="0"/>
              <a:t>during</a:t>
            </a:r>
            <a:r>
              <a:rPr lang="de-DE" dirty="0" smtClean="0"/>
              <a:t> PRC </a:t>
            </a:r>
            <a:r>
              <a:rPr lang="de-DE" dirty="0" err="1" smtClean="0"/>
              <a:t>preparation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gamma-laser </a:t>
            </a:r>
            <a:r>
              <a:rPr lang="de-DE" dirty="0" err="1" smtClean="0"/>
              <a:t>case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62142-C9B6-5147-A91F-36225ECF297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05266" y="1428459"/>
            <a:ext cx="1674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FC"/>
                </a:solidFill>
              </a:rPr>
              <a:t>New </a:t>
            </a:r>
            <a:r>
              <a:rPr lang="de-DE" dirty="0" err="1" smtClean="0">
                <a:solidFill>
                  <a:srgbClr val="FF00FC"/>
                </a:solidFill>
              </a:rPr>
              <a:t>e</a:t>
            </a:r>
            <a:r>
              <a:rPr lang="de-DE" dirty="0" smtClean="0">
                <a:solidFill>
                  <a:srgbClr val="FF00FC"/>
                </a:solidFill>
              </a:rPr>
              <a:t>-laser MC</a:t>
            </a:r>
            <a:endParaRPr lang="de-DE" dirty="0">
              <a:solidFill>
                <a:srgbClr val="FF00F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7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273" y="279748"/>
            <a:ext cx="11327413" cy="742373"/>
          </a:xfrm>
        </p:spPr>
        <p:txBody>
          <a:bodyPr/>
          <a:lstStyle/>
          <a:p>
            <a:r>
              <a:rPr lang="de-DE" dirty="0" smtClean="0"/>
              <a:t>More Plots </a:t>
            </a:r>
            <a:r>
              <a:rPr lang="de-DE" dirty="0" err="1" smtClean="0"/>
              <a:t>for</a:t>
            </a:r>
            <a:r>
              <a:rPr lang="de-DE" dirty="0" smtClean="0"/>
              <a:t> CDR</a:t>
            </a:r>
            <a:endParaRPr lang="de-D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217" y="1654241"/>
            <a:ext cx="5021903" cy="3618539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62142-C9B6-5147-A91F-36225ECF297D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61" y="1627089"/>
            <a:ext cx="4981483" cy="3589414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846159" y="5272779"/>
            <a:ext cx="10507639" cy="1125677"/>
          </a:xfrm>
        </p:spPr>
        <p:txBody>
          <a:bodyPr/>
          <a:lstStyle/>
          <a:p>
            <a:r>
              <a:rPr lang="de-DE" dirty="0" smtClean="0"/>
              <a:t>Looks </a:t>
            </a:r>
            <a:r>
              <a:rPr lang="de-DE" dirty="0" err="1" smtClean="0"/>
              <a:t>reasonable</a:t>
            </a:r>
            <a:endParaRPr lang="de-DE" dirty="0" smtClean="0"/>
          </a:p>
          <a:p>
            <a:r>
              <a:rPr lang="de-DE" dirty="0" smtClean="0"/>
              <a:t>Agreement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normalized</a:t>
            </a:r>
            <a:r>
              <a:rPr lang="de-DE" dirty="0" smtClean="0"/>
              <a:t> </a:t>
            </a:r>
            <a:r>
              <a:rPr lang="de-DE" dirty="0" err="1" smtClean="0"/>
              <a:t>rates</a:t>
            </a:r>
            <a:r>
              <a:rPr lang="de-DE" dirty="0" smtClean="0"/>
              <a:t> </a:t>
            </a:r>
            <a:r>
              <a:rPr lang="de-DE" dirty="0" err="1" smtClean="0"/>
              <a:t>important</a:t>
            </a:r>
            <a:r>
              <a:rPr lang="de-DE" dirty="0" smtClean="0"/>
              <a:t> </a:t>
            </a:r>
          </a:p>
          <a:p>
            <a:pPr lvl="1"/>
            <a:r>
              <a:rPr lang="de-DE" dirty="0" err="1" smtClean="0"/>
              <a:t>Did</a:t>
            </a:r>
            <a:r>
              <a:rPr lang="de-DE" dirty="0" smtClean="0"/>
              <a:t> not </a:t>
            </a:r>
            <a:r>
              <a:rPr lang="de-DE" dirty="0" err="1" smtClean="0"/>
              <a:t>work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old</a:t>
            </a:r>
            <a:r>
              <a:rPr lang="de-DE" dirty="0" smtClean="0"/>
              <a:t> MC </a:t>
            </a:r>
            <a:r>
              <a:rPr lang="de-DE" dirty="0" err="1" smtClean="0"/>
              <a:t>files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IPSTRONG 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7229431" y="1091881"/>
                <a:ext cx="3603009" cy="67743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de-DE" sz="2400" dirty="0" smtClean="0"/>
                  <a:t>Normalized rate: </a:t>
                </a:r>
                <a:r>
                  <a:rPr lang="de-DE" sz="2400" dirty="0" err="1" smtClean="0"/>
                  <a:t>by</a:t>
                </a:r>
                <a:r>
                  <a:rPr lang="de-DE" sz="24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sz="240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charset="0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lang="en-US" sz="2400" i="1" smtClean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de-DE" sz="2400" dirty="0" smtClean="0"/>
                  <a:t> </a:t>
                </a:r>
                <a:endParaRPr lang="de-DE" sz="24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9431" y="1091881"/>
                <a:ext cx="3603009" cy="677430"/>
              </a:xfrm>
              <a:prstGeom prst="rect">
                <a:avLst/>
              </a:prstGeom>
              <a:blipFill rotWithShape="0">
                <a:blip r:embed="rId4"/>
                <a:stretch>
                  <a:fillRect l="-27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606722" y="1165424"/>
            <a:ext cx="1395447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2400" dirty="0" smtClean="0"/>
              <a:t>Versus w</a:t>
            </a:r>
            <a:r>
              <a:rPr lang="de-DE" sz="2400" baseline="-25000" dirty="0" smtClean="0"/>
              <a:t>0</a:t>
            </a:r>
            <a:endParaRPr lang="de-DE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1612556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31927</TotalTime>
  <Words>312</Words>
  <Application>Microsoft Macintosh PowerPoint</Application>
  <PresentationFormat>Widescreen</PresentationFormat>
  <Paragraphs>55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Cambria Math</vt:lpstr>
      <vt:lpstr>Mangal</vt:lpstr>
      <vt:lpstr>Times Roman</vt:lpstr>
      <vt:lpstr>Arial</vt:lpstr>
      <vt:lpstr>Office Theme</vt:lpstr>
      <vt:lpstr>Updates of CDR: simulation and analysis</vt:lpstr>
      <vt:lpstr>Updates of CDR: simulation &amp; analysis</vt:lpstr>
      <vt:lpstr>Comparison: Compton</vt:lpstr>
      <vt:lpstr>Comparison: Compton vs xi normalized</vt:lpstr>
      <vt:lpstr>Comparison: Compton vs w0</vt:lpstr>
      <vt:lpstr>Comparison: Breit-Wheeler</vt:lpstr>
      <vt:lpstr>Direct comparison</vt:lpstr>
      <vt:lpstr>More Plots for CDR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LUXE</dc:title>
  <dc:creator>heinemannbeate@gmail.com</dc:creator>
  <cp:lastModifiedBy>Beate Heinemann</cp:lastModifiedBy>
  <cp:revision>484</cp:revision>
  <cp:lastPrinted>2020-04-27T11:29:34Z</cp:lastPrinted>
  <dcterms:created xsi:type="dcterms:W3CDTF">2018-12-10T16:41:23Z</dcterms:created>
  <dcterms:modified xsi:type="dcterms:W3CDTF">2021-06-21T20:14:07Z</dcterms:modified>
</cp:coreProperties>
</file>