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6" r:id="rId2"/>
    <p:sldId id="257" r:id="rId3"/>
    <p:sldId id="258" r:id="rId4"/>
    <p:sldId id="259" r:id="rId5"/>
    <p:sldId id="260" r:id="rId6"/>
    <p:sldId id="277" r:id="rId7"/>
    <p:sldId id="279" r:id="rId8"/>
    <p:sldId id="278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123"/>
    <a:srgbClr val="FF6600"/>
    <a:srgbClr val="9AA046"/>
    <a:srgbClr val="FF0000"/>
    <a:srgbClr val="000099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3" autoAdjust="0"/>
    <p:restoredTop sz="96587" autoAdjust="0"/>
  </p:normalViewPr>
  <p:slideViewPr>
    <p:cSldViewPr>
      <p:cViewPr varScale="1">
        <p:scale>
          <a:sx n="76" d="100"/>
          <a:sy n="76" d="100"/>
        </p:scale>
        <p:origin x="-1446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74"/>
    </p:cViewPr>
  </p:sorterViewPr>
  <p:notesViewPr>
    <p:cSldViewPr>
      <p:cViewPr varScale="1">
        <p:scale>
          <a:sx n="72" d="100"/>
          <a:sy n="72" d="100"/>
        </p:scale>
        <p:origin x="-3996" y="-114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24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 defTabSz="965200">
              <a:defRPr sz="13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924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0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6613"/>
            <a:ext cx="309245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 defTabSz="965200">
              <a:defRPr sz="13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0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9726613"/>
            <a:ext cx="309245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 smtClean="0"/>
            </a:lvl1pPr>
          </a:lstStyle>
          <a:p>
            <a:pPr>
              <a:defRPr/>
            </a:pPr>
            <a:fld id="{55120CB7-F5B5-42E5-A39D-E1B14EDD2F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4" tIns="48037" rIns="96074" bIns="48037" numCol="1" anchor="t" anchorCtr="0" compatLnSpc="1">
            <a:prstTxWarp prst="textNoShape">
              <a:avLst/>
            </a:prstTxWarp>
          </a:bodyPr>
          <a:lstStyle>
            <a:lvl1pPr defTabSz="962025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4" tIns="48037" rIns="96074" bIns="48037" numCol="1" anchor="t" anchorCtr="0" compatLnSpc="1">
            <a:prstTxWarp prst="textNoShape">
              <a:avLst/>
            </a:prstTxWarp>
          </a:bodyPr>
          <a:lstStyle>
            <a:lvl1pPr algn="r" defTabSz="962025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4" tIns="48037" rIns="96074" bIns="48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4" tIns="48037" rIns="96074" bIns="48037" numCol="1" anchor="b" anchorCtr="0" compatLnSpc="1">
            <a:prstTxWarp prst="textNoShape">
              <a:avLst/>
            </a:prstTxWarp>
          </a:bodyPr>
          <a:lstStyle>
            <a:lvl1pPr defTabSz="962025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4" tIns="48037" rIns="96074" bIns="48037" numCol="1" anchor="b" anchorCtr="0" compatLnSpc="1">
            <a:prstTxWarp prst="textNoShape">
              <a:avLst/>
            </a:prstTxWarp>
          </a:bodyPr>
          <a:lstStyle>
            <a:lvl1pPr algn="r" defTabSz="962025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32296A60-6A80-4365-8A25-8C7B0AC4C2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96A60-6A80-4365-8A25-8C7B0AC4C25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7BEB13-BAB2-4368-AECC-34A35E774DA8}" type="slidenum">
              <a:rPr lang="en-GB"/>
              <a:pPr/>
              <a:t>20</a:t>
            </a:fld>
            <a:endParaRPr lang="en-GB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52" descr="SCI_PPT_templ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628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28/03/2010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Norbert Collomb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70F97-D7C8-436B-B2CC-4A6EA9FA60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765175"/>
            <a:ext cx="2068512" cy="5400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765175"/>
            <a:ext cx="6057900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28/03/2010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Norbert Collomb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52E14-B323-480F-B6AC-1E6DA13093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28/03/2010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Norbert Collomb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34936-0B84-4CC3-96DE-05911679CA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28/03/2010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Norbert Collomb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E8141-009B-45E7-BBD8-01AD116ABD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844675"/>
            <a:ext cx="4038600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844675"/>
            <a:ext cx="4038600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28/03/2010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Norbert Collomb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7C07B-3248-451C-AC88-7019DAD13D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28/03/2010</a:t>
            </a: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Norbert Collomb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DD5FF-A307-4C5A-950B-404BC0E520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28/03/2010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Norbert Collomb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9C506-B368-47FA-962D-FD4311F0FB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28/03/2010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E996F-5CCD-4178-88C2-495565685A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28/03/2010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Norbert Collomb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9836D-63DD-4EF4-BB1C-003D57A213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28/03/2010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Norbert Collomb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39517-23AF-4D62-B0C5-CE89829CC0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en-US" smtClean="0"/>
              <a:t>28/03/2010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en-GB" smtClean="0"/>
              <a:t>Norbert Collomb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5EE455A-B9EC-43BB-841F-531AAE1D46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844675"/>
            <a:ext cx="82296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3025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1032" name="Picture 19" descr="SCI_PPT_templ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71628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32138" y="765175"/>
            <a:ext cx="56149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571604" y="1857364"/>
            <a:ext cx="64294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/>
              <a:t>ILC</a:t>
            </a:r>
            <a:r>
              <a:rPr lang="en-GB" sz="2400" b="1" dirty="0" smtClean="0"/>
              <a:t> – Central Integration SB 2009 Layout</a:t>
            </a:r>
          </a:p>
          <a:p>
            <a:endParaRPr lang="en-GB" sz="2000" dirty="0" smtClean="0"/>
          </a:p>
          <a:p>
            <a:pPr algn="ctr"/>
            <a:r>
              <a:rPr lang="en-GB" sz="2000" b="1" dirty="0" smtClean="0"/>
              <a:t>Positron Source biased</a:t>
            </a:r>
          </a:p>
          <a:p>
            <a:endParaRPr lang="en-GB" sz="2000" dirty="0" smtClean="0"/>
          </a:p>
          <a:p>
            <a:pPr algn="ctr"/>
            <a:r>
              <a:rPr lang="en-GB" sz="2000" dirty="0" smtClean="0"/>
              <a:t>Interpretation of available data into CAD 3D virtual model to serve as true scale graphical representation.</a:t>
            </a:r>
          </a:p>
          <a:p>
            <a:pPr algn="ctr"/>
            <a:endParaRPr lang="en-GB" sz="2000" dirty="0" smtClean="0"/>
          </a:p>
          <a:p>
            <a:pPr algn="ctr"/>
            <a:endParaRPr lang="en-GB" sz="2000" dirty="0" smtClean="0"/>
          </a:p>
          <a:p>
            <a:pPr algn="ctr"/>
            <a:endParaRPr lang="en-GB" sz="2000" dirty="0" smtClean="0"/>
          </a:p>
          <a:p>
            <a:pPr algn="ctr"/>
            <a:r>
              <a:rPr lang="en-GB" sz="2000" dirty="0" smtClean="0"/>
              <a:t>by </a:t>
            </a:r>
            <a:r>
              <a:rPr lang="en-GB" sz="2000" dirty="0" err="1" smtClean="0"/>
              <a:t>N.Collomb</a:t>
            </a:r>
            <a:endParaRPr lang="en-GB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3"/>
            <a:ext cx="914400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286216" y="357166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ILC</a:t>
            </a:r>
            <a:r>
              <a:rPr lang="en-GB" sz="2000" dirty="0" smtClean="0"/>
              <a:t> – Central Integration SB 2009 Layout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786182" y="2214554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Transfer Line 5GeV Booster section</a:t>
            </a:r>
            <a:endParaRPr lang="en-GB" sz="1400" dirty="0"/>
          </a:p>
        </p:txBody>
      </p:sp>
      <p:cxnSp>
        <p:nvCxnSpPr>
          <p:cNvPr id="8" name="Straight Connector 7"/>
          <p:cNvCxnSpPr>
            <a:stCxn id="7" idx="2"/>
          </p:cNvCxnSpPr>
          <p:nvPr/>
        </p:nvCxnSpPr>
        <p:spPr>
          <a:xfrm rot="5400000">
            <a:off x="4244249" y="3279842"/>
            <a:ext cx="1119853" cy="35717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00760" y="2928934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</a:t>
            </a:r>
            <a:r>
              <a:rPr lang="en-GB" sz="1400" dirty="0" err="1" smtClean="0"/>
              <a:t>BDS</a:t>
            </a:r>
            <a:endParaRPr lang="en-GB" sz="1400" dirty="0"/>
          </a:p>
        </p:txBody>
      </p:sp>
      <p:cxnSp>
        <p:nvCxnSpPr>
          <p:cNvPr id="10" name="Straight Connector 9"/>
          <p:cNvCxnSpPr>
            <a:stCxn id="9" idx="2"/>
          </p:cNvCxnSpPr>
          <p:nvPr/>
        </p:nvCxnSpPr>
        <p:spPr>
          <a:xfrm rot="5400000">
            <a:off x="6083210" y="3368575"/>
            <a:ext cx="692357" cy="428628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00298" y="2917021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</a:t>
            </a:r>
            <a:r>
              <a:rPr lang="en-GB" sz="1400" dirty="0" err="1" smtClean="0"/>
              <a:t>RTML</a:t>
            </a:r>
            <a:endParaRPr lang="en-GB" sz="1400" dirty="0"/>
          </a:p>
        </p:txBody>
      </p:sp>
      <p:cxnSp>
        <p:nvCxnSpPr>
          <p:cNvPr id="12" name="Straight Connector 11"/>
          <p:cNvCxnSpPr>
            <a:stCxn id="11" idx="1"/>
          </p:cNvCxnSpPr>
          <p:nvPr/>
        </p:nvCxnSpPr>
        <p:spPr>
          <a:xfrm rot="10800000" flipV="1">
            <a:off x="2285984" y="3070910"/>
            <a:ext cx="214314" cy="846234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86512" y="4929198"/>
            <a:ext cx="27146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</a:t>
            </a:r>
            <a:r>
              <a:rPr lang="en-GB" sz="1400" dirty="0" err="1" smtClean="0"/>
              <a:t>BDS</a:t>
            </a:r>
            <a:r>
              <a:rPr lang="en-GB" sz="1400" dirty="0" smtClean="0"/>
              <a:t> Diagnostic Dump.</a:t>
            </a:r>
          </a:p>
          <a:p>
            <a:r>
              <a:rPr lang="en-GB" sz="1400" dirty="0" smtClean="0"/>
              <a:t>5GeV Booster upstream of it (radiation concerns).</a:t>
            </a:r>
            <a:endParaRPr lang="en-GB" sz="1400" dirty="0"/>
          </a:p>
        </p:txBody>
      </p:sp>
      <p:cxnSp>
        <p:nvCxnSpPr>
          <p:cNvPr id="20" name="Straight Connector 19"/>
          <p:cNvCxnSpPr>
            <a:stCxn id="19" idx="0"/>
          </p:cNvCxnSpPr>
          <p:nvPr/>
        </p:nvCxnSpPr>
        <p:spPr>
          <a:xfrm rot="5400000" flipH="1" flipV="1">
            <a:off x="7608130" y="4107676"/>
            <a:ext cx="857227" cy="785818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53196" y="3955257"/>
            <a:ext cx="1285884" cy="1588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14744" y="3857628"/>
            <a:ext cx="1285884" cy="1588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0" y="5000636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</a:rPr>
              <a:t> Positron Beam Direction</a:t>
            </a:r>
          </a:p>
          <a:p>
            <a:pPr>
              <a:buFontTx/>
              <a:buChar char="-"/>
            </a:pPr>
            <a:r>
              <a:rPr lang="en-GB" sz="1400" dirty="0" smtClean="0">
                <a:solidFill>
                  <a:srgbClr val="548123"/>
                </a:solidFill>
              </a:rPr>
              <a:t> Electron Beam Direction</a:t>
            </a:r>
            <a:endParaRPr lang="en-GB" sz="1400" dirty="0">
              <a:solidFill>
                <a:srgbClr val="548123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10800000">
            <a:off x="571472" y="3917153"/>
            <a:ext cx="2867044" cy="11905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42844" y="928670"/>
            <a:ext cx="4429156" cy="40011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No changes here since Albuquerque</a:t>
            </a:r>
            <a:endParaRPr lang="en-GB" sz="2000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2357422" y="4000504"/>
            <a:ext cx="5715040" cy="71438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3"/>
            <a:ext cx="914400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286216" y="357166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ILC</a:t>
            </a:r>
            <a:r>
              <a:rPr lang="en-GB" sz="2000" dirty="0" smtClean="0"/>
              <a:t> – Central Integration SB 2009 Layout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357554" y="2143116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Transfer Line 5GeV Booster section</a:t>
            </a:r>
            <a:endParaRPr lang="en-GB" sz="1400" dirty="0"/>
          </a:p>
        </p:txBody>
      </p:sp>
      <p:cxnSp>
        <p:nvCxnSpPr>
          <p:cNvPr id="8" name="Straight Connector 7"/>
          <p:cNvCxnSpPr>
            <a:stCxn id="7" idx="2"/>
          </p:cNvCxnSpPr>
          <p:nvPr/>
        </p:nvCxnSpPr>
        <p:spPr>
          <a:xfrm rot="5400000">
            <a:off x="3815621" y="3208404"/>
            <a:ext cx="1119853" cy="35717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14876" y="4929198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</a:t>
            </a:r>
            <a:r>
              <a:rPr lang="en-GB" sz="1400" dirty="0" err="1" smtClean="0"/>
              <a:t>BDS</a:t>
            </a:r>
            <a:endParaRPr lang="en-GB" sz="1400" dirty="0"/>
          </a:p>
        </p:txBody>
      </p:sp>
      <p:cxnSp>
        <p:nvCxnSpPr>
          <p:cNvPr id="10" name="Straight Connector 9"/>
          <p:cNvCxnSpPr>
            <a:stCxn id="9" idx="1"/>
          </p:cNvCxnSpPr>
          <p:nvPr/>
        </p:nvCxnSpPr>
        <p:spPr>
          <a:xfrm rot="10800000" flipV="1">
            <a:off x="2857488" y="5083086"/>
            <a:ext cx="1857388" cy="274735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14414" y="3571876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</a:t>
            </a:r>
            <a:r>
              <a:rPr lang="en-GB" sz="1400" dirty="0" err="1" smtClean="0"/>
              <a:t>RTML</a:t>
            </a:r>
            <a:endParaRPr lang="en-GB" sz="1400" dirty="0"/>
          </a:p>
        </p:txBody>
      </p:sp>
      <p:cxnSp>
        <p:nvCxnSpPr>
          <p:cNvPr id="12" name="Straight Connector 11"/>
          <p:cNvCxnSpPr>
            <a:stCxn id="11" idx="2"/>
          </p:cNvCxnSpPr>
          <p:nvPr/>
        </p:nvCxnSpPr>
        <p:spPr>
          <a:xfrm rot="16200000" flipH="1">
            <a:off x="1296865" y="4511582"/>
            <a:ext cx="1549611" cy="285752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00926" y="2643174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</a:t>
            </a:r>
            <a:r>
              <a:rPr lang="en-GB" sz="1400" dirty="0" err="1" smtClean="0"/>
              <a:t>BDS</a:t>
            </a:r>
            <a:r>
              <a:rPr lang="en-GB" sz="1400" dirty="0" smtClean="0"/>
              <a:t> Diagnostic Dump</a:t>
            </a:r>
            <a:endParaRPr lang="en-GB" sz="1400" dirty="0"/>
          </a:p>
        </p:txBody>
      </p:sp>
      <p:cxnSp>
        <p:nvCxnSpPr>
          <p:cNvPr id="14" name="Straight Connector 13"/>
          <p:cNvCxnSpPr>
            <a:stCxn id="13" idx="0"/>
          </p:cNvCxnSpPr>
          <p:nvPr/>
        </p:nvCxnSpPr>
        <p:spPr>
          <a:xfrm rot="16200000" flipV="1">
            <a:off x="7483087" y="1803797"/>
            <a:ext cx="714372" cy="964381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357950" y="2071678"/>
            <a:ext cx="785818" cy="642942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928926" y="3643314"/>
            <a:ext cx="1643074" cy="1143008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2844" y="2643182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</a:rPr>
              <a:t> Positron Beam Direction</a:t>
            </a:r>
          </a:p>
          <a:p>
            <a:pPr>
              <a:buFontTx/>
              <a:buChar char="-"/>
            </a:pPr>
            <a:r>
              <a:rPr lang="en-GB" sz="1400" dirty="0" smtClean="0">
                <a:solidFill>
                  <a:srgbClr val="548123"/>
                </a:solidFill>
              </a:rPr>
              <a:t> Electron Beam Direction</a:t>
            </a:r>
            <a:endParaRPr lang="en-GB" sz="1400" dirty="0">
              <a:solidFill>
                <a:srgbClr val="548123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857488" y="4286256"/>
            <a:ext cx="1214446" cy="928694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500166" y="5072074"/>
            <a:ext cx="1214446" cy="928694"/>
          </a:xfrm>
          <a:prstGeom prst="line">
            <a:avLst/>
          </a:prstGeom>
          <a:ln w="19050">
            <a:solidFill>
              <a:srgbClr val="54812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1500174"/>
            <a:ext cx="4429156" cy="40011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No changes here since Albuquerque</a:t>
            </a:r>
            <a:endParaRPr lang="en-GB" sz="2000" dirty="0"/>
          </a:p>
        </p:txBody>
      </p:sp>
      <p:sp>
        <p:nvSpPr>
          <p:cNvPr id="21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slide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7018"/>
            <a:ext cx="9144000" cy="603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286216" y="357166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ILC</a:t>
            </a:r>
            <a:r>
              <a:rPr lang="en-GB" sz="2000" dirty="0" smtClean="0"/>
              <a:t> – Central Integration SB 2009 Layout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071538" y="1714488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Capture Chicane</a:t>
            </a:r>
            <a:endParaRPr lang="en-GB" sz="1400" dirty="0"/>
          </a:p>
        </p:txBody>
      </p:sp>
      <p:cxnSp>
        <p:nvCxnSpPr>
          <p:cNvPr id="8" name="Straight Connector 7"/>
          <p:cNvCxnSpPr>
            <a:stCxn id="7" idx="2"/>
          </p:cNvCxnSpPr>
          <p:nvPr/>
        </p:nvCxnSpPr>
        <p:spPr>
          <a:xfrm rot="16200000" flipH="1">
            <a:off x="1654057" y="2582754"/>
            <a:ext cx="1335296" cy="214318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43504" y="3500438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</a:t>
            </a:r>
            <a:r>
              <a:rPr lang="en-GB" sz="1400" dirty="0" err="1" smtClean="0"/>
              <a:t>BDS</a:t>
            </a:r>
            <a:endParaRPr lang="en-GB" sz="1400" dirty="0"/>
          </a:p>
        </p:txBody>
      </p:sp>
      <p:cxnSp>
        <p:nvCxnSpPr>
          <p:cNvPr id="10" name="Straight Connector 9"/>
          <p:cNvCxnSpPr>
            <a:stCxn id="9" idx="1"/>
          </p:cNvCxnSpPr>
          <p:nvPr/>
        </p:nvCxnSpPr>
        <p:spPr>
          <a:xfrm rot="10800000">
            <a:off x="3643306" y="3357563"/>
            <a:ext cx="1500198" cy="296765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flipH="1">
            <a:off x="6643702" y="1714488"/>
            <a:ext cx="2500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400MeV Travelling Wave Accelerator Section</a:t>
            </a:r>
            <a:endParaRPr lang="en-GB" sz="1400" dirty="0"/>
          </a:p>
        </p:txBody>
      </p:sp>
      <p:cxnSp>
        <p:nvCxnSpPr>
          <p:cNvPr id="14" name="Straight Connector 13"/>
          <p:cNvCxnSpPr>
            <a:stCxn id="13" idx="0"/>
          </p:cNvCxnSpPr>
          <p:nvPr/>
        </p:nvCxnSpPr>
        <p:spPr>
          <a:xfrm rot="16200000" flipV="1">
            <a:off x="7197340" y="1017976"/>
            <a:ext cx="285750" cy="1107273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28794" y="2928934"/>
            <a:ext cx="1357322" cy="642942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43108" y="4929198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</a:rPr>
              <a:t> Positron Beam Direction</a:t>
            </a:r>
          </a:p>
          <a:p>
            <a:pPr>
              <a:buFontTx/>
              <a:buChar char="-"/>
            </a:pPr>
            <a:r>
              <a:rPr lang="en-GB" sz="1400" dirty="0" smtClean="0">
                <a:solidFill>
                  <a:srgbClr val="548123"/>
                </a:solidFill>
              </a:rPr>
              <a:t> Electron Beam Direction</a:t>
            </a:r>
            <a:endParaRPr lang="en-GB" sz="1400" dirty="0">
              <a:solidFill>
                <a:srgbClr val="548123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3071802" y="2857496"/>
            <a:ext cx="1428760" cy="785818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857884" y="1259484"/>
            <a:ext cx="1357322" cy="642942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786182" y="4286255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Photon Dump</a:t>
            </a:r>
            <a:endParaRPr lang="en-GB" sz="1400" dirty="0"/>
          </a:p>
        </p:txBody>
      </p:sp>
      <p:cxnSp>
        <p:nvCxnSpPr>
          <p:cNvPr id="34" name="Straight Connector 33"/>
          <p:cNvCxnSpPr>
            <a:stCxn id="33" idx="1"/>
          </p:cNvCxnSpPr>
          <p:nvPr/>
        </p:nvCxnSpPr>
        <p:spPr>
          <a:xfrm rot="10800000">
            <a:off x="2928926" y="3500438"/>
            <a:ext cx="857256" cy="939706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643570" y="2500306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Left verification line in model in error. Corrected!</a:t>
            </a:r>
            <a:endParaRPr lang="en-GB" sz="1400" dirty="0"/>
          </a:p>
        </p:txBody>
      </p:sp>
      <p:cxnSp>
        <p:nvCxnSpPr>
          <p:cNvPr id="37" name="Straight Connector 36"/>
          <p:cNvCxnSpPr>
            <a:stCxn id="36" idx="1"/>
          </p:cNvCxnSpPr>
          <p:nvPr/>
        </p:nvCxnSpPr>
        <p:spPr>
          <a:xfrm rot="10800000" flipV="1">
            <a:off x="3714744" y="2761916"/>
            <a:ext cx="1928826" cy="309894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-32" y="857232"/>
            <a:ext cx="4286280" cy="64633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Spin Rotation moved into Damping Ring Transfer Tunnel since Durham!!</a:t>
            </a:r>
            <a:endParaRPr lang="en-GB" sz="1800" dirty="0"/>
          </a:p>
        </p:txBody>
      </p:sp>
      <p:sp>
        <p:nvSpPr>
          <p:cNvPr id="2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slide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7016"/>
            <a:ext cx="9144000" cy="603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214810" y="1000108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Capture Chicane</a:t>
            </a:r>
            <a:endParaRPr lang="en-GB" sz="1400" dirty="0"/>
          </a:p>
        </p:txBody>
      </p:sp>
      <p:cxnSp>
        <p:nvCxnSpPr>
          <p:cNvPr id="20" name="Straight Connector 19"/>
          <p:cNvCxnSpPr>
            <a:stCxn id="19" idx="2"/>
          </p:cNvCxnSpPr>
          <p:nvPr/>
        </p:nvCxnSpPr>
        <p:spPr>
          <a:xfrm rot="16200000" flipH="1">
            <a:off x="6011773" y="653930"/>
            <a:ext cx="549479" cy="1857388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43702" y="4357693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</a:t>
            </a:r>
            <a:r>
              <a:rPr lang="en-GB" sz="1400" dirty="0" err="1" smtClean="0"/>
              <a:t>BDS</a:t>
            </a:r>
            <a:r>
              <a:rPr lang="en-GB" sz="1400" dirty="0" smtClean="0"/>
              <a:t> Long Drift</a:t>
            </a:r>
            <a:endParaRPr lang="en-GB" sz="1400" dirty="0"/>
          </a:p>
        </p:txBody>
      </p:sp>
      <p:cxnSp>
        <p:nvCxnSpPr>
          <p:cNvPr id="22" name="Straight Connector 21"/>
          <p:cNvCxnSpPr>
            <a:stCxn id="21" idx="1"/>
          </p:cNvCxnSpPr>
          <p:nvPr/>
        </p:nvCxnSpPr>
        <p:spPr>
          <a:xfrm rot="10800000">
            <a:off x="5214942" y="4071943"/>
            <a:ext cx="1428760" cy="547361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flipH="1">
            <a:off x="3786182" y="1785926"/>
            <a:ext cx="1357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Dump</a:t>
            </a:r>
            <a:endParaRPr lang="en-GB" sz="1400" dirty="0"/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>
          <a:xfrm>
            <a:off x="5143504" y="1939815"/>
            <a:ext cx="1714511" cy="703369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143768" y="1571612"/>
            <a:ext cx="642942" cy="35719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86512" y="5643578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</a:rPr>
              <a:t> Positron Beam Direction</a:t>
            </a:r>
          </a:p>
          <a:p>
            <a:pPr>
              <a:buFontTx/>
              <a:buChar char="-"/>
            </a:pPr>
            <a:r>
              <a:rPr lang="en-GB" sz="1400" dirty="0" smtClean="0">
                <a:solidFill>
                  <a:srgbClr val="548123"/>
                </a:solidFill>
              </a:rPr>
              <a:t> Electron Beam Direction</a:t>
            </a:r>
            <a:endParaRPr lang="en-GB" sz="1400" dirty="0">
              <a:solidFill>
                <a:srgbClr val="548123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4500562" y="3429002"/>
            <a:ext cx="1500198" cy="1071568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215338" y="2000240"/>
            <a:ext cx="78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Photon Dump</a:t>
            </a:r>
            <a:endParaRPr lang="en-GB" sz="1400" dirty="0"/>
          </a:p>
        </p:txBody>
      </p:sp>
      <p:cxnSp>
        <p:nvCxnSpPr>
          <p:cNvPr id="29" name="Straight Connector 28"/>
          <p:cNvCxnSpPr>
            <a:stCxn id="28" idx="1"/>
          </p:cNvCxnSpPr>
          <p:nvPr/>
        </p:nvCxnSpPr>
        <p:spPr>
          <a:xfrm rot="10800000">
            <a:off x="7643834" y="2000250"/>
            <a:ext cx="571504" cy="261600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flipH="1">
            <a:off x="6429388" y="785794"/>
            <a:ext cx="1571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Left verification line in model in error. Corrected!</a:t>
            </a:r>
            <a:endParaRPr lang="en-GB" sz="1400" dirty="0"/>
          </a:p>
        </p:txBody>
      </p:sp>
      <p:cxnSp>
        <p:nvCxnSpPr>
          <p:cNvPr id="31" name="Straight Connector 30"/>
          <p:cNvCxnSpPr>
            <a:stCxn id="30" idx="2"/>
          </p:cNvCxnSpPr>
          <p:nvPr/>
        </p:nvCxnSpPr>
        <p:spPr>
          <a:xfrm rot="16200000" flipH="1">
            <a:off x="7334502" y="1405162"/>
            <a:ext cx="332912" cy="571504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 flipH="1">
            <a:off x="6786578" y="3143248"/>
            <a:ext cx="2357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Additional Electron Dump required due to AUX Source (somewhere here).</a:t>
            </a:r>
            <a:endParaRPr lang="en-GB" sz="1400" dirty="0"/>
          </a:p>
        </p:txBody>
      </p:sp>
      <p:cxnSp>
        <p:nvCxnSpPr>
          <p:cNvPr id="73" name="Straight Connector 72"/>
          <p:cNvCxnSpPr>
            <a:stCxn id="72" idx="0"/>
          </p:cNvCxnSpPr>
          <p:nvPr/>
        </p:nvCxnSpPr>
        <p:spPr>
          <a:xfrm rot="16200000" flipV="1">
            <a:off x="7161620" y="2339579"/>
            <a:ext cx="785818" cy="821520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286216" y="357166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ILC</a:t>
            </a:r>
            <a:r>
              <a:rPr lang="en-GB" sz="2000" dirty="0" smtClean="0"/>
              <a:t> – Central Integration SB 2009 Layout</a:t>
            </a:r>
            <a:endParaRPr lang="en-GB" sz="2000" dirty="0"/>
          </a:p>
        </p:txBody>
      </p:sp>
      <p:sp>
        <p:nvSpPr>
          <p:cNvPr id="86" name="TextBox 85"/>
          <p:cNvSpPr txBox="1"/>
          <p:nvPr/>
        </p:nvSpPr>
        <p:spPr>
          <a:xfrm>
            <a:off x="1428728" y="3000372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Pre-Accelerator (Travelling Wave x3 modules)</a:t>
            </a:r>
            <a:endParaRPr lang="en-GB" sz="1400" dirty="0"/>
          </a:p>
        </p:txBody>
      </p:sp>
      <p:cxnSp>
        <p:nvCxnSpPr>
          <p:cNvPr id="87" name="Straight Connector 86"/>
          <p:cNvCxnSpPr>
            <a:stCxn id="86" idx="2"/>
          </p:cNvCxnSpPr>
          <p:nvPr/>
        </p:nvCxnSpPr>
        <p:spPr>
          <a:xfrm rot="16200000" flipH="1">
            <a:off x="2976223" y="3119105"/>
            <a:ext cx="762662" cy="1571636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3714744" y="3929066"/>
            <a:ext cx="1000132" cy="642942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-32" y="857232"/>
            <a:ext cx="4143404" cy="64633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Change. The additional Electron Dump requirement identified in Albuquerque!!</a:t>
            </a:r>
            <a:endParaRPr lang="en-GB" sz="1800" dirty="0"/>
          </a:p>
        </p:txBody>
      </p:sp>
      <p:sp>
        <p:nvSpPr>
          <p:cNvPr id="3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lide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9144000" cy="597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286216" y="357166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ILC</a:t>
            </a:r>
            <a:r>
              <a:rPr lang="en-GB" sz="2000" dirty="0" smtClean="0"/>
              <a:t> – Central Integration SB 2009 Layout</a:t>
            </a:r>
            <a:endParaRPr lang="en-GB" sz="2000" dirty="0"/>
          </a:p>
        </p:txBody>
      </p:sp>
      <p:sp>
        <p:nvSpPr>
          <p:cNvPr id="7" name="Rectangle 6"/>
          <p:cNvSpPr/>
          <p:nvPr/>
        </p:nvSpPr>
        <p:spPr>
          <a:xfrm>
            <a:off x="4929190" y="2786058"/>
            <a:ext cx="3071834" cy="1357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715008" y="4143380"/>
            <a:ext cx="2143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Remote Handling Area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0892" y="2500306"/>
            <a:ext cx="857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FF0000"/>
                </a:solidFill>
              </a:rPr>
              <a:t>Next slide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500034" y="2772786"/>
            <a:ext cx="24288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AUX Source Diagnostic Dump may mean that the Source needs to be moved further upstream due to close proximity or </a:t>
            </a:r>
            <a:r>
              <a:rPr lang="en-GB" sz="1400" dirty="0" err="1" smtClean="0"/>
              <a:t>RH</a:t>
            </a:r>
            <a:r>
              <a:rPr lang="en-GB" sz="1400" dirty="0" smtClean="0"/>
              <a:t> area.</a:t>
            </a:r>
            <a:endParaRPr lang="en-GB" sz="1400" dirty="0"/>
          </a:p>
        </p:txBody>
      </p:sp>
      <p:cxnSp>
        <p:nvCxnSpPr>
          <p:cNvPr id="11" name="Straight Connector 10"/>
          <p:cNvCxnSpPr>
            <a:stCxn id="10" idx="1"/>
          </p:cNvCxnSpPr>
          <p:nvPr/>
        </p:nvCxnSpPr>
        <p:spPr>
          <a:xfrm>
            <a:off x="2928926" y="3357562"/>
            <a:ext cx="1714511" cy="272483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lide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3506"/>
            <a:ext cx="9144000" cy="606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286216" y="357166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ILC</a:t>
            </a:r>
            <a:r>
              <a:rPr lang="en-GB" sz="2000" dirty="0" smtClean="0"/>
              <a:t> – Central Integration SB 2009 Layout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286644" y="5000636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</a:t>
            </a:r>
            <a:r>
              <a:rPr lang="en-GB" sz="1400" dirty="0" err="1" smtClean="0"/>
              <a:t>BDS</a:t>
            </a:r>
            <a:r>
              <a:rPr lang="en-GB" sz="1400" dirty="0" smtClean="0"/>
              <a:t> Long Drift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2214546" y="1428737"/>
            <a:ext cx="2571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Pre-Accelerator (Standing Wave x2 modules) in Remote Handling area (shielded).</a:t>
            </a:r>
            <a:endParaRPr lang="en-GB" sz="1400" dirty="0"/>
          </a:p>
        </p:txBody>
      </p:sp>
      <p:cxnSp>
        <p:nvCxnSpPr>
          <p:cNvPr id="9" name="Straight Connector 8"/>
          <p:cNvCxnSpPr>
            <a:stCxn id="8" idx="1"/>
          </p:cNvCxnSpPr>
          <p:nvPr/>
        </p:nvCxnSpPr>
        <p:spPr>
          <a:xfrm>
            <a:off x="4786314" y="1798069"/>
            <a:ext cx="1500198" cy="2488187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000892" y="4286256"/>
            <a:ext cx="1785950" cy="785818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00694" y="2714620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Pre-Accelerator (Travelling Wave x3 modules)</a:t>
            </a:r>
            <a:endParaRPr lang="en-GB" sz="1400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000892" y="3786190"/>
            <a:ext cx="1500198" cy="428628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2"/>
          </p:cNvCxnSpPr>
          <p:nvPr/>
        </p:nvCxnSpPr>
        <p:spPr>
          <a:xfrm rot="16200000" flipH="1">
            <a:off x="7155345" y="2726197"/>
            <a:ext cx="548350" cy="1571636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8" idx="2"/>
          </p:cNvCxnSpPr>
          <p:nvPr/>
        </p:nvCxnSpPr>
        <p:spPr>
          <a:xfrm rot="16200000" flipH="1">
            <a:off x="2606114" y="2880862"/>
            <a:ext cx="1181409" cy="1750230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71604" y="2857496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target</a:t>
            </a:r>
            <a:endParaRPr lang="en-GB" sz="1400" dirty="0"/>
          </a:p>
        </p:txBody>
      </p:sp>
      <p:cxnSp>
        <p:nvCxnSpPr>
          <p:cNvPr id="30" name="Straight Connector 29"/>
          <p:cNvCxnSpPr>
            <a:stCxn id="31" idx="2"/>
          </p:cNvCxnSpPr>
          <p:nvPr/>
        </p:nvCxnSpPr>
        <p:spPr>
          <a:xfrm rot="16200000" flipH="1">
            <a:off x="3494712" y="3494720"/>
            <a:ext cx="1547352" cy="1035851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000364" y="2500306"/>
            <a:ext cx="1500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Quarter Wave Transformer as Matching Device</a:t>
            </a:r>
            <a:endParaRPr lang="en-GB" sz="1400" dirty="0"/>
          </a:p>
        </p:txBody>
      </p:sp>
      <p:cxnSp>
        <p:nvCxnSpPr>
          <p:cNvPr id="33" name="Straight Connector 32"/>
          <p:cNvCxnSpPr>
            <a:stCxn id="34" idx="2"/>
          </p:cNvCxnSpPr>
          <p:nvPr/>
        </p:nvCxnSpPr>
        <p:spPr>
          <a:xfrm rot="16200000" flipH="1">
            <a:off x="1749988" y="3953560"/>
            <a:ext cx="750520" cy="1750231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00034" y="3714752"/>
            <a:ext cx="1500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Photon Collimator also in shielded area</a:t>
            </a:r>
            <a:endParaRPr lang="en-GB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5000596" y="785794"/>
            <a:ext cx="4143404" cy="92333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Detail design for SW </a:t>
            </a:r>
            <a:r>
              <a:rPr lang="en-GB" sz="1800" dirty="0" err="1" smtClean="0"/>
              <a:t>Accel</a:t>
            </a:r>
            <a:r>
              <a:rPr lang="en-GB" sz="1800" dirty="0" smtClean="0"/>
              <a:t>. Modules now received. Remote Handling area currently under development.</a:t>
            </a:r>
            <a:endParaRPr lang="en-GB" sz="1800" dirty="0"/>
          </a:p>
        </p:txBody>
      </p:sp>
      <p:sp>
        <p:nvSpPr>
          <p:cNvPr id="36" name="TextBox 35"/>
          <p:cNvSpPr txBox="1"/>
          <p:nvPr/>
        </p:nvSpPr>
        <p:spPr>
          <a:xfrm>
            <a:off x="-32" y="857232"/>
            <a:ext cx="3143272" cy="369332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Shielding removed for clarity.</a:t>
            </a:r>
            <a:endParaRPr lang="en-GB" sz="1800" dirty="0"/>
          </a:p>
        </p:txBody>
      </p:sp>
      <p:sp>
        <p:nvSpPr>
          <p:cNvPr id="2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slide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8650"/>
            <a:ext cx="9144000" cy="601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286216" y="357166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ILC</a:t>
            </a:r>
            <a:r>
              <a:rPr lang="en-GB" sz="2000" dirty="0" smtClean="0"/>
              <a:t> – Central Integration SB 2009 Layout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143636" y="4071941"/>
            <a:ext cx="200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</a:t>
            </a:r>
            <a:r>
              <a:rPr lang="en-GB" sz="1400" dirty="0" err="1" smtClean="0"/>
              <a:t>BDS</a:t>
            </a:r>
            <a:r>
              <a:rPr lang="en-GB" sz="1400" dirty="0" smtClean="0"/>
              <a:t> ‘Dogleg’</a:t>
            </a:r>
            <a:endParaRPr lang="en-GB" sz="1400" dirty="0"/>
          </a:p>
        </p:txBody>
      </p:sp>
      <p:cxnSp>
        <p:nvCxnSpPr>
          <p:cNvPr id="8" name="Straight Connector 7"/>
          <p:cNvCxnSpPr>
            <a:stCxn id="7" idx="1"/>
          </p:cNvCxnSpPr>
          <p:nvPr/>
        </p:nvCxnSpPr>
        <p:spPr>
          <a:xfrm rot="10800000">
            <a:off x="4714876" y="3786200"/>
            <a:ext cx="1428760" cy="439630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flipH="1">
            <a:off x="2214546" y="1346285"/>
            <a:ext cx="24288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AUX Source Diagnostic Dump may mean that the Source needs to be moved further upstream due to close proximity or </a:t>
            </a:r>
            <a:r>
              <a:rPr lang="en-GB" sz="1400" dirty="0" err="1" smtClean="0"/>
              <a:t>RH</a:t>
            </a:r>
            <a:r>
              <a:rPr lang="en-GB" sz="1400" dirty="0" smtClean="0"/>
              <a:t> area.</a:t>
            </a:r>
            <a:endParaRPr lang="en-GB" sz="1400" dirty="0"/>
          </a:p>
        </p:txBody>
      </p:sp>
      <p:cxnSp>
        <p:nvCxnSpPr>
          <p:cNvPr id="10" name="Straight Connector 9"/>
          <p:cNvCxnSpPr>
            <a:stCxn id="9" idx="1"/>
          </p:cNvCxnSpPr>
          <p:nvPr/>
        </p:nvCxnSpPr>
        <p:spPr>
          <a:xfrm>
            <a:off x="4643438" y="1931061"/>
            <a:ext cx="1714511" cy="272483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86446" y="5357826"/>
            <a:ext cx="2571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</a:rPr>
              <a:t> Positron Beam Direction</a:t>
            </a:r>
          </a:p>
          <a:p>
            <a:pPr>
              <a:buFontTx/>
              <a:buChar char="-"/>
            </a:pPr>
            <a:r>
              <a:rPr lang="en-GB" sz="1400" dirty="0" smtClean="0">
                <a:solidFill>
                  <a:srgbClr val="548123"/>
                </a:solidFill>
              </a:rPr>
              <a:t> Electron Beam Direction</a:t>
            </a:r>
          </a:p>
          <a:p>
            <a:pPr>
              <a:buFontTx/>
              <a:buChar char="-"/>
            </a:pPr>
            <a:r>
              <a:rPr lang="en-GB" sz="1400" dirty="0" smtClean="0">
                <a:solidFill>
                  <a:srgbClr val="FF6600"/>
                </a:solidFill>
              </a:rPr>
              <a:t> Photon Beam Direction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000496" y="3143250"/>
            <a:ext cx="1500198" cy="1071568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flipH="1">
            <a:off x="6786578" y="2357430"/>
            <a:ext cx="2357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Additional Electron Dump required due to AUX Source (somewhere here).</a:t>
            </a:r>
            <a:endParaRPr lang="en-GB" sz="1400" dirty="0"/>
          </a:p>
        </p:txBody>
      </p:sp>
      <p:cxnSp>
        <p:nvCxnSpPr>
          <p:cNvPr id="16" name="Straight Connector 15"/>
          <p:cNvCxnSpPr>
            <a:stCxn id="15" idx="0"/>
          </p:cNvCxnSpPr>
          <p:nvPr/>
        </p:nvCxnSpPr>
        <p:spPr>
          <a:xfrm rot="16200000" flipV="1">
            <a:off x="7304496" y="1696636"/>
            <a:ext cx="785818" cy="535769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28662" y="2714620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AUX Source utilising Photon Beam pipe</a:t>
            </a:r>
            <a:endParaRPr lang="en-GB" sz="1400" dirty="0"/>
          </a:p>
        </p:txBody>
      </p:sp>
      <p:cxnSp>
        <p:nvCxnSpPr>
          <p:cNvPr id="18" name="Straight Connector 17"/>
          <p:cNvCxnSpPr>
            <a:stCxn id="17" idx="2"/>
          </p:cNvCxnSpPr>
          <p:nvPr/>
        </p:nvCxnSpPr>
        <p:spPr>
          <a:xfrm rot="16200000" flipH="1">
            <a:off x="2404718" y="2761916"/>
            <a:ext cx="834102" cy="1785950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286116" y="3714752"/>
            <a:ext cx="1000132" cy="714380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4282" y="3714752"/>
            <a:ext cx="171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Photon Beam pipe</a:t>
            </a:r>
            <a:endParaRPr lang="en-GB" sz="1400" dirty="0"/>
          </a:p>
        </p:txBody>
      </p:sp>
      <p:cxnSp>
        <p:nvCxnSpPr>
          <p:cNvPr id="30" name="Straight Connector 29"/>
          <p:cNvCxnSpPr>
            <a:stCxn id="29" idx="2"/>
          </p:cNvCxnSpPr>
          <p:nvPr/>
        </p:nvCxnSpPr>
        <p:spPr>
          <a:xfrm rot="16200000" flipH="1">
            <a:off x="1332583" y="3761484"/>
            <a:ext cx="1049544" cy="1571634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214546" y="4572008"/>
            <a:ext cx="1143008" cy="857256"/>
          </a:xfrm>
          <a:prstGeom prst="line">
            <a:avLst/>
          </a:prstGeom>
          <a:ln w="19050">
            <a:solidFill>
              <a:srgbClr val="FF66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slide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914400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6" name="Oval 5"/>
          <p:cNvSpPr/>
          <p:nvPr/>
        </p:nvSpPr>
        <p:spPr>
          <a:xfrm rot="19669190">
            <a:off x="6257880" y="1643117"/>
            <a:ext cx="928694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>
            <a:endCxn id="9" idx="3"/>
          </p:cNvCxnSpPr>
          <p:nvPr/>
        </p:nvCxnSpPr>
        <p:spPr>
          <a:xfrm rot="10800000">
            <a:off x="4211960" y="1719392"/>
            <a:ext cx="2217428" cy="6653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980728"/>
            <a:ext cx="4211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‘Big’ change since Albuquerque.</a:t>
            </a:r>
          </a:p>
          <a:p>
            <a:r>
              <a:rPr lang="en-GB" sz="1800" dirty="0" smtClean="0"/>
              <a:t>3 additional </a:t>
            </a:r>
            <a:r>
              <a:rPr lang="en-GB" sz="1800" dirty="0" err="1" smtClean="0"/>
              <a:t>Undulator</a:t>
            </a:r>
            <a:r>
              <a:rPr lang="en-GB" sz="1800" dirty="0" smtClean="0"/>
              <a:t> modules + 1 </a:t>
            </a:r>
            <a:r>
              <a:rPr lang="en-GB" sz="1800" dirty="0" err="1" smtClean="0"/>
              <a:t>Quadrupole</a:t>
            </a:r>
            <a:r>
              <a:rPr lang="en-GB" sz="1800" dirty="0" smtClean="0"/>
              <a:t> </a:t>
            </a:r>
            <a:r>
              <a:rPr lang="en-GB" sz="1800" dirty="0" smtClean="0"/>
              <a:t>magnet (= </a:t>
            </a:r>
            <a:r>
              <a:rPr lang="en-GB" sz="1800" dirty="0" smtClean="0"/>
              <a:t>1 string) due to ‘Low Energy requirement’ (may need 1 more string).</a:t>
            </a:r>
            <a:endParaRPr lang="en-GB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71472" y="2714620"/>
            <a:ext cx="16430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Fast Abort Dump approx 8 kW (few bunches only)</a:t>
            </a:r>
            <a:endParaRPr lang="en-GB" sz="1400" dirty="0"/>
          </a:p>
        </p:txBody>
      </p:sp>
      <p:cxnSp>
        <p:nvCxnSpPr>
          <p:cNvPr id="11" name="Straight Connector 10"/>
          <p:cNvCxnSpPr>
            <a:stCxn id="10" idx="2"/>
          </p:cNvCxnSpPr>
          <p:nvPr/>
        </p:nvCxnSpPr>
        <p:spPr>
          <a:xfrm rot="16200000" flipH="1">
            <a:off x="2220406" y="2625886"/>
            <a:ext cx="309750" cy="1964545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857488" y="3405846"/>
            <a:ext cx="1071570" cy="666096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86116" y="4714884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Undulator</a:t>
            </a:r>
            <a:r>
              <a:rPr lang="en-GB" sz="1400" dirty="0" smtClean="0"/>
              <a:t> section</a:t>
            </a:r>
            <a:endParaRPr lang="en-GB" sz="1400" dirty="0"/>
          </a:p>
        </p:txBody>
      </p:sp>
      <p:cxnSp>
        <p:nvCxnSpPr>
          <p:cNvPr id="19" name="Straight Connector 18"/>
          <p:cNvCxnSpPr>
            <a:stCxn id="18" idx="0"/>
          </p:cNvCxnSpPr>
          <p:nvPr/>
        </p:nvCxnSpPr>
        <p:spPr>
          <a:xfrm rot="16200000" flipV="1">
            <a:off x="3624877" y="4232107"/>
            <a:ext cx="709820" cy="255733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964513" y="4071942"/>
            <a:ext cx="1464479" cy="978107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286216" y="357166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ILC</a:t>
            </a:r>
            <a:r>
              <a:rPr lang="en-GB" sz="2000" dirty="0" smtClean="0"/>
              <a:t> – Central Integration SB 2009 Layout</a:t>
            </a:r>
            <a:endParaRPr lang="en-GB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6286512" y="5643578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</a:rPr>
              <a:t> Positron Beam Direction</a:t>
            </a:r>
          </a:p>
          <a:p>
            <a:pPr>
              <a:buFontTx/>
              <a:buChar char="-"/>
            </a:pPr>
            <a:r>
              <a:rPr lang="en-GB" sz="1400" dirty="0" smtClean="0">
                <a:solidFill>
                  <a:srgbClr val="548123"/>
                </a:solidFill>
              </a:rPr>
              <a:t> Electron Beam Direction</a:t>
            </a:r>
            <a:endParaRPr lang="en-GB" sz="1400" dirty="0">
              <a:solidFill>
                <a:srgbClr val="548123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857720" y="3501008"/>
            <a:ext cx="4286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Consequence of this:</a:t>
            </a:r>
          </a:p>
          <a:p>
            <a:r>
              <a:rPr lang="en-GB" sz="1800" dirty="0" smtClean="0"/>
              <a:t>‘Pushes’ start of Positron Source further back from I.P. (14.538 m)</a:t>
            </a:r>
            <a:endParaRPr lang="en-GB" sz="1800" dirty="0"/>
          </a:p>
        </p:txBody>
      </p:sp>
      <p:cxnSp>
        <p:nvCxnSpPr>
          <p:cNvPr id="22" name="Straight Arrow Connector 21"/>
          <p:cNvCxnSpPr>
            <a:stCxn id="6" idx="4"/>
            <a:endCxn id="21" idx="0"/>
          </p:cNvCxnSpPr>
          <p:nvPr/>
        </p:nvCxnSpPr>
        <p:spPr>
          <a:xfrm rot="16200000" flipH="1">
            <a:off x="6187520" y="2687668"/>
            <a:ext cx="1462186" cy="164493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771800" y="522920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 smtClean="0"/>
              <a:t>Quadrupole</a:t>
            </a:r>
            <a:r>
              <a:rPr lang="en-GB" sz="1800" dirty="0" smtClean="0"/>
              <a:t> magnets are 1m </a:t>
            </a:r>
            <a:r>
              <a:rPr lang="en-GB" sz="1800" dirty="0" smtClean="0"/>
              <a:t>long now</a:t>
            </a:r>
          </a:p>
        </p:txBody>
      </p:sp>
      <p:cxnSp>
        <p:nvCxnSpPr>
          <p:cNvPr id="31" name="Straight Connector 30"/>
          <p:cNvCxnSpPr>
            <a:stCxn id="30" idx="1"/>
          </p:cNvCxnSpPr>
          <p:nvPr/>
        </p:nvCxnSpPr>
        <p:spPr>
          <a:xfrm rot="10800000" flipV="1">
            <a:off x="755576" y="5690864"/>
            <a:ext cx="2016224" cy="258415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5906"/>
            <a:ext cx="9144000" cy="608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286216" y="357166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ILC</a:t>
            </a:r>
            <a:r>
              <a:rPr lang="en-GB" sz="2000" dirty="0" smtClean="0"/>
              <a:t> – Central Integration SB 2009 Layout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929322" y="928670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Fast Abort Dump line</a:t>
            </a:r>
            <a:endParaRPr lang="en-GB" sz="1400" dirty="0"/>
          </a:p>
        </p:txBody>
      </p:sp>
      <p:cxnSp>
        <p:nvCxnSpPr>
          <p:cNvPr id="8" name="Straight Connector 7"/>
          <p:cNvCxnSpPr>
            <a:stCxn id="7" idx="2"/>
          </p:cNvCxnSpPr>
          <p:nvPr/>
        </p:nvCxnSpPr>
        <p:spPr>
          <a:xfrm rot="16200000" flipH="1">
            <a:off x="6898464" y="1231718"/>
            <a:ext cx="454886" cy="464344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858016" y="1334144"/>
            <a:ext cx="1071570" cy="666096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15140" y="2714620"/>
            <a:ext cx="2428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Undulator</a:t>
            </a:r>
            <a:r>
              <a:rPr lang="en-GB" sz="1400" dirty="0" smtClean="0"/>
              <a:t> section </a:t>
            </a:r>
            <a:r>
              <a:rPr lang="en-GB" sz="1400" dirty="0" smtClean="0"/>
              <a:t>start. 21 strings = 235.1 m effective </a:t>
            </a:r>
            <a:r>
              <a:rPr lang="en-GB" sz="1400" dirty="0" err="1" smtClean="0"/>
              <a:t>undulator</a:t>
            </a:r>
            <a:r>
              <a:rPr lang="en-GB" sz="1400" dirty="0" smtClean="0"/>
              <a:t> length for 306.3m physical length.</a:t>
            </a:r>
            <a:endParaRPr lang="en-GB" sz="1400" dirty="0"/>
          </a:p>
        </p:txBody>
      </p:sp>
      <p:cxnSp>
        <p:nvCxnSpPr>
          <p:cNvPr id="11" name="Straight Connector 10"/>
          <p:cNvCxnSpPr>
            <a:stCxn id="10" idx="1"/>
          </p:cNvCxnSpPr>
          <p:nvPr/>
        </p:nvCxnSpPr>
        <p:spPr>
          <a:xfrm rot="10800000">
            <a:off x="5286380" y="3143246"/>
            <a:ext cx="1428760" cy="48428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393537" y="2071678"/>
            <a:ext cx="1464479" cy="978107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86512" y="5643578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</a:rPr>
              <a:t> Positron Beam Direction</a:t>
            </a:r>
          </a:p>
          <a:p>
            <a:pPr>
              <a:buFontTx/>
              <a:buChar char="-"/>
            </a:pPr>
            <a:r>
              <a:rPr lang="en-GB" sz="1400" dirty="0" smtClean="0">
                <a:solidFill>
                  <a:srgbClr val="548123"/>
                </a:solidFill>
              </a:rPr>
              <a:t> Electron Beam Direction</a:t>
            </a:r>
            <a:endParaRPr lang="en-GB" sz="1400" dirty="0">
              <a:solidFill>
                <a:srgbClr val="54812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2844" y="4286256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Fast Abort Dump line branching off</a:t>
            </a:r>
            <a:endParaRPr lang="en-GB" sz="1400" dirty="0"/>
          </a:p>
        </p:txBody>
      </p:sp>
      <p:cxnSp>
        <p:nvCxnSpPr>
          <p:cNvPr id="20" name="Straight Connector 19"/>
          <p:cNvCxnSpPr>
            <a:stCxn id="19" idx="2"/>
          </p:cNvCxnSpPr>
          <p:nvPr/>
        </p:nvCxnSpPr>
        <p:spPr>
          <a:xfrm rot="5400000">
            <a:off x="208003" y="5244390"/>
            <a:ext cx="1262731" cy="392902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00760" y="4214818"/>
            <a:ext cx="18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Service Tunnel start</a:t>
            </a:r>
            <a:endParaRPr lang="en-GB" sz="1400" dirty="0"/>
          </a:p>
        </p:txBody>
      </p:sp>
      <p:cxnSp>
        <p:nvCxnSpPr>
          <p:cNvPr id="29" name="Straight Connector 28"/>
          <p:cNvCxnSpPr>
            <a:stCxn id="28" idx="0"/>
          </p:cNvCxnSpPr>
          <p:nvPr/>
        </p:nvCxnSpPr>
        <p:spPr>
          <a:xfrm rot="16200000" flipV="1">
            <a:off x="6143639" y="3429003"/>
            <a:ext cx="928692" cy="642938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403648" y="256490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Undulator</a:t>
            </a:r>
            <a:r>
              <a:rPr lang="en-GB" sz="1400" dirty="0" smtClean="0"/>
              <a:t> Access shaft and cavern</a:t>
            </a:r>
            <a:endParaRPr lang="en-GB" sz="1400" dirty="0"/>
          </a:p>
        </p:txBody>
      </p:sp>
      <p:cxnSp>
        <p:nvCxnSpPr>
          <p:cNvPr id="38" name="Straight Connector 37"/>
          <p:cNvCxnSpPr>
            <a:stCxn id="37" idx="3"/>
          </p:cNvCxnSpPr>
          <p:nvPr/>
        </p:nvCxnSpPr>
        <p:spPr>
          <a:xfrm flipV="1">
            <a:off x="3059832" y="2762902"/>
            <a:ext cx="869223" cy="63612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2428860" y="3929066"/>
            <a:ext cx="1535917" cy="1000131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764704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The Fast Abort Line is taken straight out of the BDS lattice deck. It offers room for improvement as the length can be reduced and components removed.</a:t>
            </a:r>
            <a:endParaRPr lang="en-GB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000496" y="671436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ILC</a:t>
            </a:r>
            <a:r>
              <a:rPr lang="en-GB" sz="2000" dirty="0" smtClean="0"/>
              <a:t> – Central Integration SB 2009 Layout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1357298"/>
            <a:ext cx="85725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Summary:</a:t>
            </a:r>
          </a:p>
          <a:p>
            <a:endParaRPr lang="en-GB" sz="1600" dirty="0" smtClean="0"/>
          </a:p>
          <a:p>
            <a:pPr>
              <a:buFontTx/>
              <a:buChar char="-"/>
            </a:pPr>
            <a:r>
              <a:rPr lang="en-GB" sz="1600" dirty="0" smtClean="0"/>
              <a:t> Relatively small changes since Albuquerque and Durham – 1 additional </a:t>
            </a:r>
            <a:r>
              <a:rPr lang="en-GB" sz="1600" dirty="0" err="1" smtClean="0"/>
              <a:t>Undulator</a:t>
            </a:r>
            <a:r>
              <a:rPr lang="en-GB" sz="1600" dirty="0" smtClean="0"/>
              <a:t> pattern added (3 </a:t>
            </a:r>
            <a:r>
              <a:rPr lang="en-GB" sz="1600" dirty="0" err="1" smtClean="0"/>
              <a:t>Undulators</a:t>
            </a:r>
            <a:r>
              <a:rPr lang="en-GB" sz="1600" dirty="0" smtClean="0"/>
              <a:t> + 1 Quad) and Spin Rotation moved from 400 </a:t>
            </a:r>
            <a:r>
              <a:rPr lang="en-GB" sz="1600" dirty="0" err="1" smtClean="0"/>
              <a:t>MeV</a:t>
            </a:r>
            <a:r>
              <a:rPr lang="en-GB" sz="1600" dirty="0" smtClean="0"/>
              <a:t> location to 5 </a:t>
            </a:r>
            <a:r>
              <a:rPr lang="en-GB" sz="1600" dirty="0" err="1" smtClean="0"/>
              <a:t>GeV</a:t>
            </a:r>
            <a:r>
              <a:rPr lang="en-GB" sz="1600" dirty="0" smtClean="0"/>
              <a:t> in the Damping Ring Transfer Tunnel (PLTR).</a:t>
            </a:r>
          </a:p>
          <a:p>
            <a:endParaRPr lang="en-GB" sz="1600" dirty="0" smtClean="0"/>
          </a:p>
          <a:p>
            <a:pPr>
              <a:buFontTx/>
              <a:buChar char="-"/>
            </a:pPr>
            <a:r>
              <a:rPr lang="en-GB" sz="1600" dirty="0" smtClean="0"/>
              <a:t> To get model and layout done some (wild) guess work had to be made especially in the Damping Ring Transfer Tunnel. Components there are mainly place-holders awaiting confirmation.</a:t>
            </a:r>
          </a:p>
          <a:p>
            <a:endParaRPr lang="en-GB" sz="1600" dirty="0" smtClean="0"/>
          </a:p>
          <a:p>
            <a:pPr>
              <a:buFontTx/>
              <a:buChar char="-"/>
            </a:pPr>
            <a:r>
              <a:rPr lang="en-GB" sz="1600" dirty="0" smtClean="0"/>
              <a:t>We need to identify who will carry out a revised and optimised lattice design including all systems (i.e. Energy compression).</a:t>
            </a:r>
          </a:p>
          <a:p>
            <a:endParaRPr lang="en-GB" sz="1600" dirty="0" smtClean="0"/>
          </a:p>
          <a:p>
            <a:pPr>
              <a:buFontTx/>
              <a:buChar char="-"/>
            </a:pPr>
            <a:r>
              <a:rPr lang="en-GB" sz="1600" dirty="0" smtClean="0"/>
              <a:t> No concerns from CF&amp;S with regards to Damping Ring Tunnel being too close to Target Hall. The geometry has been confirmed to be feasible.</a:t>
            </a:r>
          </a:p>
          <a:p>
            <a:pPr>
              <a:buFontTx/>
              <a:buChar char="-"/>
            </a:pPr>
            <a:endParaRPr lang="en-GB" sz="1600" dirty="0" smtClean="0"/>
          </a:p>
          <a:p>
            <a:pPr>
              <a:buFontTx/>
              <a:buChar char="-"/>
            </a:pPr>
            <a:r>
              <a:rPr lang="en-GB" sz="1600" dirty="0" smtClean="0"/>
              <a:t> Next level of detail can commence if all agree the solution presented is viable.</a:t>
            </a:r>
          </a:p>
          <a:p>
            <a:pPr>
              <a:buFontTx/>
              <a:buChar char="-"/>
            </a:pPr>
            <a:endParaRPr lang="en-GB" sz="1600" dirty="0" smtClean="0"/>
          </a:p>
          <a:p>
            <a:pPr algn="ctr"/>
            <a:r>
              <a:rPr lang="en-GB" sz="1800" dirty="0" smtClean="0"/>
              <a:t>Many thanks to all who contributed or aided otherwise.</a:t>
            </a:r>
            <a:endParaRPr lang="en-GB" sz="1800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96" descr="slide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12326"/>
            <a:ext cx="9144000" cy="574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857620" y="642918"/>
            <a:ext cx="4929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ILC</a:t>
            </a:r>
            <a:r>
              <a:rPr lang="en-GB" sz="2000" dirty="0" smtClean="0"/>
              <a:t> – Central Integration SB 2009 Layout</a:t>
            </a:r>
            <a:endParaRPr lang="en-GB" sz="2000" dirty="0"/>
          </a:p>
        </p:txBody>
      </p:sp>
      <p:cxnSp>
        <p:nvCxnSpPr>
          <p:cNvPr id="8" name="Straight Arrow Connector 7"/>
          <p:cNvCxnSpPr>
            <a:endCxn id="9" idx="3"/>
          </p:cNvCxnSpPr>
          <p:nvPr/>
        </p:nvCxnSpPr>
        <p:spPr>
          <a:xfrm rot="10800000">
            <a:off x="2786050" y="2802578"/>
            <a:ext cx="1214446" cy="126357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71538" y="2571744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Racetrack shape</a:t>
            </a:r>
          </a:p>
          <a:p>
            <a:r>
              <a:rPr lang="en-GB" sz="1200" dirty="0" smtClean="0"/>
              <a:t>Damping Ring Tunnel</a:t>
            </a:r>
            <a:endParaRPr lang="en-GB" sz="1200" dirty="0"/>
          </a:p>
        </p:txBody>
      </p:sp>
      <p:cxnSp>
        <p:nvCxnSpPr>
          <p:cNvPr id="11" name="Straight Arrow Connector 10"/>
          <p:cNvCxnSpPr>
            <a:endCxn id="12" idx="0"/>
          </p:cNvCxnSpPr>
          <p:nvPr/>
        </p:nvCxnSpPr>
        <p:spPr>
          <a:xfrm rot="16200000" flipH="1">
            <a:off x="5965047" y="3607601"/>
            <a:ext cx="1428758" cy="357180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flipH="1">
            <a:off x="5929322" y="4500570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Electron Beam Delivery System Tunnel</a:t>
            </a:r>
            <a:endParaRPr lang="en-GB" sz="1200" dirty="0"/>
          </a:p>
        </p:txBody>
      </p:sp>
      <p:cxnSp>
        <p:nvCxnSpPr>
          <p:cNvPr id="16" name="Straight Arrow Connector 15"/>
          <p:cNvCxnSpPr>
            <a:endCxn id="17" idx="0"/>
          </p:cNvCxnSpPr>
          <p:nvPr/>
        </p:nvCxnSpPr>
        <p:spPr>
          <a:xfrm rot="16200000" flipH="1">
            <a:off x="7340223" y="2875355"/>
            <a:ext cx="1143008" cy="107158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58083" y="3500438"/>
            <a:ext cx="1214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Detector Hall</a:t>
            </a:r>
            <a:endParaRPr lang="en-GB" sz="1200" dirty="0"/>
          </a:p>
        </p:txBody>
      </p:sp>
      <p:sp>
        <p:nvSpPr>
          <p:cNvPr id="13" name="Rectangle 12"/>
          <p:cNvSpPr/>
          <p:nvPr/>
        </p:nvSpPr>
        <p:spPr>
          <a:xfrm>
            <a:off x="6215074" y="1857364"/>
            <a:ext cx="2286016" cy="1428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215074" y="1571612"/>
            <a:ext cx="10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Next slide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86248" y="3857628"/>
            <a:ext cx="928694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3857620" y="3143248"/>
            <a:ext cx="2000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rgbClr val="FF0000"/>
                </a:solidFill>
              </a:rPr>
              <a:t>BDS</a:t>
            </a:r>
            <a:r>
              <a:rPr lang="en-GB" sz="1400" dirty="0" smtClean="0">
                <a:solidFill>
                  <a:srgbClr val="FF0000"/>
                </a:solidFill>
              </a:rPr>
              <a:t> Diagnostic Dump and Positron 5GeV Booster section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4810" y="4071942"/>
            <a:ext cx="114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FF0000"/>
                </a:solidFill>
              </a:rPr>
              <a:t>Slides 10 &amp; 11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43174" y="4857760"/>
            <a:ext cx="928694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1500166" y="3831085"/>
            <a:ext cx="24288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Positron Production Area; incl. AUX Source, Remote Handling Area, Capture area and chicane and Pre - Accelerator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71736" y="5072074"/>
            <a:ext cx="114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FF0000"/>
                </a:solidFill>
              </a:rPr>
              <a:t>Slides 12 - 16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71538" y="5643578"/>
            <a:ext cx="1214446" cy="714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571472" y="5335801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rgbClr val="FF0000"/>
                </a:solidFill>
              </a:rPr>
              <a:t>Undulator</a:t>
            </a:r>
            <a:r>
              <a:rPr lang="en-GB" sz="1400" dirty="0" smtClean="0">
                <a:solidFill>
                  <a:srgbClr val="FF0000"/>
                </a:solidFill>
              </a:rPr>
              <a:t> Area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2976" y="5715016"/>
            <a:ext cx="114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FF0000"/>
                </a:solidFill>
              </a:rPr>
              <a:t>Slides 17 &amp; 18</a:t>
            </a:r>
            <a:endParaRPr lang="en-GB" sz="1100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>
            <a:endCxn id="31" idx="2"/>
          </p:cNvCxnSpPr>
          <p:nvPr/>
        </p:nvCxnSpPr>
        <p:spPr>
          <a:xfrm rot="5400000" flipH="1" flipV="1">
            <a:off x="-322828" y="5856534"/>
            <a:ext cx="1681458" cy="321488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0" y="4714884"/>
            <a:ext cx="135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Main </a:t>
            </a:r>
            <a:r>
              <a:rPr lang="en-GB" sz="1200" dirty="0" err="1" smtClean="0"/>
              <a:t>LINAC</a:t>
            </a:r>
            <a:endParaRPr lang="en-GB" sz="1200" dirty="0" smtClean="0"/>
          </a:p>
          <a:p>
            <a:r>
              <a:rPr lang="en-GB" sz="1200" dirty="0" smtClean="0"/>
              <a:t>(just out of view)</a:t>
            </a:r>
            <a:endParaRPr lang="en-GB" sz="1200" dirty="0"/>
          </a:p>
        </p:txBody>
      </p:sp>
      <p:sp>
        <p:nvSpPr>
          <p:cNvPr id="26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1117193"/>
            <a:ext cx="3923928" cy="101566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Central Region layout. Positron Source side shown from the end of the Main LINAC.</a:t>
            </a:r>
            <a:endParaRPr lang="en-GB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357422" y="857232"/>
            <a:ext cx="678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ILC</a:t>
            </a:r>
            <a:r>
              <a:rPr lang="en-GB" dirty="0" smtClean="0"/>
              <a:t> – Central Integration SB 2009 Layout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1500174"/>
            <a:ext cx="885831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Positron Source and Beam Delivery System acknowledgements:</a:t>
            </a:r>
          </a:p>
          <a:p>
            <a:endParaRPr lang="en-GB" sz="1600" dirty="0" smtClean="0"/>
          </a:p>
          <a:p>
            <a:r>
              <a:rPr lang="en-GB" sz="2000" b="1" dirty="0" smtClean="0"/>
              <a:t>Jim Clarke, Deepa Angal-Kalinin, James Jones and Andrei Seryi</a:t>
            </a:r>
          </a:p>
          <a:p>
            <a:endParaRPr lang="en-GB" sz="1600" dirty="0" smtClean="0"/>
          </a:p>
          <a:p>
            <a:r>
              <a:rPr lang="en-GB" sz="1600" dirty="0" smtClean="0"/>
              <a:t>Damping </a:t>
            </a:r>
            <a:r>
              <a:rPr lang="en-GB" sz="1600" dirty="0"/>
              <a:t>Ring acknowledgements:</a:t>
            </a:r>
          </a:p>
          <a:p>
            <a:endParaRPr lang="en-GB" sz="2000" b="1" dirty="0"/>
          </a:p>
          <a:p>
            <a:r>
              <a:rPr lang="en-GB" sz="2000" b="1" dirty="0" smtClean="0"/>
              <a:t>Andy Wolski, Susanna Guiducci, Maxim Korostelev</a:t>
            </a:r>
          </a:p>
          <a:p>
            <a:endParaRPr lang="en-GB" sz="1600" dirty="0" smtClean="0"/>
          </a:p>
          <a:p>
            <a:r>
              <a:rPr lang="en-GB" sz="1600" dirty="0" err="1" smtClean="0"/>
              <a:t>RTML</a:t>
            </a:r>
            <a:r>
              <a:rPr lang="en-GB" sz="1600" dirty="0" smtClean="0"/>
              <a:t> acknowledgements:</a:t>
            </a:r>
          </a:p>
          <a:p>
            <a:endParaRPr lang="en-GB" sz="1600" dirty="0" smtClean="0"/>
          </a:p>
          <a:p>
            <a:r>
              <a:rPr lang="en-GB" sz="2000" b="1" dirty="0" smtClean="0"/>
              <a:t>Nikolay Solyak</a:t>
            </a:r>
            <a:endParaRPr lang="en-GB" sz="2000" b="1" dirty="0"/>
          </a:p>
          <a:p>
            <a:endParaRPr lang="en-GB" sz="1600" dirty="0" smtClean="0"/>
          </a:p>
          <a:p>
            <a:r>
              <a:rPr lang="en-GB" sz="1600" dirty="0" smtClean="0"/>
              <a:t>Civil </a:t>
            </a:r>
            <a:r>
              <a:rPr lang="en-GB" sz="1600" dirty="0"/>
              <a:t>Engineering acknowledgements:</a:t>
            </a:r>
          </a:p>
          <a:p>
            <a:endParaRPr lang="en-GB" sz="2000" b="1" dirty="0"/>
          </a:p>
          <a:p>
            <a:r>
              <a:rPr lang="en-GB" sz="2000" b="1" dirty="0" smtClean="0"/>
              <a:t>John Osborne, </a:t>
            </a:r>
            <a:r>
              <a:rPr lang="en-GB" sz="2000" b="1" u="sng" dirty="0" smtClean="0"/>
              <a:t>Antoine Kosmicki</a:t>
            </a:r>
            <a:r>
              <a:rPr lang="en-GB" sz="2000" b="1" dirty="0" smtClean="0"/>
              <a:t> (providing the presentation images), Thomas Lackowski and Vic Kuchler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8523"/>
            <a:ext cx="9144032" cy="579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cxnSp>
        <p:nvCxnSpPr>
          <p:cNvPr id="6" name="Straight Arrow Connector 5"/>
          <p:cNvCxnSpPr>
            <a:endCxn id="7" idx="0"/>
          </p:cNvCxnSpPr>
          <p:nvPr/>
        </p:nvCxnSpPr>
        <p:spPr>
          <a:xfrm rot="16200000" flipH="1">
            <a:off x="6197215" y="4161239"/>
            <a:ext cx="1143008" cy="107158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15075" y="4786322"/>
            <a:ext cx="1214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Detector Hall</a:t>
            </a:r>
            <a:endParaRPr lang="en-GB" sz="1200" dirty="0"/>
          </a:p>
        </p:txBody>
      </p:sp>
      <p:cxnSp>
        <p:nvCxnSpPr>
          <p:cNvPr id="8" name="Straight Arrow Connector 7"/>
          <p:cNvCxnSpPr>
            <a:endCxn id="9" idx="0"/>
          </p:cNvCxnSpPr>
          <p:nvPr/>
        </p:nvCxnSpPr>
        <p:spPr>
          <a:xfrm rot="16200000" flipH="1">
            <a:off x="5268521" y="5018495"/>
            <a:ext cx="1143008" cy="107158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86381" y="5643578"/>
            <a:ext cx="1214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Service Tunnel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857620" y="642918"/>
            <a:ext cx="4929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ILC</a:t>
            </a:r>
            <a:r>
              <a:rPr lang="en-GB" sz="2000" dirty="0" smtClean="0"/>
              <a:t> – Central Integration SB 2009 Layout</a:t>
            </a:r>
            <a:endParaRPr lang="en-GB" sz="2000" dirty="0"/>
          </a:p>
        </p:txBody>
      </p:sp>
      <p:cxnSp>
        <p:nvCxnSpPr>
          <p:cNvPr id="11" name="Straight Arrow Connector 10"/>
          <p:cNvCxnSpPr>
            <a:endCxn id="12" idx="3"/>
          </p:cNvCxnSpPr>
          <p:nvPr/>
        </p:nvCxnSpPr>
        <p:spPr>
          <a:xfrm rot="10800000" flipV="1">
            <a:off x="5500694" y="3397250"/>
            <a:ext cx="928694" cy="15232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2000" y="3181649"/>
            <a:ext cx="92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Interaction Point (</a:t>
            </a:r>
            <a:r>
              <a:rPr lang="en-GB" sz="1200" dirty="0" err="1" smtClean="0"/>
              <a:t>I.P</a:t>
            </a:r>
            <a:r>
              <a:rPr lang="en-GB" sz="1200" dirty="0" smtClean="0"/>
              <a:t>.)</a:t>
            </a:r>
            <a:endParaRPr lang="en-GB" sz="1200" dirty="0"/>
          </a:p>
        </p:txBody>
      </p:sp>
      <p:cxnSp>
        <p:nvCxnSpPr>
          <p:cNvPr id="16" name="Straight Arrow Connector 15"/>
          <p:cNvCxnSpPr>
            <a:endCxn id="17" idx="1"/>
          </p:cNvCxnSpPr>
          <p:nvPr/>
        </p:nvCxnSpPr>
        <p:spPr>
          <a:xfrm>
            <a:off x="2357422" y="5643578"/>
            <a:ext cx="857256" cy="281376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14678" y="5786454"/>
            <a:ext cx="1571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Positron Main Dump</a:t>
            </a:r>
            <a:endParaRPr lang="en-GB" sz="1200" dirty="0"/>
          </a:p>
        </p:txBody>
      </p:sp>
      <p:cxnSp>
        <p:nvCxnSpPr>
          <p:cNvPr id="24" name="Straight Arrow Connector 23"/>
          <p:cNvCxnSpPr>
            <a:endCxn id="25" idx="2"/>
          </p:cNvCxnSpPr>
          <p:nvPr/>
        </p:nvCxnSpPr>
        <p:spPr>
          <a:xfrm rot="16200000" flipV="1">
            <a:off x="4338487" y="4267054"/>
            <a:ext cx="252716" cy="71442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57620" y="3714752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Electron </a:t>
            </a:r>
            <a:r>
              <a:rPr lang="en-GB" sz="1200" dirty="0" err="1" smtClean="0"/>
              <a:t>BDS</a:t>
            </a:r>
            <a:r>
              <a:rPr lang="en-GB" sz="1200" dirty="0" smtClean="0"/>
              <a:t> Tunnel</a:t>
            </a:r>
            <a:endParaRPr lang="en-GB" sz="1200" dirty="0"/>
          </a:p>
        </p:txBody>
      </p:sp>
      <p:cxnSp>
        <p:nvCxnSpPr>
          <p:cNvPr id="35" name="Straight Arrow Connector 34"/>
          <p:cNvCxnSpPr>
            <a:endCxn id="36" idx="2"/>
          </p:cNvCxnSpPr>
          <p:nvPr/>
        </p:nvCxnSpPr>
        <p:spPr>
          <a:xfrm rot="10800000">
            <a:off x="1785919" y="3861017"/>
            <a:ext cx="571517" cy="353802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71538" y="3214686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Damping Ring Injection and Extraction Straight</a:t>
            </a:r>
            <a:endParaRPr lang="en-GB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0" y="1071546"/>
            <a:ext cx="2357454" cy="40011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ISO View Close up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1857364"/>
            <a:ext cx="2357454" cy="707886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Capable of making out some systems</a:t>
            </a:r>
            <a:endParaRPr lang="en-GB" sz="2000" dirty="0"/>
          </a:p>
        </p:txBody>
      </p:sp>
      <p:cxnSp>
        <p:nvCxnSpPr>
          <p:cNvPr id="21" name="Straight Arrow Connector 20"/>
          <p:cNvCxnSpPr>
            <a:endCxn id="22" idx="3"/>
          </p:cNvCxnSpPr>
          <p:nvPr/>
        </p:nvCxnSpPr>
        <p:spPr>
          <a:xfrm rot="5400000">
            <a:off x="3134984" y="4365949"/>
            <a:ext cx="373710" cy="357198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857356" y="4500570"/>
            <a:ext cx="12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Damping Ring Transfer Tunnel</a:t>
            </a:r>
            <a:endParaRPr lang="en-GB" sz="1200" dirty="0"/>
          </a:p>
        </p:txBody>
      </p:sp>
      <p:sp>
        <p:nvSpPr>
          <p:cNvPr id="2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14400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214746" y="599998"/>
            <a:ext cx="4929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ILC</a:t>
            </a:r>
            <a:r>
              <a:rPr lang="en-GB" sz="2000" dirty="0" smtClean="0"/>
              <a:t> – Central Integration SB 2009 Layout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071546"/>
            <a:ext cx="2357454" cy="40011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Top View Close up</a:t>
            </a:r>
            <a:endParaRPr lang="en-GB" sz="2000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393669" y="2893215"/>
            <a:ext cx="1785950" cy="1588"/>
          </a:xfrm>
          <a:prstGeom prst="line">
            <a:avLst/>
          </a:prstGeom>
          <a:ln w="1905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86644" y="2691466"/>
            <a:ext cx="135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Damping Ring Offset = 90m</a:t>
            </a:r>
            <a:endParaRPr lang="en-GB" sz="1400" dirty="0"/>
          </a:p>
        </p:txBody>
      </p:sp>
      <p:cxnSp>
        <p:nvCxnSpPr>
          <p:cNvPr id="12" name="Straight Connector 11"/>
          <p:cNvCxnSpPr>
            <a:stCxn id="13" idx="0"/>
          </p:cNvCxnSpPr>
          <p:nvPr/>
        </p:nvCxnSpPr>
        <p:spPr>
          <a:xfrm rot="5400000" flipH="1" flipV="1">
            <a:off x="6286517" y="3643321"/>
            <a:ext cx="857245" cy="1143007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57818" y="4643446"/>
            <a:ext cx="1571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Interaction Point (</a:t>
            </a:r>
            <a:r>
              <a:rPr lang="en-GB" sz="1400" dirty="0" err="1" smtClean="0"/>
              <a:t>I.P</a:t>
            </a:r>
            <a:r>
              <a:rPr lang="en-GB" sz="1400" dirty="0" smtClean="0"/>
              <a:t>.) where X, Y and Z = 0 (zero)</a:t>
            </a:r>
            <a:endParaRPr lang="en-GB" sz="1400" dirty="0"/>
          </a:p>
        </p:txBody>
      </p:sp>
      <p:cxnSp>
        <p:nvCxnSpPr>
          <p:cNvPr id="18" name="Straight Connector 17"/>
          <p:cNvCxnSpPr>
            <a:stCxn id="19" idx="1"/>
          </p:cNvCxnSpPr>
          <p:nvPr/>
        </p:nvCxnSpPr>
        <p:spPr>
          <a:xfrm rot="10800000">
            <a:off x="1285852" y="3857628"/>
            <a:ext cx="571504" cy="404486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57356" y="4000504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Beam direction after collision</a:t>
            </a:r>
            <a:endParaRPr lang="en-GB" sz="1400" dirty="0"/>
          </a:p>
        </p:txBody>
      </p:sp>
      <p:cxnSp>
        <p:nvCxnSpPr>
          <p:cNvPr id="23" name="Straight Connector 22"/>
          <p:cNvCxnSpPr/>
          <p:nvPr/>
        </p:nvCxnSpPr>
        <p:spPr>
          <a:xfrm rot="10800000">
            <a:off x="571472" y="3857628"/>
            <a:ext cx="714380" cy="1588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928926" y="3771904"/>
            <a:ext cx="1285884" cy="1588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14282" y="3698085"/>
            <a:ext cx="1285884" cy="1588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714744" y="3071810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</a:t>
            </a:r>
            <a:r>
              <a:rPr lang="en-GB" sz="1400" dirty="0" err="1" smtClean="0"/>
              <a:t>BDS</a:t>
            </a:r>
            <a:r>
              <a:rPr lang="en-GB" sz="1400" dirty="0" smtClean="0"/>
              <a:t> Beam direction pre-collision</a:t>
            </a:r>
            <a:endParaRPr lang="en-GB" sz="1400" dirty="0"/>
          </a:p>
        </p:txBody>
      </p:sp>
      <p:cxnSp>
        <p:nvCxnSpPr>
          <p:cNvPr id="31" name="Straight Connector 30"/>
          <p:cNvCxnSpPr>
            <a:stCxn id="30" idx="2"/>
          </p:cNvCxnSpPr>
          <p:nvPr/>
        </p:nvCxnSpPr>
        <p:spPr>
          <a:xfrm rot="5400000">
            <a:off x="4404982" y="3476296"/>
            <a:ext cx="191160" cy="428628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1406" y="2428868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Beam Transfer direction</a:t>
            </a:r>
            <a:endParaRPr lang="en-GB" sz="1400" dirty="0"/>
          </a:p>
        </p:txBody>
      </p:sp>
      <p:cxnSp>
        <p:nvCxnSpPr>
          <p:cNvPr id="35" name="Straight Connector 34"/>
          <p:cNvCxnSpPr>
            <a:stCxn id="34" idx="2"/>
          </p:cNvCxnSpPr>
          <p:nvPr/>
        </p:nvCxnSpPr>
        <p:spPr>
          <a:xfrm rot="16200000" flipH="1">
            <a:off x="850941" y="2994089"/>
            <a:ext cx="762666" cy="678663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572000" y="2357430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Beam </a:t>
            </a:r>
            <a:r>
              <a:rPr lang="en-GB" sz="1400" dirty="0" err="1" smtClean="0"/>
              <a:t>RTML</a:t>
            </a:r>
            <a:r>
              <a:rPr lang="en-GB" sz="1400" dirty="0" smtClean="0"/>
              <a:t> direction</a:t>
            </a:r>
            <a:endParaRPr lang="en-GB" sz="1400" dirty="0"/>
          </a:p>
        </p:txBody>
      </p:sp>
      <p:cxnSp>
        <p:nvCxnSpPr>
          <p:cNvPr id="39" name="Straight Connector 38"/>
          <p:cNvCxnSpPr>
            <a:stCxn id="38" idx="1"/>
          </p:cNvCxnSpPr>
          <p:nvPr/>
        </p:nvCxnSpPr>
        <p:spPr>
          <a:xfrm rot="10800000" flipV="1">
            <a:off x="3857628" y="2619040"/>
            <a:ext cx="714373" cy="167020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V="1">
            <a:off x="3278179" y="2811458"/>
            <a:ext cx="500066" cy="357190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858116" y="4286256"/>
            <a:ext cx="714412" cy="1588"/>
          </a:xfrm>
          <a:prstGeom prst="line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6200000" flipV="1">
            <a:off x="7536661" y="3964801"/>
            <a:ext cx="652466" cy="9492"/>
          </a:xfrm>
          <a:prstGeom prst="line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501090" y="4121355"/>
            <a:ext cx="642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+</a:t>
            </a:r>
            <a:r>
              <a:rPr lang="en-GB" sz="1400" b="1" dirty="0" err="1" smtClean="0">
                <a:solidFill>
                  <a:srgbClr val="FF0000"/>
                </a:solidFill>
              </a:rPr>
              <a:t>ve</a:t>
            </a:r>
            <a:r>
              <a:rPr lang="en-GB" sz="1400" b="1" dirty="0" smtClean="0">
                <a:solidFill>
                  <a:srgbClr val="FF0000"/>
                </a:solidFill>
              </a:rPr>
              <a:t> Z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86710" y="3357562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+</a:t>
            </a:r>
            <a:r>
              <a:rPr lang="en-GB" sz="1400" b="1" dirty="0" err="1" smtClean="0">
                <a:solidFill>
                  <a:srgbClr val="FF0000"/>
                </a:solidFill>
              </a:rPr>
              <a:t>ve</a:t>
            </a:r>
            <a:r>
              <a:rPr lang="en-GB" sz="1400" b="1" dirty="0" smtClean="0">
                <a:solidFill>
                  <a:srgbClr val="FF0000"/>
                </a:solidFill>
              </a:rPr>
              <a:t> X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786710" y="4429132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+</a:t>
            </a:r>
            <a:r>
              <a:rPr lang="en-GB" sz="1400" b="1" dirty="0" err="1" smtClean="0">
                <a:solidFill>
                  <a:srgbClr val="FF0000"/>
                </a:solidFill>
              </a:rPr>
              <a:t>ve</a:t>
            </a:r>
            <a:r>
              <a:rPr lang="en-GB" sz="1400" b="1" dirty="0" smtClean="0">
                <a:solidFill>
                  <a:srgbClr val="FF0000"/>
                </a:solidFill>
              </a:rPr>
              <a:t> Y,</a:t>
            </a:r>
          </a:p>
          <a:p>
            <a:r>
              <a:rPr lang="en-GB" sz="1400" b="1" dirty="0" smtClean="0">
                <a:solidFill>
                  <a:srgbClr val="FF0000"/>
                </a:solidFill>
              </a:rPr>
              <a:t>Out of page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767660" y="4181480"/>
            <a:ext cx="21431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7848624" y="4260057"/>
            <a:ext cx="45719" cy="476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1857356" y="1857364"/>
            <a:ext cx="3714776" cy="2143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/>
          <p:cNvSpPr txBox="1"/>
          <p:nvPr/>
        </p:nvSpPr>
        <p:spPr>
          <a:xfrm>
            <a:off x="3071802" y="1500174"/>
            <a:ext cx="10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Next slide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5720" y="4857760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</a:rPr>
              <a:t> Positron Beam Direction</a:t>
            </a:r>
          </a:p>
          <a:p>
            <a:pPr>
              <a:buFontTx/>
              <a:buChar char="-"/>
            </a:pPr>
            <a:r>
              <a:rPr lang="en-GB" sz="1400" dirty="0" smtClean="0">
                <a:solidFill>
                  <a:srgbClr val="548123"/>
                </a:solidFill>
              </a:rPr>
              <a:t> Electron Beam Direction</a:t>
            </a:r>
            <a:endParaRPr lang="en-GB" sz="1400" dirty="0">
              <a:solidFill>
                <a:srgbClr val="548123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553084" y="1014394"/>
            <a:ext cx="2571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Injection &amp; Electron Extraction Septum Position at X=90m and Z=-80.9m</a:t>
            </a:r>
            <a:endParaRPr lang="en-GB" sz="1400" dirty="0"/>
          </a:p>
        </p:txBody>
      </p:sp>
      <p:cxnSp>
        <p:nvCxnSpPr>
          <p:cNvPr id="60" name="Straight Connector 59"/>
          <p:cNvCxnSpPr>
            <a:stCxn id="59" idx="2"/>
          </p:cNvCxnSpPr>
          <p:nvPr/>
        </p:nvCxnSpPr>
        <p:spPr>
          <a:xfrm rot="5400000">
            <a:off x="6029573" y="1205131"/>
            <a:ext cx="261468" cy="1357322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928926" y="5500702"/>
            <a:ext cx="3214710" cy="707886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Damping Ring offset change since Albuquerque</a:t>
            </a:r>
            <a:endParaRPr lang="en-GB" sz="2000" dirty="0"/>
          </a:p>
        </p:txBody>
      </p:sp>
      <p:sp>
        <p:nvSpPr>
          <p:cNvPr id="37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0355"/>
            <a:ext cx="9144000" cy="595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214746" y="500042"/>
            <a:ext cx="4929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ILC</a:t>
            </a:r>
            <a:r>
              <a:rPr lang="en-GB" sz="2000" dirty="0" smtClean="0"/>
              <a:t> – Central Integration SB 2009 Layout</a:t>
            </a:r>
            <a:endParaRPr lang="en-GB" sz="2000" dirty="0"/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6536545" y="1893083"/>
            <a:ext cx="357190" cy="28575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1464447" y="5536421"/>
            <a:ext cx="357190" cy="28575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1785918" y="2143116"/>
            <a:ext cx="5000660" cy="3643338"/>
          </a:xfrm>
          <a:prstGeom prst="line">
            <a:avLst/>
          </a:prstGeom>
          <a:ln w="1905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9452098">
            <a:off x="3832685" y="3741896"/>
            <a:ext cx="1877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110 </a:t>
            </a:r>
            <a:r>
              <a:rPr lang="en-GB" sz="1200" dirty="0" err="1" smtClean="0"/>
              <a:t>m</a:t>
            </a:r>
            <a:r>
              <a:rPr lang="en-GB" sz="1200" dirty="0" smtClean="0"/>
              <a:t> between Dipoles</a:t>
            </a:r>
            <a:endParaRPr lang="en-GB" sz="1200" dirty="0"/>
          </a:p>
        </p:txBody>
      </p:sp>
      <p:cxnSp>
        <p:nvCxnSpPr>
          <p:cNvPr id="15" name="Straight Connector 14"/>
          <p:cNvCxnSpPr>
            <a:endCxn id="17" idx="0"/>
          </p:cNvCxnSpPr>
          <p:nvPr/>
        </p:nvCxnSpPr>
        <p:spPr>
          <a:xfrm>
            <a:off x="6858016" y="1714488"/>
            <a:ext cx="678661" cy="642942"/>
          </a:xfrm>
          <a:prstGeom prst="line">
            <a:avLst/>
          </a:prstGeom>
          <a:ln w="1905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58016" y="2357430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R=30m, all Arcs, with Dipoles at 7.9316° spacing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928794" y="6000768"/>
            <a:ext cx="1285884" cy="1588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3191534"/>
            <a:ext cx="28217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Spin Rotation relocated after Durham meeting.</a:t>
            </a:r>
          </a:p>
          <a:p>
            <a:r>
              <a:rPr lang="en-GB" sz="1400" dirty="0" smtClean="0"/>
              <a:t>(400MeV version shown, 5GeV requires larger Solenoids and Dipole magnets, will NOT change tunnel arrangement)</a:t>
            </a:r>
            <a:endParaRPr lang="en-GB" sz="1400" dirty="0"/>
          </a:p>
        </p:txBody>
      </p:sp>
      <p:cxnSp>
        <p:nvCxnSpPr>
          <p:cNvPr id="26" name="Straight Connector 25"/>
          <p:cNvCxnSpPr>
            <a:stCxn id="25" idx="2"/>
          </p:cNvCxnSpPr>
          <p:nvPr/>
        </p:nvCxnSpPr>
        <p:spPr>
          <a:xfrm rot="5400000" flipH="1" flipV="1">
            <a:off x="1995330" y="3892966"/>
            <a:ext cx="99118" cy="1268008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714480" y="2500306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Energy compression (best guess)</a:t>
            </a:r>
            <a:endParaRPr lang="en-GB" sz="1400" dirty="0"/>
          </a:p>
        </p:txBody>
      </p:sp>
      <p:cxnSp>
        <p:nvCxnSpPr>
          <p:cNvPr id="28" name="Straight Connector 27"/>
          <p:cNvCxnSpPr>
            <a:stCxn id="27" idx="3"/>
          </p:cNvCxnSpPr>
          <p:nvPr/>
        </p:nvCxnSpPr>
        <p:spPr>
          <a:xfrm>
            <a:off x="4214810" y="2761916"/>
            <a:ext cx="357190" cy="381330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57554" y="1500174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Elevator (Y = 0m to 1.3m)</a:t>
            </a:r>
            <a:endParaRPr lang="en-GB" sz="1400" dirty="0"/>
          </a:p>
        </p:txBody>
      </p:sp>
      <p:cxnSp>
        <p:nvCxnSpPr>
          <p:cNvPr id="40" name="Straight Connector 39"/>
          <p:cNvCxnSpPr>
            <a:stCxn id="39" idx="2"/>
          </p:cNvCxnSpPr>
          <p:nvPr/>
        </p:nvCxnSpPr>
        <p:spPr>
          <a:xfrm rot="16200000" flipH="1">
            <a:off x="4815751" y="1386733"/>
            <a:ext cx="262597" cy="1535917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250661" y="3905913"/>
            <a:ext cx="1607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Elevator (Y = 0m to 2m)</a:t>
            </a:r>
            <a:endParaRPr lang="en-GB" sz="1400" dirty="0"/>
          </a:p>
        </p:txBody>
      </p:sp>
      <p:cxnSp>
        <p:nvCxnSpPr>
          <p:cNvPr id="43" name="Straight Connector 42"/>
          <p:cNvCxnSpPr>
            <a:stCxn id="42" idx="0"/>
          </p:cNvCxnSpPr>
          <p:nvPr/>
        </p:nvCxnSpPr>
        <p:spPr>
          <a:xfrm rot="16200000" flipV="1">
            <a:off x="5110433" y="2962007"/>
            <a:ext cx="1119854" cy="767958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428860" y="3786190"/>
            <a:ext cx="1285884" cy="928694"/>
          </a:xfrm>
          <a:prstGeom prst="line">
            <a:avLst/>
          </a:prstGeom>
          <a:ln w="19050">
            <a:solidFill>
              <a:srgbClr val="00009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0800000" flipV="1">
            <a:off x="3643306" y="3000372"/>
            <a:ext cx="1357322" cy="1000132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357950" y="5286388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</a:rPr>
              <a:t> Positron Beam Direction</a:t>
            </a:r>
          </a:p>
          <a:p>
            <a:pPr>
              <a:buFontTx/>
              <a:buChar char="-"/>
            </a:pPr>
            <a:r>
              <a:rPr lang="en-GB" sz="1400" dirty="0" smtClean="0">
                <a:solidFill>
                  <a:srgbClr val="548123"/>
                </a:solidFill>
              </a:rPr>
              <a:t> Electron Beam Direction</a:t>
            </a:r>
            <a:endParaRPr lang="en-GB" sz="1400" dirty="0">
              <a:solidFill>
                <a:srgbClr val="548123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rot="10800000">
            <a:off x="1785918" y="6143644"/>
            <a:ext cx="2000264" cy="1588"/>
          </a:xfrm>
          <a:prstGeom prst="line">
            <a:avLst/>
          </a:prstGeom>
          <a:ln w="19050">
            <a:solidFill>
              <a:srgbClr val="00009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1406" y="928670"/>
            <a:ext cx="3143272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Quite a bit of guess work going on at this moment.</a:t>
            </a:r>
          </a:p>
          <a:p>
            <a:r>
              <a:rPr lang="en-GB" sz="2000" dirty="0" smtClean="0"/>
              <a:t>There are 9 Beam Dumps, Collimators and Stoppers in the Transfer Tunnel?</a:t>
            </a:r>
            <a:endParaRPr lang="en-GB" sz="2000" dirty="0"/>
          </a:p>
        </p:txBody>
      </p:sp>
      <p:sp>
        <p:nvSpPr>
          <p:cNvPr id="60" name="TextBox 59"/>
          <p:cNvSpPr txBox="1"/>
          <p:nvPr/>
        </p:nvSpPr>
        <p:spPr>
          <a:xfrm>
            <a:off x="5786446" y="4572008"/>
            <a:ext cx="3214710" cy="707886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Damping Ring offset change since Albuquerque</a:t>
            </a:r>
            <a:endParaRPr lang="en-GB" sz="2000" dirty="0"/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 Angle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81963"/>
            <a:ext cx="9144000" cy="550342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868144" y="25460"/>
            <a:ext cx="3275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Theoretical PLTR</a:t>
            </a:r>
            <a:endParaRPr lang="en-GB" b="1" dirty="0" smtClean="0">
              <a:solidFill>
                <a:srgbClr val="002060"/>
              </a:solidFill>
            </a:endParaRPr>
          </a:p>
        </p:txBody>
      </p:sp>
      <p:pic>
        <p:nvPicPr>
          <p:cNvPr id="10" name="Picture 9" descr="PL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4036039" cy="26156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5736" y="2636912"/>
            <a:ext cx="200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Spin Rotation</a:t>
            </a:r>
            <a:endParaRPr lang="en-GB" sz="1400" dirty="0"/>
          </a:p>
        </p:txBody>
      </p:sp>
      <p:cxnSp>
        <p:nvCxnSpPr>
          <p:cNvPr id="12" name="Straight Connector 11"/>
          <p:cNvCxnSpPr>
            <a:stCxn id="11" idx="1"/>
          </p:cNvCxnSpPr>
          <p:nvPr/>
        </p:nvCxnSpPr>
        <p:spPr>
          <a:xfrm rot="10800000" flipV="1">
            <a:off x="1979712" y="2790800"/>
            <a:ext cx="216024" cy="350167"/>
          </a:xfrm>
          <a:prstGeom prst="line">
            <a:avLst/>
          </a:prstGeom>
          <a:ln w="19050"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79712" y="1988840"/>
            <a:ext cx="1640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Energy compression</a:t>
            </a:r>
            <a:endParaRPr lang="en-GB" sz="1400" dirty="0"/>
          </a:p>
        </p:txBody>
      </p:sp>
      <p:cxnSp>
        <p:nvCxnSpPr>
          <p:cNvPr id="14" name="Straight Connector 13"/>
          <p:cNvCxnSpPr>
            <a:stCxn id="13" idx="1"/>
          </p:cNvCxnSpPr>
          <p:nvPr/>
        </p:nvCxnSpPr>
        <p:spPr>
          <a:xfrm rot="10800000" flipV="1">
            <a:off x="1331640" y="2142729"/>
            <a:ext cx="648072" cy="350166"/>
          </a:xfrm>
          <a:prstGeom prst="line">
            <a:avLst/>
          </a:prstGeom>
          <a:ln w="19050"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18557715">
            <a:off x="1150292" y="2238633"/>
            <a:ext cx="288032" cy="7920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724128" y="141277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DR Injection point at:</a:t>
            </a:r>
          </a:p>
          <a:p>
            <a:r>
              <a:rPr lang="en-GB" sz="1400" dirty="0" smtClean="0"/>
              <a:t>X= 90 m, Y= 1.3m and Z: -80.9m</a:t>
            </a:r>
            <a:endParaRPr lang="en-GB" sz="1400" dirty="0"/>
          </a:p>
        </p:txBody>
      </p:sp>
      <p:cxnSp>
        <p:nvCxnSpPr>
          <p:cNvPr id="17" name="Straight Connector 16"/>
          <p:cNvCxnSpPr>
            <a:stCxn id="16" idx="2"/>
          </p:cNvCxnSpPr>
          <p:nvPr/>
        </p:nvCxnSpPr>
        <p:spPr>
          <a:xfrm rot="16200000" flipH="1">
            <a:off x="7119865" y="1800399"/>
            <a:ext cx="772922" cy="1044116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11760" y="704890"/>
            <a:ext cx="6732240" cy="707886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Info from DR WG defines Injection Point. Work backwards using info from PS (angles). Simple geometry workout.</a:t>
            </a:r>
            <a:endParaRPr lang="en-GB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4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2481773" y="5159187"/>
            <a:ext cx="1165238" cy="72920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72232" y="5643578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1400" dirty="0" smtClean="0">
                <a:solidFill>
                  <a:srgbClr val="002060"/>
                </a:solidFill>
              </a:rPr>
              <a:t> Positron Beam Direction</a:t>
            </a:r>
          </a:p>
          <a:p>
            <a:pPr>
              <a:buFontTx/>
              <a:buChar char="-"/>
            </a:pPr>
            <a:r>
              <a:rPr lang="en-GB" sz="1400" dirty="0" smtClean="0">
                <a:solidFill>
                  <a:srgbClr val="548123"/>
                </a:solidFill>
              </a:rPr>
              <a:t> Electron Beam Direction</a:t>
            </a:r>
            <a:endParaRPr lang="en-GB" sz="1400" dirty="0">
              <a:solidFill>
                <a:srgbClr val="548123"/>
              </a:solidFill>
            </a:endParaRPr>
          </a:p>
        </p:txBody>
      </p:sp>
      <p:cxnSp>
        <p:nvCxnSpPr>
          <p:cNvPr id="22" name="Straight Connector 21"/>
          <p:cNvCxnSpPr>
            <a:stCxn id="26" idx="1"/>
          </p:cNvCxnSpPr>
          <p:nvPr/>
        </p:nvCxnSpPr>
        <p:spPr>
          <a:xfrm rot="10800000" flipV="1">
            <a:off x="3995936" y="3942929"/>
            <a:ext cx="1368152" cy="27017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520" y="4437112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Positron Transfer Line elevator components?</a:t>
            </a:r>
            <a:endParaRPr lang="en-GB" sz="1800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/>
          <p:cNvCxnSpPr>
            <a:stCxn id="23" idx="3"/>
          </p:cNvCxnSpPr>
          <p:nvPr/>
        </p:nvCxnSpPr>
        <p:spPr>
          <a:xfrm flipV="1">
            <a:off x="1835696" y="4365107"/>
            <a:ext cx="936104" cy="672170"/>
          </a:xfrm>
          <a:prstGeom prst="line">
            <a:avLst/>
          </a:prstGeom>
          <a:ln w="19050"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1475657" y="5013177"/>
            <a:ext cx="1152129" cy="720081"/>
          </a:xfrm>
          <a:prstGeom prst="line">
            <a:avLst/>
          </a:prstGeom>
          <a:ln w="19050"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64088" y="3789040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RTML</a:t>
            </a:r>
            <a:endParaRPr lang="en-GB" sz="1400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3995936" y="2132856"/>
            <a:ext cx="1512168" cy="288033"/>
          </a:xfrm>
          <a:prstGeom prst="line">
            <a:avLst/>
          </a:prstGeom>
          <a:ln w="19050"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 flipV="1">
            <a:off x="2195736" y="2636912"/>
            <a:ext cx="1728192" cy="360040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79512" y="3501008"/>
            <a:ext cx="2016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Damping Ring May be ‘sandwiched’ between 2 PS DR</a:t>
            </a:r>
            <a:endParaRPr lang="en-GB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95536" y="1412776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Damping Ring</a:t>
            </a:r>
          </a:p>
          <a:p>
            <a:r>
              <a:rPr lang="en-GB" sz="1400" dirty="0" smtClean="0"/>
              <a:t>May need to be at bottom for 10 Hz option</a:t>
            </a:r>
            <a:endParaRPr lang="en-GB" sz="1400" dirty="0"/>
          </a:p>
        </p:txBody>
      </p:sp>
      <p:cxnSp>
        <p:nvCxnSpPr>
          <p:cNvPr id="31" name="Straight Connector 30"/>
          <p:cNvCxnSpPr>
            <a:stCxn id="29" idx="0"/>
          </p:cNvCxnSpPr>
          <p:nvPr/>
        </p:nvCxnSpPr>
        <p:spPr>
          <a:xfrm rot="5400000" flipH="1" flipV="1">
            <a:off x="1367644" y="2888940"/>
            <a:ext cx="432048" cy="792088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30" idx="3"/>
          </p:cNvCxnSpPr>
          <p:nvPr/>
        </p:nvCxnSpPr>
        <p:spPr>
          <a:xfrm>
            <a:off x="2627784" y="1782108"/>
            <a:ext cx="1656184" cy="566772"/>
          </a:xfrm>
          <a:prstGeom prst="line">
            <a:avLst/>
          </a:prstGeom>
          <a:ln w="19050"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292080" y="2852936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5 off 2 m Dipoles?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34" name="Straight Connector 33"/>
          <p:cNvCxnSpPr>
            <a:stCxn id="33" idx="1"/>
          </p:cNvCxnSpPr>
          <p:nvPr/>
        </p:nvCxnSpPr>
        <p:spPr>
          <a:xfrm rot="10800000">
            <a:off x="4139952" y="2852949"/>
            <a:ext cx="1152128" cy="200043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699792" y="72005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Positron Transfer Line components?</a:t>
            </a:r>
            <a:endParaRPr lang="en-GB" sz="1800" dirty="0">
              <a:solidFill>
                <a:srgbClr val="FF0000"/>
              </a:solidFill>
            </a:endParaRPr>
          </a:p>
        </p:txBody>
      </p:sp>
      <p:cxnSp>
        <p:nvCxnSpPr>
          <p:cNvPr id="42" name="Straight Connector 41"/>
          <p:cNvCxnSpPr>
            <a:stCxn id="41" idx="2"/>
          </p:cNvCxnSpPr>
          <p:nvPr/>
        </p:nvCxnSpPr>
        <p:spPr>
          <a:xfrm rot="16200000" flipH="1">
            <a:off x="4003240" y="483975"/>
            <a:ext cx="1209529" cy="2232248"/>
          </a:xfrm>
          <a:prstGeom prst="line">
            <a:avLst/>
          </a:prstGeom>
          <a:ln w="19050"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41" idx="2"/>
          </p:cNvCxnSpPr>
          <p:nvPr/>
        </p:nvCxnSpPr>
        <p:spPr>
          <a:xfrm rot="5400000">
            <a:off x="2131031" y="2212168"/>
            <a:ext cx="2577683" cy="144016"/>
          </a:xfrm>
          <a:prstGeom prst="line">
            <a:avLst/>
          </a:prstGeom>
          <a:ln w="19050"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4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6237304" y="1124744"/>
            <a:ext cx="2367144" cy="864096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44208" y="3717032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1400" dirty="0" smtClean="0">
                <a:solidFill>
                  <a:srgbClr val="002060"/>
                </a:solidFill>
              </a:rPr>
              <a:t> Positron Beam Direction</a:t>
            </a:r>
          </a:p>
          <a:p>
            <a:pPr>
              <a:buFontTx/>
              <a:buChar char="-"/>
            </a:pPr>
            <a:r>
              <a:rPr lang="en-GB" sz="1400" dirty="0" smtClean="0">
                <a:solidFill>
                  <a:schemeClr val="accent3">
                    <a:lumMod val="50000"/>
                  </a:schemeClr>
                </a:solidFill>
              </a:rPr>
              <a:t> Electron Beam Direction</a:t>
            </a:r>
            <a:endParaRPr lang="en-GB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2" name="Straight Connector 21"/>
          <p:cNvCxnSpPr>
            <a:stCxn id="26" idx="0"/>
          </p:cNvCxnSpPr>
          <p:nvPr/>
        </p:nvCxnSpPr>
        <p:spPr>
          <a:xfrm rot="16200000" flipV="1">
            <a:off x="6930263" y="1790819"/>
            <a:ext cx="1008110" cy="16921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1560" y="4725144"/>
            <a:ext cx="2592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Line Transfer energy compression. Chicane and SC </a:t>
            </a:r>
            <a:r>
              <a:rPr lang="en-GB" sz="1400" dirty="0" err="1" smtClean="0"/>
              <a:t>Accels</a:t>
            </a:r>
            <a:endParaRPr lang="en-GB" sz="1400" dirty="0"/>
          </a:p>
        </p:txBody>
      </p:sp>
      <p:cxnSp>
        <p:nvCxnSpPr>
          <p:cNvPr id="24" name="Straight Connector 23"/>
          <p:cNvCxnSpPr>
            <a:stCxn id="23" idx="3"/>
            <a:endCxn id="27" idx="69"/>
          </p:cNvCxnSpPr>
          <p:nvPr/>
        </p:nvCxnSpPr>
        <p:spPr>
          <a:xfrm flipV="1">
            <a:off x="3203848" y="4460760"/>
            <a:ext cx="542384" cy="633716"/>
          </a:xfrm>
          <a:prstGeom prst="line">
            <a:avLst/>
          </a:prstGeom>
          <a:ln w="19050"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V="1">
            <a:off x="3887924" y="3392996"/>
            <a:ext cx="936104" cy="144016"/>
          </a:xfrm>
          <a:prstGeom prst="line">
            <a:avLst/>
          </a:prstGeom>
          <a:ln w="19050"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96336" y="3140968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RTML</a:t>
            </a:r>
            <a:endParaRPr lang="en-GB" sz="1400" dirty="0"/>
          </a:p>
        </p:txBody>
      </p:sp>
      <p:sp>
        <p:nvSpPr>
          <p:cNvPr id="27" name="Freeform 26"/>
          <p:cNvSpPr/>
          <p:nvPr/>
        </p:nvSpPr>
        <p:spPr>
          <a:xfrm>
            <a:off x="3700696" y="3002461"/>
            <a:ext cx="5047768" cy="3855539"/>
          </a:xfrm>
          <a:custGeom>
            <a:avLst/>
            <a:gdLst>
              <a:gd name="connsiteX0" fmla="*/ 4528904 w 4590666"/>
              <a:gd name="connsiteY0" fmla="*/ 3303089 h 3645989"/>
              <a:gd name="connsiteX1" fmla="*/ 4262204 w 4590666"/>
              <a:gd name="connsiteY1" fmla="*/ 2998289 h 3645989"/>
              <a:gd name="connsiteX2" fmla="*/ 3900254 w 4590666"/>
              <a:gd name="connsiteY2" fmla="*/ 2683964 h 3645989"/>
              <a:gd name="connsiteX3" fmla="*/ 3814529 w 4590666"/>
              <a:gd name="connsiteY3" fmla="*/ 2617289 h 3645989"/>
              <a:gd name="connsiteX4" fmla="*/ 3757379 w 4590666"/>
              <a:gd name="connsiteY4" fmla="*/ 2560139 h 3645989"/>
              <a:gd name="connsiteX5" fmla="*/ 3538304 w 4590666"/>
              <a:gd name="connsiteY5" fmla="*/ 2417264 h 3645989"/>
              <a:gd name="connsiteX6" fmla="*/ 3395429 w 4590666"/>
              <a:gd name="connsiteY6" fmla="*/ 2264864 h 3645989"/>
              <a:gd name="connsiteX7" fmla="*/ 3347804 w 4590666"/>
              <a:gd name="connsiteY7" fmla="*/ 2217239 h 3645989"/>
              <a:gd name="connsiteX8" fmla="*/ 3328754 w 4590666"/>
              <a:gd name="connsiteY8" fmla="*/ 2188664 h 3645989"/>
              <a:gd name="connsiteX9" fmla="*/ 3271604 w 4590666"/>
              <a:gd name="connsiteY9" fmla="*/ 2121989 h 3645989"/>
              <a:gd name="connsiteX10" fmla="*/ 3204929 w 4590666"/>
              <a:gd name="connsiteY10" fmla="*/ 2036264 h 3645989"/>
              <a:gd name="connsiteX11" fmla="*/ 3100154 w 4590666"/>
              <a:gd name="connsiteY11" fmla="*/ 1902914 h 3645989"/>
              <a:gd name="connsiteX12" fmla="*/ 3081104 w 4590666"/>
              <a:gd name="connsiteY12" fmla="*/ 1874339 h 3645989"/>
              <a:gd name="connsiteX13" fmla="*/ 3052529 w 4590666"/>
              <a:gd name="connsiteY13" fmla="*/ 1826714 h 3645989"/>
              <a:gd name="connsiteX14" fmla="*/ 3033479 w 4590666"/>
              <a:gd name="connsiteY14" fmla="*/ 1798139 h 3645989"/>
              <a:gd name="connsiteX15" fmla="*/ 3004904 w 4590666"/>
              <a:gd name="connsiteY15" fmla="*/ 1779089 h 3645989"/>
              <a:gd name="connsiteX16" fmla="*/ 2976329 w 4590666"/>
              <a:gd name="connsiteY16" fmla="*/ 1750514 h 3645989"/>
              <a:gd name="connsiteX17" fmla="*/ 2928704 w 4590666"/>
              <a:gd name="connsiteY17" fmla="*/ 1721939 h 3645989"/>
              <a:gd name="connsiteX18" fmla="*/ 2900129 w 4590666"/>
              <a:gd name="connsiteY18" fmla="*/ 1693364 h 3645989"/>
              <a:gd name="connsiteX19" fmla="*/ 2852504 w 4590666"/>
              <a:gd name="connsiteY19" fmla="*/ 1655264 h 3645989"/>
              <a:gd name="connsiteX20" fmla="*/ 2823929 w 4590666"/>
              <a:gd name="connsiteY20" fmla="*/ 1607639 h 3645989"/>
              <a:gd name="connsiteX21" fmla="*/ 2728679 w 4590666"/>
              <a:gd name="connsiteY21" fmla="*/ 1540964 h 3645989"/>
              <a:gd name="connsiteX22" fmla="*/ 2652479 w 4590666"/>
              <a:gd name="connsiteY22" fmla="*/ 1464764 h 3645989"/>
              <a:gd name="connsiteX23" fmla="*/ 2595329 w 4590666"/>
              <a:gd name="connsiteY23" fmla="*/ 1436189 h 3645989"/>
              <a:gd name="connsiteX24" fmla="*/ 2538179 w 4590666"/>
              <a:gd name="connsiteY24" fmla="*/ 1369514 h 3645989"/>
              <a:gd name="connsiteX25" fmla="*/ 2509604 w 4590666"/>
              <a:gd name="connsiteY25" fmla="*/ 1340939 h 3645989"/>
              <a:gd name="connsiteX26" fmla="*/ 2442929 w 4590666"/>
              <a:gd name="connsiteY26" fmla="*/ 1312364 h 3645989"/>
              <a:gd name="connsiteX27" fmla="*/ 2376254 w 4590666"/>
              <a:gd name="connsiteY27" fmla="*/ 1255214 h 3645989"/>
              <a:gd name="connsiteX28" fmla="*/ 2338154 w 4590666"/>
              <a:gd name="connsiteY28" fmla="*/ 1236164 h 3645989"/>
              <a:gd name="connsiteX29" fmla="*/ 2290529 w 4590666"/>
              <a:gd name="connsiteY29" fmla="*/ 1207589 h 3645989"/>
              <a:gd name="connsiteX30" fmla="*/ 2252429 w 4590666"/>
              <a:gd name="connsiteY30" fmla="*/ 1179014 h 3645989"/>
              <a:gd name="connsiteX31" fmla="*/ 2185754 w 4590666"/>
              <a:gd name="connsiteY31" fmla="*/ 1159964 h 3645989"/>
              <a:gd name="connsiteX32" fmla="*/ 2128604 w 4590666"/>
              <a:gd name="connsiteY32" fmla="*/ 1121864 h 3645989"/>
              <a:gd name="connsiteX33" fmla="*/ 2100029 w 4590666"/>
              <a:gd name="connsiteY33" fmla="*/ 1093289 h 3645989"/>
              <a:gd name="connsiteX34" fmla="*/ 1995254 w 4590666"/>
              <a:gd name="connsiteY34" fmla="*/ 1017089 h 3645989"/>
              <a:gd name="connsiteX35" fmla="*/ 1947629 w 4590666"/>
              <a:gd name="connsiteY35" fmla="*/ 988514 h 3645989"/>
              <a:gd name="connsiteX36" fmla="*/ 1900004 w 4590666"/>
              <a:gd name="connsiteY36" fmla="*/ 940889 h 3645989"/>
              <a:gd name="connsiteX37" fmla="*/ 1842854 w 4590666"/>
              <a:gd name="connsiteY37" fmla="*/ 902789 h 3645989"/>
              <a:gd name="connsiteX38" fmla="*/ 1766654 w 4590666"/>
              <a:gd name="connsiteY38" fmla="*/ 845639 h 3645989"/>
              <a:gd name="connsiteX39" fmla="*/ 1699979 w 4590666"/>
              <a:gd name="connsiteY39" fmla="*/ 778964 h 3645989"/>
              <a:gd name="connsiteX40" fmla="*/ 1661879 w 4590666"/>
              <a:gd name="connsiteY40" fmla="*/ 740864 h 3645989"/>
              <a:gd name="connsiteX41" fmla="*/ 1490429 w 4590666"/>
              <a:gd name="connsiteY41" fmla="*/ 607514 h 3645989"/>
              <a:gd name="connsiteX42" fmla="*/ 1433279 w 4590666"/>
              <a:gd name="connsiteY42" fmla="*/ 569414 h 3645989"/>
              <a:gd name="connsiteX43" fmla="*/ 1395179 w 4590666"/>
              <a:gd name="connsiteY43" fmla="*/ 550364 h 3645989"/>
              <a:gd name="connsiteX44" fmla="*/ 1318979 w 4590666"/>
              <a:gd name="connsiteY44" fmla="*/ 502739 h 3645989"/>
              <a:gd name="connsiteX45" fmla="*/ 1252304 w 4590666"/>
              <a:gd name="connsiteY45" fmla="*/ 436064 h 3645989"/>
              <a:gd name="connsiteX46" fmla="*/ 1214204 w 4590666"/>
              <a:gd name="connsiteY46" fmla="*/ 417014 h 3645989"/>
              <a:gd name="connsiteX47" fmla="*/ 1138004 w 4590666"/>
              <a:gd name="connsiteY47" fmla="*/ 359864 h 3645989"/>
              <a:gd name="connsiteX48" fmla="*/ 1080854 w 4590666"/>
              <a:gd name="connsiteY48" fmla="*/ 302714 h 3645989"/>
              <a:gd name="connsiteX49" fmla="*/ 1052279 w 4590666"/>
              <a:gd name="connsiteY49" fmla="*/ 274139 h 3645989"/>
              <a:gd name="connsiteX50" fmla="*/ 1023704 w 4590666"/>
              <a:gd name="connsiteY50" fmla="*/ 255089 h 3645989"/>
              <a:gd name="connsiteX51" fmla="*/ 985604 w 4590666"/>
              <a:gd name="connsiteY51" fmla="*/ 226514 h 3645989"/>
              <a:gd name="connsiteX52" fmla="*/ 947504 w 4590666"/>
              <a:gd name="connsiteY52" fmla="*/ 216989 h 3645989"/>
              <a:gd name="connsiteX53" fmla="*/ 852254 w 4590666"/>
              <a:gd name="connsiteY53" fmla="*/ 159839 h 3645989"/>
              <a:gd name="connsiteX54" fmla="*/ 823679 w 4590666"/>
              <a:gd name="connsiteY54" fmla="*/ 140789 h 3645989"/>
              <a:gd name="connsiteX55" fmla="*/ 766529 w 4590666"/>
              <a:gd name="connsiteY55" fmla="*/ 102689 h 3645989"/>
              <a:gd name="connsiteX56" fmla="*/ 737954 w 4590666"/>
              <a:gd name="connsiteY56" fmla="*/ 64589 h 3645989"/>
              <a:gd name="connsiteX57" fmla="*/ 709379 w 4590666"/>
              <a:gd name="connsiteY57" fmla="*/ 45539 h 3645989"/>
              <a:gd name="connsiteX58" fmla="*/ 661754 w 4590666"/>
              <a:gd name="connsiteY58" fmla="*/ 7439 h 3645989"/>
              <a:gd name="connsiteX59" fmla="*/ 337904 w 4590666"/>
              <a:gd name="connsiteY59" fmla="*/ 26489 h 3645989"/>
              <a:gd name="connsiteX60" fmla="*/ 309329 w 4590666"/>
              <a:gd name="connsiteY60" fmla="*/ 36014 h 3645989"/>
              <a:gd name="connsiteX61" fmla="*/ 261704 w 4590666"/>
              <a:gd name="connsiteY61" fmla="*/ 83639 h 3645989"/>
              <a:gd name="connsiteX62" fmla="*/ 233129 w 4590666"/>
              <a:gd name="connsiteY62" fmla="*/ 112214 h 3645989"/>
              <a:gd name="connsiteX63" fmla="*/ 214079 w 4590666"/>
              <a:gd name="connsiteY63" fmla="*/ 140789 h 3645989"/>
              <a:gd name="connsiteX64" fmla="*/ 147404 w 4590666"/>
              <a:gd name="connsiteY64" fmla="*/ 207464 h 3645989"/>
              <a:gd name="connsiteX65" fmla="*/ 90254 w 4590666"/>
              <a:gd name="connsiteY65" fmla="*/ 302714 h 3645989"/>
              <a:gd name="connsiteX66" fmla="*/ 80729 w 4590666"/>
              <a:gd name="connsiteY66" fmla="*/ 340814 h 3645989"/>
              <a:gd name="connsiteX67" fmla="*/ 33104 w 4590666"/>
              <a:gd name="connsiteY67" fmla="*/ 426539 h 3645989"/>
              <a:gd name="connsiteX68" fmla="*/ 23579 w 4590666"/>
              <a:gd name="connsiteY68" fmla="*/ 1131389 h 3645989"/>
              <a:gd name="connsiteX69" fmla="*/ 42629 w 4590666"/>
              <a:gd name="connsiteY69" fmla="*/ 1379039 h 3645989"/>
              <a:gd name="connsiteX70" fmla="*/ 52154 w 4590666"/>
              <a:gd name="connsiteY70" fmla="*/ 1407614 h 3645989"/>
              <a:gd name="connsiteX71" fmla="*/ 61679 w 4590666"/>
              <a:gd name="connsiteY71" fmla="*/ 1464764 h 3645989"/>
              <a:gd name="connsiteX72" fmla="*/ 71204 w 4590666"/>
              <a:gd name="connsiteY72" fmla="*/ 1560014 h 3645989"/>
              <a:gd name="connsiteX73" fmla="*/ 118829 w 4590666"/>
              <a:gd name="connsiteY73" fmla="*/ 1655264 h 3645989"/>
              <a:gd name="connsiteX74" fmla="*/ 156929 w 4590666"/>
              <a:gd name="connsiteY74" fmla="*/ 1731464 h 3645989"/>
              <a:gd name="connsiteX75" fmla="*/ 175979 w 4590666"/>
              <a:gd name="connsiteY75" fmla="*/ 1779089 h 3645989"/>
              <a:gd name="connsiteX76" fmla="*/ 195029 w 4590666"/>
              <a:gd name="connsiteY76" fmla="*/ 1807664 h 3645989"/>
              <a:gd name="connsiteX77" fmla="*/ 233129 w 4590666"/>
              <a:gd name="connsiteY77" fmla="*/ 1893389 h 3645989"/>
              <a:gd name="connsiteX78" fmla="*/ 280754 w 4590666"/>
              <a:gd name="connsiteY78" fmla="*/ 1969589 h 3645989"/>
              <a:gd name="connsiteX79" fmla="*/ 309329 w 4590666"/>
              <a:gd name="connsiteY79" fmla="*/ 2017214 h 3645989"/>
              <a:gd name="connsiteX80" fmla="*/ 356954 w 4590666"/>
              <a:gd name="connsiteY80" fmla="*/ 2064839 h 3645989"/>
              <a:gd name="connsiteX81" fmla="*/ 404579 w 4590666"/>
              <a:gd name="connsiteY81" fmla="*/ 2160089 h 3645989"/>
              <a:gd name="connsiteX82" fmla="*/ 471254 w 4590666"/>
              <a:gd name="connsiteY82" fmla="*/ 2207714 h 3645989"/>
              <a:gd name="connsiteX83" fmla="*/ 576029 w 4590666"/>
              <a:gd name="connsiteY83" fmla="*/ 2312489 h 3645989"/>
              <a:gd name="connsiteX84" fmla="*/ 642704 w 4590666"/>
              <a:gd name="connsiteY84" fmla="*/ 2388689 h 3645989"/>
              <a:gd name="connsiteX85" fmla="*/ 690329 w 4590666"/>
              <a:gd name="connsiteY85" fmla="*/ 2426789 h 3645989"/>
              <a:gd name="connsiteX86" fmla="*/ 757004 w 4590666"/>
              <a:gd name="connsiteY86" fmla="*/ 2493464 h 3645989"/>
              <a:gd name="connsiteX87" fmla="*/ 833204 w 4590666"/>
              <a:gd name="connsiteY87" fmla="*/ 2550614 h 3645989"/>
              <a:gd name="connsiteX88" fmla="*/ 871304 w 4590666"/>
              <a:gd name="connsiteY88" fmla="*/ 2598239 h 3645989"/>
              <a:gd name="connsiteX89" fmla="*/ 1023704 w 4590666"/>
              <a:gd name="connsiteY89" fmla="*/ 2722064 h 3645989"/>
              <a:gd name="connsiteX90" fmla="*/ 1061804 w 4590666"/>
              <a:gd name="connsiteY90" fmla="*/ 2741114 h 3645989"/>
              <a:gd name="connsiteX91" fmla="*/ 1109429 w 4590666"/>
              <a:gd name="connsiteY91" fmla="*/ 2788739 h 3645989"/>
              <a:gd name="connsiteX92" fmla="*/ 1166579 w 4590666"/>
              <a:gd name="connsiteY92" fmla="*/ 2826839 h 3645989"/>
              <a:gd name="connsiteX93" fmla="*/ 1223729 w 4590666"/>
              <a:gd name="connsiteY93" fmla="*/ 2874464 h 3645989"/>
              <a:gd name="connsiteX94" fmla="*/ 1252304 w 4590666"/>
              <a:gd name="connsiteY94" fmla="*/ 2903039 h 3645989"/>
              <a:gd name="connsiteX95" fmla="*/ 1433279 w 4590666"/>
              <a:gd name="connsiteY95" fmla="*/ 3007814 h 3645989"/>
              <a:gd name="connsiteX96" fmla="*/ 1471379 w 4590666"/>
              <a:gd name="connsiteY96" fmla="*/ 3036389 h 3645989"/>
              <a:gd name="connsiteX97" fmla="*/ 1528529 w 4590666"/>
              <a:gd name="connsiteY97" fmla="*/ 3084014 h 3645989"/>
              <a:gd name="connsiteX98" fmla="*/ 1585679 w 4590666"/>
              <a:gd name="connsiteY98" fmla="*/ 3122114 h 3645989"/>
              <a:gd name="connsiteX99" fmla="*/ 1680929 w 4590666"/>
              <a:gd name="connsiteY99" fmla="*/ 3198314 h 3645989"/>
              <a:gd name="connsiteX100" fmla="*/ 1747604 w 4590666"/>
              <a:gd name="connsiteY100" fmla="*/ 3264989 h 3645989"/>
              <a:gd name="connsiteX101" fmla="*/ 1842854 w 4590666"/>
              <a:gd name="connsiteY101" fmla="*/ 3341189 h 3645989"/>
              <a:gd name="connsiteX102" fmla="*/ 1880954 w 4590666"/>
              <a:gd name="connsiteY102" fmla="*/ 3388814 h 3645989"/>
              <a:gd name="connsiteX103" fmla="*/ 1909529 w 4590666"/>
              <a:gd name="connsiteY103" fmla="*/ 3407864 h 3645989"/>
              <a:gd name="connsiteX104" fmla="*/ 1957154 w 4590666"/>
              <a:gd name="connsiteY104" fmla="*/ 3445964 h 3645989"/>
              <a:gd name="connsiteX105" fmla="*/ 1976204 w 4590666"/>
              <a:gd name="connsiteY105" fmla="*/ 3493589 h 3645989"/>
              <a:gd name="connsiteX106" fmla="*/ 2033354 w 4590666"/>
              <a:gd name="connsiteY106" fmla="*/ 3541214 h 3645989"/>
              <a:gd name="connsiteX107" fmla="*/ 2100029 w 4590666"/>
              <a:gd name="connsiteY107" fmla="*/ 3579314 h 3645989"/>
              <a:gd name="connsiteX108" fmla="*/ 2119079 w 4590666"/>
              <a:gd name="connsiteY108" fmla="*/ 3607889 h 3645989"/>
              <a:gd name="connsiteX109" fmla="*/ 2147654 w 4590666"/>
              <a:gd name="connsiteY109" fmla="*/ 3617414 h 3645989"/>
              <a:gd name="connsiteX110" fmla="*/ 2185754 w 4590666"/>
              <a:gd name="connsiteY110" fmla="*/ 3645989 h 3645989"/>
              <a:gd name="connsiteX0" fmla="*/ 4725487 w 4725487"/>
              <a:gd name="connsiteY0" fmla="*/ 3645989 h 3645989"/>
              <a:gd name="connsiteX1" fmla="*/ 4262204 w 4725487"/>
              <a:gd name="connsiteY1" fmla="*/ 2998289 h 3645989"/>
              <a:gd name="connsiteX2" fmla="*/ 3900254 w 4725487"/>
              <a:gd name="connsiteY2" fmla="*/ 2683964 h 3645989"/>
              <a:gd name="connsiteX3" fmla="*/ 3814529 w 4725487"/>
              <a:gd name="connsiteY3" fmla="*/ 2617289 h 3645989"/>
              <a:gd name="connsiteX4" fmla="*/ 3757379 w 4725487"/>
              <a:gd name="connsiteY4" fmla="*/ 2560139 h 3645989"/>
              <a:gd name="connsiteX5" fmla="*/ 3538304 w 4725487"/>
              <a:gd name="connsiteY5" fmla="*/ 2417264 h 3645989"/>
              <a:gd name="connsiteX6" fmla="*/ 3395429 w 4725487"/>
              <a:gd name="connsiteY6" fmla="*/ 2264864 h 3645989"/>
              <a:gd name="connsiteX7" fmla="*/ 3347804 w 4725487"/>
              <a:gd name="connsiteY7" fmla="*/ 2217239 h 3645989"/>
              <a:gd name="connsiteX8" fmla="*/ 3328754 w 4725487"/>
              <a:gd name="connsiteY8" fmla="*/ 2188664 h 3645989"/>
              <a:gd name="connsiteX9" fmla="*/ 3271604 w 4725487"/>
              <a:gd name="connsiteY9" fmla="*/ 2121989 h 3645989"/>
              <a:gd name="connsiteX10" fmla="*/ 3204929 w 4725487"/>
              <a:gd name="connsiteY10" fmla="*/ 2036264 h 3645989"/>
              <a:gd name="connsiteX11" fmla="*/ 3100154 w 4725487"/>
              <a:gd name="connsiteY11" fmla="*/ 1902914 h 3645989"/>
              <a:gd name="connsiteX12" fmla="*/ 3081104 w 4725487"/>
              <a:gd name="connsiteY12" fmla="*/ 1874339 h 3645989"/>
              <a:gd name="connsiteX13" fmla="*/ 3052529 w 4725487"/>
              <a:gd name="connsiteY13" fmla="*/ 1826714 h 3645989"/>
              <a:gd name="connsiteX14" fmla="*/ 3033479 w 4725487"/>
              <a:gd name="connsiteY14" fmla="*/ 1798139 h 3645989"/>
              <a:gd name="connsiteX15" fmla="*/ 3004904 w 4725487"/>
              <a:gd name="connsiteY15" fmla="*/ 1779089 h 3645989"/>
              <a:gd name="connsiteX16" fmla="*/ 2976329 w 4725487"/>
              <a:gd name="connsiteY16" fmla="*/ 1750514 h 3645989"/>
              <a:gd name="connsiteX17" fmla="*/ 2928704 w 4725487"/>
              <a:gd name="connsiteY17" fmla="*/ 1721939 h 3645989"/>
              <a:gd name="connsiteX18" fmla="*/ 2900129 w 4725487"/>
              <a:gd name="connsiteY18" fmla="*/ 1693364 h 3645989"/>
              <a:gd name="connsiteX19" fmla="*/ 2852504 w 4725487"/>
              <a:gd name="connsiteY19" fmla="*/ 1655264 h 3645989"/>
              <a:gd name="connsiteX20" fmla="*/ 2823929 w 4725487"/>
              <a:gd name="connsiteY20" fmla="*/ 1607639 h 3645989"/>
              <a:gd name="connsiteX21" fmla="*/ 2728679 w 4725487"/>
              <a:gd name="connsiteY21" fmla="*/ 1540964 h 3645989"/>
              <a:gd name="connsiteX22" fmla="*/ 2652479 w 4725487"/>
              <a:gd name="connsiteY22" fmla="*/ 1464764 h 3645989"/>
              <a:gd name="connsiteX23" fmla="*/ 2595329 w 4725487"/>
              <a:gd name="connsiteY23" fmla="*/ 1436189 h 3645989"/>
              <a:gd name="connsiteX24" fmla="*/ 2538179 w 4725487"/>
              <a:gd name="connsiteY24" fmla="*/ 1369514 h 3645989"/>
              <a:gd name="connsiteX25" fmla="*/ 2509604 w 4725487"/>
              <a:gd name="connsiteY25" fmla="*/ 1340939 h 3645989"/>
              <a:gd name="connsiteX26" fmla="*/ 2442929 w 4725487"/>
              <a:gd name="connsiteY26" fmla="*/ 1312364 h 3645989"/>
              <a:gd name="connsiteX27" fmla="*/ 2376254 w 4725487"/>
              <a:gd name="connsiteY27" fmla="*/ 1255214 h 3645989"/>
              <a:gd name="connsiteX28" fmla="*/ 2338154 w 4725487"/>
              <a:gd name="connsiteY28" fmla="*/ 1236164 h 3645989"/>
              <a:gd name="connsiteX29" fmla="*/ 2290529 w 4725487"/>
              <a:gd name="connsiteY29" fmla="*/ 1207589 h 3645989"/>
              <a:gd name="connsiteX30" fmla="*/ 2252429 w 4725487"/>
              <a:gd name="connsiteY30" fmla="*/ 1179014 h 3645989"/>
              <a:gd name="connsiteX31" fmla="*/ 2185754 w 4725487"/>
              <a:gd name="connsiteY31" fmla="*/ 1159964 h 3645989"/>
              <a:gd name="connsiteX32" fmla="*/ 2128604 w 4725487"/>
              <a:gd name="connsiteY32" fmla="*/ 1121864 h 3645989"/>
              <a:gd name="connsiteX33" fmla="*/ 2100029 w 4725487"/>
              <a:gd name="connsiteY33" fmla="*/ 1093289 h 3645989"/>
              <a:gd name="connsiteX34" fmla="*/ 1995254 w 4725487"/>
              <a:gd name="connsiteY34" fmla="*/ 1017089 h 3645989"/>
              <a:gd name="connsiteX35" fmla="*/ 1947629 w 4725487"/>
              <a:gd name="connsiteY35" fmla="*/ 988514 h 3645989"/>
              <a:gd name="connsiteX36" fmla="*/ 1900004 w 4725487"/>
              <a:gd name="connsiteY36" fmla="*/ 940889 h 3645989"/>
              <a:gd name="connsiteX37" fmla="*/ 1842854 w 4725487"/>
              <a:gd name="connsiteY37" fmla="*/ 902789 h 3645989"/>
              <a:gd name="connsiteX38" fmla="*/ 1766654 w 4725487"/>
              <a:gd name="connsiteY38" fmla="*/ 845639 h 3645989"/>
              <a:gd name="connsiteX39" fmla="*/ 1699979 w 4725487"/>
              <a:gd name="connsiteY39" fmla="*/ 778964 h 3645989"/>
              <a:gd name="connsiteX40" fmla="*/ 1661879 w 4725487"/>
              <a:gd name="connsiteY40" fmla="*/ 740864 h 3645989"/>
              <a:gd name="connsiteX41" fmla="*/ 1490429 w 4725487"/>
              <a:gd name="connsiteY41" fmla="*/ 607514 h 3645989"/>
              <a:gd name="connsiteX42" fmla="*/ 1433279 w 4725487"/>
              <a:gd name="connsiteY42" fmla="*/ 569414 h 3645989"/>
              <a:gd name="connsiteX43" fmla="*/ 1395179 w 4725487"/>
              <a:gd name="connsiteY43" fmla="*/ 550364 h 3645989"/>
              <a:gd name="connsiteX44" fmla="*/ 1318979 w 4725487"/>
              <a:gd name="connsiteY44" fmla="*/ 502739 h 3645989"/>
              <a:gd name="connsiteX45" fmla="*/ 1252304 w 4725487"/>
              <a:gd name="connsiteY45" fmla="*/ 436064 h 3645989"/>
              <a:gd name="connsiteX46" fmla="*/ 1214204 w 4725487"/>
              <a:gd name="connsiteY46" fmla="*/ 417014 h 3645989"/>
              <a:gd name="connsiteX47" fmla="*/ 1138004 w 4725487"/>
              <a:gd name="connsiteY47" fmla="*/ 359864 h 3645989"/>
              <a:gd name="connsiteX48" fmla="*/ 1080854 w 4725487"/>
              <a:gd name="connsiteY48" fmla="*/ 302714 h 3645989"/>
              <a:gd name="connsiteX49" fmla="*/ 1052279 w 4725487"/>
              <a:gd name="connsiteY49" fmla="*/ 274139 h 3645989"/>
              <a:gd name="connsiteX50" fmla="*/ 1023704 w 4725487"/>
              <a:gd name="connsiteY50" fmla="*/ 255089 h 3645989"/>
              <a:gd name="connsiteX51" fmla="*/ 985604 w 4725487"/>
              <a:gd name="connsiteY51" fmla="*/ 226514 h 3645989"/>
              <a:gd name="connsiteX52" fmla="*/ 947504 w 4725487"/>
              <a:gd name="connsiteY52" fmla="*/ 216989 h 3645989"/>
              <a:gd name="connsiteX53" fmla="*/ 852254 w 4725487"/>
              <a:gd name="connsiteY53" fmla="*/ 159839 h 3645989"/>
              <a:gd name="connsiteX54" fmla="*/ 823679 w 4725487"/>
              <a:gd name="connsiteY54" fmla="*/ 140789 h 3645989"/>
              <a:gd name="connsiteX55" fmla="*/ 766529 w 4725487"/>
              <a:gd name="connsiteY55" fmla="*/ 102689 h 3645989"/>
              <a:gd name="connsiteX56" fmla="*/ 737954 w 4725487"/>
              <a:gd name="connsiteY56" fmla="*/ 64589 h 3645989"/>
              <a:gd name="connsiteX57" fmla="*/ 709379 w 4725487"/>
              <a:gd name="connsiteY57" fmla="*/ 45539 h 3645989"/>
              <a:gd name="connsiteX58" fmla="*/ 661754 w 4725487"/>
              <a:gd name="connsiteY58" fmla="*/ 7439 h 3645989"/>
              <a:gd name="connsiteX59" fmla="*/ 337904 w 4725487"/>
              <a:gd name="connsiteY59" fmla="*/ 26489 h 3645989"/>
              <a:gd name="connsiteX60" fmla="*/ 309329 w 4725487"/>
              <a:gd name="connsiteY60" fmla="*/ 36014 h 3645989"/>
              <a:gd name="connsiteX61" fmla="*/ 261704 w 4725487"/>
              <a:gd name="connsiteY61" fmla="*/ 83639 h 3645989"/>
              <a:gd name="connsiteX62" fmla="*/ 233129 w 4725487"/>
              <a:gd name="connsiteY62" fmla="*/ 112214 h 3645989"/>
              <a:gd name="connsiteX63" fmla="*/ 214079 w 4725487"/>
              <a:gd name="connsiteY63" fmla="*/ 140789 h 3645989"/>
              <a:gd name="connsiteX64" fmla="*/ 147404 w 4725487"/>
              <a:gd name="connsiteY64" fmla="*/ 207464 h 3645989"/>
              <a:gd name="connsiteX65" fmla="*/ 90254 w 4725487"/>
              <a:gd name="connsiteY65" fmla="*/ 302714 h 3645989"/>
              <a:gd name="connsiteX66" fmla="*/ 80729 w 4725487"/>
              <a:gd name="connsiteY66" fmla="*/ 340814 h 3645989"/>
              <a:gd name="connsiteX67" fmla="*/ 33104 w 4725487"/>
              <a:gd name="connsiteY67" fmla="*/ 426539 h 3645989"/>
              <a:gd name="connsiteX68" fmla="*/ 23579 w 4725487"/>
              <a:gd name="connsiteY68" fmla="*/ 1131389 h 3645989"/>
              <a:gd name="connsiteX69" fmla="*/ 42629 w 4725487"/>
              <a:gd name="connsiteY69" fmla="*/ 1379039 h 3645989"/>
              <a:gd name="connsiteX70" fmla="*/ 52154 w 4725487"/>
              <a:gd name="connsiteY70" fmla="*/ 1407614 h 3645989"/>
              <a:gd name="connsiteX71" fmla="*/ 61679 w 4725487"/>
              <a:gd name="connsiteY71" fmla="*/ 1464764 h 3645989"/>
              <a:gd name="connsiteX72" fmla="*/ 71204 w 4725487"/>
              <a:gd name="connsiteY72" fmla="*/ 1560014 h 3645989"/>
              <a:gd name="connsiteX73" fmla="*/ 118829 w 4725487"/>
              <a:gd name="connsiteY73" fmla="*/ 1655264 h 3645989"/>
              <a:gd name="connsiteX74" fmla="*/ 156929 w 4725487"/>
              <a:gd name="connsiteY74" fmla="*/ 1731464 h 3645989"/>
              <a:gd name="connsiteX75" fmla="*/ 175979 w 4725487"/>
              <a:gd name="connsiteY75" fmla="*/ 1779089 h 3645989"/>
              <a:gd name="connsiteX76" fmla="*/ 195029 w 4725487"/>
              <a:gd name="connsiteY76" fmla="*/ 1807664 h 3645989"/>
              <a:gd name="connsiteX77" fmla="*/ 233129 w 4725487"/>
              <a:gd name="connsiteY77" fmla="*/ 1893389 h 3645989"/>
              <a:gd name="connsiteX78" fmla="*/ 280754 w 4725487"/>
              <a:gd name="connsiteY78" fmla="*/ 1969589 h 3645989"/>
              <a:gd name="connsiteX79" fmla="*/ 309329 w 4725487"/>
              <a:gd name="connsiteY79" fmla="*/ 2017214 h 3645989"/>
              <a:gd name="connsiteX80" fmla="*/ 356954 w 4725487"/>
              <a:gd name="connsiteY80" fmla="*/ 2064839 h 3645989"/>
              <a:gd name="connsiteX81" fmla="*/ 404579 w 4725487"/>
              <a:gd name="connsiteY81" fmla="*/ 2160089 h 3645989"/>
              <a:gd name="connsiteX82" fmla="*/ 471254 w 4725487"/>
              <a:gd name="connsiteY82" fmla="*/ 2207714 h 3645989"/>
              <a:gd name="connsiteX83" fmla="*/ 576029 w 4725487"/>
              <a:gd name="connsiteY83" fmla="*/ 2312489 h 3645989"/>
              <a:gd name="connsiteX84" fmla="*/ 642704 w 4725487"/>
              <a:gd name="connsiteY84" fmla="*/ 2388689 h 3645989"/>
              <a:gd name="connsiteX85" fmla="*/ 690329 w 4725487"/>
              <a:gd name="connsiteY85" fmla="*/ 2426789 h 3645989"/>
              <a:gd name="connsiteX86" fmla="*/ 757004 w 4725487"/>
              <a:gd name="connsiteY86" fmla="*/ 2493464 h 3645989"/>
              <a:gd name="connsiteX87" fmla="*/ 833204 w 4725487"/>
              <a:gd name="connsiteY87" fmla="*/ 2550614 h 3645989"/>
              <a:gd name="connsiteX88" fmla="*/ 871304 w 4725487"/>
              <a:gd name="connsiteY88" fmla="*/ 2598239 h 3645989"/>
              <a:gd name="connsiteX89" fmla="*/ 1023704 w 4725487"/>
              <a:gd name="connsiteY89" fmla="*/ 2722064 h 3645989"/>
              <a:gd name="connsiteX90" fmla="*/ 1061804 w 4725487"/>
              <a:gd name="connsiteY90" fmla="*/ 2741114 h 3645989"/>
              <a:gd name="connsiteX91" fmla="*/ 1109429 w 4725487"/>
              <a:gd name="connsiteY91" fmla="*/ 2788739 h 3645989"/>
              <a:gd name="connsiteX92" fmla="*/ 1166579 w 4725487"/>
              <a:gd name="connsiteY92" fmla="*/ 2826839 h 3645989"/>
              <a:gd name="connsiteX93" fmla="*/ 1223729 w 4725487"/>
              <a:gd name="connsiteY93" fmla="*/ 2874464 h 3645989"/>
              <a:gd name="connsiteX94" fmla="*/ 1252304 w 4725487"/>
              <a:gd name="connsiteY94" fmla="*/ 2903039 h 3645989"/>
              <a:gd name="connsiteX95" fmla="*/ 1433279 w 4725487"/>
              <a:gd name="connsiteY95" fmla="*/ 3007814 h 3645989"/>
              <a:gd name="connsiteX96" fmla="*/ 1471379 w 4725487"/>
              <a:gd name="connsiteY96" fmla="*/ 3036389 h 3645989"/>
              <a:gd name="connsiteX97" fmla="*/ 1528529 w 4725487"/>
              <a:gd name="connsiteY97" fmla="*/ 3084014 h 3645989"/>
              <a:gd name="connsiteX98" fmla="*/ 1585679 w 4725487"/>
              <a:gd name="connsiteY98" fmla="*/ 3122114 h 3645989"/>
              <a:gd name="connsiteX99" fmla="*/ 1680929 w 4725487"/>
              <a:gd name="connsiteY99" fmla="*/ 3198314 h 3645989"/>
              <a:gd name="connsiteX100" fmla="*/ 1747604 w 4725487"/>
              <a:gd name="connsiteY100" fmla="*/ 3264989 h 3645989"/>
              <a:gd name="connsiteX101" fmla="*/ 1842854 w 4725487"/>
              <a:gd name="connsiteY101" fmla="*/ 3341189 h 3645989"/>
              <a:gd name="connsiteX102" fmla="*/ 1880954 w 4725487"/>
              <a:gd name="connsiteY102" fmla="*/ 3388814 h 3645989"/>
              <a:gd name="connsiteX103" fmla="*/ 1909529 w 4725487"/>
              <a:gd name="connsiteY103" fmla="*/ 3407864 h 3645989"/>
              <a:gd name="connsiteX104" fmla="*/ 1957154 w 4725487"/>
              <a:gd name="connsiteY104" fmla="*/ 3445964 h 3645989"/>
              <a:gd name="connsiteX105" fmla="*/ 1976204 w 4725487"/>
              <a:gd name="connsiteY105" fmla="*/ 3493589 h 3645989"/>
              <a:gd name="connsiteX106" fmla="*/ 2033354 w 4725487"/>
              <a:gd name="connsiteY106" fmla="*/ 3541214 h 3645989"/>
              <a:gd name="connsiteX107" fmla="*/ 2100029 w 4725487"/>
              <a:gd name="connsiteY107" fmla="*/ 3579314 h 3645989"/>
              <a:gd name="connsiteX108" fmla="*/ 2119079 w 4725487"/>
              <a:gd name="connsiteY108" fmla="*/ 3607889 h 3645989"/>
              <a:gd name="connsiteX109" fmla="*/ 2147654 w 4725487"/>
              <a:gd name="connsiteY109" fmla="*/ 3617414 h 3645989"/>
              <a:gd name="connsiteX110" fmla="*/ 2185754 w 4725487"/>
              <a:gd name="connsiteY110" fmla="*/ 3645989 h 364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4725487" h="3645989">
                <a:moveTo>
                  <a:pt x="4725487" y="3645989"/>
                </a:moveTo>
                <a:cubicBezTo>
                  <a:pt x="4586084" y="3553054"/>
                  <a:pt x="4590666" y="3348172"/>
                  <a:pt x="4262204" y="2998289"/>
                </a:cubicBezTo>
                <a:cubicBezTo>
                  <a:pt x="4185558" y="2916645"/>
                  <a:pt x="3995320" y="2760748"/>
                  <a:pt x="3900254" y="2683964"/>
                </a:cubicBezTo>
                <a:cubicBezTo>
                  <a:pt x="3872092" y="2661218"/>
                  <a:pt x="3843104" y="2639514"/>
                  <a:pt x="3814529" y="2617289"/>
                </a:cubicBezTo>
                <a:cubicBezTo>
                  <a:pt x="3793263" y="2600749"/>
                  <a:pt x="3779450" y="2575589"/>
                  <a:pt x="3757379" y="2560139"/>
                </a:cubicBezTo>
                <a:cubicBezTo>
                  <a:pt x="3599756" y="2449803"/>
                  <a:pt x="3659378" y="2526808"/>
                  <a:pt x="3538304" y="2417264"/>
                </a:cubicBezTo>
                <a:cubicBezTo>
                  <a:pt x="3271519" y="2175887"/>
                  <a:pt x="3497952" y="2380202"/>
                  <a:pt x="3395429" y="2264864"/>
                </a:cubicBezTo>
                <a:cubicBezTo>
                  <a:pt x="3380514" y="2248084"/>
                  <a:pt x="3362588" y="2234135"/>
                  <a:pt x="3347804" y="2217239"/>
                </a:cubicBezTo>
                <a:cubicBezTo>
                  <a:pt x="3340266" y="2208624"/>
                  <a:pt x="3335408" y="2197979"/>
                  <a:pt x="3328754" y="2188664"/>
                </a:cubicBezTo>
                <a:cubicBezTo>
                  <a:pt x="3196217" y="2003113"/>
                  <a:pt x="3392761" y="2277762"/>
                  <a:pt x="3271604" y="2121989"/>
                </a:cubicBezTo>
                <a:cubicBezTo>
                  <a:pt x="3191853" y="2019452"/>
                  <a:pt x="3269803" y="2101138"/>
                  <a:pt x="3204929" y="2036264"/>
                </a:cubicBezTo>
                <a:cubicBezTo>
                  <a:pt x="3184514" y="1954603"/>
                  <a:pt x="3204661" y="2007421"/>
                  <a:pt x="3100154" y="1902914"/>
                </a:cubicBezTo>
                <a:cubicBezTo>
                  <a:pt x="3092059" y="1894819"/>
                  <a:pt x="3087171" y="1884047"/>
                  <a:pt x="3081104" y="1874339"/>
                </a:cubicBezTo>
                <a:cubicBezTo>
                  <a:pt x="3071292" y="1858640"/>
                  <a:pt x="3062341" y="1842413"/>
                  <a:pt x="3052529" y="1826714"/>
                </a:cubicBezTo>
                <a:cubicBezTo>
                  <a:pt x="3046462" y="1817006"/>
                  <a:pt x="3041574" y="1806234"/>
                  <a:pt x="3033479" y="1798139"/>
                </a:cubicBezTo>
                <a:cubicBezTo>
                  <a:pt x="3025384" y="1790044"/>
                  <a:pt x="3013698" y="1786418"/>
                  <a:pt x="3004904" y="1779089"/>
                </a:cubicBezTo>
                <a:cubicBezTo>
                  <a:pt x="2994556" y="1770465"/>
                  <a:pt x="2987105" y="1758596"/>
                  <a:pt x="2976329" y="1750514"/>
                </a:cubicBezTo>
                <a:cubicBezTo>
                  <a:pt x="2961518" y="1739406"/>
                  <a:pt x="2943515" y="1733047"/>
                  <a:pt x="2928704" y="1721939"/>
                </a:cubicBezTo>
                <a:cubicBezTo>
                  <a:pt x="2917928" y="1713857"/>
                  <a:pt x="2910266" y="1702234"/>
                  <a:pt x="2900129" y="1693364"/>
                </a:cubicBezTo>
                <a:cubicBezTo>
                  <a:pt x="2884829" y="1679977"/>
                  <a:pt x="2868379" y="1667964"/>
                  <a:pt x="2852504" y="1655264"/>
                </a:cubicBezTo>
                <a:cubicBezTo>
                  <a:pt x="2842979" y="1639389"/>
                  <a:pt x="2836120" y="1621572"/>
                  <a:pt x="2823929" y="1607639"/>
                </a:cubicBezTo>
                <a:cubicBezTo>
                  <a:pt x="2812562" y="1594648"/>
                  <a:pt x="2734067" y="1545583"/>
                  <a:pt x="2728679" y="1540964"/>
                </a:cubicBezTo>
                <a:cubicBezTo>
                  <a:pt x="2701406" y="1517587"/>
                  <a:pt x="2684608" y="1480828"/>
                  <a:pt x="2652479" y="1464764"/>
                </a:cubicBezTo>
                <a:cubicBezTo>
                  <a:pt x="2633429" y="1455239"/>
                  <a:pt x="2613050" y="1448003"/>
                  <a:pt x="2595329" y="1436189"/>
                </a:cubicBezTo>
                <a:cubicBezTo>
                  <a:pt x="2571694" y="1420432"/>
                  <a:pt x="2555785" y="1390055"/>
                  <a:pt x="2538179" y="1369514"/>
                </a:cubicBezTo>
                <a:cubicBezTo>
                  <a:pt x="2529413" y="1359287"/>
                  <a:pt x="2521155" y="1347869"/>
                  <a:pt x="2509604" y="1340939"/>
                </a:cubicBezTo>
                <a:cubicBezTo>
                  <a:pt x="2488870" y="1328498"/>
                  <a:pt x="2463269" y="1325440"/>
                  <a:pt x="2442929" y="1312364"/>
                </a:cubicBezTo>
                <a:cubicBezTo>
                  <a:pt x="2418306" y="1296535"/>
                  <a:pt x="2399927" y="1272431"/>
                  <a:pt x="2376254" y="1255214"/>
                </a:cubicBezTo>
                <a:cubicBezTo>
                  <a:pt x="2364771" y="1246863"/>
                  <a:pt x="2350566" y="1243060"/>
                  <a:pt x="2338154" y="1236164"/>
                </a:cubicBezTo>
                <a:cubicBezTo>
                  <a:pt x="2321970" y="1227173"/>
                  <a:pt x="2305933" y="1217858"/>
                  <a:pt x="2290529" y="1207589"/>
                </a:cubicBezTo>
                <a:cubicBezTo>
                  <a:pt x="2277320" y="1198783"/>
                  <a:pt x="2266881" y="1185583"/>
                  <a:pt x="2252429" y="1179014"/>
                </a:cubicBezTo>
                <a:cubicBezTo>
                  <a:pt x="2231386" y="1169449"/>
                  <a:pt x="2207979" y="1166314"/>
                  <a:pt x="2185754" y="1159964"/>
                </a:cubicBezTo>
                <a:cubicBezTo>
                  <a:pt x="2166704" y="1147264"/>
                  <a:pt x="2146676" y="1135920"/>
                  <a:pt x="2128604" y="1121864"/>
                </a:cubicBezTo>
                <a:cubicBezTo>
                  <a:pt x="2117971" y="1113594"/>
                  <a:pt x="2110621" y="1101611"/>
                  <a:pt x="2100029" y="1093289"/>
                </a:cubicBezTo>
                <a:cubicBezTo>
                  <a:pt x="2066072" y="1066609"/>
                  <a:pt x="2032285" y="1039307"/>
                  <a:pt x="1995254" y="1017089"/>
                </a:cubicBezTo>
                <a:cubicBezTo>
                  <a:pt x="1979379" y="1007564"/>
                  <a:pt x="1962085" y="1000079"/>
                  <a:pt x="1947629" y="988514"/>
                </a:cubicBezTo>
                <a:cubicBezTo>
                  <a:pt x="1930098" y="974489"/>
                  <a:pt x="1917380" y="955106"/>
                  <a:pt x="1900004" y="940889"/>
                </a:cubicBezTo>
                <a:cubicBezTo>
                  <a:pt x="1882284" y="926391"/>
                  <a:pt x="1860926" y="916845"/>
                  <a:pt x="1842854" y="902789"/>
                </a:cubicBezTo>
                <a:cubicBezTo>
                  <a:pt x="1749106" y="829874"/>
                  <a:pt x="1897410" y="924093"/>
                  <a:pt x="1766654" y="845639"/>
                </a:cubicBezTo>
                <a:cubicBezTo>
                  <a:pt x="1682233" y="740113"/>
                  <a:pt x="1767526" y="836861"/>
                  <a:pt x="1699979" y="778964"/>
                </a:cubicBezTo>
                <a:cubicBezTo>
                  <a:pt x="1686342" y="767275"/>
                  <a:pt x="1675516" y="752553"/>
                  <a:pt x="1661879" y="740864"/>
                </a:cubicBezTo>
                <a:cubicBezTo>
                  <a:pt x="1606841" y="693689"/>
                  <a:pt x="1548356" y="650959"/>
                  <a:pt x="1490429" y="607514"/>
                </a:cubicBezTo>
                <a:cubicBezTo>
                  <a:pt x="1472113" y="593777"/>
                  <a:pt x="1452329" y="582114"/>
                  <a:pt x="1433279" y="569414"/>
                </a:cubicBezTo>
                <a:cubicBezTo>
                  <a:pt x="1421465" y="561538"/>
                  <a:pt x="1407591" y="557260"/>
                  <a:pt x="1395179" y="550364"/>
                </a:cubicBezTo>
                <a:cubicBezTo>
                  <a:pt x="1360714" y="531217"/>
                  <a:pt x="1348751" y="522587"/>
                  <a:pt x="1318979" y="502739"/>
                </a:cubicBezTo>
                <a:cubicBezTo>
                  <a:pt x="1293748" y="464893"/>
                  <a:pt x="1299818" y="467740"/>
                  <a:pt x="1252304" y="436064"/>
                </a:cubicBezTo>
                <a:cubicBezTo>
                  <a:pt x="1240490" y="428188"/>
                  <a:pt x="1226018" y="424890"/>
                  <a:pt x="1214204" y="417014"/>
                </a:cubicBezTo>
                <a:cubicBezTo>
                  <a:pt x="1187786" y="399402"/>
                  <a:pt x="1163404" y="378914"/>
                  <a:pt x="1138004" y="359864"/>
                </a:cubicBezTo>
                <a:cubicBezTo>
                  <a:pt x="1116451" y="343700"/>
                  <a:pt x="1099904" y="321764"/>
                  <a:pt x="1080854" y="302714"/>
                </a:cubicBezTo>
                <a:cubicBezTo>
                  <a:pt x="1071329" y="293189"/>
                  <a:pt x="1063487" y="281611"/>
                  <a:pt x="1052279" y="274139"/>
                </a:cubicBezTo>
                <a:cubicBezTo>
                  <a:pt x="1042754" y="267789"/>
                  <a:pt x="1033019" y="261743"/>
                  <a:pt x="1023704" y="255089"/>
                </a:cubicBezTo>
                <a:cubicBezTo>
                  <a:pt x="1010786" y="245862"/>
                  <a:pt x="999803" y="233614"/>
                  <a:pt x="985604" y="226514"/>
                </a:cubicBezTo>
                <a:cubicBezTo>
                  <a:pt x="973895" y="220660"/>
                  <a:pt x="960204" y="220164"/>
                  <a:pt x="947504" y="216989"/>
                </a:cubicBezTo>
                <a:lnTo>
                  <a:pt x="852254" y="159839"/>
                </a:lnTo>
                <a:cubicBezTo>
                  <a:pt x="842438" y="153949"/>
                  <a:pt x="832473" y="148118"/>
                  <a:pt x="823679" y="140789"/>
                </a:cubicBezTo>
                <a:cubicBezTo>
                  <a:pt x="776113" y="101151"/>
                  <a:pt x="816747" y="119428"/>
                  <a:pt x="766529" y="102689"/>
                </a:cubicBezTo>
                <a:cubicBezTo>
                  <a:pt x="757004" y="89989"/>
                  <a:pt x="749179" y="75814"/>
                  <a:pt x="737954" y="64589"/>
                </a:cubicBezTo>
                <a:cubicBezTo>
                  <a:pt x="729859" y="56494"/>
                  <a:pt x="717474" y="53634"/>
                  <a:pt x="709379" y="45539"/>
                </a:cubicBezTo>
                <a:cubicBezTo>
                  <a:pt x="666295" y="2455"/>
                  <a:pt x="717384" y="25982"/>
                  <a:pt x="661754" y="7439"/>
                </a:cubicBezTo>
                <a:cubicBezTo>
                  <a:pt x="551499" y="11241"/>
                  <a:pt x="443862" y="0"/>
                  <a:pt x="337904" y="26489"/>
                </a:cubicBezTo>
                <a:cubicBezTo>
                  <a:pt x="328164" y="28924"/>
                  <a:pt x="318854" y="32839"/>
                  <a:pt x="309329" y="36014"/>
                </a:cubicBezTo>
                <a:cubicBezTo>
                  <a:pt x="256942" y="70939"/>
                  <a:pt x="301392" y="36014"/>
                  <a:pt x="261704" y="83639"/>
                </a:cubicBezTo>
                <a:cubicBezTo>
                  <a:pt x="253080" y="93987"/>
                  <a:pt x="241753" y="101866"/>
                  <a:pt x="233129" y="112214"/>
                </a:cubicBezTo>
                <a:cubicBezTo>
                  <a:pt x="225800" y="121008"/>
                  <a:pt x="222174" y="132694"/>
                  <a:pt x="214079" y="140789"/>
                </a:cubicBezTo>
                <a:cubicBezTo>
                  <a:pt x="151002" y="203866"/>
                  <a:pt x="223888" y="92739"/>
                  <a:pt x="147404" y="207464"/>
                </a:cubicBezTo>
                <a:cubicBezTo>
                  <a:pt x="126865" y="238272"/>
                  <a:pt x="90254" y="302714"/>
                  <a:pt x="90254" y="302714"/>
                </a:cubicBezTo>
                <a:cubicBezTo>
                  <a:pt x="87079" y="315414"/>
                  <a:pt x="85326" y="328557"/>
                  <a:pt x="80729" y="340814"/>
                </a:cubicBezTo>
                <a:cubicBezTo>
                  <a:pt x="71619" y="365107"/>
                  <a:pt x="45229" y="406331"/>
                  <a:pt x="33104" y="426539"/>
                </a:cubicBezTo>
                <a:cubicBezTo>
                  <a:pt x="0" y="774133"/>
                  <a:pt x="8009" y="609802"/>
                  <a:pt x="23579" y="1131389"/>
                </a:cubicBezTo>
                <a:cubicBezTo>
                  <a:pt x="23973" y="1144591"/>
                  <a:pt x="39574" y="1356125"/>
                  <a:pt x="42629" y="1379039"/>
                </a:cubicBezTo>
                <a:cubicBezTo>
                  <a:pt x="43956" y="1388991"/>
                  <a:pt x="49976" y="1397813"/>
                  <a:pt x="52154" y="1407614"/>
                </a:cubicBezTo>
                <a:cubicBezTo>
                  <a:pt x="56344" y="1426467"/>
                  <a:pt x="59284" y="1445600"/>
                  <a:pt x="61679" y="1464764"/>
                </a:cubicBezTo>
                <a:cubicBezTo>
                  <a:pt x="65637" y="1496426"/>
                  <a:pt x="62035" y="1529451"/>
                  <a:pt x="71204" y="1560014"/>
                </a:cubicBezTo>
                <a:cubicBezTo>
                  <a:pt x="81404" y="1594015"/>
                  <a:pt x="110220" y="1620826"/>
                  <a:pt x="118829" y="1655264"/>
                </a:cubicBezTo>
                <a:cubicBezTo>
                  <a:pt x="138576" y="1734254"/>
                  <a:pt x="112772" y="1651981"/>
                  <a:pt x="156929" y="1731464"/>
                </a:cubicBezTo>
                <a:cubicBezTo>
                  <a:pt x="165232" y="1746410"/>
                  <a:pt x="168333" y="1763796"/>
                  <a:pt x="175979" y="1779089"/>
                </a:cubicBezTo>
                <a:cubicBezTo>
                  <a:pt x="181099" y="1789328"/>
                  <a:pt x="189349" y="1797725"/>
                  <a:pt x="195029" y="1807664"/>
                </a:cubicBezTo>
                <a:cubicBezTo>
                  <a:pt x="235428" y="1878362"/>
                  <a:pt x="192306" y="1811742"/>
                  <a:pt x="233129" y="1893389"/>
                </a:cubicBezTo>
                <a:cubicBezTo>
                  <a:pt x="250727" y="1928585"/>
                  <a:pt x="261864" y="1939365"/>
                  <a:pt x="280754" y="1969589"/>
                </a:cubicBezTo>
                <a:cubicBezTo>
                  <a:pt x="290566" y="1985288"/>
                  <a:pt x="297764" y="2002758"/>
                  <a:pt x="309329" y="2017214"/>
                </a:cubicBezTo>
                <a:cubicBezTo>
                  <a:pt x="323354" y="2034745"/>
                  <a:pt x="341079" y="2048964"/>
                  <a:pt x="356954" y="2064839"/>
                </a:cubicBezTo>
                <a:cubicBezTo>
                  <a:pt x="367540" y="2091304"/>
                  <a:pt x="383817" y="2139327"/>
                  <a:pt x="404579" y="2160089"/>
                </a:cubicBezTo>
                <a:cubicBezTo>
                  <a:pt x="423892" y="2179402"/>
                  <a:pt x="450840" y="2189569"/>
                  <a:pt x="471254" y="2207714"/>
                </a:cubicBezTo>
                <a:cubicBezTo>
                  <a:pt x="508170" y="2240528"/>
                  <a:pt x="541104" y="2277564"/>
                  <a:pt x="576029" y="2312489"/>
                </a:cubicBezTo>
                <a:cubicBezTo>
                  <a:pt x="599894" y="2336354"/>
                  <a:pt x="618839" y="2364824"/>
                  <a:pt x="642704" y="2388689"/>
                </a:cubicBezTo>
                <a:cubicBezTo>
                  <a:pt x="657079" y="2403064"/>
                  <a:pt x="675343" y="2413052"/>
                  <a:pt x="690329" y="2426789"/>
                </a:cubicBezTo>
                <a:cubicBezTo>
                  <a:pt x="713498" y="2448028"/>
                  <a:pt x="733252" y="2472879"/>
                  <a:pt x="757004" y="2493464"/>
                </a:cubicBezTo>
                <a:cubicBezTo>
                  <a:pt x="780997" y="2514258"/>
                  <a:pt x="809799" y="2529160"/>
                  <a:pt x="833204" y="2550614"/>
                </a:cubicBezTo>
                <a:cubicBezTo>
                  <a:pt x="848190" y="2564351"/>
                  <a:pt x="856193" y="2584639"/>
                  <a:pt x="871304" y="2598239"/>
                </a:cubicBezTo>
                <a:cubicBezTo>
                  <a:pt x="919956" y="2642026"/>
                  <a:pt x="965160" y="2692792"/>
                  <a:pt x="1023704" y="2722064"/>
                </a:cubicBezTo>
                <a:cubicBezTo>
                  <a:pt x="1036404" y="2728414"/>
                  <a:pt x="1050596" y="2732397"/>
                  <a:pt x="1061804" y="2741114"/>
                </a:cubicBezTo>
                <a:cubicBezTo>
                  <a:pt x="1079525" y="2754897"/>
                  <a:pt x="1092053" y="2774522"/>
                  <a:pt x="1109429" y="2788739"/>
                </a:cubicBezTo>
                <a:cubicBezTo>
                  <a:pt x="1127149" y="2803237"/>
                  <a:pt x="1148263" y="2813102"/>
                  <a:pt x="1166579" y="2826839"/>
                </a:cubicBezTo>
                <a:cubicBezTo>
                  <a:pt x="1186417" y="2841718"/>
                  <a:pt x="1205195" y="2857989"/>
                  <a:pt x="1223729" y="2874464"/>
                </a:cubicBezTo>
                <a:cubicBezTo>
                  <a:pt x="1233797" y="2883413"/>
                  <a:pt x="1241528" y="2894957"/>
                  <a:pt x="1252304" y="2903039"/>
                </a:cubicBezTo>
                <a:cubicBezTo>
                  <a:pt x="1373208" y="2993717"/>
                  <a:pt x="1336276" y="2975480"/>
                  <a:pt x="1433279" y="3007814"/>
                </a:cubicBezTo>
                <a:cubicBezTo>
                  <a:pt x="1445979" y="3017339"/>
                  <a:pt x="1458983" y="3026472"/>
                  <a:pt x="1471379" y="3036389"/>
                </a:cubicBezTo>
                <a:cubicBezTo>
                  <a:pt x="1490743" y="3051880"/>
                  <a:pt x="1508691" y="3069135"/>
                  <a:pt x="1528529" y="3084014"/>
                </a:cubicBezTo>
                <a:cubicBezTo>
                  <a:pt x="1546845" y="3097751"/>
                  <a:pt x="1566922" y="3108984"/>
                  <a:pt x="1585679" y="3122114"/>
                </a:cubicBezTo>
                <a:cubicBezTo>
                  <a:pt x="1612771" y="3141079"/>
                  <a:pt x="1659766" y="3178779"/>
                  <a:pt x="1680929" y="3198314"/>
                </a:cubicBezTo>
                <a:cubicBezTo>
                  <a:pt x="1704025" y="3219633"/>
                  <a:pt x="1724347" y="3243846"/>
                  <a:pt x="1747604" y="3264989"/>
                </a:cubicBezTo>
                <a:cubicBezTo>
                  <a:pt x="1825545" y="3335844"/>
                  <a:pt x="1742263" y="3240598"/>
                  <a:pt x="1842854" y="3341189"/>
                </a:cubicBezTo>
                <a:cubicBezTo>
                  <a:pt x="1857229" y="3355564"/>
                  <a:pt x="1866579" y="3374439"/>
                  <a:pt x="1880954" y="3388814"/>
                </a:cubicBezTo>
                <a:cubicBezTo>
                  <a:pt x="1889049" y="3396909"/>
                  <a:pt x="1900371" y="3400995"/>
                  <a:pt x="1909529" y="3407864"/>
                </a:cubicBezTo>
                <a:cubicBezTo>
                  <a:pt x="1925793" y="3420062"/>
                  <a:pt x="1941279" y="3433264"/>
                  <a:pt x="1957154" y="3445964"/>
                </a:cubicBezTo>
                <a:cubicBezTo>
                  <a:pt x="1963504" y="3461839"/>
                  <a:pt x="1967142" y="3479090"/>
                  <a:pt x="1976204" y="3493589"/>
                </a:cubicBezTo>
                <a:cubicBezTo>
                  <a:pt x="1990550" y="3516542"/>
                  <a:pt x="2012543" y="3526349"/>
                  <a:pt x="2033354" y="3541214"/>
                </a:cubicBezTo>
                <a:cubicBezTo>
                  <a:pt x="2083811" y="3577255"/>
                  <a:pt x="2053658" y="3563857"/>
                  <a:pt x="2100029" y="3579314"/>
                </a:cubicBezTo>
                <a:cubicBezTo>
                  <a:pt x="2106379" y="3588839"/>
                  <a:pt x="2110140" y="3600738"/>
                  <a:pt x="2119079" y="3607889"/>
                </a:cubicBezTo>
                <a:cubicBezTo>
                  <a:pt x="2126919" y="3614161"/>
                  <a:pt x="2138674" y="3612924"/>
                  <a:pt x="2147654" y="3617414"/>
                </a:cubicBezTo>
                <a:cubicBezTo>
                  <a:pt x="2169195" y="3628184"/>
                  <a:pt x="2172359" y="3632594"/>
                  <a:pt x="2185754" y="364598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2123728" y="2780928"/>
            <a:ext cx="1440160" cy="72009"/>
          </a:xfrm>
          <a:prstGeom prst="line">
            <a:avLst/>
          </a:prstGeom>
          <a:ln w="19050"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 flipV="1">
            <a:off x="1259632" y="2996952"/>
            <a:ext cx="1872208" cy="72008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7504" y="350100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Damping Ring</a:t>
            </a:r>
            <a:endParaRPr lang="en-GB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1331640" y="177281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Damping Ring</a:t>
            </a:r>
            <a:endParaRPr lang="en-GB" sz="1400" dirty="0"/>
          </a:p>
        </p:txBody>
      </p:sp>
      <p:cxnSp>
        <p:nvCxnSpPr>
          <p:cNvPr id="32" name="Straight Connector 31"/>
          <p:cNvCxnSpPr>
            <a:stCxn id="30" idx="0"/>
          </p:cNvCxnSpPr>
          <p:nvPr/>
        </p:nvCxnSpPr>
        <p:spPr>
          <a:xfrm rot="5400000" flipH="1" flipV="1">
            <a:off x="755576" y="3068960"/>
            <a:ext cx="432048" cy="432048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1" idx="2"/>
          </p:cNvCxnSpPr>
          <p:nvPr/>
        </p:nvCxnSpPr>
        <p:spPr>
          <a:xfrm rot="16200000" flipH="1">
            <a:off x="1917286" y="2358462"/>
            <a:ext cx="556900" cy="432048"/>
          </a:xfrm>
          <a:prstGeom prst="line">
            <a:avLst/>
          </a:prstGeom>
          <a:ln w="19050">
            <a:solidFill>
              <a:srgbClr val="00206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0354"/>
            <a:ext cx="9144000" cy="595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Norbert Collomb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E996F-5CCD-4178-88C2-495565685A3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214746" y="500042"/>
            <a:ext cx="4929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ILC</a:t>
            </a:r>
            <a:r>
              <a:rPr lang="en-GB" sz="2000" dirty="0" smtClean="0"/>
              <a:t> – Central Integration SB 2009 Layout</a:t>
            </a:r>
            <a:endParaRPr lang="en-GB" sz="20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428992" y="4286256"/>
            <a:ext cx="1428760" cy="785818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72232" y="5643578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1400" dirty="0" smtClean="0">
                <a:solidFill>
                  <a:schemeClr val="accent2">
                    <a:lumMod val="50000"/>
                  </a:schemeClr>
                </a:solidFill>
              </a:rPr>
              <a:t> Positron Beam Direction</a:t>
            </a:r>
          </a:p>
          <a:p>
            <a:pPr>
              <a:buFontTx/>
              <a:buChar char="-"/>
            </a:pPr>
            <a:r>
              <a:rPr lang="en-GB" sz="1400" dirty="0" smtClean="0">
                <a:solidFill>
                  <a:srgbClr val="548123"/>
                </a:solidFill>
              </a:rPr>
              <a:t> Electron Beam Direction</a:t>
            </a:r>
            <a:endParaRPr lang="en-GB" sz="1400" dirty="0">
              <a:solidFill>
                <a:srgbClr val="548123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0800000" flipV="1">
            <a:off x="5072066" y="4572008"/>
            <a:ext cx="1143008" cy="1000132"/>
          </a:xfrm>
          <a:prstGeom prst="line">
            <a:avLst/>
          </a:prstGeom>
          <a:ln w="19050">
            <a:solidFill>
              <a:srgbClr val="00009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500034" y="4429132"/>
            <a:ext cx="1785950" cy="642942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28662" y="4500570"/>
            <a:ext cx="2143140" cy="928694"/>
          </a:xfrm>
          <a:prstGeom prst="line">
            <a:avLst/>
          </a:prstGeom>
          <a:ln w="19050">
            <a:solidFill>
              <a:srgbClr val="00009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286248" y="2285992"/>
            <a:ext cx="642942" cy="428628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V="1">
            <a:off x="4143372" y="2786058"/>
            <a:ext cx="500066" cy="357190"/>
          </a:xfrm>
          <a:prstGeom prst="line">
            <a:avLst/>
          </a:prstGeom>
          <a:ln w="19050">
            <a:solidFill>
              <a:srgbClr val="00009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 flipV="1">
            <a:off x="1357290" y="2285992"/>
            <a:ext cx="928694" cy="71438"/>
          </a:xfrm>
          <a:prstGeom prst="line">
            <a:avLst/>
          </a:prstGeom>
          <a:ln w="19050">
            <a:solidFill>
              <a:srgbClr val="548123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643042" y="2143116"/>
            <a:ext cx="1500198" cy="71438"/>
          </a:xfrm>
          <a:prstGeom prst="line">
            <a:avLst/>
          </a:prstGeom>
          <a:ln w="19050">
            <a:solidFill>
              <a:srgbClr val="00009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85720" y="1500174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Damping Ring</a:t>
            </a:r>
            <a:endParaRPr lang="en-GB" sz="1400" dirty="0"/>
          </a:p>
        </p:txBody>
      </p:sp>
      <p:cxnSp>
        <p:nvCxnSpPr>
          <p:cNvPr id="35" name="Straight Connector 34"/>
          <p:cNvCxnSpPr>
            <a:stCxn id="34" idx="3"/>
          </p:cNvCxnSpPr>
          <p:nvPr/>
        </p:nvCxnSpPr>
        <p:spPr>
          <a:xfrm>
            <a:off x="2357422" y="1654063"/>
            <a:ext cx="357190" cy="489051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14282" y="2571744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Damping Ring</a:t>
            </a:r>
            <a:endParaRPr lang="en-GB" sz="1400" dirty="0"/>
          </a:p>
        </p:txBody>
      </p:sp>
      <p:cxnSp>
        <p:nvCxnSpPr>
          <p:cNvPr id="40" name="Straight Connector 39"/>
          <p:cNvCxnSpPr>
            <a:stCxn id="39" idx="0"/>
          </p:cNvCxnSpPr>
          <p:nvPr/>
        </p:nvCxnSpPr>
        <p:spPr>
          <a:xfrm rot="5400000" flipH="1" flipV="1">
            <a:off x="1589464" y="1946663"/>
            <a:ext cx="285751" cy="964413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143636" y="4857760"/>
            <a:ext cx="18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Main Dump</a:t>
            </a:r>
            <a:endParaRPr lang="en-GB" sz="1400" dirty="0"/>
          </a:p>
        </p:txBody>
      </p:sp>
      <p:cxnSp>
        <p:nvCxnSpPr>
          <p:cNvPr id="44" name="Straight Connector 43"/>
          <p:cNvCxnSpPr>
            <a:stCxn id="43" idx="1"/>
          </p:cNvCxnSpPr>
          <p:nvPr/>
        </p:nvCxnSpPr>
        <p:spPr>
          <a:xfrm rot="10800000" flipV="1">
            <a:off x="5429256" y="5011648"/>
            <a:ext cx="714380" cy="274737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8596" y="5643578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Transfer Line</a:t>
            </a:r>
            <a:endParaRPr lang="en-GB" sz="1400" dirty="0"/>
          </a:p>
        </p:txBody>
      </p:sp>
      <p:cxnSp>
        <p:nvCxnSpPr>
          <p:cNvPr id="50" name="Straight Connector 49"/>
          <p:cNvCxnSpPr>
            <a:stCxn id="49" idx="0"/>
          </p:cNvCxnSpPr>
          <p:nvPr/>
        </p:nvCxnSpPr>
        <p:spPr>
          <a:xfrm rot="5400000" flipH="1" flipV="1">
            <a:off x="1554539" y="4696232"/>
            <a:ext cx="857255" cy="1037439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214810" y="4857760"/>
            <a:ext cx="1285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</a:t>
            </a:r>
            <a:r>
              <a:rPr lang="en-GB" sz="1400" dirty="0" err="1" smtClean="0"/>
              <a:t>BDS</a:t>
            </a:r>
            <a:endParaRPr lang="en-GB" sz="1400" dirty="0"/>
          </a:p>
        </p:txBody>
      </p:sp>
      <p:cxnSp>
        <p:nvCxnSpPr>
          <p:cNvPr id="54" name="Straight Connector 53"/>
          <p:cNvCxnSpPr>
            <a:stCxn id="53" idx="0"/>
          </p:cNvCxnSpPr>
          <p:nvPr/>
        </p:nvCxnSpPr>
        <p:spPr>
          <a:xfrm rot="5400000" flipH="1" flipV="1">
            <a:off x="4643455" y="4643461"/>
            <a:ext cx="428597" cy="2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357818" y="2714620"/>
            <a:ext cx="1357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PTRAN</a:t>
            </a:r>
            <a:r>
              <a:rPr lang="en-GB" sz="1400" dirty="0" smtClean="0"/>
              <a:t> Dump</a:t>
            </a:r>
            <a:endParaRPr lang="en-GB" sz="1400" dirty="0"/>
          </a:p>
        </p:txBody>
      </p:sp>
      <p:cxnSp>
        <p:nvCxnSpPr>
          <p:cNvPr id="66" name="Straight Connector 65"/>
          <p:cNvCxnSpPr>
            <a:stCxn id="65" idx="2"/>
          </p:cNvCxnSpPr>
          <p:nvPr/>
        </p:nvCxnSpPr>
        <p:spPr>
          <a:xfrm rot="5400000">
            <a:off x="5136666" y="2814938"/>
            <a:ext cx="692355" cy="1107273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429256" y="2285992"/>
            <a:ext cx="14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</a:t>
            </a:r>
            <a:r>
              <a:rPr lang="en-GB" sz="1400" dirty="0" err="1" smtClean="0"/>
              <a:t>RTML</a:t>
            </a:r>
            <a:endParaRPr lang="en-GB" sz="1400" dirty="0"/>
          </a:p>
        </p:txBody>
      </p:sp>
      <p:cxnSp>
        <p:nvCxnSpPr>
          <p:cNvPr id="73" name="Straight Connector 72"/>
          <p:cNvCxnSpPr>
            <a:stCxn id="72" idx="1"/>
          </p:cNvCxnSpPr>
          <p:nvPr/>
        </p:nvCxnSpPr>
        <p:spPr>
          <a:xfrm rot="10800000" flipV="1">
            <a:off x="5000628" y="2439881"/>
            <a:ext cx="428628" cy="274724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786446" y="1071546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Left verification line in model in error. Corrected!</a:t>
            </a:r>
            <a:endParaRPr lang="en-GB" sz="1400" dirty="0"/>
          </a:p>
        </p:txBody>
      </p:sp>
      <p:cxnSp>
        <p:nvCxnSpPr>
          <p:cNvPr id="81" name="Straight Connector 80"/>
          <p:cNvCxnSpPr/>
          <p:nvPr/>
        </p:nvCxnSpPr>
        <p:spPr>
          <a:xfrm rot="16200000" flipH="1">
            <a:off x="6429388" y="2143116"/>
            <a:ext cx="1143008" cy="142876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928926" y="928670"/>
            <a:ext cx="2357454" cy="40011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Very busy tunnel</a:t>
            </a:r>
            <a:endParaRPr lang="en-GB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1357290" y="2928934"/>
            <a:ext cx="200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Spin Rotation</a:t>
            </a:r>
            <a:endParaRPr lang="en-GB" sz="1400" dirty="0"/>
          </a:p>
        </p:txBody>
      </p:sp>
      <p:cxnSp>
        <p:nvCxnSpPr>
          <p:cNvPr id="36" name="Straight Connector 35"/>
          <p:cNvCxnSpPr>
            <a:stCxn id="33" idx="3"/>
          </p:cNvCxnSpPr>
          <p:nvPr/>
        </p:nvCxnSpPr>
        <p:spPr>
          <a:xfrm flipV="1">
            <a:off x="3357554" y="2643185"/>
            <a:ext cx="642942" cy="439638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14282" y="1142984"/>
            <a:ext cx="2500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Positron Energy compression</a:t>
            </a:r>
            <a:endParaRPr lang="en-GB" sz="1400" dirty="0"/>
          </a:p>
        </p:txBody>
      </p:sp>
      <p:cxnSp>
        <p:nvCxnSpPr>
          <p:cNvPr id="38" name="Straight Connector 37"/>
          <p:cNvCxnSpPr>
            <a:stCxn id="37" idx="3"/>
          </p:cNvCxnSpPr>
          <p:nvPr/>
        </p:nvCxnSpPr>
        <p:spPr>
          <a:xfrm>
            <a:off x="2714612" y="1296873"/>
            <a:ext cx="1143008" cy="917681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929190" y="2000240"/>
            <a:ext cx="2071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Electron </a:t>
            </a:r>
            <a:r>
              <a:rPr lang="en-GB" sz="1400" dirty="0" err="1" smtClean="0"/>
              <a:t>RTML</a:t>
            </a:r>
            <a:r>
              <a:rPr lang="en-GB" sz="1400" dirty="0" smtClean="0"/>
              <a:t> elevator</a:t>
            </a:r>
            <a:endParaRPr lang="en-GB" sz="1400" dirty="0"/>
          </a:p>
        </p:txBody>
      </p:sp>
      <p:cxnSp>
        <p:nvCxnSpPr>
          <p:cNvPr id="60" name="Straight Connector 59"/>
          <p:cNvCxnSpPr>
            <a:stCxn id="59" idx="1"/>
          </p:cNvCxnSpPr>
          <p:nvPr/>
        </p:nvCxnSpPr>
        <p:spPr>
          <a:xfrm rot="10800000" flipV="1">
            <a:off x="4500562" y="2154128"/>
            <a:ext cx="428628" cy="274723"/>
          </a:xfrm>
          <a:prstGeom prst="line">
            <a:avLst/>
          </a:prstGeom>
          <a:ln w="19050">
            <a:solidFill>
              <a:schemeClr val="accent4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16/07/2010</a:t>
            </a:r>
            <a:endParaRPr lang="en-GB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CLRC DL Powerpoint template">
  <a:themeElements>
    <a:clrScheme name="CCLRC DL Powerpoint template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CCLRC DL 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CLRC DL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LRC DL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LRC DL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LRC DL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LRC DL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LRC DL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LRC DL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LRC DL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LRC DL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LRC DL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LRC DL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LRC DL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12750</TotalTime>
  <Words>1376</Words>
  <Application>Microsoft Office PowerPoint</Application>
  <PresentationFormat>On-screen Show (4:3)</PresentationFormat>
  <Paragraphs>269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CCLRC DL Powerpoint template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Daresbury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EMMA Project Delivery</dc:title>
  <dc:creator>Neil Bliss</dc:creator>
  <cp:lastModifiedBy>Norbert Collomb</cp:lastModifiedBy>
  <cp:revision>283</cp:revision>
  <cp:lastPrinted>2003-04-03T13:42:00Z</cp:lastPrinted>
  <dcterms:created xsi:type="dcterms:W3CDTF">2003-04-01T12:16:13Z</dcterms:created>
  <dcterms:modified xsi:type="dcterms:W3CDTF">2010-07-15T09:19:31Z</dcterms:modified>
</cp:coreProperties>
</file>