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 b="def" i="def"/>
      <a:tcStyle>
        <a:tcBdr/>
        <a:fill>
          <a:solidFill>
            <a:srgbClr val="E8EA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 b="def" i="def"/>
      <a:tcStyle>
        <a:tcBdr/>
        <a:fill>
          <a:solidFill>
            <a:srgbClr val="E7EC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 b="def" i="def"/>
      <a:tcStyle>
        <a:tcBdr/>
        <a:fill>
          <a:solidFill>
            <a:srgbClr val="EFEE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407987" y="349611"/>
            <a:ext cx="11376026" cy="185525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half" idx="1"/>
          </p:nvPr>
        </p:nvSpPr>
        <p:spPr>
          <a:xfrm>
            <a:off x="407987" y="2335014"/>
            <a:ext cx="11376026" cy="152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buSzTx/>
              <a:buNone/>
              <a:defRPr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1200"/>
              </a:spcBef>
              <a:buSz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spcBef>
                <a:spcPts val="1200"/>
              </a:spcBef>
              <a:buSzTx/>
              <a:buNone/>
              <a:defRPr b="1">
                <a:solidFill>
                  <a:schemeClr val="accent2"/>
                </a:solidFill>
              </a:defRPr>
            </a:lvl4pPr>
            <a:lvl5pPr marL="0" indent="0">
              <a:lnSpc>
                <a:spcPct val="110000"/>
              </a:lnSpc>
              <a:spcBef>
                <a:spcPts val="1200"/>
              </a:spcBef>
              <a:buSzTx/>
              <a:buNone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Textplatzhalter 11"/>
          <p:cNvSpPr/>
          <p:nvPr>
            <p:ph type="body" sz="quarter" idx="13"/>
          </p:nvPr>
        </p:nvSpPr>
        <p:spPr>
          <a:xfrm>
            <a:off x="414395" y="4096780"/>
            <a:ext cx="11369551" cy="7003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987" y="6309319"/>
            <a:ext cx="3213101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Foliennummer"/>
          <p:cNvSpPr txBox="1"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06" name="Textebene 1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7" name="Textplatzhalter 6"/>
          <p:cNvSpPr/>
          <p:nvPr>
            <p:ph type="body" sz="half" idx="13"/>
          </p:nvPr>
        </p:nvSpPr>
        <p:spPr>
          <a:xfrm>
            <a:off x="407987" y="1406427"/>
            <a:ext cx="7524751" cy="24543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108" name="Textplatzhalter 6"/>
          <p:cNvSpPr/>
          <p:nvPr>
            <p:ph type="body" sz="half" idx="14"/>
          </p:nvPr>
        </p:nvSpPr>
        <p:spPr>
          <a:xfrm>
            <a:off x="407987" y="3963532"/>
            <a:ext cx="7524751" cy="24543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109" name="Bildplatzhalter 6"/>
          <p:cNvSpPr/>
          <p:nvPr>
            <p:ph type="pic" sz="quarter" idx="15"/>
          </p:nvPr>
        </p:nvSpPr>
        <p:spPr>
          <a:xfrm>
            <a:off x="8075610" y="1449387"/>
            <a:ext cx="3708404" cy="24114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0" name="Bildplatzhalter 6"/>
          <p:cNvSpPr/>
          <p:nvPr>
            <p:ph type="pic" sz="quarter" idx="16"/>
          </p:nvPr>
        </p:nvSpPr>
        <p:spPr>
          <a:xfrm>
            <a:off x="8075610" y="4005262"/>
            <a:ext cx="3708403" cy="24126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19" name="Textebene 1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0" name="Textplatzhalter 6"/>
          <p:cNvSpPr/>
          <p:nvPr>
            <p:ph type="body" sz="half" idx="13"/>
          </p:nvPr>
        </p:nvSpPr>
        <p:spPr>
          <a:xfrm>
            <a:off x="407987" y="1406427"/>
            <a:ext cx="7524751" cy="24543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121" name="Textplatzhalter 6"/>
          <p:cNvSpPr/>
          <p:nvPr>
            <p:ph type="body" sz="half" idx="14"/>
          </p:nvPr>
        </p:nvSpPr>
        <p:spPr>
          <a:xfrm>
            <a:off x="407987" y="3963532"/>
            <a:ext cx="7524751" cy="24543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12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30" name="Textebene 1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1" name="Textplatzhalter 6"/>
          <p:cNvSpPr/>
          <p:nvPr>
            <p:ph type="body" sz="quarter" idx="13"/>
          </p:nvPr>
        </p:nvSpPr>
        <p:spPr>
          <a:xfrm>
            <a:off x="407988" y="1406427"/>
            <a:ext cx="3708403" cy="24543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132" name="Textplatzhalter 6"/>
          <p:cNvSpPr/>
          <p:nvPr>
            <p:ph type="body" sz="quarter" idx="14"/>
          </p:nvPr>
        </p:nvSpPr>
        <p:spPr>
          <a:xfrm>
            <a:off x="407988" y="3963532"/>
            <a:ext cx="3708403" cy="24543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133" name="Bildplatzhalter 6"/>
          <p:cNvSpPr/>
          <p:nvPr>
            <p:ph type="pic" sz="quarter" idx="15"/>
          </p:nvPr>
        </p:nvSpPr>
        <p:spPr>
          <a:xfrm>
            <a:off x="4259262" y="1449387"/>
            <a:ext cx="3673477" cy="24114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Bildplatzhalter 6"/>
          <p:cNvSpPr/>
          <p:nvPr>
            <p:ph type="pic" sz="quarter" idx="16"/>
          </p:nvPr>
        </p:nvSpPr>
        <p:spPr>
          <a:xfrm>
            <a:off x="4259262" y="4005262"/>
            <a:ext cx="3673477" cy="24126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Bildplatzhalter 6"/>
          <p:cNvSpPr/>
          <p:nvPr>
            <p:ph type="pic" sz="quarter" idx="17"/>
          </p:nvPr>
        </p:nvSpPr>
        <p:spPr>
          <a:xfrm>
            <a:off x="8075610" y="1449387"/>
            <a:ext cx="3708404" cy="24114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Bildplatzhalter 6"/>
          <p:cNvSpPr/>
          <p:nvPr>
            <p:ph type="pic" sz="quarter" idx="18"/>
          </p:nvPr>
        </p:nvSpPr>
        <p:spPr>
          <a:xfrm>
            <a:off x="8075610" y="4005262"/>
            <a:ext cx="3708403" cy="24126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45" name="Textebene 1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6" name="Bildplatzhalter 6"/>
          <p:cNvSpPr/>
          <p:nvPr>
            <p:ph type="pic" idx="13"/>
          </p:nvPr>
        </p:nvSpPr>
        <p:spPr>
          <a:xfrm>
            <a:off x="407989" y="1449387"/>
            <a:ext cx="11376026" cy="4967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55" name="Textebene 1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6" name="Bildplatzhalter 6"/>
          <p:cNvSpPr/>
          <p:nvPr>
            <p:ph type="pic" sz="half" idx="13"/>
          </p:nvPr>
        </p:nvSpPr>
        <p:spPr>
          <a:xfrm>
            <a:off x="407989" y="1449387"/>
            <a:ext cx="5616574" cy="4967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7" name="Bildplatzhalter 6"/>
          <p:cNvSpPr/>
          <p:nvPr>
            <p:ph type="pic" sz="half" idx="14"/>
          </p:nvPr>
        </p:nvSpPr>
        <p:spPr>
          <a:xfrm>
            <a:off x="6167437" y="1449387"/>
            <a:ext cx="5616577" cy="4967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66" name="Textebene 1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67" name="Bildplatzhalter 6"/>
          <p:cNvSpPr/>
          <p:nvPr>
            <p:ph type="pic" sz="half" idx="13"/>
          </p:nvPr>
        </p:nvSpPr>
        <p:spPr>
          <a:xfrm>
            <a:off x="407989" y="1449387"/>
            <a:ext cx="3708399" cy="4967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8" name="Bildplatzhalter 6"/>
          <p:cNvSpPr/>
          <p:nvPr>
            <p:ph type="pic" idx="14"/>
          </p:nvPr>
        </p:nvSpPr>
        <p:spPr>
          <a:xfrm>
            <a:off x="4259262" y="1449387"/>
            <a:ext cx="7524751" cy="4967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77" name="Textebene 1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7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779" y="4587295"/>
            <a:ext cx="598827" cy="18512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hteck 4"/>
          <p:cNvSpPr txBox="1"/>
          <p:nvPr/>
        </p:nvSpPr>
        <p:spPr>
          <a:xfrm>
            <a:off x="395287" y="3980131"/>
            <a:ext cx="4572003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Contact</a:t>
            </a:r>
          </a:p>
        </p:txBody>
      </p:sp>
      <p:sp>
        <p:nvSpPr>
          <p:cNvPr id="194" name="Rechteck 5"/>
          <p:cNvSpPr txBox="1"/>
          <p:nvPr/>
        </p:nvSpPr>
        <p:spPr>
          <a:xfrm>
            <a:off x="395288" y="4516739"/>
            <a:ext cx="2700548" cy="121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tabLst>
                <a:tab pos="7112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	Deutsches </a:t>
            </a:r>
          </a:p>
          <a:p>
            <a:pPr>
              <a:lnSpc>
                <a:spcPct val="120000"/>
              </a:lnSpc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Elektronen-Synchrotron</a:t>
            </a:r>
          </a:p>
          <a:p>
            <a:pPr>
              <a:lnSpc>
                <a:spcPct val="120000"/>
              </a:lnSpc>
              <a:defRPr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120000"/>
              </a:lnSpc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www.desy.de</a:t>
            </a:r>
          </a:p>
        </p:txBody>
      </p:sp>
      <p:sp>
        <p:nvSpPr>
          <p:cNvPr id="195" name="Textebene 1…"/>
          <p:cNvSpPr txBox="1"/>
          <p:nvPr>
            <p:ph type="body" sz="quarter" idx="1"/>
          </p:nvPr>
        </p:nvSpPr>
        <p:spPr>
          <a:xfrm>
            <a:off x="3599891" y="4516739"/>
            <a:ext cx="5148823" cy="1899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</a:lvl2pPr>
            <a:lvl3pPr>
              <a:lnSpc>
                <a:spcPct val="120000"/>
              </a:lnSpc>
              <a:spcBef>
                <a:spcPts val="0"/>
              </a:spcBef>
            </a:lvl3pPr>
            <a:lvl4pPr>
              <a:lnSpc>
                <a:spcPct val="120000"/>
              </a:lnSpc>
              <a:spcBef>
                <a:spcPts val="0"/>
              </a:spcBef>
            </a:lvl4pPr>
            <a:lvl5pPr>
              <a:lnSpc>
                <a:spcPct val="120000"/>
              </a:lnSpc>
              <a:spcBef>
                <a:spcPts val="0"/>
              </a:spcBef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96" name="Foliennummer"/>
          <p:cNvSpPr txBox="1"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04" name="Textebene 1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0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6"/>
          <p:cNvSpPr/>
          <p:nvPr>
            <p:ph type="pic" idx="13"/>
          </p:nvPr>
        </p:nvSpPr>
        <p:spPr>
          <a:xfrm>
            <a:off x="2" y="1"/>
            <a:ext cx="12191997" cy="3429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Titeltext"/>
          <p:cNvSpPr txBox="1"/>
          <p:nvPr>
            <p:ph type="title"/>
          </p:nvPr>
        </p:nvSpPr>
        <p:spPr>
          <a:xfrm>
            <a:off x="407987" y="349611"/>
            <a:ext cx="11376026" cy="10997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24" name="Textebene 1…"/>
          <p:cNvSpPr txBox="1"/>
          <p:nvPr>
            <p:ph type="body" sz="quarter" idx="1"/>
          </p:nvPr>
        </p:nvSpPr>
        <p:spPr>
          <a:xfrm>
            <a:off x="407987" y="2335014"/>
            <a:ext cx="11376026" cy="8893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buSzTx/>
              <a:buNone/>
              <a:defRPr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1200"/>
              </a:spcBef>
              <a:buSz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lnSpc>
                <a:spcPct val="110000"/>
              </a:lnSpc>
              <a:spcBef>
                <a:spcPts val="1200"/>
              </a:spcBef>
              <a:buSzTx/>
              <a:buNone/>
              <a:defRPr b="1">
                <a:solidFill>
                  <a:schemeClr val="accent2"/>
                </a:solidFill>
              </a:defRPr>
            </a:lvl4pPr>
            <a:lvl5pPr marL="0" indent="0">
              <a:lnSpc>
                <a:spcPct val="110000"/>
              </a:lnSpc>
              <a:spcBef>
                <a:spcPts val="1200"/>
              </a:spcBef>
              <a:buSzTx/>
              <a:buNone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" name="Textplatzhalter 11"/>
          <p:cNvSpPr/>
          <p:nvPr>
            <p:ph type="body" sz="quarter" idx="14"/>
          </p:nvPr>
        </p:nvSpPr>
        <p:spPr>
          <a:xfrm>
            <a:off x="414396" y="4096780"/>
            <a:ext cx="11369548" cy="7003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pic>
        <p:nvPicPr>
          <p:cNvPr id="26" name="Grafik 7" descr="Grafik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368" y="6261913"/>
            <a:ext cx="2168482" cy="160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rafik 9" descr="Grafik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3031" y="5669841"/>
            <a:ext cx="793752" cy="79419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Foliennummer"/>
          <p:cNvSpPr txBox="1"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eltext"/>
          <p:cNvSpPr txBox="1"/>
          <p:nvPr>
            <p:ph type="title"/>
          </p:nvPr>
        </p:nvSpPr>
        <p:spPr>
          <a:xfrm>
            <a:off x="143340" y="188638"/>
            <a:ext cx="11174402" cy="777603"/>
          </a:xfrm>
          <a:prstGeom prst="rect">
            <a:avLst/>
          </a:prstGeom>
        </p:spPr>
        <p:txBody>
          <a:bodyPr lIns="45699" tIns="45699" rIns="45699" bIns="45699" anchor="ctr"/>
          <a:lstStyle/>
          <a:p>
            <a:pPr/>
            <a:r>
              <a:t>Titeltext</a:t>
            </a:r>
          </a:p>
        </p:txBody>
      </p:sp>
      <p:sp>
        <p:nvSpPr>
          <p:cNvPr id="2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eltext"/>
          <p:cNvSpPr txBox="1"/>
          <p:nvPr>
            <p:ph type="title"/>
          </p:nvPr>
        </p:nvSpPr>
        <p:spPr>
          <a:xfrm>
            <a:off x="407987" y="349611"/>
            <a:ext cx="11376026" cy="185525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221" name="Textebene 1…"/>
          <p:cNvSpPr txBox="1"/>
          <p:nvPr>
            <p:ph type="body" sz="half" idx="1"/>
          </p:nvPr>
        </p:nvSpPr>
        <p:spPr>
          <a:xfrm>
            <a:off x="407987" y="2335014"/>
            <a:ext cx="11376026" cy="1525789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  <a:lvl2pPr marL="36195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2pPr>
            <a:lvl3pPr marL="36195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3pPr>
            <a:lvl4pPr marL="36195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4pPr>
            <a:lvl5pPr marL="36195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2" name="Google Shape;17;p2"/>
          <p:cNvSpPr txBox="1"/>
          <p:nvPr>
            <p:ph type="body" sz="quarter" idx="13"/>
          </p:nvPr>
        </p:nvSpPr>
        <p:spPr>
          <a:xfrm>
            <a:off x="414395" y="4096780"/>
            <a:ext cx="11369551" cy="7003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pic>
        <p:nvPicPr>
          <p:cNvPr id="223" name="Google Shape;18;p2" descr="Google Shape;18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987" y="6309319"/>
            <a:ext cx="3213101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Foliennummer"/>
          <p:cNvSpPr txBox="1"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32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57200" indent="-342900">
              <a:spcBef>
                <a:spcPts val="0"/>
              </a:spcBef>
              <a:buClr>
                <a:srgbClr val="000000"/>
              </a:buClr>
              <a:buSzPts val="1800"/>
              <a:buFont typeface="Helvetica"/>
            </a:lvl1pPr>
            <a:lvl2pPr marL="957262" indent="-385762">
              <a:spcBef>
                <a:spcPts val="0"/>
              </a:spcBef>
              <a:buClr>
                <a:srgbClr val="000000"/>
              </a:buClr>
              <a:buSzPts val="1800"/>
              <a:buFont typeface="Helvetica"/>
            </a:lvl2pPr>
            <a:lvl3pPr marL="1414462" indent="-385762">
              <a:spcBef>
                <a:spcPts val="0"/>
              </a:spcBef>
              <a:buClr>
                <a:srgbClr val="000000"/>
              </a:buClr>
              <a:buSzPts val="1800"/>
              <a:buFont typeface="Helvetica"/>
            </a:lvl3pPr>
            <a:lvl4pPr marL="1871661" indent="-385762">
              <a:spcBef>
                <a:spcPts val="0"/>
              </a:spcBef>
              <a:buClr>
                <a:srgbClr val="000000"/>
              </a:buClr>
              <a:buSzPts val="1800"/>
              <a:buFont typeface="Helvetica"/>
            </a:lvl4pPr>
            <a:lvl5pPr marL="2328861" indent="-385761">
              <a:spcBef>
                <a:spcPts val="0"/>
              </a:spcBef>
              <a:buClr>
                <a:srgbClr val="000000"/>
              </a:buClr>
              <a:buSzPts val="1800"/>
              <a:buFont typeface="Helvetica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3" name="Google Shape;23;p3"/>
          <p:cNvSpPr txBox="1"/>
          <p:nvPr>
            <p:ph type="body" sz="quarter" idx="13"/>
          </p:nvPr>
        </p:nvSpPr>
        <p:spPr>
          <a:xfrm>
            <a:off x="407986" y="817500"/>
            <a:ext cx="11376028" cy="3792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23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eltext"/>
          <p:cNvSpPr txBox="1"/>
          <p:nvPr>
            <p:ph type="title"/>
          </p:nvPr>
        </p:nvSpPr>
        <p:spPr>
          <a:xfrm>
            <a:off x="407987" y="349611"/>
            <a:ext cx="11376001" cy="4512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42" name="Textebene 1…"/>
          <p:cNvSpPr txBox="1"/>
          <p:nvPr>
            <p:ph type="body" idx="1"/>
          </p:nvPr>
        </p:nvSpPr>
        <p:spPr>
          <a:xfrm>
            <a:off x="407987" y="1406427"/>
            <a:ext cx="11376001" cy="5010402"/>
          </a:xfrm>
          <a:prstGeom prst="rect">
            <a:avLst/>
          </a:prstGeom>
        </p:spPr>
        <p:txBody>
          <a:bodyPr/>
          <a:lstStyle>
            <a:lvl1pPr marL="457200" indent="-349250">
              <a:spcBef>
                <a:spcPts val="0"/>
              </a:spcBef>
              <a:buSzPts val="1800"/>
              <a:buFont typeface="Arial"/>
              <a:buChar char="●"/>
            </a:lvl1pPr>
            <a:lvl2pPr marL="958055" indent="-392906">
              <a:spcBef>
                <a:spcPts val="0"/>
              </a:spcBef>
              <a:buSzPts val="1800"/>
              <a:buFont typeface="Arial"/>
              <a:buChar char="○"/>
            </a:lvl2pPr>
            <a:lvl3pPr marL="1415255" indent="-392905">
              <a:spcBef>
                <a:spcPts val="0"/>
              </a:spcBef>
              <a:buSzPts val="1800"/>
              <a:buFont typeface="Arial"/>
              <a:buChar char="■"/>
            </a:lvl3pPr>
            <a:lvl4pPr marL="1872456" indent="-392906">
              <a:spcBef>
                <a:spcPts val="0"/>
              </a:spcBef>
              <a:buSzPts val="1800"/>
              <a:buFont typeface="Arial"/>
              <a:buChar char="●"/>
            </a:lvl4pPr>
            <a:lvl5pPr marL="2329656" indent="-392906">
              <a:spcBef>
                <a:spcPts val="0"/>
              </a:spcBef>
              <a:buSzPts val="1800"/>
              <a:buFont typeface="Arial"/>
              <a:buChar char="○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43" name="Google Shape;190;p38"/>
          <p:cNvSpPr txBox="1"/>
          <p:nvPr>
            <p:ph type="body" sz="quarter" idx="13"/>
          </p:nvPr>
        </p:nvSpPr>
        <p:spPr>
          <a:xfrm>
            <a:off x="407984" y="817499"/>
            <a:ext cx="11376004" cy="3792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24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vider cya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text"/>
          <p:cNvSpPr txBox="1"/>
          <p:nvPr>
            <p:ph type="title"/>
          </p:nvPr>
        </p:nvSpPr>
        <p:spPr>
          <a:xfrm>
            <a:off x="407987" y="349610"/>
            <a:ext cx="11376026" cy="351119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36" name="Foliennummer"/>
          <p:cNvSpPr txBox="1"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text"/>
          <p:cNvSpPr txBox="1"/>
          <p:nvPr>
            <p:ph type="title"/>
          </p:nvPr>
        </p:nvSpPr>
        <p:spPr>
          <a:xfrm>
            <a:off x="407987" y="349610"/>
            <a:ext cx="11376026" cy="351119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4" name="Foliennummer"/>
          <p:cNvSpPr txBox="1"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2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3" name="Textplatzhalter 7"/>
          <p:cNvSpPr/>
          <p:nvPr>
            <p:ph type="body" sz="quarter" idx="13"/>
          </p:nvPr>
        </p:nvSpPr>
        <p:spPr>
          <a:xfrm>
            <a:off x="407986" y="817500"/>
            <a:ext cx="11376028" cy="3792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5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2" name="Textebene 1…"/>
          <p:cNvSpPr txBox="1"/>
          <p:nvPr>
            <p:ph type="body" sz="half" idx="1"/>
          </p:nvPr>
        </p:nvSpPr>
        <p:spPr>
          <a:xfrm>
            <a:off x="407987" y="1406427"/>
            <a:ext cx="5616577" cy="5010249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3" name="Textplatzhalter 7"/>
          <p:cNvSpPr/>
          <p:nvPr>
            <p:ph type="body" sz="quarter" idx="13"/>
          </p:nvPr>
        </p:nvSpPr>
        <p:spPr>
          <a:xfrm>
            <a:off x="407986" y="817500"/>
            <a:ext cx="11376028" cy="3792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6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2" name="Textebene 1…"/>
          <p:cNvSpPr txBox="1"/>
          <p:nvPr>
            <p:ph type="body" sz="half" idx="1"/>
          </p:nvPr>
        </p:nvSpPr>
        <p:spPr>
          <a:xfrm>
            <a:off x="407989" y="1406427"/>
            <a:ext cx="3708402" cy="5010249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lvl1pPr>
            <a:lvl2pPr>
              <a:lnSpc>
                <a:spcPct val="110000"/>
              </a:lnSpc>
              <a:spcBef>
                <a:spcPts val="1200"/>
              </a:spcBef>
              <a:buFont typeface="Arial"/>
            </a:lvl2pPr>
            <a:lvl3pPr>
              <a:lnSpc>
                <a:spcPct val="110000"/>
              </a:lnSpc>
              <a:spcBef>
                <a:spcPts val="1200"/>
              </a:spcBef>
              <a:buFont typeface="Arial"/>
            </a:lvl3pPr>
            <a:lvl4pPr>
              <a:lnSpc>
                <a:spcPct val="110000"/>
              </a:lnSpc>
              <a:spcBef>
                <a:spcPts val="1200"/>
              </a:spcBef>
              <a:buFont typeface="Arial"/>
            </a:lvl4pPr>
            <a:lvl5pPr>
              <a:lnSpc>
                <a:spcPct val="110000"/>
              </a:lnSpc>
              <a:spcBef>
                <a:spcPts val="1200"/>
              </a:spcBef>
              <a:buFont typeface="Arial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3" name="Textplatzhalter 7"/>
          <p:cNvSpPr/>
          <p:nvPr>
            <p:ph type="body" sz="quarter" idx="13"/>
          </p:nvPr>
        </p:nvSpPr>
        <p:spPr>
          <a:xfrm>
            <a:off x="407986" y="817500"/>
            <a:ext cx="11376028" cy="3792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7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82" name="Textebene 1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3" name="Textplatzhalter 6"/>
          <p:cNvSpPr/>
          <p:nvPr>
            <p:ph type="body" sz="quarter" idx="13"/>
          </p:nvPr>
        </p:nvSpPr>
        <p:spPr>
          <a:xfrm>
            <a:off x="407986" y="1406427"/>
            <a:ext cx="5616578" cy="24543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84" name="Textplatzhalter 6"/>
          <p:cNvSpPr/>
          <p:nvPr>
            <p:ph type="body" sz="quarter" idx="14"/>
          </p:nvPr>
        </p:nvSpPr>
        <p:spPr>
          <a:xfrm>
            <a:off x="407986" y="3963532"/>
            <a:ext cx="5616578" cy="24543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85" name="Bildplatzhalter 6"/>
          <p:cNvSpPr/>
          <p:nvPr>
            <p:ph type="pic" sz="quarter" idx="15"/>
          </p:nvPr>
        </p:nvSpPr>
        <p:spPr>
          <a:xfrm>
            <a:off x="6167437" y="1449387"/>
            <a:ext cx="5616578" cy="24114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Bildplatzhalter 6"/>
          <p:cNvSpPr/>
          <p:nvPr>
            <p:ph type="pic" sz="quarter" idx="16"/>
          </p:nvPr>
        </p:nvSpPr>
        <p:spPr>
          <a:xfrm>
            <a:off x="6167437" y="4005262"/>
            <a:ext cx="5616579" cy="24126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95" name="Textebene 1…"/>
          <p:cNvSpPr txBox="1"/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SzTx/>
              <a:buNone/>
              <a:defRPr b="1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b="1">
                <a:solidFill>
                  <a:schemeClr val="accent2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6" name="Textplatzhalter 6"/>
          <p:cNvSpPr/>
          <p:nvPr>
            <p:ph type="body" sz="quarter" idx="13"/>
          </p:nvPr>
        </p:nvSpPr>
        <p:spPr>
          <a:xfrm>
            <a:off x="407986" y="1406427"/>
            <a:ext cx="5616578" cy="24543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97" name="Textplatzhalter 6"/>
          <p:cNvSpPr/>
          <p:nvPr>
            <p:ph type="body" sz="quarter" idx="14"/>
          </p:nvPr>
        </p:nvSpPr>
        <p:spPr>
          <a:xfrm>
            <a:off x="407986" y="3963532"/>
            <a:ext cx="5616578" cy="24543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</a:p>
        </p:txBody>
      </p:sp>
      <p:sp>
        <p:nvSpPr>
          <p:cNvPr id="9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407987" y="1406427"/>
            <a:ext cx="11376026" cy="501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0848526" y="6580799"/>
            <a:ext cx="266974" cy="2592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61950" marR="0" indent="-3619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▪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661987" marR="0" indent="-30003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928687" marR="0" indent="-3000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195387" marR="0" indent="-3000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1472803" marR="0" indent="-31075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>
          <a:tab pos="355600" algn="l"/>
        </a:tabLst>
        <a:defRPr b="0" baseline="0" cap="none" i="0" spc="0" strike="noStrike" sz="1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7.png"/><Relationship Id="rId3" Type="http://schemas.openxmlformats.org/officeDocument/2006/relationships/image" Target="../media/image6.png"/><Relationship Id="rId4" Type="http://schemas.openxmlformats.org/officeDocument/2006/relationships/image" Target="../media/image48.png"/><Relationship Id="rId5" Type="http://schemas.openxmlformats.org/officeDocument/2006/relationships/image" Target="../media/image14.jpeg"/><Relationship Id="rId6" Type="http://schemas.openxmlformats.org/officeDocument/2006/relationships/image" Target="../media/image49.pn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hyperlink" Target="mailto:sympa@desy.de" TargetMode="External"/><Relationship Id="rId3" Type="http://schemas.openxmlformats.org/officeDocument/2006/relationships/image" Target="../media/image5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9.png"/><Relationship Id="rId5" Type="http://schemas.openxmlformats.org/officeDocument/2006/relationships/image" Target="../media/image5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6.jpeg"/><Relationship Id="rId10" Type="http://schemas.openxmlformats.org/officeDocument/2006/relationships/image" Target="../media/image13.png"/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jpe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0.jpeg"/><Relationship Id="rId18" Type="http://schemas.openxmlformats.org/officeDocument/2006/relationships/image" Target="../media/image17.png"/><Relationship Id="rId19" Type="http://schemas.openxmlformats.org/officeDocument/2006/relationships/image" Target="../media/image1.gif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11.jpe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12.jpeg"/><Relationship Id="rId39" Type="http://schemas.openxmlformats.org/officeDocument/2006/relationships/image" Target="../media/image35.png"/><Relationship Id="rId40" Type="http://schemas.openxmlformats.org/officeDocument/2006/relationships/image" Target="../media/image36.png"/><Relationship Id="rId41" Type="http://schemas.openxmlformats.org/officeDocument/2006/relationships/image" Target="../media/image37.png"/><Relationship Id="rId42" Type="http://schemas.openxmlformats.org/officeDocument/2006/relationships/image" Target="../media/image38.png"/><Relationship Id="rId43" Type="http://schemas.openxmlformats.org/officeDocument/2006/relationships/image" Target="../media/image1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9.png"/><Relationship Id="rId5" Type="http://schemas.openxmlformats.org/officeDocument/2006/relationships/image" Target="../media/image5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6.jpeg"/><Relationship Id="rId10" Type="http://schemas.openxmlformats.org/officeDocument/2006/relationships/image" Target="../media/image13.png"/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jpe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0.jpeg"/><Relationship Id="rId18" Type="http://schemas.openxmlformats.org/officeDocument/2006/relationships/image" Target="../media/image17.png"/><Relationship Id="rId19" Type="http://schemas.openxmlformats.org/officeDocument/2006/relationships/image" Target="../media/image1.gif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11.jpe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12.jpeg"/><Relationship Id="rId39" Type="http://schemas.openxmlformats.org/officeDocument/2006/relationships/image" Target="../media/image35.png"/><Relationship Id="rId40" Type="http://schemas.openxmlformats.org/officeDocument/2006/relationships/image" Target="../media/image36.png"/><Relationship Id="rId41" Type="http://schemas.openxmlformats.org/officeDocument/2006/relationships/image" Target="../media/image37.png"/><Relationship Id="rId42" Type="http://schemas.openxmlformats.org/officeDocument/2006/relationships/image" Target="../media/image38.png"/><Relationship Id="rId43" Type="http://schemas.openxmlformats.org/officeDocument/2006/relationships/image" Target="../media/image13.jpeg"/><Relationship Id="rId44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png"/><Relationship Id="rId3" Type="http://schemas.openxmlformats.org/officeDocument/2006/relationships/image" Target="../media/image3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384;p77" descr="Google Shape;384;p7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88840"/>
            <a:ext cx="12191998" cy="2587059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Google Shape;385;p77"/>
          <p:cNvSpPr/>
          <p:nvPr/>
        </p:nvSpPr>
        <p:spPr>
          <a:xfrm>
            <a:off x="0" y="5949279"/>
            <a:ext cx="4439700" cy="908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255" name="Google Shape;386;p77" descr="Google Shape;386;p7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" y="0"/>
            <a:ext cx="12192004" cy="685342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Google Shape;387;p77"/>
          <p:cNvSpPr txBox="1"/>
          <p:nvPr>
            <p:ph type="body" sz="quarter" idx="1"/>
          </p:nvPr>
        </p:nvSpPr>
        <p:spPr>
          <a:xfrm>
            <a:off x="492274" y="4645900"/>
            <a:ext cx="10137300" cy="1492502"/>
          </a:xfrm>
          <a:prstGeom prst="rect">
            <a:avLst/>
          </a:prstGeom>
        </p:spPr>
        <p:txBody>
          <a:bodyPr/>
          <a:lstStyle/>
          <a:p>
            <a:pPr marL="0" indent="0">
              <a:defRPr b="0">
                <a:solidFill>
                  <a:srgbClr val="FFFFFF"/>
                </a:solidFill>
              </a:defRPr>
            </a:pPr>
            <a:r>
              <a:t>Susanne Pfalzner (FZJ)</a:t>
            </a:r>
          </a:p>
          <a:p>
            <a:pPr marL="0" indent="0">
              <a:defRPr b="0">
                <a:solidFill>
                  <a:srgbClr val="FFFFFF"/>
                </a:solidFill>
              </a:defRPr>
            </a:pPr>
            <a:r>
              <a:t>PUNCH4NFDI General Meeting</a:t>
            </a:r>
            <a:endParaRPr>
              <a:solidFill>
                <a:srgbClr val="000000"/>
              </a:solidFill>
            </a:endParaRPr>
          </a:p>
          <a:p>
            <a:pPr marL="0" indent="0">
              <a:defRPr b="0">
                <a:solidFill>
                  <a:srgbClr val="FFFFFF"/>
                </a:solidFill>
              </a:defRPr>
            </a:pPr>
            <a:r>
              <a:t>22nd June 2021</a:t>
            </a:r>
          </a:p>
        </p:txBody>
      </p:sp>
      <p:sp>
        <p:nvSpPr>
          <p:cNvPr id="257" name="Google Shape;388;p77"/>
          <p:cNvSpPr txBox="1"/>
          <p:nvPr>
            <p:ph type="body" idx="13"/>
          </p:nvPr>
        </p:nvSpPr>
        <p:spPr>
          <a:xfrm>
            <a:off x="492274" y="1196750"/>
            <a:ext cx="10137300" cy="14925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SzTx/>
              <a:buFont typeface="Arial"/>
              <a:buNone/>
              <a:defRPr b="1" sz="2400">
                <a:solidFill>
                  <a:srgbClr val="FFFFFF"/>
                </a:solidFill>
              </a:defRPr>
            </a:pPr>
            <a:r>
              <a:t>Status and prospects of </a:t>
            </a:r>
            <a:br/>
            <a:r>
              <a:t>the PUNCH4NFDI Consortium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extfeld 13"/>
          <p:cNvSpPr txBox="1"/>
          <p:nvPr>
            <p:ph type="sldNum" sz="quarter" idx="4294967295"/>
          </p:nvPr>
        </p:nvSpPr>
        <p:spPr>
          <a:xfrm>
            <a:off x="11630048" y="6580799"/>
            <a:ext cx="153964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13" name="Google Shape;822;p90"/>
          <p:cNvSpPr/>
          <p:nvPr/>
        </p:nvSpPr>
        <p:spPr>
          <a:xfrm>
            <a:off x="58549" y="248825"/>
            <a:ext cx="4139103" cy="6326100"/>
          </a:xfrm>
          <a:prstGeom prst="chevron">
            <a:avLst>
              <a:gd name="adj" fmla="val 21449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514" name="Google Shape;823;p90" descr="Google Shape;823;p9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5899" y="686500"/>
            <a:ext cx="5485003" cy="548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Google Shape;824;p90"/>
          <p:cNvSpPr/>
          <p:nvPr/>
        </p:nvSpPr>
        <p:spPr>
          <a:xfrm>
            <a:off x="4937350" y="2504650"/>
            <a:ext cx="2039401" cy="1992603"/>
          </a:xfrm>
          <a:prstGeom prst="ellipse">
            <a:avLst/>
          </a:prstGeom>
          <a:solidFill>
            <a:srgbClr val="FFFFFF"/>
          </a:solidFill>
          <a:ln>
            <a:solidFill>
              <a:srgbClr val="242852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516" name="Google Shape;825;p90" descr="Google Shape;825;p9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9640" y="2445471"/>
            <a:ext cx="1910102" cy="207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8" y="0"/>
                </a:moveTo>
                <a:cubicBezTo>
                  <a:pt x="4833" y="0"/>
                  <a:pt x="0" y="4836"/>
                  <a:pt x="0" y="10800"/>
                </a:cubicBezTo>
                <a:cubicBezTo>
                  <a:pt x="0" y="16764"/>
                  <a:pt x="4833" y="21600"/>
                  <a:pt x="10798" y="21600"/>
                </a:cubicBezTo>
                <a:cubicBezTo>
                  <a:pt x="16762" y="21600"/>
                  <a:pt x="21600" y="16764"/>
                  <a:pt x="21600" y="10800"/>
                </a:cubicBezTo>
                <a:cubicBezTo>
                  <a:pt x="21600" y="4836"/>
                  <a:pt x="16762" y="0"/>
                  <a:pt x="10798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17" name="Google Shape;826;p90" descr="Google Shape;826;p9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41849" y="4655575"/>
            <a:ext cx="1075378" cy="251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Google Shape;827;p90" descr="Google Shape;827;p9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6579" y="1994281"/>
            <a:ext cx="722722" cy="45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Google Shape;830;p90" descr="Google Shape;830;p9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75723" y="4287725"/>
            <a:ext cx="547030" cy="547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Google Shape;831;p90" descr="Google Shape;831;p9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98275" y="1587455"/>
            <a:ext cx="722727" cy="722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Google Shape;832;p90" descr="Google Shape;832;p9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38974" y="2122551"/>
            <a:ext cx="788581" cy="45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Google Shape;833;p90" descr="Google Shape;833;p9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135748" y="2879230"/>
            <a:ext cx="937802" cy="55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Google Shape;834;p90" descr="Google Shape;834;p90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55224" y="4971000"/>
            <a:ext cx="1017015" cy="554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Google Shape;835;p90" descr="Google Shape;835;p90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229650" y="5166345"/>
            <a:ext cx="937802" cy="547053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Google Shape;836;p90"/>
          <p:cNvSpPr txBox="1"/>
          <p:nvPr/>
        </p:nvSpPr>
        <p:spPr>
          <a:xfrm>
            <a:off x="224975" y="318848"/>
            <a:ext cx="3462600" cy="639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b="1" sz="15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MaRDI: micro-metadata schemes, statistical procedures, use cases</a:t>
            </a:r>
          </a:p>
        </p:txBody>
      </p:sp>
      <p:sp>
        <p:nvSpPr>
          <p:cNvPr id="526" name="Google Shape;837;p90"/>
          <p:cNvSpPr txBox="1"/>
          <p:nvPr/>
        </p:nvSpPr>
        <p:spPr>
          <a:xfrm>
            <a:off x="528498" y="1118500"/>
            <a:ext cx="2742004" cy="639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b="1" sz="1500">
                <a:latin typeface="+mj-lt"/>
                <a:ea typeface="+mj-ea"/>
                <a:cs typeface="+mj-cs"/>
                <a:sym typeface="Arial"/>
              </a:defRPr>
            </a:pPr>
            <a:r>
              <a:t>NFDIxCS: easier access to </a:t>
            </a:r>
          </a:p>
          <a:p>
            <a:pPr>
              <a:lnSpc>
                <a:spcPct val="115000"/>
              </a:lnSpc>
              <a:defRPr b="1" sz="1500">
                <a:latin typeface="+mj-lt"/>
                <a:ea typeface="+mj-ea"/>
                <a:cs typeface="+mj-cs"/>
                <a:sym typeface="Arial"/>
              </a:defRPr>
            </a:pPr>
            <a:r>
              <a:t>and use of HPC centres</a:t>
            </a:r>
          </a:p>
        </p:txBody>
      </p:sp>
      <p:sp>
        <p:nvSpPr>
          <p:cNvPr id="527" name="Google Shape;838;p90"/>
          <p:cNvSpPr txBox="1"/>
          <p:nvPr/>
        </p:nvSpPr>
        <p:spPr>
          <a:xfrm>
            <a:off x="766046" y="1871579"/>
            <a:ext cx="3003302" cy="88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ct val="115000"/>
              </a:lnSpc>
              <a:defRPr b="1" sz="15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NFDI4Ing: archetypes, ter-minology services, work on basic services, AAI, ...</a:t>
            </a:r>
          </a:p>
        </p:txBody>
      </p:sp>
      <p:sp>
        <p:nvSpPr>
          <p:cNvPr id="528" name="Google Shape;839;p90"/>
          <p:cNvSpPr txBox="1"/>
          <p:nvPr/>
        </p:nvSpPr>
        <p:spPr>
          <a:xfrm>
            <a:off x="1082148" y="2830367"/>
            <a:ext cx="2779204" cy="639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b="1" sz="1500">
                <a:latin typeface="+mj-lt"/>
                <a:ea typeface="+mj-ea"/>
                <a:cs typeface="+mj-cs"/>
                <a:sym typeface="Arial"/>
              </a:defRPr>
            </a:pPr>
            <a:r>
              <a:t>NFDI4Microbiota: use cases, </a:t>
            </a:r>
            <a:br/>
            <a:r>
              <a:t>AAI and cloud standards</a:t>
            </a:r>
          </a:p>
        </p:txBody>
      </p:sp>
      <p:sp>
        <p:nvSpPr>
          <p:cNvPr id="529" name="Google Shape;840;p90"/>
          <p:cNvSpPr txBox="1"/>
          <p:nvPr/>
        </p:nvSpPr>
        <p:spPr>
          <a:xfrm>
            <a:off x="977067" y="3640323"/>
            <a:ext cx="2974502" cy="887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b="1" sz="1500">
                <a:latin typeface="+mj-lt"/>
                <a:ea typeface="+mj-ea"/>
                <a:cs typeface="+mj-cs"/>
                <a:sym typeface="Arial"/>
              </a:defRPr>
            </a:pPr>
            <a:r>
              <a:t>NFDI4Culture: legal aspects </a:t>
            </a:r>
          </a:p>
          <a:p>
            <a:pPr>
              <a:lnSpc>
                <a:spcPct val="115000"/>
              </a:lnSpc>
              <a:defRPr b="1" sz="1500">
                <a:latin typeface="+mj-lt"/>
                <a:ea typeface="+mj-ea"/>
                <a:cs typeface="+mj-cs"/>
                <a:sym typeface="Arial"/>
              </a:defRPr>
            </a:pPr>
            <a:r>
              <a:t>of AAI and FAIR data management</a:t>
            </a:r>
          </a:p>
        </p:txBody>
      </p:sp>
      <p:sp>
        <p:nvSpPr>
          <p:cNvPr id="530" name="Google Shape;841;p90"/>
          <p:cNvSpPr txBox="1"/>
          <p:nvPr/>
        </p:nvSpPr>
        <p:spPr>
          <a:xfrm>
            <a:off x="320600" y="5533825"/>
            <a:ext cx="3462600" cy="887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b="1" sz="1500">
                <a:latin typeface="+mj-lt"/>
                <a:ea typeface="+mj-ea"/>
                <a:cs typeface="+mj-cs"/>
                <a:sym typeface="Arial"/>
              </a:defRPr>
            </a:pPr>
            <a:r>
              <a:t>DAPHNE4NFDI &amp; FAIRMat &amp; </a:t>
            </a:r>
            <a:br/>
            <a:r>
              <a:t>DPG: address physics-specific aspects </a:t>
            </a:r>
          </a:p>
        </p:txBody>
      </p:sp>
      <p:sp>
        <p:nvSpPr>
          <p:cNvPr id="531" name="Google Shape;842;p90"/>
          <p:cNvSpPr txBox="1"/>
          <p:nvPr/>
        </p:nvSpPr>
        <p:spPr>
          <a:xfrm>
            <a:off x="560368" y="4689695"/>
            <a:ext cx="3462600" cy="639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lnSpc>
                <a:spcPct val="115000"/>
              </a:lnSpc>
              <a:defRPr b="1" sz="1500">
                <a:latin typeface="+mj-lt"/>
                <a:ea typeface="+mj-ea"/>
                <a:cs typeface="+mj-cs"/>
                <a:sym typeface="Arial"/>
              </a:defRPr>
            </a:pPr>
            <a:r>
              <a:t>NFDI4Chem: common work on </a:t>
            </a:r>
            <a:br/>
            <a:r>
              <a:t>  metadata &amp; data resusabiliy</a:t>
            </a:r>
          </a:p>
        </p:txBody>
      </p:sp>
      <p:sp>
        <p:nvSpPr>
          <p:cNvPr id="532" name="Google Shape;642;p67"/>
          <p:cNvSpPr txBox="1"/>
          <p:nvPr/>
        </p:nvSpPr>
        <p:spPr>
          <a:xfrm>
            <a:off x="4421994" y="211853"/>
            <a:ext cx="11374802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3000">
                <a:solidFill>
                  <a:srgbClr val="0A4FAA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Synergies between consortia</a:t>
            </a:r>
          </a:p>
        </p:txBody>
      </p:sp>
      <p:sp>
        <p:nvSpPr>
          <p:cNvPr id="533" name="TextBox 4"/>
          <p:cNvSpPr txBox="1"/>
          <p:nvPr/>
        </p:nvSpPr>
        <p:spPr>
          <a:xfrm>
            <a:off x="8885843" y="686500"/>
            <a:ext cx="2060386" cy="275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Already funded: </a:t>
            </a:r>
          </a:p>
          <a:p>
            <a:pPr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- DataPlant</a:t>
            </a:r>
          </a:p>
          <a:p>
            <a:pPr marL="127000" indent="-127000">
              <a:buSzPct val="100000"/>
              <a:buChar char="-"/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GHGA</a:t>
            </a:r>
          </a:p>
          <a:p>
            <a:pPr marL="127000" indent="-127000">
              <a:buSzPct val="100000"/>
              <a:buChar char="-"/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KonsortSWD</a:t>
            </a:r>
          </a:p>
          <a:p>
            <a:pPr marL="127000" indent="-127000">
              <a:buSzPct val="100000"/>
              <a:buChar char="-"/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NFDI4Biodiversity</a:t>
            </a:r>
          </a:p>
          <a:p>
            <a:pPr marL="127000" indent="-127000">
              <a:buSzPct val="100000"/>
              <a:buChar char="-"/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NFDI4Cat</a:t>
            </a:r>
          </a:p>
          <a:p>
            <a:pPr marL="127000" indent="-127000">
              <a:buSzPct val="100000"/>
              <a:buChar char="-"/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NFDI4Chem</a:t>
            </a:r>
          </a:p>
          <a:p>
            <a:pPr marL="127000" indent="-127000">
              <a:buSzPct val="100000"/>
              <a:buChar char="-"/>
              <a:defRPr b="1"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NFDI4Culture</a:t>
            </a:r>
          </a:p>
          <a:p>
            <a:pPr marL="127000" indent="-127000">
              <a:buSzPct val="100000"/>
              <a:buChar char="-"/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NFDI4Health</a:t>
            </a:r>
          </a:p>
          <a:p>
            <a:pPr marL="127000" indent="-127000">
              <a:buSzPct val="100000"/>
              <a:buChar char="-"/>
              <a:defRPr b="1"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NFDI4Ing</a:t>
            </a:r>
          </a:p>
        </p:txBody>
      </p:sp>
      <p:sp>
        <p:nvSpPr>
          <p:cNvPr id="534" name="TextBox 11"/>
          <p:cNvSpPr txBox="1"/>
          <p:nvPr/>
        </p:nvSpPr>
        <p:spPr>
          <a:xfrm>
            <a:off x="8885843" y="3493913"/>
            <a:ext cx="2607354" cy="275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Newly funded consortia: </a:t>
            </a:r>
          </a:p>
          <a:p>
            <a:pPr marL="177800" indent="-177800">
              <a:buSzPct val="100000"/>
              <a:buChar char="-"/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PUNCH4NFDI</a:t>
            </a:r>
          </a:p>
          <a:p>
            <a:pPr marL="177800" indent="-177800">
              <a:buSzPct val="100000"/>
              <a:buChar char="-"/>
              <a:defRPr b="1"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DAPHNE4NFDI</a:t>
            </a:r>
          </a:p>
          <a:p>
            <a:pPr marL="177800" indent="-177800">
              <a:buSzPct val="100000"/>
              <a:buChar char="-"/>
              <a:defRPr b="1"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FAIRMAT</a:t>
            </a:r>
          </a:p>
          <a:p>
            <a:pPr marL="177800" indent="-177800">
              <a:buSzPct val="100000"/>
              <a:buChar char="-"/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MatWerk</a:t>
            </a:r>
          </a:p>
          <a:p>
            <a:pPr marL="177800" indent="-177800">
              <a:buSzPct val="100000"/>
              <a:buChar char="-"/>
              <a:defRPr b="1"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MaRDI</a:t>
            </a:r>
          </a:p>
          <a:p>
            <a:pPr marL="177800" indent="-177800">
              <a:buSzPct val="100000"/>
              <a:buChar char="-"/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NFDI4Earth</a:t>
            </a:r>
          </a:p>
          <a:p>
            <a:pPr marL="177800" indent="-177800">
              <a:buSzPct val="100000"/>
              <a:buChar char="-"/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NFDI4DataScience</a:t>
            </a:r>
          </a:p>
          <a:p>
            <a:pPr marL="177800" indent="-177800">
              <a:buSzPct val="100000"/>
              <a:buChar char="-"/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Text+</a:t>
            </a:r>
          </a:p>
          <a:p>
            <a:pPr marL="177800" indent="-177800">
              <a:buSzPct val="100000"/>
              <a:buChar char="-"/>
              <a:defRPr>
                <a:solidFill>
                  <a:schemeClr val="accent3">
                    <a:lumOff val="-996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…</a:t>
            </a:r>
          </a:p>
        </p:txBody>
      </p:sp>
      <p:sp>
        <p:nvSpPr>
          <p:cNvPr id="535" name="Footer Placeholder 1"/>
          <p:cNvSpPr txBox="1"/>
          <p:nvPr/>
        </p:nvSpPr>
        <p:spPr>
          <a:xfrm>
            <a:off x="407368" y="6597352"/>
            <a:ext cx="994893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PUNCH4NFDI   |   General Meeting   |   22 June 2021  |  SP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385;p77"/>
          <p:cNvSpPr/>
          <p:nvPr/>
        </p:nvSpPr>
        <p:spPr>
          <a:xfrm>
            <a:off x="0" y="5949279"/>
            <a:ext cx="4439700" cy="908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38" name="Google Shape;388;p77"/>
          <p:cNvSpPr txBox="1"/>
          <p:nvPr>
            <p:ph type="body" idx="1"/>
          </p:nvPr>
        </p:nvSpPr>
        <p:spPr>
          <a:xfrm>
            <a:off x="371260" y="1231319"/>
            <a:ext cx="10825634" cy="5147583"/>
          </a:xfrm>
          <a:prstGeom prst="rect">
            <a:avLst/>
          </a:prstGeom>
        </p:spPr>
        <p:txBody>
          <a:bodyPr/>
          <a:lstStyle/>
          <a:p>
            <a:pPr marL="0" indent="0">
              <a:defRPr>
                <a:solidFill>
                  <a:srgbClr val="000000"/>
                </a:solidFill>
              </a:defRPr>
            </a:pPr>
            <a:r>
              <a:t>Programme so far: </a:t>
            </a:r>
            <a:endParaRPr b="0"/>
          </a:p>
          <a:p>
            <a:pPr marL="0" indent="0">
              <a:defRPr b="0">
                <a:solidFill>
                  <a:srgbClr val="000000"/>
                </a:solidFill>
              </a:defRPr>
            </a:pPr>
            <a:r>
              <a:t>19 November: PUNCH4NFDI</a:t>
            </a:r>
          </a:p>
          <a:p>
            <a:pPr marL="0" indent="0">
              <a:defRPr b="0">
                <a:solidFill>
                  <a:srgbClr val="000000"/>
                </a:solidFill>
              </a:defRPr>
            </a:pPr>
            <a:r>
              <a:t>3 December: PUNCH4NFDI and ESCAPE</a:t>
            </a:r>
          </a:p>
          <a:p>
            <a:pPr marL="0" indent="0">
              <a:defRPr b="0">
                <a:solidFill>
                  <a:srgbClr val="000000"/>
                </a:solidFill>
              </a:defRPr>
            </a:pPr>
            <a:r>
              <a:t>14 January: the PUNCH Science Data Platform</a:t>
            </a:r>
          </a:p>
          <a:p>
            <a:pPr marL="0" indent="0">
              <a:defRPr b="0">
                <a:solidFill>
                  <a:srgbClr val="000000"/>
                </a:solidFill>
              </a:defRPr>
            </a:pPr>
            <a:r>
              <a:t>28 January: PUNCH4NFDI and NFDI4Culture</a:t>
            </a:r>
          </a:p>
          <a:p>
            <a:pPr marL="0" indent="0">
              <a:defRPr b="0">
                <a:solidFill>
                  <a:srgbClr val="000000"/>
                </a:solidFill>
              </a:defRPr>
            </a:pPr>
            <a:r>
              <a:t>11 February: PUNCH4NFDI and ESCAPE: data lakes</a:t>
            </a:r>
          </a:p>
          <a:p>
            <a:pPr marL="0" indent="0">
              <a:defRPr b="0">
                <a:solidFill>
                  <a:srgbClr val="000000"/>
                </a:solidFill>
              </a:defRPr>
            </a:pPr>
            <a:r>
              <a:t>25 February: PUNCH4NFDI &amp; university curricula</a:t>
            </a:r>
          </a:p>
          <a:p>
            <a:pPr marL="0" indent="0">
              <a:defRPr b="0">
                <a:solidFill>
                  <a:srgbClr val="000000"/>
                </a:solidFill>
              </a:defRPr>
            </a:pPr>
            <a:r>
              <a:t>11 March: AutoML</a:t>
            </a:r>
          </a:p>
          <a:p>
            <a:pPr marL="0" indent="0">
              <a:defRPr b="0">
                <a:solidFill>
                  <a:srgbClr val="000000"/>
                </a:solidFill>
              </a:defRPr>
            </a:pPr>
            <a:r>
              <a:t>25 March: Data irreversibility in the PUNCH world</a:t>
            </a:r>
          </a:p>
          <a:p>
            <a:pPr marL="0" indent="0">
              <a:defRPr b="0">
                <a:solidFill>
                  <a:srgbClr val="000000"/>
                </a:solidFill>
              </a:defRPr>
            </a:pPr>
            <a:r>
              <a:t>8 April: 	PUNCH4NFDI and ESCAPE: Analysis platforms</a:t>
            </a:r>
          </a:p>
          <a:p>
            <a:pPr marL="0" indent="0">
              <a:defRPr b="0">
                <a:solidFill>
                  <a:srgbClr val="000000"/>
                </a:solidFill>
              </a:defRPr>
            </a:pPr>
            <a:r>
              <a:t>20 May: Inferring disease dynamics of COVID-19</a:t>
            </a:r>
          </a:p>
          <a:p>
            <a:pPr marL="0" indent="0">
              <a:defRPr b="0">
                <a:solidFill>
                  <a:srgbClr val="000000"/>
                </a:solidFill>
              </a:defRPr>
            </a:pPr>
          </a:p>
          <a:p>
            <a:pPr marL="0" indent="0">
              <a:defRPr b="0">
                <a:solidFill>
                  <a:srgbClr val="000000"/>
                </a:solidFill>
              </a:defRPr>
            </a:pPr>
          </a:p>
          <a:p>
            <a:pPr marL="0" indent="0">
              <a:defRPr b="0">
                <a:solidFill>
                  <a:srgbClr val="000000"/>
                </a:solidFill>
              </a:defRPr>
            </a:pPr>
          </a:p>
          <a:p>
            <a:pPr marL="0" indent="0">
              <a:defRPr b="0">
                <a:solidFill>
                  <a:srgbClr val="000000"/>
                </a:solidFill>
              </a:defRPr>
            </a:pPr>
          </a:p>
          <a:p>
            <a:pPr marL="0" indent="0">
              <a:defRPr>
                <a:solidFill>
                  <a:srgbClr val="000000"/>
                </a:solidFill>
              </a:defRPr>
            </a:pPr>
            <a:r>
              <a:t>All events: </a:t>
            </a:r>
            <a:r>
              <a:rPr b="0"/>
              <a:t>	https://indico.desy.de/category/743/</a:t>
            </a:r>
            <a:endParaRPr b="0"/>
          </a:p>
          <a:p>
            <a:pPr marL="0" indent="0">
              <a:defRPr>
                <a:solidFill>
                  <a:srgbClr val="000000"/>
                </a:solidFill>
              </a:defRPr>
            </a:pPr>
            <a:r>
              <a:t>Information: </a:t>
            </a:r>
            <a:r>
              <a:rPr b="0"/>
              <a:t>	send mail to </a:t>
            </a:r>
            <a:r>
              <a:rPr b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sympa@desy.de</a:t>
            </a:r>
            <a:r>
              <a:rPr b="0"/>
              <a:t> with subject line “subscribe punch4nfdi-punchlunch</a:t>
            </a:r>
          </a:p>
        </p:txBody>
      </p:sp>
      <p:grpSp>
        <p:nvGrpSpPr>
          <p:cNvPr id="541" name="Picture 2"/>
          <p:cNvGrpSpPr/>
          <p:nvPr/>
        </p:nvGrpSpPr>
        <p:grpSpPr>
          <a:xfrm>
            <a:off x="7732216" y="656840"/>
            <a:ext cx="4423367" cy="5321370"/>
            <a:chOff x="0" y="0"/>
            <a:chExt cx="4423366" cy="5321369"/>
          </a:xfrm>
        </p:grpSpPr>
        <p:sp>
          <p:nvSpPr>
            <p:cNvPr id="539" name="Rechteck"/>
            <p:cNvSpPr/>
            <p:nvPr/>
          </p:nvSpPr>
          <p:spPr>
            <a:xfrm rot="1008181">
              <a:off x="593052" y="370118"/>
              <a:ext cx="3237261" cy="4581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pic>
          <p:nvPicPr>
            <p:cNvPr id="540" name="image74.tif" descr="image74.t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08181">
              <a:off x="593052" y="370118"/>
              <a:ext cx="3237261" cy="4581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2" name="PUNCH LUNCHes so far"/>
          <p:cNvSpPr txBox="1"/>
          <p:nvPr>
            <p:ph type="title"/>
          </p:nvPr>
        </p:nvSpPr>
        <p:spPr>
          <a:xfrm>
            <a:off x="407986" y="349611"/>
            <a:ext cx="11376004" cy="4512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pPr/>
            <a:r>
              <a:t>PUNCH LUNCHes so far</a:t>
            </a:r>
          </a:p>
        </p:txBody>
      </p:sp>
      <p:sp>
        <p:nvSpPr>
          <p:cNvPr id="543" name="You have an idea for a PUNCH LUNCH, just contact"/>
          <p:cNvSpPr txBox="1"/>
          <p:nvPr/>
        </p:nvSpPr>
        <p:spPr>
          <a:xfrm>
            <a:off x="554657" y="4866432"/>
            <a:ext cx="7726836" cy="767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300">
                <a:solidFill>
                  <a:schemeClr val="accent1">
                    <a:lumOff val="-9647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You have an idea for a PUNCH LUNCH, just contact the</a:t>
            </a:r>
          </a:p>
          <a:p>
            <a:pPr>
              <a:defRPr b="1" sz="2300">
                <a:solidFill>
                  <a:schemeClr val="accent1">
                    <a:lumOff val="-9647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executive board</a:t>
            </a:r>
          </a:p>
        </p:txBody>
      </p:sp>
      <p:sp>
        <p:nvSpPr>
          <p:cNvPr id="544" name="Footer Placeholder 1"/>
          <p:cNvSpPr txBox="1"/>
          <p:nvPr/>
        </p:nvSpPr>
        <p:spPr>
          <a:xfrm>
            <a:off x="407368" y="6597352"/>
            <a:ext cx="994893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PUNCH4NFDI   |   General Meeting   |   22 June 2021  |  SP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feld 13"/>
          <p:cNvSpPr txBox="1"/>
          <p:nvPr>
            <p:ph type="sldNum" sz="quarter" idx="4294967295"/>
          </p:nvPr>
        </p:nvSpPr>
        <p:spPr>
          <a:xfrm>
            <a:off x="11630048" y="6580799"/>
            <a:ext cx="153964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47" name="Google Shape;642;p67"/>
          <p:cNvSpPr txBox="1"/>
          <p:nvPr/>
        </p:nvSpPr>
        <p:spPr>
          <a:xfrm>
            <a:off x="407879" y="247960"/>
            <a:ext cx="11374802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3000">
                <a:solidFill>
                  <a:srgbClr val="0A4FAA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Open Data Activity</a:t>
            </a:r>
          </a:p>
        </p:txBody>
      </p:sp>
      <p:sp>
        <p:nvSpPr>
          <p:cNvPr id="548" name="Footer Placeholder 1"/>
          <p:cNvSpPr txBox="1"/>
          <p:nvPr/>
        </p:nvSpPr>
        <p:spPr>
          <a:xfrm>
            <a:off x="407368" y="6597352"/>
            <a:ext cx="994893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PUNCH4NFDI   |   General Meeting   |   22 June 2021  |  SP</a:t>
            </a:r>
          </a:p>
        </p:txBody>
      </p:sp>
      <p:pic>
        <p:nvPicPr>
          <p:cNvPr id="549" name="Screenshot 2021-06-18 at 11.48.26.png" descr="Screenshot 2021-06-18 at 11.48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90" y="1196007"/>
            <a:ext cx="5304796" cy="4872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Unbekannt.png" descr="Unbekan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0050" y="298450"/>
            <a:ext cx="5829300" cy="645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extfeld 13"/>
          <p:cNvSpPr txBox="1"/>
          <p:nvPr>
            <p:ph type="sldNum" sz="quarter" idx="4294967295"/>
          </p:nvPr>
        </p:nvSpPr>
        <p:spPr>
          <a:xfrm>
            <a:off x="11630048" y="6580799"/>
            <a:ext cx="153964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53" name="Title 3"/>
          <p:cNvSpPr txBox="1"/>
          <p:nvPr>
            <p:ph type="title"/>
          </p:nvPr>
        </p:nvSpPr>
        <p:spPr>
          <a:xfrm>
            <a:off x="407986" y="349611"/>
            <a:ext cx="11376028" cy="451098"/>
          </a:xfrm>
          <a:prstGeom prst="rect">
            <a:avLst/>
          </a:prstGeom>
        </p:spPr>
        <p:txBody>
          <a:bodyPr/>
          <a:lstStyle/>
          <a:p>
            <a:pPr/>
            <a:r>
              <a:t>Today </a:t>
            </a:r>
          </a:p>
        </p:txBody>
      </p:sp>
      <p:sp>
        <p:nvSpPr>
          <p:cNvPr id="554" name="Footer Placeholder 1"/>
          <p:cNvSpPr txBox="1"/>
          <p:nvPr/>
        </p:nvSpPr>
        <p:spPr>
          <a:xfrm>
            <a:off x="407368" y="6597352"/>
            <a:ext cx="994893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PUNCH4NFDI   |   General Meeting   |   22 June 2021  |  SP</a:t>
            </a:r>
          </a:p>
        </p:txBody>
      </p:sp>
      <p:sp>
        <p:nvSpPr>
          <p:cNvPr id="555" name="10:45 → 11:20  Funding cut situation (+discussion)¶ Speaker: Stefan Wagner (LSW, ZAH, U HD)   11:20 → 11:55  Formal and legal aspects (+discussion)¶ Speaker: Thomas Schoerner-Sadenius (CMS (CMS Fachgruppe QCD))   11:55 → 12:10  Technical break 15m…"/>
          <p:cNvSpPr txBox="1"/>
          <p:nvPr/>
        </p:nvSpPr>
        <p:spPr>
          <a:xfrm>
            <a:off x="364462" y="841771"/>
            <a:ext cx="8657666" cy="484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430">
                <a:solidFill>
                  <a:srgbClr val="1A63A0"/>
                </a:solidFill>
              </a:defRPr>
            </a:pPr>
            <a:br>
              <a:rPr b="0" sz="1300">
                <a:solidFill>
                  <a:srgbClr val="777777"/>
                </a:solidFill>
              </a:rPr>
            </a:br>
            <a:br>
              <a:rPr b="0" sz="1300">
                <a:solidFill>
                  <a:srgbClr val="000000">
                    <a:alpha val="87059"/>
                  </a:srgbClr>
                </a:solidFill>
              </a:rPr>
            </a:br>
            <a:r>
              <a:rPr sz="1300">
                <a:solidFill>
                  <a:srgbClr val="F9F9F9"/>
                </a:solidFill>
              </a:rPr>
              <a:t>10:45 </a:t>
            </a:r>
            <a:r>
              <a:rPr b="0" sz="1300"/>
              <a:t>→ 11:20 </a:t>
            </a:r>
            <a:br>
              <a:rPr b="0" sz="1300"/>
            </a:br>
            <a:r>
              <a:t>Funding cut situation (+discussion)</a:t>
            </a:r>
            <a:r>
              <a:rPr>
                <a:solidFill>
                  <a:srgbClr val="BBBBBB"/>
                </a:solidFill>
              </a:rPr>
              <a:t>¶</a:t>
            </a:r>
            <a:br>
              <a:rPr b="0" sz="1300">
                <a:solidFill>
                  <a:srgbClr val="000000">
                    <a:alpha val="87059"/>
                  </a:srgbClr>
                </a:solidFill>
              </a:rPr>
            </a:br>
            <a:r>
              <a:rPr sz="1300">
                <a:solidFill>
                  <a:srgbClr val="777777"/>
                </a:solidFill>
              </a:rPr>
              <a:t>Speaker</a:t>
            </a:r>
            <a:r>
              <a:rPr b="0" sz="1300">
                <a:solidFill>
                  <a:srgbClr val="777777"/>
                </a:solidFill>
              </a:rPr>
              <a:t>: Stefan Wagner</a:t>
            </a:r>
            <a:r>
              <a:rPr b="0" sz="1040">
                <a:solidFill>
                  <a:srgbClr val="777777"/>
                </a:solidFill>
              </a:rPr>
              <a:t> (LSW, ZAH, U HD) </a:t>
            </a:r>
            <a:br>
              <a:rPr b="0" sz="1300">
                <a:solidFill>
                  <a:srgbClr val="777777"/>
                </a:solidFill>
              </a:rPr>
            </a:br>
            <a:br>
              <a:rPr b="0" sz="1300">
                <a:solidFill>
                  <a:srgbClr val="000000">
                    <a:alpha val="87059"/>
                  </a:srgbClr>
                </a:solidFill>
              </a:rPr>
            </a:br>
            <a:r>
              <a:rPr sz="1300">
                <a:solidFill>
                  <a:srgbClr val="F9F9F9"/>
                </a:solidFill>
              </a:rPr>
              <a:t>11:20 </a:t>
            </a:r>
            <a:r>
              <a:rPr b="0" sz="1300"/>
              <a:t>→ 11:55 </a:t>
            </a:r>
            <a:br>
              <a:rPr b="0" sz="1300"/>
            </a:br>
            <a:r>
              <a:t>Formal and legal aspects (+discussion)</a:t>
            </a:r>
            <a:r>
              <a:rPr>
                <a:solidFill>
                  <a:srgbClr val="BBBBBB"/>
                </a:solidFill>
              </a:rPr>
              <a:t>¶</a:t>
            </a:r>
            <a:br>
              <a:rPr b="0" sz="1300">
                <a:solidFill>
                  <a:srgbClr val="000000">
                    <a:alpha val="87059"/>
                  </a:srgbClr>
                </a:solidFill>
              </a:rPr>
            </a:br>
            <a:r>
              <a:rPr sz="1300">
                <a:solidFill>
                  <a:schemeClr val="accent4">
                    <a:satOff val="-5436"/>
                    <a:lumOff val="-11607"/>
                  </a:schemeClr>
                </a:solidFill>
              </a:rPr>
              <a:t>Speaker</a:t>
            </a:r>
            <a:r>
              <a:rPr b="0" sz="1300">
                <a:solidFill>
                  <a:schemeClr val="accent4">
                    <a:satOff val="-5436"/>
                    <a:lumOff val="-11607"/>
                  </a:schemeClr>
                </a:solidFill>
              </a:rPr>
              <a:t>: Thomas Schoerner-Sadenius</a:t>
            </a:r>
            <a:r>
              <a:rPr b="0" sz="1040">
                <a:solidFill>
                  <a:schemeClr val="accent4">
                    <a:satOff val="-5436"/>
                    <a:lumOff val="-11607"/>
                  </a:schemeClr>
                </a:solidFill>
              </a:rPr>
              <a:t> (CMS (CMS Fachgruppe QCD)) </a:t>
            </a:r>
            <a:br>
              <a:rPr b="0" sz="1300">
                <a:solidFill>
                  <a:schemeClr val="accent4">
                    <a:satOff val="-5436"/>
                    <a:lumOff val="-11607"/>
                  </a:schemeClr>
                </a:solidFill>
              </a:rPr>
            </a:br>
            <a:br>
              <a:rPr b="0" sz="1300">
                <a:solidFill>
                  <a:srgbClr val="000000">
                    <a:alpha val="87059"/>
                  </a:srgbClr>
                </a:solidFill>
              </a:rPr>
            </a:br>
            <a:r>
              <a:rPr sz="1300">
                <a:solidFill>
                  <a:srgbClr val="F9F9F9"/>
                </a:solidFill>
              </a:rPr>
              <a:t>11:55 </a:t>
            </a:r>
            <a:r>
              <a:rPr b="0" sz="1300">
                <a:solidFill>
                  <a:srgbClr val="05B3B3"/>
                </a:solidFill>
              </a:rPr>
              <a:t>→ 12:10 </a:t>
            </a:r>
            <a:br>
              <a:rPr b="0" sz="1300">
                <a:solidFill>
                  <a:srgbClr val="05B3B3"/>
                </a:solidFill>
              </a:rPr>
            </a:br>
            <a:r>
              <a:rPr>
                <a:solidFill>
                  <a:srgbClr val="05B3B3"/>
                </a:solidFill>
              </a:rPr>
              <a:t>Technical break</a:t>
            </a:r>
            <a:br>
              <a:rPr>
                <a:solidFill>
                  <a:srgbClr val="05B3B3"/>
                </a:solidFill>
              </a:rPr>
            </a:br>
            <a:r>
              <a:rPr b="0" sz="1300">
                <a:solidFill>
                  <a:srgbClr val="05B3B3"/>
                </a:solidFill>
              </a:rPr>
              <a:t>15m</a:t>
            </a:r>
            <a:endParaRPr b="0" sz="1300">
              <a:solidFill>
                <a:srgbClr val="05B3B3"/>
              </a:solidFill>
            </a:endParaRPr>
          </a:p>
          <a:p>
            <a:pPr>
              <a:defRPr b="1" sz="1430">
                <a:solidFill>
                  <a:srgbClr val="1A63A0"/>
                </a:solidFill>
              </a:defRPr>
            </a:pPr>
            <a:r>
              <a:rPr b="0" sz="1300">
                <a:solidFill>
                  <a:srgbClr val="05B3B3"/>
                </a:solidFill>
              </a:rPr>
              <a:t> </a:t>
            </a:r>
            <a:br>
              <a:rPr b="0" sz="1300">
                <a:solidFill>
                  <a:srgbClr val="05B3B3"/>
                </a:solidFill>
              </a:rPr>
            </a:br>
            <a:r>
              <a:rPr sz="1300">
                <a:solidFill>
                  <a:srgbClr val="F9F9F9"/>
                </a:solidFill>
              </a:rPr>
              <a:t>12:10 </a:t>
            </a:r>
            <a:r>
              <a:rPr b="0" sz="1300"/>
              <a:t>→ 12:45 </a:t>
            </a:r>
            <a:br>
              <a:rPr b="0" sz="1300"/>
            </a:br>
            <a:r>
              <a:t>Governance and committees (+discussion)</a:t>
            </a:r>
            <a:r>
              <a:rPr>
                <a:solidFill>
                  <a:srgbClr val="BBBBBB"/>
                </a:solidFill>
              </a:rPr>
              <a:t>¶</a:t>
            </a:r>
            <a:br>
              <a:rPr sz="1300">
                <a:solidFill>
                  <a:srgbClr val="000000">
                    <a:alpha val="87059"/>
                  </a:srgbClr>
                </a:solidFill>
              </a:rPr>
            </a:br>
            <a:r>
              <a:rPr sz="1300">
                <a:solidFill>
                  <a:schemeClr val="accent4">
                    <a:satOff val="-5436"/>
                    <a:lumOff val="-11607"/>
                  </a:schemeClr>
                </a:solidFill>
              </a:rPr>
              <a:t>Speaker: </a:t>
            </a:r>
            <a:r>
              <a:rPr b="0" sz="1300">
                <a:solidFill>
                  <a:schemeClr val="accent4">
                    <a:satOff val="-5436"/>
                    <a:lumOff val="-11607"/>
                  </a:schemeClr>
                </a:solidFill>
              </a:rPr>
              <a:t>Matthias Steinmetz </a:t>
            </a:r>
            <a:r>
              <a:rPr b="0" sz="1100">
                <a:solidFill>
                  <a:schemeClr val="accent4">
                    <a:satOff val="-5436"/>
                    <a:lumOff val="-11607"/>
                  </a:schemeClr>
                </a:solidFill>
              </a:rPr>
              <a:t>(Leibniz Institute for Astrophysics Potsdam)</a:t>
            </a:r>
            <a:endParaRPr b="0" sz="1100">
              <a:solidFill>
                <a:schemeClr val="accent4">
                  <a:satOff val="-5436"/>
                  <a:lumOff val="-11607"/>
                </a:schemeClr>
              </a:solidFill>
            </a:endParaRPr>
          </a:p>
          <a:p>
            <a:pPr>
              <a:defRPr b="1" sz="1430">
                <a:solidFill>
                  <a:srgbClr val="1A63A0"/>
                </a:solidFill>
              </a:defRPr>
            </a:pPr>
            <a:r>
              <a:rPr sz="1300">
                <a:solidFill>
                  <a:schemeClr val="accent4">
                    <a:satOff val="-5436"/>
                    <a:lumOff val="-11607"/>
                  </a:schemeClr>
                </a:solidFill>
              </a:rPr>
              <a:t>Discussion Leaders</a:t>
            </a:r>
            <a:r>
              <a:rPr b="0" sz="1300">
                <a:solidFill>
                  <a:schemeClr val="accent4">
                    <a:satOff val="-5436"/>
                    <a:lumOff val="-11607"/>
                  </a:schemeClr>
                </a:solidFill>
              </a:rPr>
              <a:t>: Kilian Schwarz</a:t>
            </a:r>
            <a:r>
              <a:rPr b="0" sz="1100">
                <a:solidFill>
                  <a:schemeClr val="accent4">
                    <a:satOff val="-5436"/>
                    <a:lumOff val="-11607"/>
                  </a:schemeClr>
                </a:solidFill>
              </a:rPr>
              <a:t> (GSI) and</a:t>
            </a:r>
            <a:r>
              <a:rPr b="0" sz="1300">
                <a:solidFill>
                  <a:schemeClr val="accent4">
                    <a:satOff val="-5436"/>
                    <a:lumOff val="-11607"/>
                  </a:schemeClr>
                </a:solidFill>
              </a:rPr>
              <a:t> Andreas Haungs</a:t>
            </a:r>
            <a:r>
              <a:rPr b="0" sz="1100">
                <a:solidFill>
                  <a:schemeClr val="accent4">
                    <a:satOff val="-5436"/>
                    <a:lumOff val="-11607"/>
                  </a:schemeClr>
                </a:solidFill>
              </a:rPr>
              <a:t> (KIT)</a:t>
            </a:r>
            <a:br>
              <a:rPr b="0" sz="1100"/>
            </a:br>
            <a:br>
              <a:rPr sz="1300">
                <a:solidFill>
                  <a:srgbClr val="000000">
                    <a:alpha val="87059"/>
                  </a:srgbClr>
                </a:solidFill>
              </a:rPr>
            </a:br>
            <a:r>
              <a:rPr sz="1300">
                <a:solidFill>
                  <a:srgbClr val="F9F9F9"/>
                </a:solidFill>
              </a:rPr>
              <a:t>12:45 </a:t>
            </a:r>
            <a:r>
              <a:rPr sz="1300"/>
              <a:t>→ 13:00 </a:t>
            </a:r>
            <a:br>
              <a:rPr sz="1300"/>
            </a:br>
            <a:r>
              <a:t>Next steps and farewell</a:t>
            </a:r>
            <a:r>
              <a:rPr>
                <a:solidFill>
                  <a:srgbClr val="BBBBBB"/>
                </a:solidFill>
              </a:rPr>
              <a:t>¶</a:t>
            </a:r>
            <a:endParaRPr>
              <a:solidFill>
                <a:srgbClr val="BBBBBB"/>
              </a:solidFill>
            </a:endParaRPr>
          </a:p>
          <a:p>
            <a:pPr>
              <a:defRPr b="1" sz="1430">
                <a:solidFill>
                  <a:srgbClr val="1A63A0"/>
                </a:solidFill>
              </a:defRPr>
            </a:pPr>
            <a:r>
              <a:rPr sz="1300">
                <a:solidFill>
                  <a:schemeClr val="accent4">
                    <a:satOff val="-5436"/>
                    <a:lumOff val="-11607"/>
                  </a:schemeClr>
                </a:solidFill>
              </a:rPr>
              <a:t>Speaker</a:t>
            </a:r>
            <a:r>
              <a:rPr b="0" sz="1300">
                <a:solidFill>
                  <a:schemeClr val="accent4">
                    <a:satOff val="-5436"/>
                    <a:lumOff val="-11607"/>
                  </a:schemeClr>
                </a:solidFill>
              </a:rPr>
              <a:t>: Thomas Schoerner-Sadenius</a:t>
            </a:r>
            <a:r>
              <a:rPr b="0" sz="1040">
                <a:solidFill>
                  <a:schemeClr val="accent4">
                    <a:satOff val="-5436"/>
                    <a:lumOff val="-11607"/>
                  </a:schemeClr>
                </a:solidFill>
              </a:rPr>
              <a:t> (CMS (CMS Fachgruppe QCD)) </a:t>
            </a:r>
            <a:br>
              <a:rPr b="0" sz="1300">
                <a:solidFill>
                  <a:schemeClr val="accent4">
                    <a:satOff val="-5436"/>
                    <a:lumOff val="-11607"/>
                  </a:schemeClr>
                </a:solidFill>
              </a:rPr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extfeld 13"/>
          <p:cNvSpPr txBox="1"/>
          <p:nvPr>
            <p:ph type="sldNum" sz="quarter" idx="4294967295"/>
          </p:nvPr>
        </p:nvSpPr>
        <p:spPr>
          <a:xfrm>
            <a:off x="11630048" y="6580799"/>
            <a:ext cx="153964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58" name="Title 1"/>
          <p:cNvSpPr txBox="1"/>
          <p:nvPr>
            <p:ph type="title"/>
          </p:nvPr>
        </p:nvSpPr>
        <p:spPr>
          <a:xfrm>
            <a:off x="407986" y="349611"/>
            <a:ext cx="11376028" cy="451098"/>
          </a:xfrm>
          <a:prstGeom prst="rect">
            <a:avLst/>
          </a:prstGeom>
        </p:spPr>
        <p:txBody>
          <a:bodyPr/>
          <a:lstStyle>
            <a:lvl1pPr defTabSz="612648">
              <a:defRPr sz="3200"/>
            </a:lvl1pPr>
          </a:lstStyle>
          <a:p>
            <a:pPr/>
            <a:r>
              <a:t>Thank you!</a:t>
            </a:r>
          </a:p>
        </p:txBody>
      </p:sp>
      <p:pic>
        <p:nvPicPr>
          <p:cNvPr id="55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12453" y="3560774"/>
            <a:ext cx="2736306" cy="2736306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Footer Placeholder 1"/>
          <p:cNvSpPr txBox="1"/>
          <p:nvPr/>
        </p:nvSpPr>
        <p:spPr>
          <a:xfrm>
            <a:off x="407368" y="6597352"/>
            <a:ext cx="994893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PUNCH4NFDI   |   General Meeting   |   22 June 2021  |  SP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hteck"/>
          <p:cNvSpPr/>
          <p:nvPr/>
        </p:nvSpPr>
        <p:spPr>
          <a:xfrm>
            <a:off x="8638382" y="1362018"/>
            <a:ext cx="3286624" cy="101899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60" name="Abgerundetes Rechteck"/>
          <p:cNvSpPr/>
          <p:nvPr/>
        </p:nvSpPr>
        <p:spPr>
          <a:xfrm>
            <a:off x="646784" y="1638587"/>
            <a:ext cx="1966215" cy="195776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61" name="Recommendation for Funding"/>
          <p:cNvSpPr txBox="1"/>
          <p:nvPr>
            <p:ph type="title"/>
          </p:nvPr>
        </p:nvSpPr>
        <p:spPr>
          <a:xfrm>
            <a:off x="407986" y="229388"/>
            <a:ext cx="11376028" cy="3511193"/>
          </a:xfrm>
          <a:prstGeom prst="rect">
            <a:avLst/>
          </a:prstGeom>
        </p:spPr>
        <p:txBody>
          <a:bodyPr/>
          <a:lstStyle/>
          <a:p>
            <a:pPr/>
            <a:r>
              <a:t>Recommendation for Funding</a:t>
            </a:r>
          </a:p>
        </p:txBody>
      </p:sp>
      <p:sp>
        <p:nvSpPr>
          <p:cNvPr id="262" name="TextBox 4"/>
          <p:cNvSpPr txBox="1"/>
          <p:nvPr/>
        </p:nvSpPr>
        <p:spPr>
          <a:xfrm>
            <a:off x="1029152" y="4249669"/>
            <a:ext cx="2060385" cy="1684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Already funded: </a:t>
            </a:r>
          </a:p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- DataPlant</a:t>
            </a:r>
          </a:p>
          <a:p>
            <a:pPr marL="127000" indent="-1270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GHGA</a:t>
            </a:r>
          </a:p>
          <a:p>
            <a:pPr marL="127000" indent="-1270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KonsortSWD</a:t>
            </a:r>
          </a:p>
          <a:p>
            <a:pPr marL="127000" indent="-1270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NFDI4Biodiversity</a:t>
            </a:r>
          </a:p>
          <a:p>
            <a:pPr marL="127000" indent="-1270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NFDI4Cat</a:t>
            </a:r>
          </a:p>
        </p:txBody>
      </p:sp>
      <p:sp>
        <p:nvSpPr>
          <p:cNvPr id="263" name="TextBox 10"/>
          <p:cNvSpPr txBox="1"/>
          <p:nvPr/>
        </p:nvSpPr>
        <p:spPr>
          <a:xfrm>
            <a:off x="3122025" y="4532928"/>
            <a:ext cx="1628524" cy="1150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27000" indent="-1270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NFDI4Chem</a:t>
            </a:r>
          </a:p>
          <a:p>
            <a:pPr marL="127000" indent="-1270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NFDI4Culture</a:t>
            </a:r>
          </a:p>
          <a:p>
            <a:pPr marL="127000" indent="-1270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NFDI4Health</a:t>
            </a:r>
          </a:p>
          <a:p>
            <a:pPr marL="127000" indent="-1270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NFDI4Ing</a:t>
            </a:r>
          </a:p>
        </p:txBody>
      </p:sp>
      <p:sp>
        <p:nvSpPr>
          <p:cNvPr id="264" name="TextBox 11"/>
          <p:cNvSpPr txBox="1"/>
          <p:nvPr/>
        </p:nvSpPr>
        <p:spPr>
          <a:xfrm>
            <a:off x="6457000" y="4266228"/>
            <a:ext cx="2607354" cy="1684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Newly funded consortia: </a:t>
            </a:r>
          </a:p>
          <a:p>
            <a:pPr marL="177800" indent="-1778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PUNCH4NFDI</a:t>
            </a:r>
          </a:p>
          <a:p>
            <a:pPr marL="177800" indent="-1778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DAPHNE4NFDI</a:t>
            </a:r>
          </a:p>
          <a:p>
            <a:pPr marL="177800" indent="-1778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FAIRMAT</a:t>
            </a:r>
          </a:p>
          <a:p>
            <a:pPr marL="177800" indent="-1778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MatWerk</a:t>
            </a:r>
          </a:p>
          <a:p>
            <a:pPr marL="177800" indent="-1778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berd-nfdi</a:t>
            </a:r>
          </a:p>
        </p:txBody>
      </p:sp>
      <p:sp>
        <p:nvSpPr>
          <p:cNvPr id="265" name="TextBox 13"/>
          <p:cNvSpPr txBox="1"/>
          <p:nvPr/>
        </p:nvSpPr>
        <p:spPr>
          <a:xfrm>
            <a:off x="9310072" y="4532928"/>
            <a:ext cx="2238545" cy="141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77800" indent="-1778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MaRDI</a:t>
            </a:r>
          </a:p>
          <a:p>
            <a:pPr marL="177800" indent="-1778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NFDI4Earth</a:t>
            </a:r>
          </a:p>
          <a:p>
            <a:pPr marL="177800" indent="-1778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NFDI4DataScience</a:t>
            </a:r>
          </a:p>
          <a:p>
            <a:pPr marL="177800" indent="-1778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Text+</a:t>
            </a:r>
          </a:p>
          <a:p>
            <a:pPr marL="177800" indent="-177800">
              <a:buSzPct val="100000"/>
              <a:buChar char="-"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NFDI4microbiota</a:t>
            </a:r>
          </a:p>
        </p:txBody>
      </p:sp>
      <p:sp>
        <p:nvSpPr>
          <p:cNvPr id="266" name="Official meeting of GWK at 2nd Juli 2021…"/>
          <p:cNvSpPr txBox="1"/>
          <p:nvPr/>
        </p:nvSpPr>
        <p:spPr>
          <a:xfrm>
            <a:off x="3318878" y="1800086"/>
            <a:ext cx="5096826" cy="1835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Official meeting of GWK at 2nd Juli 2021</a:t>
            </a:r>
          </a:p>
          <a:p>
            <a: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Official letter from DFG expected end of July</a:t>
            </a:r>
          </a:p>
        </p:txBody>
      </p:sp>
      <p:pic>
        <p:nvPicPr>
          <p:cNvPr id="267" name="Google Shape;825;p90" descr="Google Shape;825;p9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110" y="1578635"/>
            <a:ext cx="1910103" cy="207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8" y="0"/>
                </a:moveTo>
                <a:cubicBezTo>
                  <a:pt x="4833" y="0"/>
                  <a:pt x="0" y="4836"/>
                  <a:pt x="0" y="10800"/>
                </a:cubicBezTo>
                <a:cubicBezTo>
                  <a:pt x="0" y="16764"/>
                  <a:pt x="4833" y="21600"/>
                  <a:pt x="10798" y="21600"/>
                </a:cubicBezTo>
                <a:cubicBezTo>
                  <a:pt x="16762" y="21600"/>
                  <a:pt x="21600" y="16764"/>
                  <a:pt x="21600" y="10800"/>
                </a:cubicBezTo>
                <a:cubicBezTo>
                  <a:pt x="21600" y="4836"/>
                  <a:pt x="16762" y="0"/>
                  <a:pt x="10798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8" name="Google Shape;352;p47" descr="Google Shape;352;p4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08076" y="1481593"/>
            <a:ext cx="3147236" cy="779847"/>
          </a:xfrm>
          <a:prstGeom prst="rect">
            <a:avLst/>
          </a:prstGeom>
          <a:ln>
            <a:solidFill>
              <a:srgbClr val="000000"/>
            </a:solidFill>
            <a:miter lim="8000"/>
          </a:ln>
        </p:spPr>
      </p:pic>
      <p:pic>
        <p:nvPicPr>
          <p:cNvPr id="269" name="Google Shape;353;p47" descr="Google Shape;353;p4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13944" y="2929499"/>
            <a:ext cx="3135498" cy="39978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Footer Placeholder 1"/>
          <p:cNvSpPr txBox="1"/>
          <p:nvPr/>
        </p:nvSpPr>
        <p:spPr>
          <a:xfrm>
            <a:off x="407368" y="6580799"/>
            <a:ext cx="994893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PUNCH4NFDI   |   General Meeting   |   22 June 2021  |  SP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feld 13"/>
          <p:cNvSpPr txBox="1"/>
          <p:nvPr>
            <p:ph type="sldNum" sz="quarter" idx="4294967295"/>
          </p:nvPr>
        </p:nvSpPr>
        <p:spPr>
          <a:xfrm>
            <a:off x="11657010" y="6580799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73" name="Google Shape;858;p86"/>
          <p:cNvSpPr txBox="1"/>
          <p:nvPr>
            <p:ph type="title"/>
          </p:nvPr>
        </p:nvSpPr>
        <p:spPr>
          <a:xfrm>
            <a:off x="407986" y="349611"/>
            <a:ext cx="11376004" cy="451200"/>
          </a:xfrm>
          <a:prstGeom prst="rect">
            <a:avLst/>
          </a:prstGeom>
        </p:spPr>
        <p:txBody>
          <a:bodyPr/>
          <a:lstStyle/>
          <a:p>
            <a:pPr/>
            <a:r>
              <a:t>Who we are</a:t>
            </a:r>
          </a:p>
        </p:txBody>
      </p:sp>
      <p:sp>
        <p:nvSpPr>
          <p:cNvPr id="274" name="Google Shape;859;p86"/>
          <p:cNvSpPr txBox="1"/>
          <p:nvPr>
            <p:ph type="body" sz="quarter" idx="1"/>
          </p:nvPr>
        </p:nvSpPr>
        <p:spPr>
          <a:xfrm>
            <a:off x="407986" y="817500"/>
            <a:ext cx="11376004" cy="37920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0000"/>
              </a:lnSpc>
              <a:buSzTx/>
              <a:buNone/>
              <a:defRPr b="1">
                <a:solidFill>
                  <a:schemeClr val="accent2"/>
                </a:solidFill>
              </a:defRPr>
            </a:pPr>
          </a:p>
        </p:txBody>
      </p:sp>
      <p:pic>
        <p:nvPicPr>
          <p:cNvPr id="275" name="Google Shape;860;p86" descr="Google Shape;860;p8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001" y="1319976"/>
            <a:ext cx="1013649" cy="1013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Google Shape;861;p86" descr="Google Shape;861;p8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0024" y="1396173"/>
            <a:ext cx="814626" cy="905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Google Shape;862;p86" descr="Google Shape;862;p8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134" y="2486434"/>
            <a:ext cx="1661835" cy="646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Google Shape;863;p86" descr="Google Shape;863;p8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47766" y="2593500"/>
            <a:ext cx="1767535" cy="614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Google Shape;864;p86" descr="Google Shape;864;p8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82301" y="2701475"/>
            <a:ext cx="1964878" cy="421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Google Shape;865;p86" descr="Google Shape;865;p8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23973" y="1436612"/>
            <a:ext cx="897602" cy="89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Google Shape;866;p86" descr="Google Shape;866;p8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00301" y="2616025"/>
            <a:ext cx="2165401" cy="56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Google Shape;867;p86" descr="Google Shape;867;p8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218823" y="2618471"/>
            <a:ext cx="2060802" cy="614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Google Shape;868;p86" descr="Google Shape;868;p86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2398" y="4269475"/>
            <a:ext cx="1767526" cy="55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Google Shape;869;p86" descr="Google Shape;869;p8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164475" y="1319973"/>
            <a:ext cx="1126177" cy="1126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Google Shape;870;p86" descr="Google Shape;870;p86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78175" y="3442646"/>
            <a:ext cx="1428907" cy="629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Google Shape;871;p86" descr="Google Shape;871;p86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907052" y="3402645"/>
            <a:ext cx="1428910" cy="714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Google Shape;872;p86" descr="Google Shape;872;p86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567648" y="3402812"/>
            <a:ext cx="1846695" cy="775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Google Shape;873;p86" descr="Google Shape;873;p86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259276" y="1430228"/>
            <a:ext cx="897602" cy="898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Google Shape;874;p86" descr="Google Shape;874;p86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204097" y="1423278"/>
            <a:ext cx="1013651" cy="968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Google Shape;875;p86" descr="Google Shape;875;p86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264974" y="1458749"/>
            <a:ext cx="649293" cy="898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Google Shape;876;p86" descr="Google Shape;876;p86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906325" y="1478224"/>
            <a:ext cx="897602" cy="963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Google Shape;877;p86" descr="Google Shape;877;p86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9803758" y="3493949"/>
            <a:ext cx="1123538" cy="675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Google Shape;878;p86" descr="Google Shape;878;p86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961499" y="1500100"/>
            <a:ext cx="897603" cy="925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Google Shape;879;p86" descr="Google Shape;879;p86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2102673" y="4458198"/>
            <a:ext cx="1661830" cy="45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Google Shape;880;p86" descr="Google Shape;880;p86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8851151" y="1459399"/>
            <a:ext cx="1013655" cy="1013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Google Shape;881;p86" descr="Google Shape;881;p86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0006976" y="1507550"/>
            <a:ext cx="897600" cy="911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Google Shape;882;p86" descr="Google Shape;882;p86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11000799" y="1567124"/>
            <a:ext cx="1013651" cy="8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Google Shape;883;p86" descr="Google Shape;883;p86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5563370" y="3437390"/>
            <a:ext cx="1964875" cy="705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Google Shape;884;p86" descr="Google Shape;884;p86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7646009" y="3352374"/>
            <a:ext cx="1846693" cy="84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Google Shape;885;p86" descr="Google Shape;885;p86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152400" y="5170125"/>
            <a:ext cx="1013652" cy="1013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Google Shape;886;p86" descr="Google Shape;886;p86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3947250" y="4301475"/>
            <a:ext cx="2060802" cy="826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Google Shape;887;p86" descr="Google Shape;887;p86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1280223" y="5132675"/>
            <a:ext cx="1123549" cy="1123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Google Shape;888;p86" descr="Google Shape;888;p86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6200726" y="4303250"/>
            <a:ext cx="1573910" cy="775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Google Shape;889;p86" descr="Google Shape;889;p86"/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2559449" y="5134600"/>
            <a:ext cx="1263498" cy="112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Google Shape;890;p86" descr="Google Shape;890;p86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3992624" y="5253675"/>
            <a:ext cx="1013650" cy="1013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Google Shape;891;p86" descr="Google Shape;891;p86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5127900" y="5251901"/>
            <a:ext cx="1013651" cy="1013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Google Shape;892;p86" descr="Google Shape;892;p86"/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7774619" y="4252857"/>
            <a:ext cx="1428902" cy="910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Google Shape;893;p86" descr="Google Shape;893;p86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6263171" y="5253671"/>
            <a:ext cx="1013653" cy="1013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Google Shape;894;p86" descr="Google Shape;894;p86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11159851" y="3410036"/>
            <a:ext cx="897602" cy="897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Google Shape;895;p86" descr="Google Shape;895;p86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9264425" y="4417676"/>
            <a:ext cx="1263502" cy="56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Google Shape;896;p86" descr="Google Shape;896;p86"/>
          <p:cNvPicPr>
            <a:picLocks noChangeAspect="1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7353026" y="5272575"/>
            <a:ext cx="1013654" cy="1017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Google Shape;897;p86" descr="Google Shape;897;p86"/>
          <p:cNvPicPr>
            <a:picLocks noChangeAspect="1"/>
          </p:cNvPicPr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8533720" y="5352948"/>
            <a:ext cx="1428902" cy="931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Google Shape;898;p86" descr="Google Shape;898;p86"/>
          <p:cNvPicPr>
            <a:picLocks noChangeAspect="1"/>
          </p:cNvPicPr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10078001" y="5726000"/>
            <a:ext cx="1767529" cy="6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Google Shape;899;p86" descr="Google Shape;899;p86"/>
          <p:cNvPicPr>
            <a:picLocks noChangeAspect="1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10798401" y="4429700"/>
            <a:ext cx="1126179" cy="570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Google Shape;900;p86" descr="Google Shape;900;p86"/>
          <p:cNvPicPr>
            <a:picLocks noChangeAspect="1"/>
          </p:cNvPicPr>
          <p:nvPr/>
        </p:nvPicPr>
        <p:blipFill>
          <a:blip r:embed="rId42">
            <a:extLst/>
          </a:blip>
          <a:srcRect l="7757" t="13631" r="27094" b="25856"/>
          <a:stretch>
            <a:fillRect/>
          </a:stretch>
        </p:blipFill>
        <p:spPr>
          <a:xfrm>
            <a:off x="10179609" y="5081596"/>
            <a:ext cx="1573902" cy="562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Google Shape;901;p86" descr="Google Shape;901;p86"/>
          <p:cNvPicPr>
            <a:picLocks noChangeAspect="1"/>
          </p:cNvPicPr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10289936" y="2629086"/>
            <a:ext cx="1767535" cy="513734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Footer Placeholder 1"/>
          <p:cNvSpPr txBox="1"/>
          <p:nvPr/>
        </p:nvSpPr>
        <p:spPr>
          <a:xfrm>
            <a:off x="407368" y="6597352"/>
            <a:ext cx="994893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PUNCH4NFDI   |   General Meeting   |   22 June 2021  |  SP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blase"/>
          <p:cNvSpPr/>
          <p:nvPr/>
        </p:nvSpPr>
        <p:spPr>
          <a:xfrm>
            <a:off x="2386870" y="1351822"/>
            <a:ext cx="9344423" cy="4454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60" y="0"/>
                </a:moveTo>
                <a:cubicBezTo>
                  <a:pt x="1075" y="0"/>
                  <a:pt x="845" y="483"/>
                  <a:pt x="845" y="1080"/>
                </a:cubicBezTo>
                <a:lnTo>
                  <a:pt x="845" y="8863"/>
                </a:lnTo>
                <a:lnTo>
                  <a:pt x="0" y="11024"/>
                </a:lnTo>
                <a:lnTo>
                  <a:pt x="845" y="13186"/>
                </a:lnTo>
                <a:lnTo>
                  <a:pt x="845" y="20520"/>
                </a:lnTo>
                <a:cubicBezTo>
                  <a:pt x="845" y="21117"/>
                  <a:pt x="1075" y="21600"/>
                  <a:pt x="1360" y="21600"/>
                </a:cubicBezTo>
                <a:lnTo>
                  <a:pt x="21085" y="21600"/>
                </a:lnTo>
                <a:cubicBezTo>
                  <a:pt x="21370" y="21600"/>
                  <a:pt x="21600" y="21117"/>
                  <a:pt x="21600" y="20520"/>
                </a:cubicBezTo>
                <a:lnTo>
                  <a:pt x="21600" y="1080"/>
                </a:lnTo>
                <a:cubicBezTo>
                  <a:pt x="21600" y="483"/>
                  <a:pt x="21370" y="0"/>
                  <a:pt x="21085" y="0"/>
                </a:cubicBezTo>
                <a:lnTo>
                  <a:pt x="1360" y="0"/>
                </a:lnTo>
                <a:close/>
              </a:path>
            </a:pathLst>
          </a:custGeom>
          <a:solidFill>
            <a:srgbClr val="FFFFFF"/>
          </a:solidFill>
          <a:ln w="1016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20" name="Textfeld 13"/>
          <p:cNvSpPr txBox="1"/>
          <p:nvPr>
            <p:ph type="sldNum" sz="quarter" idx="4294967295"/>
          </p:nvPr>
        </p:nvSpPr>
        <p:spPr>
          <a:xfrm>
            <a:off x="11657010" y="6580799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21" name="Google Shape;858;p86"/>
          <p:cNvSpPr txBox="1"/>
          <p:nvPr>
            <p:ph type="title"/>
          </p:nvPr>
        </p:nvSpPr>
        <p:spPr>
          <a:xfrm>
            <a:off x="407986" y="349611"/>
            <a:ext cx="11376004" cy="451200"/>
          </a:xfrm>
          <a:prstGeom prst="rect">
            <a:avLst/>
          </a:prstGeom>
        </p:spPr>
        <p:txBody>
          <a:bodyPr/>
          <a:lstStyle/>
          <a:p>
            <a:pPr/>
            <a:r>
              <a:t>Now we have to become a functioning PUNCH4NFDI unit </a:t>
            </a:r>
          </a:p>
        </p:txBody>
      </p:sp>
      <p:grpSp>
        <p:nvGrpSpPr>
          <p:cNvPr id="365" name="Gruppieren"/>
          <p:cNvGrpSpPr/>
          <p:nvPr/>
        </p:nvGrpSpPr>
        <p:grpSpPr>
          <a:xfrm>
            <a:off x="3212806" y="1670345"/>
            <a:ext cx="8462160" cy="3856281"/>
            <a:chOff x="0" y="0"/>
            <a:chExt cx="8462158" cy="3856279"/>
          </a:xfrm>
        </p:grpSpPr>
        <p:sp>
          <p:nvSpPr>
            <p:cNvPr id="322" name="Footer Placeholder 1"/>
            <p:cNvSpPr txBox="1"/>
            <p:nvPr/>
          </p:nvSpPr>
          <p:spPr>
            <a:xfrm>
              <a:off x="78866" y="3720734"/>
              <a:ext cx="7071733" cy="1355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0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PUNCH4NFDI   |   General Meeting   |   12 May 2021  |  TS</a:t>
              </a:r>
            </a:p>
          </p:txBody>
        </p:sp>
        <p:pic>
          <p:nvPicPr>
            <p:cNvPr id="323" name="Google Shape;860;p86" descr="Google Shape;860;p8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1683" y="0"/>
              <a:ext cx="720506" cy="720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" name="Google Shape;861;p86" descr="Google Shape;861;p8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15249" y="54163"/>
              <a:ext cx="579038" cy="643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" name="Google Shape;862;p86" descr="Google Shape;862;p8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4202" y="829122"/>
              <a:ext cx="1181238" cy="459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" name="Google Shape;863;p86" descr="Google Shape;863;p8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18314" y="905224"/>
              <a:ext cx="1256369" cy="4371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Google Shape;864;p86" descr="Google Shape;864;p86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22305" y="981973"/>
              <a:ext cx="1396642" cy="2993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" name="Google Shape;865;p86" descr="Google Shape;865;p8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72482" y="82905"/>
              <a:ext cx="638018" cy="6380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" name="Google Shape;866;p86" descr="Google Shape;866;p86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56705" y="921236"/>
              <a:ext cx="1539174" cy="400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Google Shape;867;p86" descr="Google Shape;867;p86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733638" y="922975"/>
              <a:ext cx="1464825" cy="4371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" name="Google Shape;868;p86" descr="Google Shape;868;p8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2096513"/>
              <a:ext cx="1256362" cy="3967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2" name="Google Shape;869;p86" descr="Google Shape;869;p86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40992" y="0"/>
              <a:ext cx="800490" cy="8004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3" name="Google Shape;870;p86" descr="Google Shape;870;p86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322" y="1508800"/>
              <a:ext cx="1015673" cy="447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" name="Google Shape;871;p86" descr="Google Shape;871;p86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47213" y="1480367"/>
              <a:ext cx="1015674" cy="507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5" name="Google Shape;872;p86" descr="Google Shape;872;p86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427568" y="1480485"/>
              <a:ext cx="1312637" cy="550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" name="Google Shape;873;p86" descr="Google Shape;873;p86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19179" y="78368"/>
              <a:ext cx="638018" cy="6387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" name="Google Shape;874;p86" descr="Google Shape;874;p86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590762" y="73428"/>
              <a:ext cx="720506" cy="688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" name="Google Shape;875;p86" descr="Google Shape;875;p86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344836" y="98640"/>
              <a:ext cx="461520" cy="638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" name="Google Shape;876;p86" descr="Google Shape;876;p8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511512" y="112484"/>
              <a:ext cx="638019" cy="6851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" name="Google Shape;877;p86" descr="Google Shape;877;p86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860215" y="1545266"/>
              <a:ext cx="798614" cy="4799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" name="Google Shape;878;p86" descr="Google Shape;878;p86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839928" y="128033"/>
              <a:ext cx="638019" cy="6575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2" name="Google Shape;879;p86" descr="Google Shape;879;p86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386261" y="2230659"/>
              <a:ext cx="1181233" cy="3207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3" name="Google Shape;880;p86" descr="Google Shape;880;p86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183097" y="99102"/>
              <a:ext cx="720509" cy="7205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4" name="Google Shape;881;p86" descr="Google Shape;881;p86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004660" y="133328"/>
              <a:ext cx="638019" cy="6482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" name="Google Shape;882;p86" descr="Google Shape;882;p86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711074" y="175674"/>
              <a:ext cx="720507" cy="6004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" name="Google Shape;883;p86" descr="Google Shape;883;p86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846134" y="1505064"/>
              <a:ext cx="1396639" cy="5018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" name="Google Shape;884;p86" descr="Google Shape;884;p86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326479" y="1444635"/>
              <a:ext cx="1312635" cy="600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" name="Google Shape;885;p86" descr="Google Shape;885;p86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" y="2736697"/>
              <a:ext cx="720508" cy="720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" name="Google Shape;886;p86" descr="Google Shape;886;p86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697391" y="2119259"/>
              <a:ext cx="1464825" cy="587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" name="Google Shape;887;p86" descr="Google Shape;887;p86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01662" y="2710078"/>
              <a:ext cx="798622" cy="798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1" name="Google Shape;888;p86" descr="Google Shape;888;p86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299168" y="2120521"/>
              <a:ext cx="1118740" cy="550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Google Shape;889;p86" descr="Google Shape;889;p86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710938" y="2711446"/>
              <a:ext cx="898099" cy="8004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3" name="Google Shape;890;p86" descr="Google Shape;890;p86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729643" y="2796085"/>
              <a:ext cx="720506" cy="720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4" name="Google Shape;891;p86" descr="Google Shape;891;p86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536601" y="2794824"/>
              <a:ext cx="720506" cy="720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" name="Google Shape;892;p86" descr="Google Shape;892;p86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417895" y="2084701"/>
              <a:ext cx="1015668" cy="646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" name="Google Shape;893;p86" descr="Google Shape;893;p86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343554" y="2796082"/>
              <a:ext cx="720508" cy="7205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" name="Google Shape;894;p86" descr="Google Shape;894;p86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824128" y="1485621"/>
              <a:ext cx="638018" cy="6380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" name="Google Shape;895;p86" descr="Google Shape;895;p86"/>
            <p:cNvPicPr>
              <a:picLocks noChangeAspect="1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476853" y="2201855"/>
              <a:ext cx="898102" cy="4045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" name="Google Shape;896;p86" descr="Google Shape;896;p86"/>
            <p:cNvPicPr>
              <a:picLocks noChangeAspect="1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118226" y="2809519"/>
              <a:ext cx="720508" cy="7235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" name="Google Shape;897;p86" descr="Google Shape;897;p86"/>
            <p:cNvPicPr>
              <a:picLocks noChangeAspect="1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957467" y="2866649"/>
              <a:ext cx="1015669" cy="661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1" name="Google Shape;898;p86" descr="Google Shape;898;p86"/>
            <p:cNvPicPr>
              <a:picLocks noChangeAspect="1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055146" y="3131815"/>
              <a:ext cx="1256365" cy="4535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2" name="Google Shape;899;p86" descr="Google Shape;899;p86"/>
            <p:cNvPicPr>
              <a:picLocks noChangeAspect="1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567209" y="2210401"/>
              <a:ext cx="800491" cy="4054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" name="Google Shape;900;p86" descr="Google Shape;900;p86"/>
            <p:cNvPicPr>
              <a:picLocks noChangeAspect="1"/>
            </p:cNvPicPr>
            <p:nvPr/>
          </p:nvPicPr>
          <p:blipFill>
            <a:blip r:embed="rId42">
              <a:extLst/>
            </a:blip>
            <a:srcRect l="7757" t="13631" r="27093" b="25856"/>
            <a:stretch>
              <a:fillRect/>
            </a:stretch>
          </p:blipFill>
          <p:spPr>
            <a:xfrm>
              <a:off x="7127369" y="2673771"/>
              <a:ext cx="1118735" cy="400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" name="Google Shape;901;p86" descr="Google Shape;901;p86"/>
            <p:cNvPicPr>
              <a:picLocks noChangeAspect="1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205790" y="930519"/>
              <a:ext cx="1256369" cy="365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66" name="Google Shape;825;p90" descr="Google Shape;825;p90"/>
          <p:cNvPicPr>
            <a:picLocks noChangeAspect="1"/>
          </p:cNvPicPr>
          <p:nvPr/>
        </p:nvPicPr>
        <p:blipFill>
          <a:blip r:embed="rId44">
            <a:extLst/>
          </a:blip>
          <a:stretch>
            <a:fillRect/>
          </a:stretch>
        </p:blipFill>
        <p:spPr>
          <a:xfrm>
            <a:off x="221372" y="2556667"/>
            <a:ext cx="1910102" cy="2074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8" y="0"/>
                </a:moveTo>
                <a:cubicBezTo>
                  <a:pt x="4833" y="0"/>
                  <a:pt x="0" y="4836"/>
                  <a:pt x="0" y="10800"/>
                </a:cubicBezTo>
                <a:cubicBezTo>
                  <a:pt x="0" y="16764"/>
                  <a:pt x="4833" y="21600"/>
                  <a:pt x="10798" y="21600"/>
                </a:cubicBezTo>
                <a:cubicBezTo>
                  <a:pt x="16762" y="21600"/>
                  <a:pt x="21600" y="16764"/>
                  <a:pt x="21600" y="10800"/>
                </a:cubicBezTo>
                <a:cubicBezTo>
                  <a:pt x="21600" y="4836"/>
                  <a:pt x="16762" y="0"/>
                  <a:pt x="1079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7" name="Footer Placeholder 1"/>
          <p:cNvSpPr txBox="1"/>
          <p:nvPr/>
        </p:nvSpPr>
        <p:spPr>
          <a:xfrm>
            <a:off x="407368" y="6597352"/>
            <a:ext cx="994893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PUNCH4NFDI   |   General Meeting   |   22 June 2021  |  SP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feld 13"/>
          <p:cNvSpPr txBox="1"/>
          <p:nvPr>
            <p:ph type="sldNum" sz="quarter" idx="4294967295"/>
          </p:nvPr>
        </p:nvSpPr>
        <p:spPr>
          <a:xfrm>
            <a:off x="11657010" y="6580799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70" name="Google Shape;858;p86"/>
          <p:cNvSpPr txBox="1"/>
          <p:nvPr>
            <p:ph type="title"/>
          </p:nvPr>
        </p:nvSpPr>
        <p:spPr>
          <a:xfrm>
            <a:off x="407986" y="349611"/>
            <a:ext cx="11376004" cy="451200"/>
          </a:xfrm>
          <a:prstGeom prst="rect">
            <a:avLst/>
          </a:prstGeom>
        </p:spPr>
        <p:txBody>
          <a:bodyPr/>
          <a:lstStyle/>
          <a:p>
            <a:pPr/>
            <a:r>
              <a:t>PUNCH timeline</a:t>
            </a:r>
          </a:p>
        </p:txBody>
      </p:sp>
      <p:grpSp>
        <p:nvGrpSpPr>
          <p:cNvPr id="373" name="Chevron 9"/>
          <p:cNvGrpSpPr/>
          <p:nvPr/>
        </p:nvGrpSpPr>
        <p:grpSpPr>
          <a:xfrm>
            <a:off x="2008383" y="3703870"/>
            <a:ext cx="3850841" cy="2232337"/>
            <a:chOff x="0" y="0"/>
            <a:chExt cx="3850840" cy="2232336"/>
          </a:xfrm>
        </p:grpSpPr>
        <p:sp>
          <p:nvSpPr>
            <p:cNvPr id="371" name="Zickzack"/>
            <p:cNvSpPr/>
            <p:nvPr/>
          </p:nvSpPr>
          <p:spPr>
            <a:xfrm>
              <a:off x="0" y="0"/>
              <a:ext cx="3850841" cy="2232337"/>
            </a:xfrm>
            <a:prstGeom prst="chevron">
              <a:avLst>
                <a:gd name="adj" fmla="val 32933"/>
              </a:avLst>
            </a:prstGeom>
            <a:gradFill flip="none" rotWithShape="1">
              <a:gsLst>
                <a:gs pos="0">
                  <a:srgbClr val="BDC5D1"/>
                </a:gs>
                <a:gs pos="50000">
                  <a:srgbClr val="B2BAC9"/>
                </a:gs>
                <a:gs pos="100000">
                  <a:srgbClr val="A5B0C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2" name="PUNCH4NFDI…"/>
            <p:cNvSpPr txBox="1"/>
            <p:nvPr/>
          </p:nvSpPr>
          <p:spPr>
            <a:xfrm>
              <a:off x="735175" y="807488"/>
              <a:ext cx="2380491" cy="617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PUNCH4NFDI</a:t>
              </a:r>
            </a:p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Application phase</a:t>
              </a:r>
            </a:p>
          </p:txBody>
        </p:sp>
      </p:grpSp>
      <p:sp>
        <p:nvSpPr>
          <p:cNvPr id="374" name="Parallelogram 68"/>
          <p:cNvSpPr/>
          <p:nvPr/>
        </p:nvSpPr>
        <p:spPr>
          <a:xfrm flipH="1" rot="10800000">
            <a:off x="-2156208" y="3710380"/>
            <a:ext cx="4812667" cy="110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3282" y="0"/>
                </a:lnTo>
                <a:lnTo>
                  <a:pt x="21600" y="0"/>
                </a:lnTo>
                <a:lnTo>
                  <a:pt x="18318" y="21600"/>
                </a:lnTo>
                <a:close/>
              </a:path>
            </a:pathLst>
          </a:custGeom>
          <a:solidFill>
            <a:srgbClr val="BDDADF"/>
          </a:solidFill>
          <a:ln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1600"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75" name="Parallelogram 8"/>
          <p:cNvSpPr/>
          <p:nvPr/>
        </p:nvSpPr>
        <p:spPr>
          <a:xfrm>
            <a:off x="-2156209" y="4829397"/>
            <a:ext cx="4812667" cy="110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3339" y="0"/>
                </a:lnTo>
                <a:lnTo>
                  <a:pt x="21600" y="0"/>
                </a:lnTo>
                <a:lnTo>
                  <a:pt x="18261" y="21600"/>
                </a:lnTo>
                <a:close/>
              </a:path>
            </a:pathLst>
          </a:custGeom>
          <a:solidFill>
            <a:srgbClr val="A9CCEE"/>
          </a:solidFill>
          <a:ln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1600"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376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0183" y="3080991"/>
            <a:ext cx="3731287" cy="3731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146" y="4976293"/>
            <a:ext cx="1036151" cy="892112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TextBox 4"/>
          <p:cNvSpPr txBox="1"/>
          <p:nvPr/>
        </p:nvSpPr>
        <p:spPr>
          <a:xfrm>
            <a:off x="112339" y="3840760"/>
            <a:ext cx="1206806" cy="802193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z="2400">
                <a:latin typeface="+mj-lt"/>
                <a:ea typeface="+mj-ea"/>
                <a:cs typeface="+mj-cs"/>
                <a:sym typeface="Arial"/>
              </a:defRPr>
            </a:pPr>
            <a:r>
              <a:t>Astro@</a:t>
            </a:r>
            <a:br/>
            <a:r>
              <a:t>NFDI</a:t>
            </a:r>
          </a:p>
        </p:txBody>
      </p:sp>
      <p:grpSp>
        <p:nvGrpSpPr>
          <p:cNvPr id="394" name="Diagram 5"/>
          <p:cNvGrpSpPr/>
          <p:nvPr/>
        </p:nvGrpSpPr>
        <p:grpSpPr>
          <a:xfrm>
            <a:off x="-1876706" y="1418528"/>
            <a:ext cx="11377315" cy="687178"/>
            <a:chOff x="0" y="0"/>
            <a:chExt cx="11377314" cy="687177"/>
          </a:xfrm>
        </p:grpSpPr>
        <p:grpSp>
          <p:nvGrpSpPr>
            <p:cNvPr id="381" name="Gruppieren"/>
            <p:cNvGrpSpPr/>
            <p:nvPr/>
          </p:nvGrpSpPr>
          <p:grpSpPr>
            <a:xfrm>
              <a:off x="0" y="28832"/>
              <a:ext cx="2425040" cy="629513"/>
              <a:chOff x="0" y="0"/>
              <a:chExt cx="2425039" cy="629512"/>
            </a:xfrm>
          </p:grpSpPr>
          <p:sp>
            <p:nvSpPr>
              <p:cNvPr id="379" name="Zickzack"/>
              <p:cNvSpPr/>
              <p:nvPr/>
            </p:nvSpPr>
            <p:spPr>
              <a:xfrm>
                <a:off x="0" y="0"/>
                <a:ext cx="2425040" cy="629513"/>
              </a:xfrm>
              <a:prstGeom prst="chevron">
                <a:avLst>
                  <a:gd name="adj" fmla="val 50000"/>
                </a:avLst>
              </a:prstGeom>
              <a:solidFill>
                <a:srgbClr val="E0EBF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80" name="2018"/>
              <p:cNvSpPr/>
              <p:nvPr/>
            </p:nvSpPr>
            <p:spPr>
              <a:xfrm>
                <a:off x="378762" y="314755"/>
                <a:ext cx="17315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003" tIns="32003" rIns="32003" bIns="32003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b="1" sz="2400"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2018</a:t>
                </a:r>
              </a:p>
            </p:txBody>
          </p:sp>
        </p:grpSp>
        <p:grpSp>
          <p:nvGrpSpPr>
            <p:cNvPr id="384" name="Gruppieren"/>
            <p:cNvGrpSpPr/>
            <p:nvPr/>
          </p:nvGrpSpPr>
          <p:grpSpPr>
            <a:xfrm>
              <a:off x="2182534" y="28832"/>
              <a:ext cx="2425040" cy="629513"/>
              <a:chOff x="0" y="0"/>
              <a:chExt cx="2425039" cy="629512"/>
            </a:xfrm>
          </p:grpSpPr>
          <p:sp>
            <p:nvSpPr>
              <p:cNvPr id="382" name="Zickzack"/>
              <p:cNvSpPr/>
              <p:nvPr/>
            </p:nvSpPr>
            <p:spPr>
              <a:xfrm>
                <a:off x="0" y="0"/>
                <a:ext cx="2425040" cy="629513"/>
              </a:xfrm>
              <a:prstGeom prst="chevron">
                <a:avLst>
                  <a:gd name="adj" fmla="val 50000"/>
                </a:avLst>
              </a:prstGeom>
              <a:solidFill>
                <a:srgbClr val="B5C1D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83" name="2019"/>
              <p:cNvSpPr/>
              <p:nvPr/>
            </p:nvSpPr>
            <p:spPr>
              <a:xfrm>
                <a:off x="378762" y="314755"/>
                <a:ext cx="173152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003" tIns="32003" rIns="32003" bIns="32003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b="1" sz="2400"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2019</a:t>
                </a:r>
              </a:p>
            </p:txBody>
          </p:sp>
        </p:grpSp>
        <p:grpSp>
          <p:nvGrpSpPr>
            <p:cNvPr id="387" name="Gruppieren"/>
            <p:cNvGrpSpPr/>
            <p:nvPr/>
          </p:nvGrpSpPr>
          <p:grpSpPr>
            <a:xfrm>
              <a:off x="4365067" y="28832"/>
              <a:ext cx="2425040" cy="629513"/>
              <a:chOff x="0" y="0"/>
              <a:chExt cx="2425039" cy="629512"/>
            </a:xfrm>
          </p:grpSpPr>
          <p:sp>
            <p:nvSpPr>
              <p:cNvPr id="385" name="Zickzack"/>
              <p:cNvSpPr/>
              <p:nvPr/>
            </p:nvSpPr>
            <p:spPr>
              <a:xfrm>
                <a:off x="0" y="0"/>
                <a:ext cx="2425040" cy="629513"/>
              </a:xfrm>
              <a:prstGeom prst="chevron">
                <a:avLst>
                  <a:gd name="adj" fmla="val 50000"/>
                </a:avLst>
              </a:prstGeom>
              <a:solidFill>
                <a:srgbClr val="90A2C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86" name="2020"/>
              <p:cNvSpPr/>
              <p:nvPr/>
            </p:nvSpPr>
            <p:spPr>
              <a:xfrm>
                <a:off x="378762" y="314755"/>
                <a:ext cx="173152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003" tIns="32003" rIns="32003" bIns="32003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b="1" sz="2400"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2020</a:t>
                </a:r>
              </a:p>
            </p:txBody>
          </p:sp>
        </p:grpSp>
        <p:grpSp>
          <p:nvGrpSpPr>
            <p:cNvPr id="390" name="Gruppieren"/>
            <p:cNvGrpSpPr/>
            <p:nvPr/>
          </p:nvGrpSpPr>
          <p:grpSpPr>
            <a:xfrm>
              <a:off x="6547600" y="28832"/>
              <a:ext cx="2425040" cy="629513"/>
              <a:chOff x="0" y="0"/>
              <a:chExt cx="2425039" cy="629512"/>
            </a:xfrm>
          </p:grpSpPr>
          <p:sp>
            <p:nvSpPr>
              <p:cNvPr id="388" name="Zickzack"/>
              <p:cNvSpPr/>
              <p:nvPr/>
            </p:nvSpPr>
            <p:spPr>
              <a:xfrm>
                <a:off x="0" y="0"/>
                <a:ext cx="2425040" cy="629513"/>
              </a:xfrm>
              <a:prstGeom prst="chevron">
                <a:avLst>
                  <a:gd name="adj" fmla="val 50000"/>
                </a:avLst>
              </a:prstGeom>
              <a:solidFill>
                <a:srgbClr val="384C8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89" name="2021"/>
              <p:cNvSpPr/>
              <p:nvPr/>
            </p:nvSpPr>
            <p:spPr>
              <a:xfrm>
                <a:off x="378762" y="314755"/>
                <a:ext cx="173152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003" tIns="32003" rIns="32003" bIns="32003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b="1"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2021</a:t>
                </a:r>
              </a:p>
            </p:txBody>
          </p:sp>
        </p:grpSp>
        <p:grpSp>
          <p:nvGrpSpPr>
            <p:cNvPr id="393" name="Gruppieren"/>
            <p:cNvGrpSpPr/>
            <p:nvPr/>
          </p:nvGrpSpPr>
          <p:grpSpPr>
            <a:xfrm>
              <a:off x="8730133" y="0"/>
              <a:ext cx="2647182" cy="687178"/>
              <a:chOff x="0" y="0"/>
              <a:chExt cx="2647180" cy="687177"/>
            </a:xfrm>
          </p:grpSpPr>
          <p:sp>
            <p:nvSpPr>
              <p:cNvPr id="391" name="Zickzack"/>
              <p:cNvSpPr/>
              <p:nvPr/>
            </p:nvSpPr>
            <p:spPr>
              <a:xfrm>
                <a:off x="0" y="-1"/>
                <a:ext cx="2647181" cy="687179"/>
              </a:xfrm>
              <a:prstGeom prst="chevron">
                <a:avLst>
                  <a:gd name="adj" fmla="val 50000"/>
                </a:avLst>
              </a:prstGeom>
              <a:solidFill>
                <a:srgbClr val="25335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92" name="2022"/>
              <p:cNvSpPr txBox="1"/>
              <p:nvPr/>
            </p:nvSpPr>
            <p:spPr>
              <a:xfrm>
                <a:off x="413459" y="138771"/>
                <a:ext cx="1890135" cy="4096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003" tIns="32003" rIns="32003" bIns="32003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b="1"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2022</a:t>
                </a:r>
              </a:p>
            </p:txBody>
          </p:sp>
        </p:grpSp>
      </p:grpSp>
      <p:sp>
        <p:nvSpPr>
          <p:cNvPr id="395" name="TextBox 6"/>
          <p:cNvSpPr txBox="1"/>
          <p:nvPr/>
        </p:nvSpPr>
        <p:spPr>
          <a:xfrm rot="17367823">
            <a:off x="-32790" y="2485398"/>
            <a:ext cx="1210726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First contact</a:t>
            </a:r>
          </a:p>
        </p:txBody>
      </p:sp>
      <p:sp>
        <p:nvSpPr>
          <p:cNvPr id="396" name="TextBox 52"/>
          <p:cNvSpPr txBox="1"/>
          <p:nvPr/>
        </p:nvSpPr>
        <p:spPr>
          <a:xfrm rot="17367823">
            <a:off x="171953" y="2486023"/>
            <a:ext cx="1233447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Ext. abstract</a:t>
            </a:r>
          </a:p>
        </p:txBody>
      </p:sp>
      <p:sp>
        <p:nvSpPr>
          <p:cNvPr id="397" name="TextBox 53"/>
          <p:cNvSpPr txBox="1"/>
          <p:nvPr/>
        </p:nvSpPr>
        <p:spPr>
          <a:xfrm rot="17367823">
            <a:off x="407391" y="2580038"/>
            <a:ext cx="1403211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Letter of intent</a:t>
            </a:r>
          </a:p>
        </p:txBody>
      </p:sp>
      <p:sp>
        <p:nvSpPr>
          <p:cNvPr id="398" name="TextBox 54"/>
          <p:cNvSpPr txBox="1"/>
          <p:nvPr/>
        </p:nvSpPr>
        <p:spPr>
          <a:xfrm rot="17367823">
            <a:off x="970118" y="2509511"/>
            <a:ext cx="1267479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Full proposal</a:t>
            </a:r>
          </a:p>
        </p:txBody>
      </p:sp>
      <p:sp>
        <p:nvSpPr>
          <p:cNvPr id="399" name="TextBox 55"/>
          <p:cNvSpPr txBox="1"/>
          <p:nvPr/>
        </p:nvSpPr>
        <p:spPr>
          <a:xfrm rot="17367823">
            <a:off x="1553233" y="2406551"/>
            <a:ext cx="1053067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Evaluation</a:t>
            </a:r>
          </a:p>
        </p:txBody>
      </p:sp>
      <p:sp>
        <p:nvSpPr>
          <p:cNvPr id="400" name="TextBox 56"/>
          <p:cNvSpPr txBox="1"/>
          <p:nvPr/>
        </p:nvSpPr>
        <p:spPr>
          <a:xfrm rot="17367823">
            <a:off x="2639640" y="2580038"/>
            <a:ext cx="1403210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Letter of intent</a:t>
            </a:r>
          </a:p>
        </p:txBody>
      </p:sp>
      <p:sp>
        <p:nvSpPr>
          <p:cNvPr id="401" name="TextBox 57"/>
          <p:cNvSpPr txBox="1"/>
          <p:nvPr/>
        </p:nvSpPr>
        <p:spPr>
          <a:xfrm rot="17367823">
            <a:off x="3202366" y="2509511"/>
            <a:ext cx="1267479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Full proposal</a:t>
            </a:r>
          </a:p>
        </p:txBody>
      </p:sp>
      <p:sp>
        <p:nvSpPr>
          <p:cNvPr id="402" name="TextBox 58"/>
          <p:cNvSpPr txBox="1"/>
          <p:nvPr/>
        </p:nvSpPr>
        <p:spPr>
          <a:xfrm rot="17367823">
            <a:off x="3785482" y="2406551"/>
            <a:ext cx="1053067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Evaluation</a:t>
            </a:r>
          </a:p>
        </p:txBody>
      </p:sp>
      <p:sp>
        <p:nvSpPr>
          <p:cNvPr id="403" name="TextBox 59"/>
          <p:cNvSpPr txBox="1"/>
          <p:nvPr/>
        </p:nvSpPr>
        <p:spPr>
          <a:xfrm rot="17367823">
            <a:off x="2104140" y="2310539"/>
            <a:ext cx="849569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Protpcol</a:t>
            </a:r>
          </a:p>
        </p:txBody>
      </p:sp>
      <p:sp>
        <p:nvSpPr>
          <p:cNvPr id="404" name="TextBox 60"/>
          <p:cNvSpPr txBox="1"/>
          <p:nvPr/>
        </p:nvSpPr>
        <p:spPr>
          <a:xfrm rot="17367823">
            <a:off x="4308794" y="2325309"/>
            <a:ext cx="849569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Protpcol</a:t>
            </a:r>
          </a:p>
        </p:txBody>
      </p:sp>
      <p:sp>
        <p:nvSpPr>
          <p:cNvPr id="405" name="TextBox 61"/>
          <p:cNvSpPr txBox="1"/>
          <p:nvPr/>
        </p:nvSpPr>
        <p:spPr>
          <a:xfrm rot="17367823">
            <a:off x="2154013" y="2447958"/>
            <a:ext cx="1131946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Expert vote</a:t>
            </a:r>
          </a:p>
        </p:txBody>
      </p:sp>
      <p:sp>
        <p:nvSpPr>
          <p:cNvPr id="406" name="TextBox 62"/>
          <p:cNvSpPr txBox="1"/>
          <p:nvPr/>
        </p:nvSpPr>
        <p:spPr>
          <a:xfrm rot="17367823">
            <a:off x="4346037" y="2484831"/>
            <a:ext cx="1210825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6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Expert vote</a:t>
            </a:r>
          </a:p>
        </p:txBody>
      </p:sp>
      <p:sp>
        <p:nvSpPr>
          <p:cNvPr id="407" name="TextBox 63"/>
          <p:cNvSpPr txBox="1"/>
          <p:nvPr/>
        </p:nvSpPr>
        <p:spPr>
          <a:xfrm rot="17367823">
            <a:off x="4542605" y="2651626"/>
            <a:ext cx="1526936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Final vote GWK</a:t>
            </a:r>
          </a:p>
        </p:txBody>
      </p:sp>
      <p:sp>
        <p:nvSpPr>
          <p:cNvPr id="408" name="TextBox 64"/>
          <p:cNvSpPr txBox="1"/>
          <p:nvPr/>
        </p:nvSpPr>
        <p:spPr>
          <a:xfrm rot="17367823">
            <a:off x="5187569" y="2616816"/>
            <a:ext cx="1482287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Start of funding</a:t>
            </a:r>
          </a:p>
        </p:txBody>
      </p:sp>
      <p:sp>
        <p:nvSpPr>
          <p:cNvPr id="409" name="TextBox 7"/>
          <p:cNvSpPr txBox="1"/>
          <p:nvPr/>
        </p:nvSpPr>
        <p:spPr>
          <a:xfrm>
            <a:off x="-1659919" y="3884403"/>
            <a:ext cx="1075293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Astronomy</a:t>
            </a:r>
          </a:p>
        </p:txBody>
      </p:sp>
      <p:sp>
        <p:nvSpPr>
          <p:cNvPr id="410" name="TextBox 66"/>
          <p:cNvSpPr txBox="1"/>
          <p:nvPr/>
        </p:nvSpPr>
        <p:spPr>
          <a:xfrm>
            <a:off x="-1688919" y="4957007"/>
            <a:ext cx="1651554" cy="77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Particles</a:t>
            </a:r>
          </a:p>
          <a:p>
            <a:pPr algn="r"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Hadrons &amp; nuclei</a:t>
            </a:r>
          </a:p>
          <a:p>
            <a:pPr algn="r"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Astroparticles</a:t>
            </a:r>
          </a:p>
        </p:txBody>
      </p:sp>
      <p:sp>
        <p:nvSpPr>
          <p:cNvPr id="411" name="Chevron 9"/>
          <p:cNvSpPr/>
          <p:nvPr/>
        </p:nvSpPr>
        <p:spPr>
          <a:xfrm>
            <a:off x="5980162" y="684444"/>
            <a:ext cx="5976477" cy="2232338"/>
          </a:xfrm>
          <a:prstGeom prst="chevron">
            <a:avLst>
              <a:gd name="adj" fmla="val 32933"/>
            </a:avLst>
          </a:prstGeom>
          <a:gradFill>
            <a:gsLst>
              <a:gs pos="0">
                <a:schemeClr val="accent3">
                  <a:lumOff val="25098"/>
                </a:schemeClr>
              </a:gs>
              <a:gs pos="100000">
                <a:schemeClr val="accent1">
                  <a:lumOff val="-9647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12" name="First funding period…"/>
          <p:cNvSpPr txBox="1"/>
          <p:nvPr/>
        </p:nvSpPr>
        <p:spPr>
          <a:xfrm>
            <a:off x="7084690" y="1298185"/>
            <a:ext cx="4452438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First funding period</a:t>
            </a:r>
          </a:p>
          <a:p>
            <a:pPr>
              <a:defRPr b="1" sz="2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October 2021 — September 2026</a:t>
            </a:r>
          </a:p>
        </p:txBody>
      </p:sp>
      <p:sp>
        <p:nvSpPr>
          <p:cNvPr id="413" name="Sprechblase"/>
          <p:cNvSpPr/>
          <p:nvPr/>
        </p:nvSpPr>
        <p:spPr>
          <a:xfrm>
            <a:off x="5971140" y="-3053"/>
            <a:ext cx="2458183" cy="1370197"/>
          </a:xfrm>
          <a:prstGeom prst="wedgeEllipseCallout">
            <a:avLst>
              <a:gd name="adj1" fmla="val -49473"/>
              <a:gd name="adj2" fmla="val 65114"/>
            </a:avLst>
          </a:prstGeom>
          <a:solidFill>
            <a:srgbClr val="FFFFFF"/>
          </a:solidFill>
          <a:ln w="63500">
            <a:solidFill>
              <a:schemeClr val="accent5">
                <a:satOff val="-2328"/>
                <a:lumOff val="-10352"/>
              </a:schemeClr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14" name="New resource plan with 30% cut"/>
          <p:cNvSpPr txBox="1"/>
          <p:nvPr/>
        </p:nvSpPr>
        <p:spPr>
          <a:xfrm>
            <a:off x="6276225" y="412960"/>
            <a:ext cx="1970773" cy="59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New resource plan with 30% cut</a:t>
            </a:r>
          </a:p>
        </p:txBody>
      </p:sp>
      <p:sp>
        <p:nvSpPr>
          <p:cNvPr id="415" name="Footer Placeholder 1"/>
          <p:cNvSpPr txBox="1"/>
          <p:nvPr/>
        </p:nvSpPr>
        <p:spPr>
          <a:xfrm>
            <a:off x="407368" y="6597352"/>
            <a:ext cx="994893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PUNCH4NFDI   |   General Meeting   |   22 June 2021  |  SP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feld 13"/>
          <p:cNvSpPr txBox="1"/>
          <p:nvPr>
            <p:ph type="sldNum" sz="quarter" idx="4294967295"/>
          </p:nvPr>
        </p:nvSpPr>
        <p:spPr>
          <a:xfrm>
            <a:off x="11657010" y="6580799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18" name="Google Shape;858;p86"/>
          <p:cNvSpPr txBox="1"/>
          <p:nvPr>
            <p:ph type="title"/>
          </p:nvPr>
        </p:nvSpPr>
        <p:spPr>
          <a:xfrm>
            <a:off x="407986" y="349611"/>
            <a:ext cx="11376004" cy="451200"/>
          </a:xfrm>
          <a:prstGeom prst="rect">
            <a:avLst/>
          </a:prstGeom>
        </p:spPr>
        <p:txBody>
          <a:bodyPr/>
          <a:lstStyle/>
          <a:p>
            <a:pPr/>
            <a:r>
              <a:t>PUNCH timeline</a:t>
            </a:r>
          </a:p>
        </p:txBody>
      </p:sp>
      <p:pic>
        <p:nvPicPr>
          <p:cNvPr id="419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0183" y="3080991"/>
            <a:ext cx="3731287" cy="37312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5" name="Diagram 5"/>
          <p:cNvGrpSpPr/>
          <p:nvPr/>
        </p:nvGrpSpPr>
        <p:grpSpPr>
          <a:xfrm>
            <a:off x="-1952906" y="1424002"/>
            <a:ext cx="11377315" cy="687178"/>
            <a:chOff x="0" y="0"/>
            <a:chExt cx="11377314" cy="687177"/>
          </a:xfrm>
        </p:grpSpPr>
        <p:grpSp>
          <p:nvGrpSpPr>
            <p:cNvPr id="422" name="Gruppieren"/>
            <p:cNvGrpSpPr/>
            <p:nvPr/>
          </p:nvGrpSpPr>
          <p:grpSpPr>
            <a:xfrm>
              <a:off x="0" y="28832"/>
              <a:ext cx="2425040" cy="629513"/>
              <a:chOff x="0" y="0"/>
              <a:chExt cx="2425039" cy="629512"/>
            </a:xfrm>
          </p:grpSpPr>
          <p:sp>
            <p:nvSpPr>
              <p:cNvPr id="420" name="Zickzack"/>
              <p:cNvSpPr/>
              <p:nvPr/>
            </p:nvSpPr>
            <p:spPr>
              <a:xfrm>
                <a:off x="0" y="0"/>
                <a:ext cx="2425040" cy="629513"/>
              </a:xfrm>
              <a:prstGeom prst="chevron">
                <a:avLst>
                  <a:gd name="adj" fmla="val 50000"/>
                </a:avLst>
              </a:prstGeom>
              <a:solidFill>
                <a:srgbClr val="E0EBF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21" name="2018"/>
              <p:cNvSpPr/>
              <p:nvPr/>
            </p:nvSpPr>
            <p:spPr>
              <a:xfrm>
                <a:off x="378762" y="314755"/>
                <a:ext cx="17315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003" tIns="32003" rIns="32003" bIns="32003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b="1" sz="2400"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2018</a:t>
                </a:r>
              </a:p>
            </p:txBody>
          </p:sp>
        </p:grpSp>
        <p:grpSp>
          <p:nvGrpSpPr>
            <p:cNvPr id="425" name="Gruppieren"/>
            <p:cNvGrpSpPr/>
            <p:nvPr/>
          </p:nvGrpSpPr>
          <p:grpSpPr>
            <a:xfrm>
              <a:off x="2182534" y="28832"/>
              <a:ext cx="2425040" cy="629513"/>
              <a:chOff x="0" y="0"/>
              <a:chExt cx="2425039" cy="629512"/>
            </a:xfrm>
          </p:grpSpPr>
          <p:sp>
            <p:nvSpPr>
              <p:cNvPr id="423" name="Zickzack"/>
              <p:cNvSpPr/>
              <p:nvPr/>
            </p:nvSpPr>
            <p:spPr>
              <a:xfrm>
                <a:off x="0" y="0"/>
                <a:ext cx="2425040" cy="629513"/>
              </a:xfrm>
              <a:prstGeom prst="chevron">
                <a:avLst>
                  <a:gd name="adj" fmla="val 50000"/>
                </a:avLst>
              </a:prstGeom>
              <a:solidFill>
                <a:srgbClr val="B5C1D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24" name="2019"/>
              <p:cNvSpPr/>
              <p:nvPr/>
            </p:nvSpPr>
            <p:spPr>
              <a:xfrm>
                <a:off x="378762" y="314755"/>
                <a:ext cx="173152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003" tIns="32003" rIns="32003" bIns="32003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b="1" sz="2400"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2019</a:t>
                </a:r>
              </a:p>
            </p:txBody>
          </p:sp>
        </p:grpSp>
        <p:grpSp>
          <p:nvGrpSpPr>
            <p:cNvPr id="428" name="Gruppieren"/>
            <p:cNvGrpSpPr/>
            <p:nvPr/>
          </p:nvGrpSpPr>
          <p:grpSpPr>
            <a:xfrm>
              <a:off x="4365067" y="28832"/>
              <a:ext cx="2425040" cy="629513"/>
              <a:chOff x="0" y="0"/>
              <a:chExt cx="2425039" cy="629512"/>
            </a:xfrm>
          </p:grpSpPr>
          <p:sp>
            <p:nvSpPr>
              <p:cNvPr id="426" name="Zickzack"/>
              <p:cNvSpPr/>
              <p:nvPr/>
            </p:nvSpPr>
            <p:spPr>
              <a:xfrm>
                <a:off x="0" y="0"/>
                <a:ext cx="2425040" cy="629513"/>
              </a:xfrm>
              <a:prstGeom prst="chevron">
                <a:avLst>
                  <a:gd name="adj" fmla="val 50000"/>
                </a:avLst>
              </a:prstGeom>
              <a:solidFill>
                <a:srgbClr val="90A2C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27" name="2020"/>
              <p:cNvSpPr/>
              <p:nvPr/>
            </p:nvSpPr>
            <p:spPr>
              <a:xfrm>
                <a:off x="378762" y="314755"/>
                <a:ext cx="173152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003" tIns="32003" rIns="32003" bIns="32003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b="1" sz="2400"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2020</a:t>
                </a:r>
              </a:p>
            </p:txBody>
          </p:sp>
        </p:grpSp>
        <p:grpSp>
          <p:nvGrpSpPr>
            <p:cNvPr id="431" name="Gruppieren"/>
            <p:cNvGrpSpPr/>
            <p:nvPr/>
          </p:nvGrpSpPr>
          <p:grpSpPr>
            <a:xfrm>
              <a:off x="6547600" y="28832"/>
              <a:ext cx="2425040" cy="629513"/>
              <a:chOff x="0" y="0"/>
              <a:chExt cx="2425039" cy="629512"/>
            </a:xfrm>
          </p:grpSpPr>
          <p:sp>
            <p:nvSpPr>
              <p:cNvPr id="429" name="Zickzack"/>
              <p:cNvSpPr/>
              <p:nvPr/>
            </p:nvSpPr>
            <p:spPr>
              <a:xfrm>
                <a:off x="0" y="0"/>
                <a:ext cx="2425040" cy="629513"/>
              </a:xfrm>
              <a:prstGeom prst="chevron">
                <a:avLst>
                  <a:gd name="adj" fmla="val 50000"/>
                </a:avLst>
              </a:prstGeom>
              <a:solidFill>
                <a:srgbClr val="384C8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30" name="2021"/>
              <p:cNvSpPr/>
              <p:nvPr/>
            </p:nvSpPr>
            <p:spPr>
              <a:xfrm>
                <a:off x="378762" y="314755"/>
                <a:ext cx="173152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003" tIns="32003" rIns="32003" bIns="32003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b="1"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2021</a:t>
                </a:r>
              </a:p>
            </p:txBody>
          </p:sp>
        </p:grpSp>
        <p:grpSp>
          <p:nvGrpSpPr>
            <p:cNvPr id="434" name="Gruppieren"/>
            <p:cNvGrpSpPr/>
            <p:nvPr/>
          </p:nvGrpSpPr>
          <p:grpSpPr>
            <a:xfrm>
              <a:off x="8730133" y="0"/>
              <a:ext cx="2647182" cy="687178"/>
              <a:chOff x="0" y="0"/>
              <a:chExt cx="2647180" cy="687177"/>
            </a:xfrm>
          </p:grpSpPr>
          <p:sp>
            <p:nvSpPr>
              <p:cNvPr id="432" name="Zickzack"/>
              <p:cNvSpPr/>
              <p:nvPr/>
            </p:nvSpPr>
            <p:spPr>
              <a:xfrm>
                <a:off x="0" y="-1"/>
                <a:ext cx="2647181" cy="687179"/>
              </a:xfrm>
              <a:prstGeom prst="chevron">
                <a:avLst>
                  <a:gd name="adj" fmla="val 50000"/>
                </a:avLst>
              </a:prstGeom>
              <a:solidFill>
                <a:srgbClr val="25335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33" name="2022"/>
              <p:cNvSpPr txBox="1"/>
              <p:nvPr/>
            </p:nvSpPr>
            <p:spPr>
              <a:xfrm>
                <a:off x="413459" y="138771"/>
                <a:ext cx="1890135" cy="4096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003" tIns="32003" rIns="32003" bIns="32003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b="1"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2022</a:t>
                </a:r>
              </a:p>
            </p:txBody>
          </p:sp>
        </p:grpSp>
      </p:grpSp>
      <p:sp>
        <p:nvSpPr>
          <p:cNvPr id="436" name="TextBox 6"/>
          <p:cNvSpPr txBox="1"/>
          <p:nvPr/>
        </p:nvSpPr>
        <p:spPr>
          <a:xfrm rot="17367823">
            <a:off x="-32790" y="2485398"/>
            <a:ext cx="1210726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First contact</a:t>
            </a:r>
          </a:p>
        </p:txBody>
      </p:sp>
      <p:sp>
        <p:nvSpPr>
          <p:cNvPr id="437" name="TextBox 52"/>
          <p:cNvSpPr txBox="1"/>
          <p:nvPr/>
        </p:nvSpPr>
        <p:spPr>
          <a:xfrm rot="17367823">
            <a:off x="171953" y="2486023"/>
            <a:ext cx="1233447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Ext. abstract</a:t>
            </a:r>
          </a:p>
        </p:txBody>
      </p:sp>
      <p:sp>
        <p:nvSpPr>
          <p:cNvPr id="438" name="TextBox 53"/>
          <p:cNvSpPr txBox="1"/>
          <p:nvPr/>
        </p:nvSpPr>
        <p:spPr>
          <a:xfrm rot="17367823">
            <a:off x="407391" y="2580038"/>
            <a:ext cx="1403211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Letter of intent</a:t>
            </a:r>
          </a:p>
        </p:txBody>
      </p:sp>
      <p:sp>
        <p:nvSpPr>
          <p:cNvPr id="439" name="TextBox 54"/>
          <p:cNvSpPr txBox="1"/>
          <p:nvPr/>
        </p:nvSpPr>
        <p:spPr>
          <a:xfrm rot="17367823">
            <a:off x="970118" y="2509511"/>
            <a:ext cx="1267479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Full proposal</a:t>
            </a:r>
          </a:p>
        </p:txBody>
      </p:sp>
      <p:sp>
        <p:nvSpPr>
          <p:cNvPr id="440" name="TextBox 55"/>
          <p:cNvSpPr txBox="1"/>
          <p:nvPr/>
        </p:nvSpPr>
        <p:spPr>
          <a:xfrm rot="17367823">
            <a:off x="1553233" y="2406551"/>
            <a:ext cx="1053067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Evaluation</a:t>
            </a:r>
          </a:p>
        </p:txBody>
      </p:sp>
      <p:sp>
        <p:nvSpPr>
          <p:cNvPr id="441" name="TextBox 56"/>
          <p:cNvSpPr txBox="1"/>
          <p:nvPr/>
        </p:nvSpPr>
        <p:spPr>
          <a:xfrm rot="17367823">
            <a:off x="2639640" y="2580038"/>
            <a:ext cx="1403210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Letter of intent</a:t>
            </a:r>
          </a:p>
        </p:txBody>
      </p:sp>
      <p:sp>
        <p:nvSpPr>
          <p:cNvPr id="442" name="TextBox 57"/>
          <p:cNvSpPr txBox="1"/>
          <p:nvPr/>
        </p:nvSpPr>
        <p:spPr>
          <a:xfrm rot="17367823">
            <a:off x="3202366" y="2509511"/>
            <a:ext cx="1267479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Full proposal</a:t>
            </a:r>
          </a:p>
        </p:txBody>
      </p:sp>
      <p:sp>
        <p:nvSpPr>
          <p:cNvPr id="443" name="TextBox 58"/>
          <p:cNvSpPr txBox="1"/>
          <p:nvPr/>
        </p:nvSpPr>
        <p:spPr>
          <a:xfrm rot="17367823">
            <a:off x="3785482" y="2406551"/>
            <a:ext cx="1053067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Evaluation</a:t>
            </a:r>
          </a:p>
        </p:txBody>
      </p:sp>
      <p:sp>
        <p:nvSpPr>
          <p:cNvPr id="444" name="TextBox 59"/>
          <p:cNvSpPr txBox="1"/>
          <p:nvPr/>
        </p:nvSpPr>
        <p:spPr>
          <a:xfrm rot="17367823">
            <a:off x="2104140" y="2310539"/>
            <a:ext cx="849569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Protpcol</a:t>
            </a:r>
          </a:p>
        </p:txBody>
      </p:sp>
      <p:sp>
        <p:nvSpPr>
          <p:cNvPr id="445" name="TextBox 60"/>
          <p:cNvSpPr txBox="1"/>
          <p:nvPr/>
        </p:nvSpPr>
        <p:spPr>
          <a:xfrm rot="17367823">
            <a:off x="4308794" y="2325309"/>
            <a:ext cx="849569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Protpcol</a:t>
            </a:r>
          </a:p>
        </p:txBody>
      </p:sp>
      <p:sp>
        <p:nvSpPr>
          <p:cNvPr id="446" name="TextBox 61"/>
          <p:cNvSpPr txBox="1"/>
          <p:nvPr/>
        </p:nvSpPr>
        <p:spPr>
          <a:xfrm rot="17367823">
            <a:off x="2154013" y="2447958"/>
            <a:ext cx="1131946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Expert vote</a:t>
            </a:r>
          </a:p>
        </p:txBody>
      </p:sp>
      <p:sp>
        <p:nvSpPr>
          <p:cNvPr id="447" name="TextBox 62"/>
          <p:cNvSpPr txBox="1"/>
          <p:nvPr/>
        </p:nvSpPr>
        <p:spPr>
          <a:xfrm rot="17367823">
            <a:off x="4346037" y="2484831"/>
            <a:ext cx="1210825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i="1"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Expert vote</a:t>
            </a:r>
          </a:p>
        </p:txBody>
      </p:sp>
      <p:sp>
        <p:nvSpPr>
          <p:cNvPr id="448" name="TextBox 63"/>
          <p:cNvSpPr txBox="1"/>
          <p:nvPr/>
        </p:nvSpPr>
        <p:spPr>
          <a:xfrm rot="17367823">
            <a:off x="4516374" y="2614534"/>
            <a:ext cx="1605616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Final vote GWK</a:t>
            </a:r>
          </a:p>
        </p:txBody>
      </p:sp>
      <p:sp>
        <p:nvSpPr>
          <p:cNvPr id="449" name="TextBox 64"/>
          <p:cNvSpPr txBox="1"/>
          <p:nvPr/>
        </p:nvSpPr>
        <p:spPr>
          <a:xfrm rot="17367823">
            <a:off x="5149371" y="2551249"/>
            <a:ext cx="1616531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Start of funding</a:t>
            </a:r>
          </a:p>
        </p:txBody>
      </p:sp>
      <p:sp>
        <p:nvSpPr>
          <p:cNvPr id="450" name="TextBox 7"/>
          <p:cNvSpPr txBox="1"/>
          <p:nvPr/>
        </p:nvSpPr>
        <p:spPr>
          <a:xfrm>
            <a:off x="-1659919" y="3884403"/>
            <a:ext cx="1075293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Astronomy</a:t>
            </a:r>
          </a:p>
        </p:txBody>
      </p:sp>
      <p:sp>
        <p:nvSpPr>
          <p:cNvPr id="451" name="TextBox 66"/>
          <p:cNvSpPr txBox="1"/>
          <p:nvPr/>
        </p:nvSpPr>
        <p:spPr>
          <a:xfrm>
            <a:off x="-1688919" y="4957007"/>
            <a:ext cx="1651554" cy="77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Particles</a:t>
            </a:r>
          </a:p>
          <a:p>
            <a:pPr algn="r"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Hadrons &amp; nuclei</a:t>
            </a:r>
          </a:p>
          <a:p>
            <a:pPr algn="r"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Astroparticles</a:t>
            </a:r>
          </a:p>
        </p:txBody>
      </p:sp>
      <p:sp>
        <p:nvSpPr>
          <p:cNvPr id="452" name="Chevron 9"/>
          <p:cNvSpPr/>
          <p:nvPr/>
        </p:nvSpPr>
        <p:spPr>
          <a:xfrm>
            <a:off x="5980162" y="684444"/>
            <a:ext cx="5976477" cy="2232338"/>
          </a:xfrm>
          <a:prstGeom prst="chevron">
            <a:avLst>
              <a:gd name="adj" fmla="val 32933"/>
            </a:avLst>
          </a:prstGeom>
          <a:gradFill>
            <a:gsLst>
              <a:gs pos="0">
                <a:schemeClr val="accent3">
                  <a:lumOff val="25098"/>
                </a:schemeClr>
              </a:gs>
              <a:gs pos="100000">
                <a:schemeClr val="accent1">
                  <a:lumOff val="-9647"/>
                </a:schemeClr>
              </a:gs>
            </a:gsLst>
            <a:lin ang="5400000"/>
          </a:gradFill>
          <a:ln w="1905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53" name="First funding period…"/>
          <p:cNvSpPr txBox="1"/>
          <p:nvPr/>
        </p:nvSpPr>
        <p:spPr>
          <a:xfrm>
            <a:off x="7084690" y="1298185"/>
            <a:ext cx="4452438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First funding period</a:t>
            </a:r>
          </a:p>
          <a:p>
            <a:pPr>
              <a:defRPr b="1" sz="2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October 2021 — September 2026</a:t>
            </a:r>
          </a:p>
        </p:txBody>
      </p:sp>
      <p:grpSp>
        <p:nvGrpSpPr>
          <p:cNvPr id="456" name="Tasks during this period:…"/>
          <p:cNvGrpSpPr/>
          <p:nvPr/>
        </p:nvGrpSpPr>
        <p:grpSpPr>
          <a:xfrm>
            <a:off x="227790" y="3703808"/>
            <a:ext cx="5419728" cy="2772570"/>
            <a:chOff x="0" y="0"/>
            <a:chExt cx="5419726" cy="2772569"/>
          </a:xfrm>
        </p:grpSpPr>
        <p:sp>
          <p:nvSpPr>
            <p:cNvPr id="454" name="Form"/>
            <p:cNvSpPr/>
            <p:nvPr/>
          </p:nvSpPr>
          <p:spPr>
            <a:xfrm>
              <a:off x="-1" y="-1"/>
              <a:ext cx="5419728" cy="277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765" y="21600"/>
                    <a:pt x="21600" y="17126"/>
                    <a:pt x="21600" y="11607"/>
                  </a:cubicBezTo>
                  <a:cubicBezTo>
                    <a:pt x="21600" y="8818"/>
                    <a:pt x="20363" y="6296"/>
                    <a:pt x="18372" y="4483"/>
                  </a:cubicBezTo>
                  <a:lnTo>
                    <a:pt x="21548" y="0"/>
                  </a:lnTo>
                  <a:lnTo>
                    <a:pt x="17108" y="3506"/>
                  </a:lnTo>
                  <a:cubicBezTo>
                    <a:pt x="15332" y="2320"/>
                    <a:pt x="13158" y="1614"/>
                    <a:pt x="10800" y="1614"/>
                  </a:cubicBezTo>
                  <a:cubicBezTo>
                    <a:pt x="4835" y="1614"/>
                    <a:pt x="0" y="6088"/>
                    <a:pt x="0" y="11607"/>
                  </a:cubicBezTo>
                  <a:cubicBezTo>
                    <a:pt x="0" y="17126"/>
                    <a:pt x="4835" y="21600"/>
                    <a:pt x="10800" y="21600"/>
                  </a:cubicBezTo>
                  <a:close/>
                </a:path>
              </a:pathLst>
            </a:custGeom>
            <a:solidFill>
              <a:srgbClr val="FFFFFF"/>
            </a:solidFill>
            <a:ln w="63500" cap="flat">
              <a:solidFill>
                <a:schemeClr val="accent5">
                  <a:satOff val="-2328"/>
                  <a:lumOff val="-10352"/>
                </a:scheme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55" name="Tasks during this period:…"/>
            <p:cNvSpPr txBox="1"/>
            <p:nvPr/>
          </p:nvSpPr>
          <p:spPr>
            <a:xfrm>
              <a:off x="-1" y="410854"/>
              <a:ext cx="5419728" cy="1950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>
                  <a:latin typeface="+mj-lt"/>
                  <a:ea typeface="+mj-ea"/>
                  <a:cs typeface="+mj-cs"/>
                  <a:sym typeface="Arial"/>
                </a:defRPr>
              </a:pPr>
              <a:r>
                <a:t>Tasks during this period:</a:t>
              </a:r>
            </a:p>
            <a:p>
              <a:pPr marL="180472" indent="-180472" algn="ctr">
                <a:buSzPct val="100000"/>
                <a:buChar char="★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Contracts with DESY</a:t>
              </a:r>
            </a:p>
            <a:p>
              <a:pPr marL="180472" indent="-180472" algn="ctr">
                <a:buSzPct val="100000"/>
                <a:buChar char="★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Budget</a:t>
              </a:r>
            </a:p>
            <a:p>
              <a:pPr marL="180472" indent="-180472" algn="ctr">
                <a:buSzPct val="100000"/>
                <a:buChar char="★"/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Governance</a:t>
              </a:r>
            </a:p>
            <a:p>
              <a:pPr marL="180472" indent="-180472" algn="ctr">
                <a:buSzPct val="100000"/>
                <a:buChar char="•"/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algn="ctr">
                <a:defRPr b="1">
                  <a:solidFill>
                    <a:schemeClr val="accent3">
                      <a:lumOff val="-9960"/>
                    </a:schemeClr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Timeline extremely short</a:t>
              </a:r>
            </a:p>
            <a:p>
              <a:pPr algn="ctr"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t>Much of it will happen remotely</a:t>
              </a:r>
            </a:p>
          </p:txBody>
        </p:sp>
      </p:grpSp>
      <p:sp>
        <p:nvSpPr>
          <p:cNvPr id="457" name="Footer Placeholder 1"/>
          <p:cNvSpPr txBox="1"/>
          <p:nvPr/>
        </p:nvSpPr>
        <p:spPr>
          <a:xfrm>
            <a:off x="407368" y="6597352"/>
            <a:ext cx="994893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PUNCH4NFDI   |   General Meeting   |   22 June 2021  |  SP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feld 13"/>
          <p:cNvSpPr txBox="1"/>
          <p:nvPr>
            <p:ph type="sldNum" sz="quarter" idx="4294967295"/>
          </p:nvPr>
        </p:nvSpPr>
        <p:spPr>
          <a:xfrm>
            <a:off x="11657010" y="6580799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460" name="Google Shape;625;p67" descr="Google Shape;625;p6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7925" y="2571175"/>
            <a:ext cx="1843075" cy="1585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Google Shape;626;p67" descr="Google Shape;626;p6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9060" y="976075"/>
            <a:ext cx="1843074" cy="1610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Google Shape;627;p67" descr="Google Shape;627;p6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79648" y="665101"/>
            <a:ext cx="1843077" cy="1606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Google Shape;628;p67" descr="Google Shape;628;p6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77999" y="2090673"/>
            <a:ext cx="1843078" cy="1617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Google Shape;629;p67" descr="Google Shape;629;p6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1674" y="3852874"/>
            <a:ext cx="1843079" cy="1596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Google Shape;630;p67" descr="Google Shape;630;p6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16636" y="4794548"/>
            <a:ext cx="1769677" cy="1545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Google Shape;631;p67" descr="Google Shape;631;p6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03025" y="4240700"/>
            <a:ext cx="1769681" cy="1596803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Google Shape;632;p67"/>
          <p:cNvSpPr txBox="1"/>
          <p:nvPr/>
        </p:nvSpPr>
        <p:spPr>
          <a:xfrm>
            <a:off x="104651" y="2184624"/>
            <a:ext cx="2786000" cy="88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r>
              <a:t>TA 1: Management </a:t>
            </a:r>
            <a:br/>
            <a:r>
              <a:t>and governance</a:t>
            </a:r>
          </a:p>
        </p:txBody>
      </p:sp>
      <p:sp>
        <p:nvSpPr>
          <p:cNvPr id="468" name="Google Shape;633;p67"/>
          <p:cNvSpPr txBox="1"/>
          <p:nvPr/>
        </p:nvSpPr>
        <p:spPr>
          <a:xfrm>
            <a:off x="1704351" y="817500"/>
            <a:ext cx="2084802" cy="88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TA 2: Data management</a:t>
            </a:r>
          </a:p>
        </p:txBody>
      </p:sp>
      <p:sp>
        <p:nvSpPr>
          <p:cNvPr id="469" name="Google Shape;634;p67"/>
          <p:cNvSpPr txBox="1"/>
          <p:nvPr/>
        </p:nvSpPr>
        <p:spPr>
          <a:xfrm>
            <a:off x="7932749" y="478812"/>
            <a:ext cx="2786002" cy="88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r>
              <a:t>TA 3: Data</a:t>
            </a:r>
            <a:br/>
            <a:r>
              <a:t>transformations</a:t>
            </a:r>
          </a:p>
        </p:txBody>
      </p:sp>
      <p:sp>
        <p:nvSpPr>
          <p:cNvPr id="470" name="Google Shape;635;p67"/>
          <p:cNvSpPr txBox="1"/>
          <p:nvPr/>
        </p:nvSpPr>
        <p:spPr>
          <a:xfrm>
            <a:off x="9524300" y="2504700"/>
            <a:ext cx="1769600" cy="88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r>
              <a:t>TA 4: Data</a:t>
            </a:r>
            <a:br/>
            <a:r>
              <a:t>portal</a:t>
            </a:r>
          </a:p>
        </p:txBody>
      </p:sp>
      <p:sp>
        <p:nvSpPr>
          <p:cNvPr id="471" name="Google Shape;636;p67"/>
          <p:cNvSpPr txBox="1"/>
          <p:nvPr/>
        </p:nvSpPr>
        <p:spPr>
          <a:xfrm>
            <a:off x="9117300" y="4746051"/>
            <a:ext cx="2176802" cy="88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r>
              <a:t>TA 5: Data</a:t>
            </a:r>
            <a:br/>
            <a:r>
              <a:t>Irreversibility</a:t>
            </a:r>
          </a:p>
        </p:txBody>
      </p:sp>
      <p:sp>
        <p:nvSpPr>
          <p:cNvPr id="472" name="Google Shape;637;p67"/>
          <p:cNvSpPr txBox="1"/>
          <p:nvPr/>
        </p:nvSpPr>
        <p:spPr>
          <a:xfrm>
            <a:off x="7047900" y="5818251"/>
            <a:ext cx="2397202" cy="88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TA 6: Synergies &amp; services</a:t>
            </a:r>
          </a:p>
        </p:txBody>
      </p:sp>
      <p:sp>
        <p:nvSpPr>
          <p:cNvPr id="473" name="Google Shape;638;p67"/>
          <p:cNvSpPr txBox="1"/>
          <p:nvPr/>
        </p:nvSpPr>
        <p:spPr>
          <a:xfrm>
            <a:off x="1166750" y="5211950"/>
            <a:ext cx="2927201" cy="123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TA 7: Education, training, outreach, citizen science</a:t>
            </a:r>
          </a:p>
        </p:txBody>
      </p:sp>
      <p:sp>
        <p:nvSpPr>
          <p:cNvPr id="474" name="Google Shape;639;p67"/>
          <p:cNvSpPr/>
          <p:nvPr/>
        </p:nvSpPr>
        <p:spPr>
          <a:xfrm>
            <a:off x="4626897" y="2123849"/>
            <a:ext cx="2786003" cy="276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442" y="10800"/>
                </a:moveTo>
                <a:cubicBezTo>
                  <a:pt x="3442" y="14848"/>
                  <a:pt x="6736" y="18130"/>
                  <a:pt x="10800" y="18130"/>
                </a:cubicBezTo>
                <a:cubicBezTo>
                  <a:pt x="14864" y="18130"/>
                  <a:pt x="18158" y="14848"/>
                  <a:pt x="18158" y="10800"/>
                </a:cubicBezTo>
                <a:cubicBezTo>
                  <a:pt x="18158" y="6752"/>
                  <a:pt x="14864" y="3470"/>
                  <a:pt x="10800" y="3470"/>
                </a:cubicBezTo>
                <a:cubicBezTo>
                  <a:pt x="6736" y="3470"/>
                  <a:pt x="3442" y="6752"/>
                  <a:pt x="3442" y="10800"/>
                </a:cubicBezTo>
                <a:close/>
              </a:path>
            </a:pathLst>
          </a:custGeom>
          <a:gradFill>
            <a:gsLst>
              <a:gs pos="0">
                <a:srgbClr val="6FACB7"/>
              </a:gs>
              <a:gs pos="100000">
                <a:srgbClr val="DDDDDD"/>
              </a:gs>
            </a:gsLst>
            <a:lin ang="5400000"/>
          </a:gradFill>
          <a:ln w="635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75" name="Google Shape;642;p67"/>
          <p:cNvSpPr txBox="1"/>
          <p:nvPr/>
        </p:nvSpPr>
        <p:spPr>
          <a:xfrm>
            <a:off x="407879" y="247960"/>
            <a:ext cx="11374802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3000">
                <a:solidFill>
                  <a:srgbClr val="0A4FAA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Task areas</a:t>
            </a:r>
          </a:p>
        </p:txBody>
      </p:sp>
      <p:sp>
        <p:nvSpPr>
          <p:cNvPr id="476" name="Footer Placeholder 1"/>
          <p:cNvSpPr txBox="1"/>
          <p:nvPr/>
        </p:nvSpPr>
        <p:spPr>
          <a:xfrm>
            <a:off x="407368" y="6597352"/>
            <a:ext cx="994893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PUNCH4NFDI   |   General Meeting   |   22 June 2021  |  SP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639;p67"/>
          <p:cNvSpPr/>
          <p:nvPr/>
        </p:nvSpPr>
        <p:spPr>
          <a:xfrm>
            <a:off x="2356461" y="148829"/>
            <a:ext cx="7326876" cy="7175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442" y="10800"/>
                </a:moveTo>
                <a:cubicBezTo>
                  <a:pt x="3442" y="14848"/>
                  <a:pt x="6736" y="18130"/>
                  <a:pt x="10800" y="18130"/>
                </a:cubicBezTo>
                <a:cubicBezTo>
                  <a:pt x="14864" y="18130"/>
                  <a:pt x="18158" y="14848"/>
                  <a:pt x="18158" y="10800"/>
                </a:cubicBezTo>
                <a:cubicBezTo>
                  <a:pt x="18158" y="6752"/>
                  <a:pt x="14864" y="3470"/>
                  <a:pt x="10800" y="3470"/>
                </a:cubicBezTo>
                <a:cubicBezTo>
                  <a:pt x="6736" y="3470"/>
                  <a:pt x="3442" y="6752"/>
                  <a:pt x="3442" y="10800"/>
                </a:cubicBezTo>
                <a:close/>
              </a:path>
            </a:pathLst>
          </a:custGeom>
          <a:gradFill>
            <a:gsLst>
              <a:gs pos="0">
                <a:srgbClr val="6FACB7"/>
              </a:gs>
              <a:gs pos="100000">
                <a:srgbClr val="DDDDDD"/>
              </a:gs>
            </a:gsLst>
            <a:lin ang="5400000"/>
          </a:gradFill>
          <a:ln w="635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79" name="Footer Placeholder 1"/>
          <p:cNvSpPr txBox="1"/>
          <p:nvPr/>
        </p:nvSpPr>
        <p:spPr>
          <a:xfrm>
            <a:off x="407368" y="6597352"/>
            <a:ext cx="994893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PUNCH4NFDI   |   General Meeting   |   22 June 2021  |  SP</a:t>
            </a:r>
          </a:p>
        </p:txBody>
      </p:sp>
      <p:sp>
        <p:nvSpPr>
          <p:cNvPr id="480" name="Textfeld 13"/>
          <p:cNvSpPr txBox="1"/>
          <p:nvPr>
            <p:ph type="sldNum" sz="quarter" idx="4294967295"/>
          </p:nvPr>
        </p:nvSpPr>
        <p:spPr>
          <a:xfrm>
            <a:off x="11657010" y="6580799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481" name="Google Shape;625;p67" descr="Google Shape;625;p6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7925" y="2571175"/>
            <a:ext cx="1843075" cy="1585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Google Shape;626;p67" descr="Google Shape;626;p6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9060" y="976075"/>
            <a:ext cx="1843074" cy="1610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Google Shape;627;p67" descr="Google Shape;627;p6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79648" y="665101"/>
            <a:ext cx="1843077" cy="1606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Google Shape;628;p67" descr="Google Shape;628;p6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77999" y="2090673"/>
            <a:ext cx="1843078" cy="1617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Google Shape;629;p67" descr="Google Shape;629;p6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1674" y="3852874"/>
            <a:ext cx="1843079" cy="1596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Google Shape;630;p67" descr="Google Shape;630;p6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16636" y="4794548"/>
            <a:ext cx="1769677" cy="1545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Google Shape;631;p67" descr="Google Shape;631;p6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03025" y="4240700"/>
            <a:ext cx="1769681" cy="1596803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Google Shape;632;p67"/>
          <p:cNvSpPr txBox="1"/>
          <p:nvPr/>
        </p:nvSpPr>
        <p:spPr>
          <a:xfrm>
            <a:off x="104651" y="2184624"/>
            <a:ext cx="2786000" cy="88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r>
              <a:t>TA 1: Management </a:t>
            </a:r>
            <a:br/>
            <a:r>
              <a:t>and governance</a:t>
            </a:r>
          </a:p>
        </p:txBody>
      </p:sp>
      <p:sp>
        <p:nvSpPr>
          <p:cNvPr id="489" name="Google Shape;633;p67"/>
          <p:cNvSpPr txBox="1"/>
          <p:nvPr/>
        </p:nvSpPr>
        <p:spPr>
          <a:xfrm>
            <a:off x="1704351" y="817500"/>
            <a:ext cx="2084802" cy="88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TA 2: Data management</a:t>
            </a:r>
          </a:p>
        </p:txBody>
      </p:sp>
      <p:sp>
        <p:nvSpPr>
          <p:cNvPr id="490" name="Google Shape;634;p67"/>
          <p:cNvSpPr txBox="1"/>
          <p:nvPr/>
        </p:nvSpPr>
        <p:spPr>
          <a:xfrm>
            <a:off x="7932749" y="478812"/>
            <a:ext cx="2786002" cy="88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r>
              <a:t>TA 3: Data</a:t>
            </a:r>
            <a:br/>
            <a:r>
              <a:t>transformations</a:t>
            </a:r>
          </a:p>
        </p:txBody>
      </p:sp>
      <p:sp>
        <p:nvSpPr>
          <p:cNvPr id="491" name="Google Shape;635;p67"/>
          <p:cNvSpPr txBox="1"/>
          <p:nvPr/>
        </p:nvSpPr>
        <p:spPr>
          <a:xfrm>
            <a:off x="9524300" y="2504700"/>
            <a:ext cx="1769600" cy="88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r>
              <a:t>TA 4: Data</a:t>
            </a:r>
            <a:br/>
            <a:r>
              <a:t>portal</a:t>
            </a:r>
          </a:p>
        </p:txBody>
      </p:sp>
      <p:sp>
        <p:nvSpPr>
          <p:cNvPr id="492" name="Google Shape;636;p67"/>
          <p:cNvSpPr txBox="1"/>
          <p:nvPr/>
        </p:nvSpPr>
        <p:spPr>
          <a:xfrm>
            <a:off x="9117300" y="4746051"/>
            <a:ext cx="2176802" cy="88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Arial"/>
              </a:defRPr>
            </a:pPr>
            <a:r>
              <a:t>TA 5: Data</a:t>
            </a:r>
            <a:br/>
            <a:r>
              <a:t>Irreversibility</a:t>
            </a:r>
          </a:p>
        </p:txBody>
      </p:sp>
      <p:sp>
        <p:nvSpPr>
          <p:cNvPr id="493" name="Google Shape;637;p67"/>
          <p:cNvSpPr txBox="1"/>
          <p:nvPr/>
        </p:nvSpPr>
        <p:spPr>
          <a:xfrm>
            <a:off x="7047900" y="5818251"/>
            <a:ext cx="2397202" cy="88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TA 6: Synergies &amp; services</a:t>
            </a:r>
          </a:p>
        </p:txBody>
      </p:sp>
      <p:sp>
        <p:nvSpPr>
          <p:cNvPr id="494" name="Google Shape;638;p67"/>
          <p:cNvSpPr txBox="1"/>
          <p:nvPr/>
        </p:nvSpPr>
        <p:spPr>
          <a:xfrm>
            <a:off x="1166750" y="5211950"/>
            <a:ext cx="2927201" cy="123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1" tIns="91431" rIns="91431" bIns="91431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TA 7: Education, training, outreach, citizen science</a:t>
            </a:r>
          </a:p>
        </p:txBody>
      </p:sp>
      <p:sp>
        <p:nvSpPr>
          <p:cNvPr id="495" name="Google Shape;639;p67"/>
          <p:cNvSpPr/>
          <p:nvPr/>
        </p:nvSpPr>
        <p:spPr>
          <a:xfrm>
            <a:off x="4626897" y="2123849"/>
            <a:ext cx="2786003" cy="276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442" y="10800"/>
                </a:moveTo>
                <a:cubicBezTo>
                  <a:pt x="3442" y="14848"/>
                  <a:pt x="6736" y="18130"/>
                  <a:pt x="10800" y="18130"/>
                </a:cubicBezTo>
                <a:cubicBezTo>
                  <a:pt x="14864" y="18130"/>
                  <a:pt x="18158" y="14848"/>
                  <a:pt x="18158" y="10800"/>
                </a:cubicBezTo>
                <a:cubicBezTo>
                  <a:pt x="18158" y="6752"/>
                  <a:pt x="14864" y="3470"/>
                  <a:pt x="10800" y="3470"/>
                </a:cubicBezTo>
                <a:cubicBezTo>
                  <a:pt x="6736" y="3470"/>
                  <a:pt x="3442" y="6752"/>
                  <a:pt x="3442" y="10800"/>
                </a:cubicBezTo>
                <a:close/>
              </a:path>
            </a:pathLst>
          </a:custGeom>
          <a:gradFill>
            <a:gsLst>
              <a:gs pos="0">
                <a:srgbClr val="6FACB7"/>
              </a:gs>
              <a:gs pos="100000">
                <a:srgbClr val="DDDDDD"/>
              </a:gs>
            </a:gsLst>
            <a:lin ang="5400000"/>
          </a:gradFill>
          <a:ln w="6350">
            <a:solidFill>
              <a:schemeClr val="accent5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96" name="Google Shape;642;p67"/>
          <p:cNvSpPr txBox="1"/>
          <p:nvPr/>
        </p:nvSpPr>
        <p:spPr>
          <a:xfrm>
            <a:off x="407879" y="247960"/>
            <a:ext cx="11374802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b="1" sz="3000">
                <a:solidFill>
                  <a:srgbClr val="0A4FAA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Synergies between task areas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feld 13"/>
          <p:cNvSpPr txBox="1"/>
          <p:nvPr>
            <p:ph type="sldNum" sz="quarter" idx="4294967295"/>
          </p:nvPr>
        </p:nvSpPr>
        <p:spPr>
          <a:xfrm>
            <a:off x="11657010" y="6580799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b="1" sz="1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99" name="Title 3"/>
          <p:cNvSpPr txBox="1"/>
          <p:nvPr>
            <p:ph type="title"/>
          </p:nvPr>
        </p:nvSpPr>
        <p:spPr>
          <a:xfrm>
            <a:off x="407986" y="349611"/>
            <a:ext cx="11376028" cy="451098"/>
          </a:xfrm>
          <a:prstGeom prst="rect">
            <a:avLst/>
          </a:prstGeom>
        </p:spPr>
        <p:txBody>
          <a:bodyPr/>
          <a:lstStyle/>
          <a:p>
            <a:pPr/>
            <a:r>
              <a:t>“PUNCH”Lines</a:t>
            </a:r>
          </a:p>
        </p:txBody>
      </p:sp>
      <p:sp>
        <p:nvSpPr>
          <p:cNvPr id="500" name="Text Placeholder 5"/>
          <p:cNvSpPr txBox="1"/>
          <p:nvPr>
            <p:ph type="body" sz="quarter" idx="1"/>
          </p:nvPr>
        </p:nvSpPr>
        <p:spPr>
          <a:xfrm>
            <a:off x="407986" y="817500"/>
            <a:ext cx="11376028" cy="379254"/>
          </a:xfrm>
          <a:prstGeom prst="rect">
            <a:avLst/>
          </a:prstGeom>
        </p:spPr>
        <p:txBody>
          <a:bodyPr/>
          <a:lstStyle/>
          <a:p>
            <a:pPr marL="0" indent="228600">
              <a:lnSpc>
                <a:spcPct val="110000"/>
              </a:lnSpc>
              <a:buSzTx/>
              <a:buNone/>
              <a:defRPr b="1">
                <a:solidFill>
                  <a:schemeClr val="accent2"/>
                </a:solidFill>
              </a:defRPr>
            </a:pPr>
          </a:p>
        </p:txBody>
      </p:sp>
      <p:pic>
        <p:nvPicPr>
          <p:cNvPr id="501" name="Google Shape;925;p95" descr="Google Shape;925;p9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5455" y="1135486"/>
            <a:ext cx="4817891" cy="46573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4" name="Google Shape;915;p94"/>
          <p:cNvGrpSpPr/>
          <p:nvPr/>
        </p:nvGrpSpPr>
        <p:grpSpPr>
          <a:xfrm>
            <a:off x="407368" y="2394224"/>
            <a:ext cx="4003802" cy="1593578"/>
            <a:chOff x="0" y="0"/>
            <a:chExt cx="4003800" cy="1593577"/>
          </a:xfrm>
        </p:grpSpPr>
        <p:sp>
          <p:nvSpPr>
            <p:cNvPr id="502" name="Rechteck"/>
            <p:cNvSpPr/>
            <p:nvPr/>
          </p:nvSpPr>
          <p:spPr>
            <a:xfrm>
              <a:off x="0" y="-1"/>
              <a:ext cx="4003802" cy="15935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b="1" sz="2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3" name="PUNCH4NFDI – an open consortium by the community for the community - and beyond…"/>
            <p:cNvSpPr txBox="1"/>
            <p:nvPr/>
          </p:nvSpPr>
          <p:spPr>
            <a:xfrm>
              <a:off x="0" y="-1"/>
              <a:ext cx="4003802" cy="1533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PUNCH4NFDI – an open consortium by the community for the community - and beyond </a:t>
              </a:r>
            </a:p>
            <a:p>
              <a:pPr algn="ctr">
                <a:defRPr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algn="ctr">
                <a:defRPr b="1" sz="2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Ready to go now!</a:t>
              </a:r>
            </a:p>
          </p:txBody>
        </p:sp>
      </p:grpSp>
      <p:grpSp>
        <p:nvGrpSpPr>
          <p:cNvPr id="507" name="Google Shape;913;p94"/>
          <p:cNvGrpSpPr/>
          <p:nvPr/>
        </p:nvGrpSpPr>
        <p:grpSpPr>
          <a:xfrm>
            <a:off x="7629576" y="675922"/>
            <a:ext cx="4003804" cy="1326527"/>
            <a:chOff x="0" y="0"/>
            <a:chExt cx="4003802" cy="1326526"/>
          </a:xfrm>
        </p:grpSpPr>
        <p:sp>
          <p:nvSpPr>
            <p:cNvPr id="505" name="Rechteck"/>
            <p:cNvSpPr/>
            <p:nvPr/>
          </p:nvSpPr>
          <p:spPr>
            <a:xfrm>
              <a:off x="-1" y="0"/>
              <a:ext cx="4003804" cy="132652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6" name="A leader in data management with expertise in big data, open data,  FAIRification, use of hetero-geneous resources"/>
            <p:cNvSpPr txBox="1"/>
            <p:nvPr/>
          </p:nvSpPr>
          <p:spPr>
            <a:xfrm>
              <a:off x="-1" y="0"/>
              <a:ext cx="4003804" cy="124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A leader in data management with expertise in big data, open data, </a:t>
              </a:r>
              <a:br/>
              <a:r>
                <a:t>FAIRification, use of hetero-geneous resources </a:t>
              </a:r>
            </a:p>
          </p:txBody>
        </p:sp>
      </p:grpSp>
      <p:sp>
        <p:nvSpPr>
          <p:cNvPr id="508" name="TextBox 7"/>
          <p:cNvSpPr txBox="1"/>
          <p:nvPr/>
        </p:nvSpPr>
        <p:spPr>
          <a:xfrm>
            <a:off x="7629576" y="4388125"/>
            <a:ext cx="4003803" cy="14174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Experience, expertise &amp; work programme to take data manage-ment to the next level and solve the problems that others will have tomorrow</a:t>
            </a:r>
          </a:p>
        </p:txBody>
      </p:sp>
      <p:sp>
        <p:nvSpPr>
          <p:cNvPr id="509" name="TextBox 9"/>
          <p:cNvSpPr txBox="1"/>
          <p:nvPr/>
        </p:nvSpPr>
        <p:spPr>
          <a:xfrm>
            <a:off x="453086" y="5201905"/>
            <a:ext cx="4063619" cy="125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000">
                <a:gradFill flip="none" rotWithShape="1">
                  <a:gsLst>
                    <a:gs pos="0">
                      <a:srgbClr val="A6B0D3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  <a:sym typeface="Arial"/>
              </a:defRPr>
            </a:pPr>
            <a:r>
              <a:t>An asset for the entire NFDI</a:t>
            </a:r>
          </a:p>
          <a:p>
            <a:pPr>
              <a:defRPr b="1" sz="2000">
                <a:gradFill flip="none" rotWithShape="1">
                  <a:gsLst>
                    <a:gs pos="0">
                      <a:srgbClr val="A6B0D3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  <a:sym typeface="Arial"/>
              </a:defRPr>
            </a:pPr>
            <a:r>
              <a:t>But beware – others are doing clever things too (experience with NFDI4Culture)</a:t>
            </a:r>
          </a:p>
        </p:txBody>
      </p:sp>
      <p:sp>
        <p:nvSpPr>
          <p:cNvPr id="510" name="Footer Placeholder 1"/>
          <p:cNvSpPr txBox="1"/>
          <p:nvPr/>
        </p:nvSpPr>
        <p:spPr>
          <a:xfrm>
            <a:off x="407368" y="6597352"/>
            <a:ext cx="9948937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PUNCH4NFDI   |   General Meeting   |   22 June 2021  |  SP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DESY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S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DESY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S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