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1313" r:id="rId3"/>
    <p:sldId id="1314" r:id="rId4"/>
    <p:sldId id="1315" r:id="rId5"/>
    <p:sldId id="125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7E79"/>
    <a:srgbClr val="941100"/>
    <a:srgbClr val="FF2600"/>
    <a:srgbClr val="945200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7" autoAdjust="0"/>
    <p:restoredTop sz="90522" autoAdjust="0"/>
  </p:normalViewPr>
  <p:slideViewPr>
    <p:cSldViewPr showGuides="1">
      <p:cViewPr varScale="1">
        <p:scale>
          <a:sx n="111" d="100"/>
          <a:sy n="111" d="100"/>
        </p:scale>
        <p:origin x="248" y="256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3488" y="-4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21.06.21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21.06.21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ff591b9ac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82" name="Google Shape;382;g9ff591b9a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23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c51b62c09_6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6" name="Google Shape;856;gac51b62c09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1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c51b62c09_6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6" name="Google Shape;856;gac51b62c09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53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c51b62c09_6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6" name="Google Shape;856;gac51b62c09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924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84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29893-567A-464C-9F12-4E77EBBEF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6309320"/>
            <a:ext cx="3213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65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Überschrift">
  <p:cSld name="Nur Überschrif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43341" y="188640"/>
            <a:ext cx="111744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150445" y="6627600"/>
            <a:ext cx="52800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6736061" y="6627600"/>
            <a:ext cx="52800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PUNCH4NFDI   |  General Meeting 22 June 2021   |  TS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5712003" y="6627600"/>
            <a:ext cx="7680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43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1_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14396" y="4096780"/>
            <a:ext cx="11369549" cy="7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87" y="6309320"/>
            <a:ext cx="3213100" cy="40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027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1_Titel und Inhal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PUNCH4NFDI   |  General Meeting 22 June 2021   |  TS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2"/>
          </p:nvPr>
        </p:nvSpPr>
        <p:spPr>
          <a:xfrm>
            <a:off x="407988" y="817500"/>
            <a:ext cx="11376024" cy="37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70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lnSpc>
                <a:spcPct val="100000"/>
              </a:lnSpc>
              <a:spcAft>
                <a:spcPts val="400"/>
              </a:spcAft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>
            <a:lvl1pPr marL="361950" indent="-361950">
              <a:lnSpc>
                <a:spcPct val="100000"/>
              </a:lnSpc>
              <a:spcAft>
                <a:spcPts val="400"/>
              </a:spcAft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>
            <a:lvl1pPr marL="361950" indent="-361950">
              <a:lnSpc>
                <a:spcPct val="100000"/>
              </a:lnSpc>
              <a:spcAft>
                <a:spcPts val="400"/>
              </a:spcAft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PUNCH4NFDI   |  General Meeting 22 June 2021   |  TS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schoerner@desy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hyperlink" Target="http://www.punch4nfdi.de/" TargetMode="External"/><Relationship Id="rId4" Type="http://schemas.openxmlformats.org/officeDocument/2006/relationships/hyperlink" Target="mailto:punch4nfdi@desy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7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8840"/>
            <a:ext cx="12191998" cy="258705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77"/>
          <p:cNvSpPr/>
          <p:nvPr/>
        </p:nvSpPr>
        <p:spPr>
          <a:xfrm>
            <a:off x="0" y="5949280"/>
            <a:ext cx="4439700" cy="9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7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2" cy="685342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7"/>
          <p:cNvSpPr txBox="1">
            <a:spLocks noGrp="1"/>
          </p:cNvSpPr>
          <p:nvPr>
            <p:ph type="body" idx="2"/>
          </p:nvPr>
        </p:nvSpPr>
        <p:spPr>
          <a:xfrm>
            <a:off x="492274" y="4645900"/>
            <a:ext cx="10137300" cy="1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dirty="0">
                <a:solidFill>
                  <a:srgbClr val="FFFFFF"/>
                </a:solidFill>
              </a:rPr>
              <a:t>Thomas Schörner (DESY)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e-DE" dirty="0">
                <a:solidFill>
                  <a:srgbClr val="FFFFFF"/>
                </a:solidFill>
              </a:rPr>
              <a:t>22 June 2021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88" name="Google Shape;388;p77"/>
          <p:cNvSpPr txBox="1">
            <a:spLocks noGrp="1"/>
          </p:cNvSpPr>
          <p:nvPr>
            <p:ph type="body" idx="2"/>
          </p:nvPr>
        </p:nvSpPr>
        <p:spPr>
          <a:xfrm>
            <a:off x="492274" y="1196752"/>
            <a:ext cx="6611838" cy="1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b="1" dirty="0">
                <a:solidFill>
                  <a:srgbClr val="FF9300"/>
                </a:solidFill>
              </a:rPr>
              <a:t>Formal and Legal Procedures Towards the Start of the Consortium</a:t>
            </a:r>
            <a:endParaRPr sz="2800" b="1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1EE9332-F380-6644-B366-74A8E846F6F2}"/>
              </a:ext>
            </a:extLst>
          </p:cNvPr>
          <p:cNvGrpSpPr/>
          <p:nvPr/>
        </p:nvGrpSpPr>
        <p:grpSpPr>
          <a:xfrm>
            <a:off x="1703512" y="1440107"/>
            <a:ext cx="6884847" cy="5030422"/>
            <a:chOff x="1703512" y="1440107"/>
            <a:chExt cx="6884847" cy="50304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C30EFA-E090-1343-B5DA-419A5789B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3512" y="1440107"/>
              <a:ext cx="6059467" cy="35277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941F39-F892-F040-A150-C84709F8F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3113" y="5044243"/>
              <a:ext cx="3315246" cy="142628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9F08FEE-9B2C-474A-B17A-88F592BD9CAA}"/>
                </a:ext>
              </a:extLst>
            </p:cNvPr>
            <p:cNvSpPr/>
            <p:nvPr/>
          </p:nvSpPr>
          <p:spPr>
            <a:xfrm>
              <a:off x="5170691" y="1454199"/>
              <a:ext cx="2396236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2B67DE9-BD4B-3844-8073-090E351C968C}"/>
                </a:ext>
              </a:extLst>
            </p:cNvPr>
            <p:cNvSpPr/>
            <p:nvPr/>
          </p:nvSpPr>
          <p:spPr>
            <a:xfrm>
              <a:off x="6312023" y="1907430"/>
              <a:ext cx="1008113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58" name="Google Shape;858;p86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SzPts val="2300"/>
            </a:pPr>
            <a:r>
              <a:rPr lang="en" b="1" dirty="0">
                <a:solidFill>
                  <a:srgbClr val="4A66AC"/>
                </a:solidFill>
              </a:rPr>
              <a:t>Resource Flow</a:t>
            </a:r>
            <a:endParaRPr b="1" dirty="0">
              <a:solidFill>
                <a:srgbClr val="4A66AC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7A6D10-5CA0-3A4F-A55D-CFE4ABE21DD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3352" y="6554527"/>
            <a:ext cx="9948937" cy="186841"/>
          </a:xfrm>
        </p:spPr>
        <p:txBody>
          <a:bodyPr/>
          <a:lstStyle/>
          <a:p>
            <a:r>
              <a:rPr lang="en-GB"/>
              <a:t>PUNCH4NFDI   |  General Meeting 22 June 2021   |  TS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D195F-3FA1-D343-83B2-D79400C7291D}"/>
              </a:ext>
            </a:extLst>
          </p:cNvPr>
          <p:cNvSpPr txBox="1"/>
          <p:nvPr/>
        </p:nvSpPr>
        <p:spPr>
          <a:xfrm>
            <a:off x="289432" y="760417"/>
            <a:ext cx="625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Resources run from DFG over DESY as primary contractor </a:t>
            </a:r>
            <a:br>
              <a:rPr lang="en-DE" dirty="0"/>
            </a:br>
            <a:r>
              <a:rPr lang="en-DE" dirty="0"/>
              <a:t>(Zuwendungsempfänger) to co-applicants via sub-contracts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F0A852-6659-AE48-A0FC-D4C3BA53A4B2}"/>
              </a:ext>
            </a:extLst>
          </p:cNvPr>
          <p:cNvSpPr txBox="1"/>
          <p:nvPr/>
        </p:nvSpPr>
        <p:spPr>
          <a:xfrm>
            <a:off x="923643" y="5183001"/>
            <a:ext cx="21595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b="1" dirty="0"/>
              <a:t>Co-applicants</a:t>
            </a:r>
          </a:p>
          <a:p>
            <a:pPr algn="ctr"/>
            <a:r>
              <a:rPr lang="en-DE" sz="1600" b="1" dirty="0"/>
              <a:t>(funded institutions,</a:t>
            </a:r>
            <a:br>
              <a:rPr lang="en-DE" sz="1600" b="1" dirty="0"/>
            </a:br>
            <a:r>
              <a:rPr lang="en-DE" sz="1600" b="1" dirty="0"/>
              <a:t>“Letztempfänger”)</a:t>
            </a:r>
            <a:endParaRPr lang="en-DE" sz="1600" dirty="0"/>
          </a:p>
          <a:p>
            <a:pPr algn="ctr"/>
            <a:r>
              <a:rPr lang="en-DE" sz="1600" dirty="0"/>
              <a:t>Join NFDI e.V.!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2078D-4D6B-B247-9A75-BB7E266681A3}"/>
              </a:ext>
            </a:extLst>
          </p:cNvPr>
          <p:cNvSpPr txBox="1"/>
          <p:nvPr/>
        </p:nvSpPr>
        <p:spPr>
          <a:xfrm>
            <a:off x="448609" y="3992289"/>
            <a:ext cx="3109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b="1" dirty="0"/>
              <a:t>Contracts between DESY and </a:t>
            </a:r>
            <a:br>
              <a:rPr lang="en-DE" sz="1600" b="1" dirty="0"/>
            </a:br>
            <a:r>
              <a:rPr lang="en-DE" sz="1600" b="1" dirty="0"/>
              <a:t>19 co-applicant institutions</a:t>
            </a:r>
          </a:p>
          <a:p>
            <a:pPr algn="ctr"/>
            <a:r>
              <a:rPr lang="en-DE" sz="1600" b="1" dirty="0"/>
              <a:t>(Weiterleitungsverträge)</a:t>
            </a:r>
            <a:endParaRPr lang="en-DE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1486DA-D1DD-2940-9492-B2C84F99B433}"/>
              </a:ext>
            </a:extLst>
          </p:cNvPr>
          <p:cNvSpPr txBox="1"/>
          <p:nvPr/>
        </p:nvSpPr>
        <p:spPr>
          <a:xfrm>
            <a:off x="1192947" y="2894129"/>
            <a:ext cx="1620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b="1" dirty="0"/>
              <a:t>Lead applicant</a:t>
            </a:r>
            <a:endParaRPr lang="en-DE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1517FD-DCEE-4541-84FC-03DF50EF14D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116632"/>
            <a:ext cx="4693766" cy="1681933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0B50659-93BD-5043-A63E-2365E9805176}"/>
              </a:ext>
            </a:extLst>
          </p:cNvPr>
          <p:cNvSpPr/>
          <p:nvPr/>
        </p:nvSpPr>
        <p:spPr>
          <a:xfrm>
            <a:off x="9120336" y="2836703"/>
            <a:ext cx="2376264" cy="5922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</a:rPr>
              <a:t>Executive Board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CEEF665-F0DE-FC4A-B74A-3F34E471AF42}"/>
              </a:ext>
            </a:extLst>
          </p:cNvPr>
          <p:cNvSpPr/>
          <p:nvPr/>
        </p:nvSpPr>
        <p:spPr>
          <a:xfrm>
            <a:off x="9123386" y="5425575"/>
            <a:ext cx="2376264" cy="5922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600" dirty="0">
                <a:solidFill>
                  <a:schemeClr val="tx1"/>
                </a:solidFill>
              </a:rPr>
              <a:t>Consortium Board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5BDAD2-6590-4B40-86A0-451BEC0E18EA}"/>
              </a:ext>
            </a:extLst>
          </p:cNvPr>
          <p:cNvCxnSpPr/>
          <p:nvPr/>
        </p:nvCxnSpPr>
        <p:spPr>
          <a:xfrm>
            <a:off x="4943872" y="2132856"/>
            <a:ext cx="1368152" cy="864096"/>
          </a:xfrm>
          <a:prstGeom prst="straightConnector1">
            <a:avLst/>
          </a:prstGeom>
          <a:ln w="6032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B15970A-7E8A-CB44-950B-6A52DE54A500}"/>
              </a:ext>
            </a:extLst>
          </p:cNvPr>
          <p:cNvSpPr txBox="1"/>
          <p:nvPr/>
        </p:nvSpPr>
        <p:spPr>
          <a:xfrm>
            <a:off x="5263492" y="25863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b="1" dirty="0"/>
              <a:t>€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6D4B7AB-7900-254F-837F-D5A377DBD2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3952" y="1795606"/>
            <a:ext cx="1249119" cy="62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6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SzPts val="2300"/>
            </a:pPr>
            <a:r>
              <a:rPr lang="en-US" b="1" dirty="0">
                <a:solidFill>
                  <a:srgbClr val="4A66AC"/>
                </a:solidFill>
              </a:rPr>
              <a:t>What is needed? </a:t>
            </a:r>
            <a:endParaRPr b="1" dirty="0">
              <a:solidFill>
                <a:srgbClr val="4A66AC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7A6D10-5CA0-3A4F-A55D-CFE4ABE21DD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3352" y="6554527"/>
            <a:ext cx="9948937" cy="186841"/>
          </a:xfrm>
        </p:spPr>
        <p:txBody>
          <a:bodyPr/>
          <a:lstStyle/>
          <a:p>
            <a:r>
              <a:rPr lang="en-GB"/>
              <a:t>PUNCH4NFDI   |  General Meeting 22 June 2021   |  TS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C4B71-1D8C-C046-A994-1790EC9D597E}"/>
              </a:ext>
            </a:extLst>
          </p:cNvPr>
          <p:cNvSpPr txBox="1"/>
          <p:nvPr/>
        </p:nvSpPr>
        <p:spPr>
          <a:xfrm>
            <a:off x="263353" y="980728"/>
            <a:ext cx="11233248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DE" b="1" dirty="0"/>
              <a:t>Contract DFG – DESY: “Bewilligungsschreiben” with “Verwendungsrichtlinie” as basis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DE" dirty="0"/>
              <a:t>When? </a:t>
            </a:r>
            <a:r>
              <a:rPr lang="en-DE" dirty="0">
                <a:sym typeface="Wingdings" pitchFamily="2" charset="2"/>
              </a:rPr>
              <a:t> after the GWK meeting 2/3 July?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DE" dirty="0">
                <a:sym typeface="Wingdings" pitchFamily="2" charset="2"/>
              </a:rPr>
              <a:t>Probably zero freedom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DE" dirty="0">
                <a:sym typeface="Wingdings" pitchFamily="2" charset="2"/>
              </a:rPr>
              <a:t>B</a:t>
            </a:r>
            <a:r>
              <a:rPr lang="en-GB" dirty="0">
                <a:sym typeface="Wingdings" pitchFamily="2" charset="2"/>
              </a:rPr>
              <a:t>a</a:t>
            </a:r>
            <a:r>
              <a:rPr lang="en-DE" dirty="0">
                <a:sym typeface="Wingdings" pitchFamily="2" charset="2"/>
              </a:rPr>
              <a:t>sis for receiving funds (at DESY) from the DFG.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DE" dirty="0">
              <a:sym typeface="Wingdings" pitchFamily="2" charset="2"/>
            </a:endParaRPr>
          </a:p>
          <a:p>
            <a:pPr>
              <a:spcBef>
                <a:spcPts val="300"/>
              </a:spcBef>
            </a:pPr>
            <a:r>
              <a:rPr lang="en-DE" b="1" dirty="0">
                <a:sym typeface="Wingdings" pitchFamily="2" charset="2"/>
              </a:rPr>
              <a:t>Weiterleitungsverträge DESY – co-applicants (19 in number)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DE" dirty="0"/>
              <a:t>Basis for transfering funds from DESY to co-applicants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DE" dirty="0"/>
              <a:t>Formalise the governance (see Matthias’ presentation)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DE" dirty="0"/>
              <a:t>Template from DFG will be distributed early July (see timeline later)  - we are clearly aiming for ONE contract, identical for all partners.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DE" dirty="0"/>
              <a:t>The funds to be distributed to the co-applicants are part of a new budget plan (attachment to contract)</a:t>
            </a:r>
          </a:p>
          <a:p>
            <a:pPr>
              <a:spcBef>
                <a:spcPts val="300"/>
              </a:spcBef>
            </a:pPr>
            <a:endParaRPr lang="en-DE" dirty="0"/>
          </a:p>
          <a:p>
            <a:pPr>
              <a:spcBef>
                <a:spcPts val="300"/>
              </a:spcBef>
            </a:pPr>
            <a:r>
              <a:rPr lang="en-GB" b="1" dirty="0">
                <a:sym typeface="Wingdings" pitchFamily="2" charset="2"/>
              </a:rPr>
              <a:t>N</a:t>
            </a:r>
            <a:r>
              <a:rPr lang="en-DE" b="1" dirty="0">
                <a:sym typeface="Wingdings" pitchFamily="2" charset="2"/>
              </a:rPr>
              <a:t>ow work 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B</a:t>
            </a:r>
            <a:r>
              <a:rPr lang="en-DE" dirty="0">
                <a:sym typeface="Wingdings" pitchFamily="2" charset="2"/>
              </a:rPr>
              <a:t>udget plan (see Stefan’s presentation)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sym typeface="Wingdings" pitchFamily="2" charset="2"/>
              </a:rPr>
              <a:t>G</a:t>
            </a:r>
            <a:r>
              <a:rPr lang="en-DE" dirty="0">
                <a:sym typeface="Wingdings" pitchFamily="2" charset="2"/>
              </a:rPr>
              <a:t>overnance model (see Matthias’ presentation)</a:t>
            </a:r>
            <a:br>
              <a:rPr lang="en-DE" dirty="0">
                <a:sym typeface="Wingdings" pitchFamily="2" charset="2"/>
              </a:rPr>
            </a:br>
            <a:r>
              <a:rPr lang="en-DE" dirty="0">
                <a:sym typeface="Wingdings" pitchFamily="2" charset="2"/>
              </a:rPr>
              <a:t> </a:t>
            </a:r>
            <a:r>
              <a:rPr lang="en-GB" dirty="0">
                <a:sym typeface="Wingdings" pitchFamily="2" charset="2"/>
              </a:rPr>
              <a:t>Both to be formally approved by acting Consortium Board (assembly of co-applicants) as soon as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    possible, and ideally unanimously.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9300"/>
                </a:solidFill>
                <a:sym typeface="Wingdings" pitchFamily="2" charset="2"/>
              </a:rPr>
              <a:t>Names, addresses of legal contacts, financial contacts, PIs, </a:t>
            </a:r>
            <a:r>
              <a:rPr lang="en-GB" dirty="0" err="1">
                <a:solidFill>
                  <a:srgbClr val="FF9300"/>
                </a:solidFill>
                <a:sym typeface="Wingdings" pitchFamily="2" charset="2"/>
              </a:rPr>
              <a:t>zeichnungsberechtigter</a:t>
            </a:r>
            <a:r>
              <a:rPr lang="en-GB" dirty="0">
                <a:solidFill>
                  <a:srgbClr val="FF9300"/>
                </a:solidFill>
                <a:sym typeface="Wingdings" pitchFamily="2" charset="2"/>
              </a:rPr>
              <a:t> Person</a:t>
            </a:r>
            <a:endParaRPr lang="en-DE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0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6"/>
          <p:cNvSpPr txBox="1">
            <a:spLocks noGrp="1"/>
          </p:cNvSpPr>
          <p:nvPr>
            <p:ph type="title"/>
          </p:nvPr>
        </p:nvSpPr>
        <p:spPr>
          <a:xfrm>
            <a:off x="407988" y="349611"/>
            <a:ext cx="11376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SzPts val="2300"/>
            </a:pPr>
            <a:r>
              <a:rPr lang="en-US" b="1" dirty="0">
                <a:solidFill>
                  <a:srgbClr val="4A66AC"/>
                </a:solidFill>
              </a:rPr>
              <a:t>Suggested Timeline</a:t>
            </a:r>
            <a:endParaRPr b="1" dirty="0">
              <a:solidFill>
                <a:srgbClr val="4A66AC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7A6D10-5CA0-3A4F-A55D-CFE4ABE21DD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3352" y="6554527"/>
            <a:ext cx="9948937" cy="186841"/>
          </a:xfrm>
        </p:spPr>
        <p:txBody>
          <a:bodyPr/>
          <a:lstStyle/>
          <a:p>
            <a:r>
              <a:rPr lang="en-GB"/>
              <a:t>PUNCH4NFDI   |  General Meeting 22 June 2021   |  TS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C4B71-1D8C-C046-A994-1790EC9D597E}"/>
              </a:ext>
            </a:extLst>
          </p:cNvPr>
          <p:cNvSpPr txBox="1"/>
          <p:nvPr/>
        </p:nvSpPr>
        <p:spPr>
          <a:xfrm>
            <a:off x="263353" y="836712"/>
            <a:ext cx="11233248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/>
              <a:t>22 June		general meeting: governance, rough budget idea</a:t>
            </a:r>
          </a:p>
          <a:p>
            <a:pPr>
              <a:spcBef>
                <a:spcPts val="300"/>
              </a:spcBef>
            </a:pPr>
            <a:endParaRPr lang="en-US" sz="1600" b="1" dirty="0"/>
          </a:p>
          <a:p>
            <a:pPr>
              <a:spcBef>
                <a:spcPts val="300"/>
              </a:spcBef>
            </a:pPr>
            <a:r>
              <a:rPr lang="en-US" sz="1600" b="1" dirty="0"/>
              <a:t>6 July		meeting of consortium spokespersons; information on template contracts</a:t>
            </a:r>
          </a:p>
          <a:p>
            <a:pPr>
              <a:spcBef>
                <a:spcPts val="300"/>
              </a:spcBef>
            </a:pPr>
            <a:r>
              <a:rPr lang="en-US" sz="1600" b="1" dirty="0"/>
              <a:t>	</a:t>
            </a:r>
            <a:r>
              <a:rPr lang="en-US" sz="1600" dirty="0"/>
              <a:t>		</a:t>
            </a:r>
            <a:r>
              <a:rPr lang="en-US" sz="1600" dirty="0">
                <a:sym typeface="Wingdings" pitchFamily="2" charset="2"/>
              </a:rPr>
              <a:t> one week for DESY legal department for checking / adapting templates</a:t>
            </a:r>
          </a:p>
          <a:p>
            <a:pPr>
              <a:spcBef>
                <a:spcPts val="300"/>
              </a:spcBef>
            </a:pPr>
            <a:endParaRPr lang="en-US" sz="1600" b="1" dirty="0">
              <a:sym typeface="Wingdings" pitchFamily="2" charset="2"/>
            </a:endParaRPr>
          </a:p>
          <a:p>
            <a:pPr>
              <a:spcBef>
                <a:spcPts val="300"/>
              </a:spcBef>
            </a:pPr>
            <a:r>
              <a:rPr lang="en-US" sz="1600" b="1" dirty="0">
                <a:sym typeface="Wingdings" pitchFamily="2" charset="2"/>
              </a:rPr>
              <a:t>15 July 		sending template contracts to legal contacts of co-applicant institutions</a:t>
            </a:r>
            <a:br>
              <a:rPr lang="en-US" sz="1600" b="1" dirty="0">
                <a:sym typeface="Wingdings" pitchFamily="2" charset="2"/>
              </a:rPr>
            </a:br>
            <a:r>
              <a:rPr lang="en-US" sz="1600" b="1" dirty="0">
                <a:sym typeface="Wingdings" pitchFamily="2" charset="2"/>
              </a:rPr>
              <a:t>			</a:t>
            </a:r>
            <a:r>
              <a:rPr lang="en-US" sz="1600" dirty="0">
                <a:sym typeface="Wingdings" pitchFamily="2" charset="2"/>
              </a:rPr>
              <a:t>(if possible with final and adopted governance)</a:t>
            </a:r>
          </a:p>
          <a:p>
            <a:pPr>
              <a:spcBef>
                <a:spcPts val="300"/>
              </a:spcBef>
            </a:pPr>
            <a:endParaRPr lang="en-US" sz="1600" b="1" dirty="0">
              <a:sym typeface="Wingdings" pitchFamily="2" charset="2"/>
            </a:endParaRPr>
          </a:p>
          <a:p>
            <a:pPr>
              <a:spcBef>
                <a:spcPts val="300"/>
              </a:spcBef>
            </a:pPr>
            <a:r>
              <a:rPr lang="en-US" sz="1600" b="1" dirty="0">
                <a:sym typeface="Wingdings" pitchFamily="2" charset="2"/>
              </a:rPr>
              <a:t>19 July		NFDI workshop on consortium contracts</a:t>
            </a:r>
            <a:endParaRPr lang="en-US" sz="1600" b="1" dirty="0"/>
          </a:p>
          <a:p>
            <a:pPr>
              <a:spcBef>
                <a:spcPts val="300"/>
              </a:spcBef>
            </a:pPr>
            <a:endParaRPr lang="en-DE" sz="1600" b="1" dirty="0"/>
          </a:p>
          <a:p>
            <a:pPr>
              <a:spcBef>
                <a:spcPts val="300"/>
              </a:spcBef>
            </a:pPr>
            <a:r>
              <a:rPr lang="en-DE" sz="1600" b="1" dirty="0"/>
              <a:t>15 August	Deadline for feedback on contracts from co-applicants</a:t>
            </a:r>
          </a:p>
          <a:p>
            <a:pPr>
              <a:spcBef>
                <a:spcPts val="300"/>
              </a:spcBef>
            </a:pPr>
            <a:r>
              <a:rPr lang="en-DE" sz="1600" b="1" dirty="0"/>
              <a:t>			</a:t>
            </a:r>
            <a:r>
              <a:rPr lang="en-DE" sz="1600" dirty="0"/>
              <a:t>final cosmetics to contracts by DESY legal department</a:t>
            </a:r>
          </a:p>
          <a:p>
            <a:pPr>
              <a:spcBef>
                <a:spcPts val="300"/>
              </a:spcBef>
            </a:pPr>
            <a:endParaRPr lang="en-DE" sz="1600" b="1" dirty="0"/>
          </a:p>
          <a:p>
            <a:pPr>
              <a:spcBef>
                <a:spcPts val="300"/>
              </a:spcBef>
            </a:pPr>
            <a:r>
              <a:rPr lang="en-DE" sz="1600" b="1" dirty="0"/>
              <a:t>31 August	start of collecting all signatures under contracts</a:t>
            </a:r>
          </a:p>
          <a:p>
            <a:pPr>
              <a:spcBef>
                <a:spcPts val="300"/>
              </a:spcBef>
            </a:pPr>
            <a:endParaRPr lang="en-DE" sz="1600" b="1" dirty="0"/>
          </a:p>
          <a:p>
            <a:pPr>
              <a:spcBef>
                <a:spcPts val="300"/>
              </a:spcBef>
            </a:pPr>
            <a:r>
              <a:rPr lang="en-DE" sz="1600" b="1" dirty="0"/>
              <a:t>15 Sept		Contracts back to DESY</a:t>
            </a:r>
          </a:p>
          <a:p>
            <a:pPr>
              <a:spcBef>
                <a:spcPts val="300"/>
              </a:spcBef>
            </a:pPr>
            <a:endParaRPr lang="en-DE" sz="1600" b="1" dirty="0"/>
          </a:p>
          <a:p>
            <a:pPr>
              <a:spcBef>
                <a:spcPts val="300"/>
              </a:spcBef>
            </a:pPr>
            <a:r>
              <a:rPr lang="en-DE" sz="1600" b="1" dirty="0"/>
              <a:t>30 Sept		All formal requirements satisfied; start of consortium on 1 October possible</a:t>
            </a:r>
          </a:p>
          <a:p>
            <a:pPr>
              <a:spcBef>
                <a:spcPts val="300"/>
              </a:spcBef>
            </a:pPr>
            <a:r>
              <a:rPr lang="en-DE" sz="1600" b="1" dirty="0"/>
              <a:t> </a:t>
            </a:r>
          </a:p>
          <a:p>
            <a:pPr>
              <a:spcBef>
                <a:spcPts val="300"/>
              </a:spcBef>
            </a:pPr>
            <a:r>
              <a:rPr lang="en-DE" sz="1600" b="1" dirty="0"/>
              <a:t>15 October	Kick-off workshop with determination of boards and positions following adopted governance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8EEBF-0ECB-8348-A334-E481788B2C20}"/>
              </a:ext>
            </a:extLst>
          </p:cNvPr>
          <p:cNvSpPr txBox="1"/>
          <p:nvPr/>
        </p:nvSpPr>
        <p:spPr>
          <a:xfrm>
            <a:off x="10059224" y="83671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 dirty="0">
                <a:solidFill>
                  <a:srgbClr val="FF0000"/>
                </a:solidFill>
              </a:rPr>
              <a:t>Budget plan????</a:t>
            </a:r>
          </a:p>
          <a:p>
            <a:pPr algn="ctr"/>
            <a:r>
              <a:rPr lang="en-DE" sz="1600" b="1" dirty="0">
                <a:solidFill>
                  <a:srgbClr val="FF0000"/>
                </a:solidFill>
              </a:rPr>
              <a:t>(Draft today)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6EF30-C30F-E14B-A611-EEF810546066}"/>
              </a:ext>
            </a:extLst>
          </p:cNvPr>
          <p:cNvSpPr txBox="1"/>
          <p:nvPr/>
        </p:nvSpPr>
        <p:spPr>
          <a:xfrm>
            <a:off x="10059224" y="1916832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b="1" dirty="0">
                <a:solidFill>
                  <a:srgbClr val="FF0000"/>
                </a:solidFill>
              </a:rPr>
              <a:t>Governance????</a:t>
            </a:r>
          </a:p>
          <a:p>
            <a:pPr algn="ctr"/>
            <a:r>
              <a:rPr lang="en-DE" sz="1600" b="1" dirty="0">
                <a:solidFill>
                  <a:srgbClr val="FF0000"/>
                </a:solidFill>
              </a:rPr>
              <a:t>(Draft soon)</a:t>
            </a:r>
          </a:p>
        </p:txBody>
      </p:sp>
    </p:spTree>
    <p:extLst>
      <p:ext uri="{BB962C8B-B14F-4D97-AF65-F5344CB8AC3E}">
        <p14:creationId xmlns:p14="http://schemas.microsoft.com/office/powerpoint/2010/main" val="28294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C51-C85C-AD47-A9D5-9D51BE3D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err="1"/>
              <a:t>Thank</a:t>
            </a:r>
            <a:r>
              <a:rPr lang="de-DE" sz="4800" dirty="0"/>
              <a:t> </a:t>
            </a:r>
            <a:r>
              <a:rPr lang="de-DE" sz="4800" dirty="0" err="1"/>
              <a:t>you</a:t>
            </a:r>
            <a:r>
              <a:rPr lang="de-DE" sz="4800" dirty="0"/>
              <a:t>!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438989-DCF4-104A-AD6E-BC317F1A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3645024"/>
            <a:ext cx="7056164" cy="2771652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e-DE" b="1" dirty="0"/>
              <a:t>The PUNCH4NFDI </a:t>
            </a:r>
            <a:r>
              <a:rPr lang="de-DE" b="1" dirty="0" err="1"/>
              <a:t>Consortium</a:t>
            </a:r>
            <a:endParaRPr lang="de-DE" b="1" dirty="0"/>
          </a:p>
          <a:p>
            <a:pPr marL="0" indent="0">
              <a:spcAft>
                <a:spcPts val="1000"/>
              </a:spcAft>
              <a:buNone/>
            </a:pPr>
            <a:r>
              <a:rPr lang="de-DE" b="1" dirty="0" err="1"/>
              <a:t>Spokesperson</a:t>
            </a:r>
            <a:r>
              <a:rPr lang="de-DE" b="1" dirty="0"/>
              <a:t>: </a:t>
            </a:r>
            <a:br>
              <a:rPr lang="de-DE" b="1" dirty="0"/>
            </a:br>
            <a:r>
              <a:rPr lang="de-DE" dirty="0"/>
              <a:t>PD Dr. Thomas Schörner (DESY, </a:t>
            </a:r>
            <a:r>
              <a:rPr lang="de-DE" dirty="0">
                <a:hlinkClick r:id="rId3"/>
              </a:rPr>
              <a:t>thomas.schoerner@desy.de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DESY, </a:t>
            </a:r>
            <a:r>
              <a:rPr lang="de-DE" dirty="0" err="1"/>
              <a:t>Notkestr</a:t>
            </a:r>
            <a:r>
              <a:rPr lang="de-DE" dirty="0"/>
              <a:t>. 85, D-22607 Hamburg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de-DE" b="1" dirty="0" err="1"/>
              <a:t>Contact</a:t>
            </a:r>
            <a:r>
              <a:rPr lang="de-DE" b="1" dirty="0"/>
              <a:t>: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de-DE" dirty="0"/>
              <a:t>Mail: 	</a:t>
            </a:r>
            <a:r>
              <a:rPr lang="de-DE" dirty="0">
                <a:hlinkClick r:id="rId4"/>
              </a:rPr>
              <a:t>punch4nfdi@desy.de</a:t>
            </a:r>
            <a:r>
              <a:rPr lang="de-DE" dirty="0"/>
              <a:t>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de-DE" dirty="0"/>
              <a:t>Web: 	</a:t>
            </a:r>
            <a:r>
              <a:rPr lang="de-DE" dirty="0">
                <a:hlinkClick r:id="rId5"/>
              </a:rPr>
              <a:t>www.punch4nfdi.de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Twitter: 	 @punch4nfdi </a:t>
            </a:r>
          </a:p>
          <a:p>
            <a:pPr marL="0" indent="0">
              <a:spcAft>
                <a:spcPts val="400"/>
              </a:spcAft>
              <a:buNone/>
            </a:pP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580855-0CC8-9545-9C5E-588A550F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PUNCH4NFDI   |  General Meeting 22 June 2021   |  TS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5E447-4F90-A14A-BA2A-7059E9AA0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774" y="364502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2327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23376</TotalTime>
  <Words>507</Words>
  <Application>Microsoft Macintosh PowerPoint</Application>
  <PresentationFormat>Widescreen</PresentationFormat>
  <Paragraphs>66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Noto Sans Symbols</vt:lpstr>
      <vt:lpstr>Wingdings</vt:lpstr>
      <vt:lpstr>DESY</vt:lpstr>
      <vt:lpstr>PowerPoint Presentation</vt:lpstr>
      <vt:lpstr>Resource Flow</vt:lpstr>
      <vt:lpstr>What is needed? </vt:lpstr>
      <vt:lpstr>Suggested Timeline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Thomas Schörner-Sadenius</dc:creator>
  <cp:keywords/>
  <dc:description/>
  <cp:lastModifiedBy>Thomas Schörner-Sadenius</cp:lastModifiedBy>
  <cp:revision>486</cp:revision>
  <cp:lastPrinted>2021-06-22T09:48:22Z</cp:lastPrinted>
  <dcterms:created xsi:type="dcterms:W3CDTF">2018-12-13T16:27:58Z</dcterms:created>
  <dcterms:modified xsi:type="dcterms:W3CDTF">2021-06-22T10:04:06Z</dcterms:modified>
  <cp:category/>
</cp:coreProperties>
</file>