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586" r:id="rId2"/>
    <p:sldId id="707" r:id="rId3"/>
    <p:sldId id="694" r:id="rId4"/>
    <p:sldId id="611" r:id="rId5"/>
    <p:sldId id="769" r:id="rId6"/>
    <p:sldId id="776" r:id="rId7"/>
    <p:sldId id="774" r:id="rId8"/>
    <p:sldId id="775" r:id="rId9"/>
    <p:sldId id="685" r:id="rId10"/>
    <p:sldId id="778" r:id="rId11"/>
    <p:sldId id="780" r:id="rId12"/>
    <p:sldId id="781" r:id="rId13"/>
    <p:sldId id="797" r:id="rId14"/>
    <p:sldId id="782" r:id="rId15"/>
    <p:sldId id="783" r:id="rId16"/>
    <p:sldId id="784" r:id="rId17"/>
    <p:sldId id="785" r:id="rId18"/>
    <p:sldId id="794" r:id="rId19"/>
    <p:sldId id="786" r:id="rId20"/>
    <p:sldId id="787" r:id="rId21"/>
    <p:sldId id="789" r:id="rId22"/>
    <p:sldId id="790" r:id="rId23"/>
    <p:sldId id="791" r:id="rId24"/>
    <p:sldId id="792" r:id="rId25"/>
    <p:sldId id="793" r:id="rId26"/>
    <p:sldId id="796" r:id="rId27"/>
    <p:sldId id="795" r:id="rId28"/>
    <p:sldId id="770" r:id="rId29"/>
  </p:sldIdLst>
  <p:sldSz cx="9144000" cy="6858000" type="screen4x3"/>
  <p:notesSz cx="7053263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4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>
          <p15:clr>
            <a:srgbClr val="A4A3A4"/>
          </p15:clr>
        </p15:guide>
        <p15:guide id="2" pos="22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006600"/>
    <a:srgbClr val="FFFFFF"/>
    <a:srgbClr val="0D0D0D"/>
    <a:srgbClr val="C00000"/>
    <a:srgbClr val="D6B52A"/>
    <a:srgbClr val="9C2D24"/>
    <a:srgbClr val="FF0000"/>
    <a:srgbClr val="E11F1F"/>
    <a:srgbClr val="D7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79" autoAdjust="0"/>
    <p:restoredTop sz="86391" autoAdjust="0"/>
  </p:normalViewPr>
  <p:slideViewPr>
    <p:cSldViewPr>
      <p:cViewPr varScale="1">
        <p:scale>
          <a:sx n="76" d="100"/>
          <a:sy n="76" d="100"/>
        </p:scale>
        <p:origin x="528" y="42"/>
      </p:cViewPr>
      <p:guideLst>
        <p:guide orient="horz" pos="2160"/>
        <p:guide pos="2880"/>
        <p:guide pos="4176"/>
      </p:guideLst>
    </p:cSldViewPr>
  </p:slideViewPr>
  <p:outlineViewPr>
    <p:cViewPr>
      <p:scale>
        <a:sx n="33" d="100"/>
        <a:sy n="33" d="100"/>
      </p:scale>
      <p:origin x="0" y="-32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796" y="-84"/>
      </p:cViewPr>
      <p:guideLst>
        <p:guide orient="horz" pos="2952"/>
        <p:guide pos="222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24FDA6-53CF-3A4A-B08C-819DE0C4E8A2}" type="doc">
      <dgm:prSet loTypeId="urn:microsoft.com/office/officeart/2005/8/layout/cycle5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718B9DD-384A-C343-A3A6-E78AC3678B08}">
      <dgm:prSet phldrT="[Text]" custT="1"/>
      <dgm:spPr>
        <a:solidFill>
          <a:srgbClr val="F2E5E6"/>
        </a:solidFill>
        <a:ln w="19050">
          <a:solidFill>
            <a:srgbClr val="C00000"/>
          </a:solidFill>
        </a:ln>
      </dgm:spPr>
      <dgm:t>
        <a:bodyPr/>
        <a:lstStyle/>
        <a:p>
          <a:r>
            <a:rPr lang="en-US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Selection</a:t>
          </a:r>
        </a:p>
      </dgm:t>
    </dgm:pt>
    <dgm:pt modelId="{CB8395DA-3FC8-0942-9031-2DA80171E02A}" type="parTrans" cxnId="{6E32AA6D-825D-434F-9F4B-04DCDA50E105}">
      <dgm:prSet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6E122D-4814-9641-93B0-6D28316FBE7D}" type="sibTrans" cxnId="{6E32AA6D-825D-434F-9F4B-04DCDA50E105}">
      <dgm:prSet/>
      <dgm:spPr>
        <a:ln w="25400">
          <a:solidFill>
            <a:srgbClr val="C00000"/>
          </a:solidFill>
          <a:headEnd w="med" len="med"/>
          <a:tailEnd type="triangle" w="med" len="lg"/>
        </a:ln>
      </dgm:spPr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AB8B82-F22C-D44D-BDBD-317F07B39F16}">
      <dgm:prSet phldrT="[Text]" custT="1"/>
      <dgm:spPr>
        <a:solidFill>
          <a:srgbClr val="F2E5E6"/>
        </a:solidFill>
        <a:ln w="19050">
          <a:solidFill>
            <a:srgbClr val="C00000"/>
          </a:solidFill>
        </a:ln>
      </dgm:spPr>
      <dgm:t>
        <a:bodyPr/>
        <a:lstStyle/>
        <a:p>
          <a:r>
            <a:rPr lang="en-US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Crossover</a:t>
          </a:r>
        </a:p>
      </dgm:t>
    </dgm:pt>
    <dgm:pt modelId="{E393F2CA-9418-EB46-BB52-52BD4C561C3A}" type="parTrans" cxnId="{B1134C1A-CA25-3245-841D-2B248112E998}">
      <dgm:prSet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C297A3-1170-1B4A-9DC3-892B6428C741}" type="sibTrans" cxnId="{B1134C1A-CA25-3245-841D-2B248112E998}">
      <dgm:prSet/>
      <dgm:spPr>
        <a:ln w="25400">
          <a:solidFill>
            <a:srgbClr val="C00000"/>
          </a:solidFill>
          <a:headEnd w="med" len="med"/>
          <a:tailEnd type="triangle" w="med" len="lg"/>
        </a:ln>
      </dgm:spPr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EBC63A-7EAC-3340-A99A-33A541F1711D}">
      <dgm:prSet phldrT="[Text]" custT="1"/>
      <dgm:spPr>
        <a:solidFill>
          <a:schemeClr val="bg1">
            <a:lumMod val="95000"/>
          </a:schemeClr>
        </a:solidFill>
        <a:ln w="19050"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Crossover selected parents to produce 760 children</a:t>
          </a:r>
        </a:p>
      </dgm:t>
    </dgm:pt>
    <dgm:pt modelId="{9C0169D3-FB77-3142-A679-77EC2F3FFB76}" type="parTrans" cxnId="{4D614AA6-1E6E-3E42-9C4E-D0F5F2847CE2}">
      <dgm:prSet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AAD263-51A9-164F-A557-709D2FACB062}" type="sibTrans" cxnId="{4D614AA6-1E6E-3E42-9C4E-D0F5F2847CE2}">
      <dgm:prSet/>
      <dgm:spPr>
        <a:ln w="25400">
          <a:solidFill>
            <a:srgbClr val="C00000"/>
          </a:solidFill>
          <a:headEnd w="med" len="med"/>
          <a:tailEnd type="triangle" w="med" len="lg"/>
        </a:ln>
      </dgm:spPr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9FF2AE-F725-E646-93C3-0C317278CB39}">
      <dgm:prSet phldrT="[Text]" custT="1"/>
      <dgm:spPr>
        <a:solidFill>
          <a:srgbClr val="F2E5E6"/>
        </a:solidFill>
        <a:ln w="19050">
          <a:solidFill>
            <a:srgbClr val="C00000"/>
          </a:solidFill>
        </a:ln>
      </dgm:spPr>
      <dgm:t>
        <a:bodyPr/>
        <a:lstStyle/>
        <a:p>
          <a:r>
            <a:rPr lang="en-US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Mutation</a:t>
          </a:r>
        </a:p>
      </dgm:t>
    </dgm:pt>
    <dgm:pt modelId="{0BEFD43C-8876-7F49-8DFD-138A352C80F0}" type="parTrans" cxnId="{EF4A52F5-017B-5744-BEC5-0B9F251DEC0A}">
      <dgm:prSet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4AE10C-A16E-AF48-9F50-30DFCCB80795}" type="sibTrans" cxnId="{EF4A52F5-017B-5744-BEC5-0B9F251DEC0A}">
      <dgm:prSet/>
      <dgm:spPr>
        <a:ln w="25400">
          <a:solidFill>
            <a:srgbClr val="C00000"/>
          </a:solidFill>
          <a:headEnd w="med" len="med"/>
          <a:tailEnd type="triangle" w="med" len="lg"/>
        </a:ln>
      </dgm:spPr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65247A-26F4-3741-BEF0-001CE9DAD893}">
      <dgm:prSet phldrT="[Text]" custT="1"/>
      <dgm:spPr>
        <a:solidFill>
          <a:schemeClr val="bg1">
            <a:lumMod val="95000"/>
          </a:schemeClr>
        </a:solidFill>
        <a:ln w="19050"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Parameters of 48 trial structure are randomly changed</a:t>
          </a:r>
        </a:p>
      </dgm:t>
    </dgm:pt>
    <dgm:pt modelId="{9FCAA90D-31ED-2D47-900D-2DE70FF0E908}" type="parTrans" cxnId="{8794E0B3-1CDD-5849-A255-F599D6E453ED}">
      <dgm:prSet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4D6747-6BCC-D544-85EA-0A4A73DBE702}" type="sibTrans" cxnId="{8794E0B3-1CDD-5849-A255-F599D6E453ED}">
      <dgm:prSet/>
      <dgm:spPr>
        <a:ln w="25400">
          <a:solidFill>
            <a:srgbClr val="C00000"/>
          </a:solidFill>
          <a:headEnd w="med" len="med"/>
          <a:tailEnd type="triangle" w="med" len="lg"/>
        </a:ln>
      </dgm:spPr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A8789-CF0D-B244-AAD3-50EFC51D4689}">
      <dgm:prSet phldrT="[Text]" custT="1"/>
      <dgm:spPr>
        <a:solidFill>
          <a:schemeClr val="bg1">
            <a:lumMod val="95000"/>
          </a:schemeClr>
        </a:solidFill>
        <a:ln w="19050"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Select top 50 based on lowest 𝜒</a:t>
          </a:r>
          <a:r>
            <a:rPr lang="en-US" sz="10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endParaRPr lang="en-US" sz="1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810681-D3E6-E944-9557-C055D1F7180B}" type="parTrans" cxnId="{DDD75B47-0159-7D4D-B77A-EAC90CD14884}">
      <dgm:prSet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9D6CB9-702A-A249-80D4-31DC8DA6F0F4}" type="sibTrans" cxnId="{DDD75B47-0159-7D4D-B77A-EAC90CD14884}">
      <dgm:prSet/>
      <dgm:spPr>
        <a:ln w="25400">
          <a:solidFill>
            <a:srgbClr val="C00000"/>
          </a:solidFill>
          <a:headEnd w="med" len="med"/>
          <a:tailEnd type="triangle" w="med" len="lg"/>
        </a:ln>
      </dgm:spPr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2BFB0-CBEF-984D-970B-9D5D44DEA5CF}">
      <dgm:prSet phldrT="[Text]" custT="1"/>
      <dgm:spPr>
        <a:solidFill>
          <a:srgbClr val="F2E5E6"/>
        </a:solidFill>
        <a:ln w="19050">
          <a:solidFill>
            <a:srgbClr val="C00000"/>
          </a:solidFill>
        </a:ln>
      </dgm:spPr>
      <dgm:t>
        <a:bodyPr/>
        <a:lstStyle/>
        <a:p>
          <a:r>
            <a:rPr lang="en-US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1000 trial structures</a:t>
          </a:r>
        </a:p>
      </dgm:t>
    </dgm:pt>
    <dgm:pt modelId="{43646549-4389-E348-A713-6A5DEE7914C5}" type="parTrans" cxnId="{1246A989-C815-784A-A5B5-6AF37964FD5A}">
      <dgm:prSet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B5A08C-B1BF-A74C-B325-058CC33495E0}" type="sibTrans" cxnId="{1246A989-C815-784A-A5B5-6AF37964FD5A}">
      <dgm:prSet/>
      <dgm:spPr>
        <a:ln w="25400">
          <a:solidFill>
            <a:srgbClr val="C00000"/>
          </a:solidFill>
          <a:headEnd w="med" len="med"/>
          <a:tailEnd type="triangle" w="med" len="lg"/>
        </a:ln>
      </dgm:spPr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793C42-A3C3-194E-A80D-D34E8E91586A}">
      <dgm:prSet phldrT="[Text]" custT="1"/>
      <dgm:spPr>
        <a:solidFill>
          <a:schemeClr val="bg1">
            <a:lumMod val="95000"/>
          </a:schemeClr>
        </a:solidFill>
        <a:ln w="19050"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Calculate ΔI/I(</a:t>
          </a:r>
          <a:r>
            <a:rPr lang="en-US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s,t</a:t>
          </a:r>
          <a:r>
            <a: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 for trial structures and evaluate 𝜒</a:t>
          </a:r>
          <a:r>
            <a:rPr lang="en-US" sz="10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against exp. ΔI/I(</a:t>
          </a:r>
          <a:r>
            <a:rPr lang="en-US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s,t</a:t>
          </a:r>
          <a:r>
            <a: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gm:t>
    </dgm:pt>
    <dgm:pt modelId="{0AB5A6D5-3E7F-0040-B11F-FF2B8102F01A}" type="parTrans" cxnId="{62F75C3C-6FC8-9F4F-967E-DC805F6CAB57}">
      <dgm:prSet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6631EC-DEE9-524C-AA63-35B8EDA084F5}" type="sibTrans" cxnId="{62F75C3C-6FC8-9F4F-967E-DC805F6CAB57}">
      <dgm:prSet/>
      <dgm:spPr>
        <a:ln w="25400">
          <a:solidFill>
            <a:srgbClr val="C00000"/>
          </a:solidFill>
          <a:headEnd w="med" len="med"/>
          <a:tailEnd type="triangle" w="med" len="lg"/>
        </a:ln>
      </dgm:spPr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F81E48-16A2-4749-BB13-E13C5613D0F6}" type="pres">
      <dgm:prSet presAssocID="{3424FDA6-53CF-3A4A-B08C-819DE0C4E8A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8436AF-A90F-804E-B83C-5455CF73DAE8}" type="pres">
      <dgm:prSet presAssocID="{4718B9DD-384A-C343-A3A6-E78AC3678B08}" presName="node" presStyleLbl="node1" presStyleIdx="0" presStyleCnt="8" custScaleX="136084" custScaleY="9036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95CE27E-81E9-1C40-B1C7-9E9FCCBBC999}" type="pres">
      <dgm:prSet presAssocID="{4718B9DD-384A-C343-A3A6-E78AC3678B08}" presName="spNode" presStyleCnt="0"/>
      <dgm:spPr/>
    </dgm:pt>
    <dgm:pt modelId="{3B8160A9-DAB8-0640-B5CA-E2B01CF588AD}" type="pres">
      <dgm:prSet presAssocID="{826E122D-4814-9641-93B0-6D28316FBE7D}" presName="sibTrans" presStyleLbl="sibTrans1D1" presStyleIdx="0" presStyleCnt="8"/>
      <dgm:spPr/>
      <dgm:t>
        <a:bodyPr/>
        <a:lstStyle/>
        <a:p>
          <a:endParaRPr lang="en-US"/>
        </a:p>
      </dgm:t>
    </dgm:pt>
    <dgm:pt modelId="{F8057102-49CF-3445-AAB4-D0208F1106D7}" type="pres">
      <dgm:prSet presAssocID="{FBCA8789-CF0D-B244-AAD3-50EFC51D4689}" presName="node" presStyleLbl="node1" presStyleIdx="1" presStyleCnt="8" custScaleX="192539" custRadScaleRad="94666" custRadScaleInc="6099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6662319-0D39-364D-B94A-E84AC6BF6B24}" type="pres">
      <dgm:prSet presAssocID="{FBCA8789-CF0D-B244-AAD3-50EFC51D4689}" presName="spNode" presStyleCnt="0"/>
      <dgm:spPr/>
    </dgm:pt>
    <dgm:pt modelId="{6DD6BFDE-5E72-1748-A137-0F18962FB58D}" type="pres">
      <dgm:prSet presAssocID="{729D6CB9-702A-A249-80D4-31DC8DA6F0F4}" presName="sibTrans" presStyleLbl="sibTrans1D1" presStyleIdx="1" presStyleCnt="8"/>
      <dgm:spPr/>
      <dgm:t>
        <a:bodyPr/>
        <a:lstStyle/>
        <a:p>
          <a:endParaRPr lang="en-US"/>
        </a:p>
      </dgm:t>
    </dgm:pt>
    <dgm:pt modelId="{846EE720-9256-884F-9FB3-A0E0AD609783}" type="pres">
      <dgm:prSet presAssocID="{E7AB8B82-F22C-D44D-BDBD-317F07B39F16}" presName="node" presStyleLbl="node1" presStyleIdx="2" presStyleCnt="8" custScaleX="133247" custScaleY="8098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A5055DB-7E0F-844C-85E3-1775FAF5D952}" type="pres">
      <dgm:prSet presAssocID="{E7AB8B82-F22C-D44D-BDBD-317F07B39F16}" presName="spNode" presStyleCnt="0"/>
      <dgm:spPr/>
    </dgm:pt>
    <dgm:pt modelId="{09CE335D-A5AF-C54B-9224-25E9DC152F7C}" type="pres">
      <dgm:prSet presAssocID="{58C297A3-1170-1B4A-9DC3-892B6428C741}" presName="sibTrans" presStyleLbl="sibTrans1D1" presStyleIdx="2" presStyleCnt="8"/>
      <dgm:spPr/>
      <dgm:t>
        <a:bodyPr/>
        <a:lstStyle/>
        <a:p>
          <a:endParaRPr lang="en-US"/>
        </a:p>
      </dgm:t>
    </dgm:pt>
    <dgm:pt modelId="{33D8D119-8D4F-DD46-B49E-6608AFCD3FF3}" type="pres">
      <dgm:prSet presAssocID="{F6EBC63A-7EAC-3340-A99A-33A541F1711D}" presName="node" presStyleLbl="node1" presStyleIdx="3" presStyleCnt="8" custScaleX="270145" custRadScaleRad="98590" custRadScaleInc="-4082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3A06543-5CDB-6C49-A2AF-4E3EC23F53C5}" type="pres">
      <dgm:prSet presAssocID="{F6EBC63A-7EAC-3340-A99A-33A541F1711D}" presName="spNode" presStyleCnt="0"/>
      <dgm:spPr/>
    </dgm:pt>
    <dgm:pt modelId="{3A7BCAB3-AEDD-3A4E-B0AD-180C0F80CFD6}" type="pres">
      <dgm:prSet presAssocID="{28AAD263-51A9-164F-A557-709D2FACB062}" presName="sibTrans" presStyleLbl="sibTrans1D1" presStyleIdx="3" presStyleCnt="8"/>
      <dgm:spPr/>
      <dgm:t>
        <a:bodyPr/>
        <a:lstStyle/>
        <a:p>
          <a:endParaRPr lang="en-US"/>
        </a:p>
      </dgm:t>
    </dgm:pt>
    <dgm:pt modelId="{CA84001B-08F6-7F46-94D8-CBBFAD339B00}" type="pres">
      <dgm:prSet presAssocID="{169FF2AE-F725-E646-93C3-0C317278CB39}" presName="node" presStyleLbl="node1" presStyleIdx="4" presStyleCnt="8" custScaleX="136084" custScaleY="6441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821B0CF-B6C7-7349-8ED0-BA50D889FFBE}" type="pres">
      <dgm:prSet presAssocID="{169FF2AE-F725-E646-93C3-0C317278CB39}" presName="spNode" presStyleCnt="0"/>
      <dgm:spPr/>
    </dgm:pt>
    <dgm:pt modelId="{CC621E6A-5910-234E-8E77-013D135BA6D7}" type="pres">
      <dgm:prSet presAssocID="{A54AE10C-A16E-AF48-9F50-30DFCCB80795}" presName="sibTrans" presStyleLbl="sibTrans1D1" presStyleIdx="4" presStyleCnt="8"/>
      <dgm:spPr/>
      <dgm:t>
        <a:bodyPr/>
        <a:lstStyle/>
        <a:p>
          <a:endParaRPr lang="en-US"/>
        </a:p>
      </dgm:t>
    </dgm:pt>
    <dgm:pt modelId="{62FC9506-BDE0-644A-A4D4-D935CE34FC4F}" type="pres">
      <dgm:prSet presAssocID="{3065247A-26F4-3741-BEF0-001CE9DAD893}" presName="node" presStyleLbl="node1" presStyleIdx="5" presStyleCnt="8" custScaleX="311539" custRadScaleRad="97014" custRadScaleInc="2841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D31D085-0CFF-6B4F-A49F-F2F407CFE168}" type="pres">
      <dgm:prSet presAssocID="{3065247A-26F4-3741-BEF0-001CE9DAD893}" presName="spNode" presStyleCnt="0"/>
      <dgm:spPr/>
    </dgm:pt>
    <dgm:pt modelId="{F75ED1AF-29A2-444B-B80E-FFFD95EB8FAB}" type="pres">
      <dgm:prSet presAssocID="{E04D6747-6BCC-D544-85EA-0A4A73DBE702}" presName="sibTrans" presStyleLbl="sibTrans1D1" presStyleIdx="5" presStyleCnt="8"/>
      <dgm:spPr/>
      <dgm:t>
        <a:bodyPr/>
        <a:lstStyle/>
        <a:p>
          <a:endParaRPr lang="en-US"/>
        </a:p>
      </dgm:t>
    </dgm:pt>
    <dgm:pt modelId="{00DFCF96-A4E3-4B44-BEB1-570EE8E1A894}" type="pres">
      <dgm:prSet presAssocID="{BD52BFB0-CBEF-984D-970B-9D5D44DEA5CF}" presName="node" presStyleLbl="node1" presStyleIdx="6" presStyleCnt="8" custScaleX="12966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D48EDAA-03BF-F14D-AEC4-DB16BC6EB8BA}" type="pres">
      <dgm:prSet presAssocID="{BD52BFB0-CBEF-984D-970B-9D5D44DEA5CF}" presName="spNode" presStyleCnt="0"/>
      <dgm:spPr/>
    </dgm:pt>
    <dgm:pt modelId="{E7D2A66A-3A07-2946-B2F9-60654E36F8EF}" type="pres">
      <dgm:prSet presAssocID="{AAB5A08C-B1BF-A74C-B325-058CC33495E0}" presName="sibTrans" presStyleLbl="sibTrans1D1" presStyleIdx="6" presStyleCnt="8"/>
      <dgm:spPr/>
      <dgm:t>
        <a:bodyPr/>
        <a:lstStyle/>
        <a:p>
          <a:endParaRPr lang="en-US"/>
        </a:p>
      </dgm:t>
    </dgm:pt>
    <dgm:pt modelId="{DF8FA06D-5C67-B84E-9D12-E5BC6DA3BE38}" type="pres">
      <dgm:prSet presAssocID="{F9793C42-A3C3-194E-A80D-D34E8E91586A}" presName="node" presStyleLbl="node1" presStyleIdx="7" presStyleCnt="8" custScaleX="288912" custScaleY="136840" custRadScaleRad="97920" custRadScaleInc="-6215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896A5ED6-D623-8046-BA75-CF40152F4655}" type="pres">
      <dgm:prSet presAssocID="{F9793C42-A3C3-194E-A80D-D34E8E91586A}" presName="spNode" presStyleCnt="0"/>
      <dgm:spPr/>
    </dgm:pt>
    <dgm:pt modelId="{034D195E-D0A9-3E4E-9658-EFA46935070D}" type="pres">
      <dgm:prSet presAssocID="{E06631EC-DEE9-524C-AA63-35B8EDA084F5}" presName="sibTrans" presStyleLbl="sibTrans1D1" presStyleIdx="7" presStyleCnt="8"/>
      <dgm:spPr/>
      <dgm:t>
        <a:bodyPr/>
        <a:lstStyle/>
        <a:p>
          <a:endParaRPr lang="en-US"/>
        </a:p>
      </dgm:t>
    </dgm:pt>
  </dgm:ptLst>
  <dgm:cxnLst>
    <dgm:cxn modelId="{62F75C3C-6FC8-9F4F-967E-DC805F6CAB57}" srcId="{3424FDA6-53CF-3A4A-B08C-819DE0C4E8A2}" destId="{F9793C42-A3C3-194E-A80D-D34E8E91586A}" srcOrd="7" destOrd="0" parTransId="{0AB5A6D5-3E7F-0040-B11F-FF2B8102F01A}" sibTransId="{E06631EC-DEE9-524C-AA63-35B8EDA084F5}"/>
    <dgm:cxn modelId="{0C8D7185-6E53-2C48-A8FB-E2B18BCF728B}" type="presOf" srcId="{BD52BFB0-CBEF-984D-970B-9D5D44DEA5CF}" destId="{00DFCF96-A4E3-4B44-BEB1-570EE8E1A894}" srcOrd="0" destOrd="0" presId="urn:microsoft.com/office/officeart/2005/8/layout/cycle5"/>
    <dgm:cxn modelId="{BCDB732B-78F8-7F47-BE39-89494D5389AF}" type="presOf" srcId="{4718B9DD-384A-C343-A3A6-E78AC3678B08}" destId="{C98436AF-A90F-804E-B83C-5455CF73DAE8}" srcOrd="0" destOrd="0" presId="urn:microsoft.com/office/officeart/2005/8/layout/cycle5"/>
    <dgm:cxn modelId="{19E82A65-2616-CC4D-A4A5-D5FA75A4F80C}" type="presOf" srcId="{AAB5A08C-B1BF-A74C-B325-058CC33495E0}" destId="{E7D2A66A-3A07-2946-B2F9-60654E36F8EF}" srcOrd="0" destOrd="0" presId="urn:microsoft.com/office/officeart/2005/8/layout/cycle5"/>
    <dgm:cxn modelId="{4D614AA6-1E6E-3E42-9C4E-D0F5F2847CE2}" srcId="{3424FDA6-53CF-3A4A-B08C-819DE0C4E8A2}" destId="{F6EBC63A-7EAC-3340-A99A-33A541F1711D}" srcOrd="3" destOrd="0" parTransId="{9C0169D3-FB77-3142-A679-77EC2F3FFB76}" sibTransId="{28AAD263-51A9-164F-A557-709D2FACB062}"/>
    <dgm:cxn modelId="{51D90FC7-84AE-BD4E-B8DF-ED834BDAC77E}" type="presOf" srcId="{826E122D-4814-9641-93B0-6D28316FBE7D}" destId="{3B8160A9-DAB8-0640-B5CA-E2B01CF588AD}" srcOrd="0" destOrd="0" presId="urn:microsoft.com/office/officeart/2005/8/layout/cycle5"/>
    <dgm:cxn modelId="{1EB2BEDE-F4DF-904B-9822-EA8748D58BE1}" type="presOf" srcId="{E06631EC-DEE9-524C-AA63-35B8EDA084F5}" destId="{034D195E-D0A9-3E4E-9658-EFA46935070D}" srcOrd="0" destOrd="0" presId="urn:microsoft.com/office/officeart/2005/8/layout/cycle5"/>
    <dgm:cxn modelId="{6E32AA6D-825D-434F-9F4B-04DCDA50E105}" srcId="{3424FDA6-53CF-3A4A-B08C-819DE0C4E8A2}" destId="{4718B9DD-384A-C343-A3A6-E78AC3678B08}" srcOrd="0" destOrd="0" parTransId="{CB8395DA-3FC8-0942-9031-2DA80171E02A}" sibTransId="{826E122D-4814-9641-93B0-6D28316FBE7D}"/>
    <dgm:cxn modelId="{EF4A52F5-017B-5744-BEC5-0B9F251DEC0A}" srcId="{3424FDA6-53CF-3A4A-B08C-819DE0C4E8A2}" destId="{169FF2AE-F725-E646-93C3-0C317278CB39}" srcOrd="4" destOrd="0" parTransId="{0BEFD43C-8876-7F49-8DFD-138A352C80F0}" sibTransId="{A54AE10C-A16E-AF48-9F50-30DFCCB80795}"/>
    <dgm:cxn modelId="{60983B8A-6BBD-CD4C-A42D-9E7108334995}" type="presOf" srcId="{F6EBC63A-7EAC-3340-A99A-33A541F1711D}" destId="{33D8D119-8D4F-DD46-B49E-6608AFCD3FF3}" srcOrd="0" destOrd="0" presId="urn:microsoft.com/office/officeart/2005/8/layout/cycle5"/>
    <dgm:cxn modelId="{FAA5D4D0-4EC6-314C-BC85-6709507CBC11}" type="presOf" srcId="{3424FDA6-53CF-3A4A-B08C-819DE0C4E8A2}" destId="{E8F81E48-16A2-4749-BB13-E13C5613D0F6}" srcOrd="0" destOrd="0" presId="urn:microsoft.com/office/officeart/2005/8/layout/cycle5"/>
    <dgm:cxn modelId="{CBCC2F79-218F-9D47-9579-591A1EF7DF2F}" type="presOf" srcId="{58C297A3-1170-1B4A-9DC3-892B6428C741}" destId="{09CE335D-A5AF-C54B-9224-25E9DC152F7C}" srcOrd="0" destOrd="0" presId="urn:microsoft.com/office/officeart/2005/8/layout/cycle5"/>
    <dgm:cxn modelId="{55114F2D-3908-5946-93F3-FDE609CC702D}" type="presOf" srcId="{A54AE10C-A16E-AF48-9F50-30DFCCB80795}" destId="{CC621E6A-5910-234E-8E77-013D135BA6D7}" srcOrd="0" destOrd="0" presId="urn:microsoft.com/office/officeart/2005/8/layout/cycle5"/>
    <dgm:cxn modelId="{9CCB18DE-E14D-4E44-A56E-97EA2CAB837D}" type="presOf" srcId="{28AAD263-51A9-164F-A557-709D2FACB062}" destId="{3A7BCAB3-AEDD-3A4E-B0AD-180C0F80CFD6}" srcOrd="0" destOrd="0" presId="urn:microsoft.com/office/officeart/2005/8/layout/cycle5"/>
    <dgm:cxn modelId="{8794E0B3-1CDD-5849-A255-F599D6E453ED}" srcId="{3424FDA6-53CF-3A4A-B08C-819DE0C4E8A2}" destId="{3065247A-26F4-3741-BEF0-001CE9DAD893}" srcOrd="5" destOrd="0" parTransId="{9FCAA90D-31ED-2D47-900D-2DE70FF0E908}" sibTransId="{E04D6747-6BCC-D544-85EA-0A4A73DBE702}"/>
    <dgm:cxn modelId="{DDD75B47-0159-7D4D-B77A-EAC90CD14884}" srcId="{3424FDA6-53CF-3A4A-B08C-819DE0C4E8A2}" destId="{FBCA8789-CF0D-B244-AAD3-50EFC51D4689}" srcOrd="1" destOrd="0" parTransId="{68810681-D3E6-E944-9557-C055D1F7180B}" sibTransId="{729D6CB9-702A-A249-80D4-31DC8DA6F0F4}"/>
    <dgm:cxn modelId="{3AF0A4CD-F9E6-C344-B8EE-8F5C21533ECF}" type="presOf" srcId="{E04D6747-6BCC-D544-85EA-0A4A73DBE702}" destId="{F75ED1AF-29A2-444B-B80E-FFFD95EB8FAB}" srcOrd="0" destOrd="0" presId="urn:microsoft.com/office/officeart/2005/8/layout/cycle5"/>
    <dgm:cxn modelId="{C3D4DF65-016F-8E47-A810-6C47AE670271}" type="presOf" srcId="{FBCA8789-CF0D-B244-AAD3-50EFC51D4689}" destId="{F8057102-49CF-3445-AAB4-D0208F1106D7}" srcOrd="0" destOrd="0" presId="urn:microsoft.com/office/officeart/2005/8/layout/cycle5"/>
    <dgm:cxn modelId="{B1134C1A-CA25-3245-841D-2B248112E998}" srcId="{3424FDA6-53CF-3A4A-B08C-819DE0C4E8A2}" destId="{E7AB8B82-F22C-D44D-BDBD-317F07B39F16}" srcOrd="2" destOrd="0" parTransId="{E393F2CA-9418-EB46-BB52-52BD4C561C3A}" sibTransId="{58C297A3-1170-1B4A-9DC3-892B6428C741}"/>
    <dgm:cxn modelId="{8C6DADDC-C3F7-1642-AA89-72F199941E34}" type="presOf" srcId="{169FF2AE-F725-E646-93C3-0C317278CB39}" destId="{CA84001B-08F6-7F46-94D8-CBBFAD339B00}" srcOrd="0" destOrd="0" presId="urn:microsoft.com/office/officeart/2005/8/layout/cycle5"/>
    <dgm:cxn modelId="{ADD373D4-72FB-6F4E-BAE4-C0381CCD1034}" type="presOf" srcId="{F9793C42-A3C3-194E-A80D-D34E8E91586A}" destId="{DF8FA06D-5C67-B84E-9D12-E5BC6DA3BE38}" srcOrd="0" destOrd="0" presId="urn:microsoft.com/office/officeart/2005/8/layout/cycle5"/>
    <dgm:cxn modelId="{EDDB23CB-C339-9A44-8DFC-895587692551}" type="presOf" srcId="{729D6CB9-702A-A249-80D4-31DC8DA6F0F4}" destId="{6DD6BFDE-5E72-1748-A137-0F18962FB58D}" srcOrd="0" destOrd="0" presId="urn:microsoft.com/office/officeart/2005/8/layout/cycle5"/>
    <dgm:cxn modelId="{1246A989-C815-784A-A5B5-6AF37964FD5A}" srcId="{3424FDA6-53CF-3A4A-B08C-819DE0C4E8A2}" destId="{BD52BFB0-CBEF-984D-970B-9D5D44DEA5CF}" srcOrd="6" destOrd="0" parTransId="{43646549-4389-E348-A713-6A5DEE7914C5}" sibTransId="{AAB5A08C-B1BF-A74C-B325-058CC33495E0}"/>
    <dgm:cxn modelId="{14C81D72-6F15-C044-9181-A92D4C0FDA7B}" type="presOf" srcId="{E7AB8B82-F22C-D44D-BDBD-317F07B39F16}" destId="{846EE720-9256-884F-9FB3-A0E0AD609783}" srcOrd="0" destOrd="0" presId="urn:microsoft.com/office/officeart/2005/8/layout/cycle5"/>
    <dgm:cxn modelId="{9502A43B-1ECB-4E42-B42F-E356F1B7655E}" type="presOf" srcId="{3065247A-26F4-3741-BEF0-001CE9DAD893}" destId="{62FC9506-BDE0-644A-A4D4-D935CE34FC4F}" srcOrd="0" destOrd="0" presId="urn:microsoft.com/office/officeart/2005/8/layout/cycle5"/>
    <dgm:cxn modelId="{A8CFFA2F-81D8-8C4F-B613-03F13A72332A}" type="presParOf" srcId="{E8F81E48-16A2-4749-BB13-E13C5613D0F6}" destId="{C98436AF-A90F-804E-B83C-5455CF73DAE8}" srcOrd="0" destOrd="0" presId="urn:microsoft.com/office/officeart/2005/8/layout/cycle5"/>
    <dgm:cxn modelId="{5E032D96-2349-FE45-B9CF-11BF80598940}" type="presParOf" srcId="{E8F81E48-16A2-4749-BB13-E13C5613D0F6}" destId="{B95CE27E-81E9-1C40-B1C7-9E9FCCBBC999}" srcOrd="1" destOrd="0" presId="urn:microsoft.com/office/officeart/2005/8/layout/cycle5"/>
    <dgm:cxn modelId="{A2E7AEE7-140A-184E-AD22-1B9BCA908F05}" type="presParOf" srcId="{E8F81E48-16A2-4749-BB13-E13C5613D0F6}" destId="{3B8160A9-DAB8-0640-B5CA-E2B01CF588AD}" srcOrd="2" destOrd="0" presId="urn:microsoft.com/office/officeart/2005/8/layout/cycle5"/>
    <dgm:cxn modelId="{FC70D7F2-2287-8942-BC70-284C6F4E69C4}" type="presParOf" srcId="{E8F81E48-16A2-4749-BB13-E13C5613D0F6}" destId="{F8057102-49CF-3445-AAB4-D0208F1106D7}" srcOrd="3" destOrd="0" presId="urn:microsoft.com/office/officeart/2005/8/layout/cycle5"/>
    <dgm:cxn modelId="{B2BDFC0C-FB41-9449-AF5C-BF8CDD0799BB}" type="presParOf" srcId="{E8F81E48-16A2-4749-BB13-E13C5613D0F6}" destId="{C6662319-0D39-364D-B94A-E84AC6BF6B24}" srcOrd="4" destOrd="0" presId="urn:microsoft.com/office/officeart/2005/8/layout/cycle5"/>
    <dgm:cxn modelId="{96A93EBA-59C4-B54D-8E95-40F27FD4EF01}" type="presParOf" srcId="{E8F81E48-16A2-4749-BB13-E13C5613D0F6}" destId="{6DD6BFDE-5E72-1748-A137-0F18962FB58D}" srcOrd="5" destOrd="0" presId="urn:microsoft.com/office/officeart/2005/8/layout/cycle5"/>
    <dgm:cxn modelId="{9FFD962E-6E72-4246-9D26-F14CFA32C79D}" type="presParOf" srcId="{E8F81E48-16A2-4749-BB13-E13C5613D0F6}" destId="{846EE720-9256-884F-9FB3-A0E0AD609783}" srcOrd="6" destOrd="0" presId="urn:microsoft.com/office/officeart/2005/8/layout/cycle5"/>
    <dgm:cxn modelId="{B45A3BF6-52F1-D34C-A4B8-C5B433EAF94A}" type="presParOf" srcId="{E8F81E48-16A2-4749-BB13-E13C5613D0F6}" destId="{9A5055DB-7E0F-844C-85E3-1775FAF5D952}" srcOrd="7" destOrd="0" presId="urn:microsoft.com/office/officeart/2005/8/layout/cycle5"/>
    <dgm:cxn modelId="{2A12171E-1F26-AC49-B077-E1CC7680047C}" type="presParOf" srcId="{E8F81E48-16A2-4749-BB13-E13C5613D0F6}" destId="{09CE335D-A5AF-C54B-9224-25E9DC152F7C}" srcOrd="8" destOrd="0" presId="urn:microsoft.com/office/officeart/2005/8/layout/cycle5"/>
    <dgm:cxn modelId="{044105CA-C73E-A947-99B5-BA5D9FA2423F}" type="presParOf" srcId="{E8F81E48-16A2-4749-BB13-E13C5613D0F6}" destId="{33D8D119-8D4F-DD46-B49E-6608AFCD3FF3}" srcOrd="9" destOrd="0" presId="urn:microsoft.com/office/officeart/2005/8/layout/cycle5"/>
    <dgm:cxn modelId="{354D4A4C-3786-8442-BEDD-A498FD75AB5B}" type="presParOf" srcId="{E8F81E48-16A2-4749-BB13-E13C5613D0F6}" destId="{D3A06543-5CDB-6C49-A2AF-4E3EC23F53C5}" srcOrd="10" destOrd="0" presId="urn:microsoft.com/office/officeart/2005/8/layout/cycle5"/>
    <dgm:cxn modelId="{244239CC-9E48-C342-ADA3-41D27FEEAECB}" type="presParOf" srcId="{E8F81E48-16A2-4749-BB13-E13C5613D0F6}" destId="{3A7BCAB3-AEDD-3A4E-B0AD-180C0F80CFD6}" srcOrd="11" destOrd="0" presId="urn:microsoft.com/office/officeart/2005/8/layout/cycle5"/>
    <dgm:cxn modelId="{41B1BCFA-46F6-054D-A62B-421A8909D779}" type="presParOf" srcId="{E8F81E48-16A2-4749-BB13-E13C5613D0F6}" destId="{CA84001B-08F6-7F46-94D8-CBBFAD339B00}" srcOrd="12" destOrd="0" presId="urn:microsoft.com/office/officeart/2005/8/layout/cycle5"/>
    <dgm:cxn modelId="{2350DF11-20DF-0349-ACFF-969C4246F6F0}" type="presParOf" srcId="{E8F81E48-16A2-4749-BB13-E13C5613D0F6}" destId="{3821B0CF-B6C7-7349-8ED0-BA50D889FFBE}" srcOrd="13" destOrd="0" presId="urn:microsoft.com/office/officeart/2005/8/layout/cycle5"/>
    <dgm:cxn modelId="{C840FA38-137E-5540-B784-3B3E6BCA51D7}" type="presParOf" srcId="{E8F81E48-16A2-4749-BB13-E13C5613D0F6}" destId="{CC621E6A-5910-234E-8E77-013D135BA6D7}" srcOrd="14" destOrd="0" presId="urn:microsoft.com/office/officeart/2005/8/layout/cycle5"/>
    <dgm:cxn modelId="{DAC52B09-FDF9-3843-9DE4-001CDAC82961}" type="presParOf" srcId="{E8F81E48-16A2-4749-BB13-E13C5613D0F6}" destId="{62FC9506-BDE0-644A-A4D4-D935CE34FC4F}" srcOrd="15" destOrd="0" presId="urn:microsoft.com/office/officeart/2005/8/layout/cycle5"/>
    <dgm:cxn modelId="{11362B06-5C43-6F42-85B2-3865FC14A461}" type="presParOf" srcId="{E8F81E48-16A2-4749-BB13-E13C5613D0F6}" destId="{2D31D085-0CFF-6B4F-A49F-F2F407CFE168}" srcOrd="16" destOrd="0" presId="urn:microsoft.com/office/officeart/2005/8/layout/cycle5"/>
    <dgm:cxn modelId="{E119B813-9232-094E-AAAB-CF6A7BC406AD}" type="presParOf" srcId="{E8F81E48-16A2-4749-BB13-E13C5613D0F6}" destId="{F75ED1AF-29A2-444B-B80E-FFFD95EB8FAB}" srcOrd="17" destOrd="0" presId="urn:microsoft.com/office/officeart/2005/8/layout/cycle5"/>
    <dgm:cxn modelId="{367BD8BC-D91D-D445-974B-66B18F4D2BF7}" type="presParOf" srcId="{E8F81E48-16A2-4749-BB13-E13C5613D0F6}" destId="{00DFCF96-A4E3-4B44-BEB1-570EE8E1A894}" srcOrd="18" destOrd="0" presId="urn:microsoft.com/office/officeart/2005/8/layout/cycle5"/>
    <dgm:cxn modelId="{001BC204-542F-5B4A-AF24-4DED1AEFF64D}" type="presParOf" srcId="{E8F81E48-16A2-4749-BB13-E13C5613D0F6}" destId="{BD48EDAA-03BF-F14D-AEC4-DB16BC6EB8BA}" srcOrd="19" destOrd="0" presId="urn:microsoft.com/office/officeart/2005/8/layout/cycle5"/>
    <dgm:cxn modelId="{91AEF160-3DC3-A54A-AA5D-C07EE3B7D4DB}" type="presParOf" srcId="{E8F81E48-16A2-4749-BB13-E13C5613D0F6}" destId="{E7D2A66A-3A07-2946-B2F9-60654E36F8EF}" srcOrd="20" destOrd="0" presId="urn:microsoft.com/office/officeart/2005/8/layout/cycle5"/>
    <dgm:cxn modelId="{5CDAF743-90B4-E742-A28F-F77145BA36BB}" type="presParOf" srcId="{E8F81E48-16A2-4749-BB13-E13C5613D0F6}" destId="{DF8FA06D-5C67-B84E-9D12-E5BC6DA3BE38}" srcOrd="21" destOrd="0" presId="urn:microsoft.com/office/officeart/2005/8/layout/cycle5"/>
    <dgm:cxn modelId="{C113017F-D349-2746-90DC-EEDFE06E775C}" type="presParOf" srcId="{E8F81E48-16A2-4749-BB13-E13C5613D0F6}" destId="{896A5ED6-D623-8046-BA75-CF40152F4655}" srcOrd="22" destOrd="0" presId="urn:microsoft.com/office/officeart/2005/8/layout/cycle5"/>
    <dgm:cxn modelId="{5190E12C-4A2B-5441-8A17-3F7ED434C404}" type="presParOf" srcId="{E8F81E48-16A2-4749-BB13-E13C5613D0F6}" destId="{034D195E-D0A9-3E4E-9658-EFA46935070D}" srcOrd="23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8436AF-A90F-804E-B83C-5455CF73DAE8}">
      <dsp:nvSpPr>
        <dsp:cNvPr id="0" name=""/>
        <dsp:cNvSpPr/>
      </dsp:nvSpPr>
      <dsp:spPr>
        <a:xfrm>
          <a:off x="2086672" y="53870"/>
          <a:ext cx="957290" cy="413194"/>
        </a:xfrm>
        <a:prstGeom prst="rect">
          <a:avLst/>
        </a:prstGeom>
        <a:solidFill>
          <a:srgbClr val="F2E5E6"/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Selection</a:t>
          </a:r>
        </a:p>
      </dsp:txBody>
      <dsp:txXfrm>
        <a:off x="2086672" y="53870"/>
        <a:ext cx="957290" cy="413194"/>
      </dsp:txXfrm>
    </dsp:sp>
    <dsp:sp modelId="{3B8160A9-DAB8-0640-B5CA-E2B01CF588AD}">
      <dsp:nvSpPr>
        <dsp:cNvPr id="0" name=""/>
        <dsp:cNvSpPr/>
      </dsp:nvSpPr>
      <dsp:spPr>
        <a:xfrm>
          <a:off x="790319" y="187123"/>
          <a:ext cx="3172305" cy="3172305"/>
        </a:xfrm>
        <a:custGeom>
          <a:avLst/>
          <a:gdLst/>
          <a:ahLst/>
          <a:cxnLst/>
          <a:rect l="0" t="0" r="0" b="0"/>
          <a:pathLst>
            <a:path>
              <a:moveTo>
                <a:pt x="2372720" y="208767"/>
              </a:moveTo>
              <a:arcTo wR="1586152" hR="1586152" stAng="17983734" swAng="882640"/>
            </a:path>
          </a:pathLst>
        </a:custGeom>
        <a:noFill/>
        <a:ln w="25400" cap="flat" cmpd="sng" algn="ctr">
          <a:solidFill>
            <a:srgbClr val="C00000"/>
          </a:solidFill>
          <a:prstDash val="solid"/>
          <a:headEnd w="med" len="med"/>
          <a:tailEnd type="triangle" w="med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057102-49CF-3445-AAB4-D0208F1106D7}">
      <dsp:nvSpPr>
        <dsp:cNvPr id="0" name=""/>
        <dsp:cNvSpPr/>
      </dsp:nvSpPr>
      <dsp:spPr>
        <a:xfrm>
          <a:off x="3105169" y="738567"/>
          <a:ext cx="1354426" cy="457246"/>
        </a:xfrm>
        <a:prstGeom prst="rect">
          <a:avLst/>
        </a:prstGeom>
        <a:solidFill>
          <a:schemeClr val="bg1">
            <a:lumMod val="95000"/>
          </a:schemeClr>
        </a:solidFill>
        <a:ln w="1905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Select top 50 based on lowest 𝜒</a:t>
          </a:r>
          <a:r>
            <a:rPr lang="en-US" sz="1000" kern="12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endParaRPr lang="en-US" sz="1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05169" y="738567"/>
        <a:ext cx="1354426" cy="457246"/>
      </dsp:txXfrm>
    </dsp:sp>
    <dsp:sp modelId="{6DD6BFDE-5E72-1748-A137-0F18962FB58D}">
      <dsp:nvSpPr>
        <dsp:cNvPr id="0" name=""/>
        <dsp:cNvSpPr/>
      </dsp:nvSpPr>
      <dsp:spPr>
        <a:xfrm>
          <a:off x="1030859" y="516312"/>
          <a:ext cx="3172305" cy="3172305"/>
        </a:xfrm>
        <a:custGeom>
          <a:avLst/>
          <a:gdLst/>
          <a:ahLst/>
          <a:cxnLst/>
          <a:rect l="0" t="0" r="0" b="0"/>
          <a:pathLst>
            <a:path>
              <a:moveTo>
                <a:pt x="2943823" y="766025"/>
              </a:moveTo>
              <a:arcTo wR="1586152" hR="1586152" stAng="19731907" swAng="675898"/>
            </a:path>
          </a:pathLst>
        </a:custGeom>
        <a:noFill/>
        <a:ln w="25400" cap="flat" cmpd="sng" algn="ctr">
          <a:solidFill>
            <a:srgbClr val="C00000"/>
          </a:solidFill>
          <a:prstDash val="solid"/>
          <a:headEnd w="med" len="med"/>
          <a:tailEnd type="triangle" w="med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6EE720-9256-884F-9FB3-A0E0AD609783}">
      <dsp:nvSpPr>
        <dsp:cNvPr id="0" name=""/>
        <dsp:cNvSpPr/>
      </dsp:nvSpPr>
      <dsp:spPr>
        <a:xfrm>
          <a:off x="3682803" y="1661467"/>
          <a:ext cx="937333" cy="370305"/>
        </a:xfrm>
        <a:prstGeom prst="rect">
          <a:avLst/>
        </a:prstGeom>
        <a:solidFill>
          <a:srgbClr val="F2E5E6"/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Crossover</a:t>
          </a:r>
        </a:p>
      </dsp:txBody>
      <dsp:txXfrm>
        <a:off x="3682803" y="1661467"/>
        <a:ext cx="937333" cy="370305"/>
      </dsp:txXfrm>
    </dsp:sp>
    <dsp:sp modelId="{09CE335D-A5AF-C54B-9224-25E9DC152F7C}">
      <dsp:nvSpPr>
        <dsp:cNvPr id="0" name=""/>
        <dsp:cNvSpPr/>
      </dsp:nvSpPr>
      <dsp:spPr>
        <a:xfrm>
          <a:off x="987245" y="201337"/>
          <a:ext cx="3172305" cy="3172305"/>
        </a:xfrm>
        <a:custGeom>
          <a:avLst/>
          <a:gdLst/>
          <a:ahLst/>
          <a:cxnLst/>
          <a:rect l="0" t="0" r="0" b="0"/>
          <a:pathLst>
            <a:path>
              <a:moveTo>
                <a:pt x="3130274" y="1948873"/>
              </a:moveTo>
              <a:arcTo wR="1586152" hR="1586152" stAng="793162" swAng="792822"/>
            </a:path>
          </a:pathLst>
        </a:custGeom>
        <a:noFill/>
        <a:ln w="25400" cap="flat" cmpd="sng" algn="ctr">
          <a:solidFill>
            <a:srgbClr val="C00000"/>
          </a:solidFill>
          <a:prstDash val="solid"/>
          <a:headEnd w="med" len="med"/>
          <a:tailEnd type="triangle" w="med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D8D119-8D4F-DD46-B49E-6608AFCD3FF3}">
      <dsp:nvSpPr>
        <dsp:cNvPr id="0" name=""/>
        <dsp:cNvSpPr/>
      </dsp:nvSpPr>
      <dsp:spPr>
        <a:xfrm>
          <a:off x="2832549" y="2599503"/>
          <a:ext cx="1900349" cy="457246"/>
        </a:xfrm>
        <a:prstGeom prst="rect">
          <a:avLst/>
        </a:prstGeom>
        <a:solidFill>
          <a:schemeClr val="bg1">
            <a:lumMod val="95000"/>
          </a:schemeClr>
        </a:solidFill>
        <a:ln w="1905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Crossover selected parents to produce 760 children</a:t>
          </a:r>
        </a:p>
      </dsp:txBody>
      <dsp:txXfrm>
        <a:off x="2832549" y="2599503"/>
        <a:ext cx="1900349" cy="457246"/>
      </dsp:txXfrm>
    </dsp:sp>
    <dsp:sp modelId="{3A7BCAB3-AEDD-3A4E-B0AD-180C0F80CFD6}">
      <dsp:nvSpPr>
        <dsp:cNvPr id="0" name=""/>
        <dsp:cNvSpPr/>
      </dsp:nvSpPr>
      <dsp:spPr>
        <a:xfrm>
          <a:off x="921780" y="279844"/>
          <a:ext cx="3172305" cy="3172305"/>
        </a:xfrm>
        <a:custGeom>
          <a:avLst/>
          <a:gdLst/>
          <a:ahLst/>
          <a:cxnLst/>
          <a:rect l="0" t="0" r="0" b="0"/>
          <a:pathLst>
            <a:path>
              <a:moveTo>
                <a:pt x="2541911" y="2852013"/>
              </a:moveTo>
              <a:arcTo wR="1586152" hR="1586152" stAng="3176773" swAng="780511"/>
            </a:path>
          </a:pathLst>
        </a:custGeom>
        <a:noFill/>
        <a:ln w="25400" cap="flat" cmpd="sng" algn="ctr">
          <a:solidFill>
            <a:srgbClr val="C00000"/>
          </a:solidFill>
          <a:prstDash val="solid"/>
          <a:headEnd w="med" len="med"/>
          <a:tailEnd type="triangle" w="med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84001B-08F6-7F46-94D8-CBBFAD339B00}">
      <dsp:nvSpPr>
        <dsp:cNvPr id="0" name=""/>
        <dsp:cNvSpPr/>
      </dsp:nvSpPr>
      <dsp:spPr>
        <a:xfrm>
          <a:off x="2086672" y="3285500"/>
          <a:ext cx="957290" cy="294544"/>
        </a:xfrm>
        <a:prstGeom prst="rect">
          <a:avLst/>
        </a:prstGeom>
        <a:solidFill>
          <a:srgbClr val="F2E5E6"/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Mutation</a:t>
          </a:r>
        </a:p>
      </dsp:txBody>
      <dsp:txXfrm>
        <a:off x="2086672" y="3285500"/>
        <a:ext cx="957290" cy="294544"/>
      </dsp:txXfrm>
    </dsp:sp>
    <dsp:sp modelId="{CC621E6A-5910-234E-8E77-013D135BA6D7}">
      <dsp:nvSpPr>
        <dsp:cNvPr id="0" name=""/>
        <dsp:cNvSpPr/>
      </dsp:nvSpPr>
      <dsp:spPr>
        <a:xfrm>
          <a:off x="1114974" y="310376"/>
          <a:ext cx="3172305" cy="3172305"/>
        </a:xfrm>
        <a:custGeom>
          <a:avLst/>
          <a:gdLst/>
          <a:ahLst/>
          <a:cxnLst/>
          <a:rect l="0" t="0" r="0" b="0"/>
          <a:pathLst>
            <a:path>
              <a:moveTo>
                <a:pt x="876654" y="3004776"/>
              </a:moveTo>
              <a:arcTo wR="1586152" hR="1586152" stAng="6994263" swAng="685430"/>
            </a:path>
          </a:pathLst>
        </a:custGeom>
        <a:noFill/>
        <a:ln w="25400" cap="flat" cmpd="sng" algn="ctr">
          <a:solidFill>
            <a:srgbClr val="C00000"/>
          </a:solidFill>
          <a:prstDash val="solid"/>
          <a:headEnd w="med" len="med"/>
          <a:tailEnd type="triangle" w="med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FC9506-BDE0-644A-A4D4-D935CE34FC4F}">
      <dsp:nvSpPr>
        <dsp:cNvPr id="0" name=""/>
        <dsp:cNvSpPr/>
      </dsp:nvSpPr>
      <dsp:spPr>
        <a:xfrm>
          <a:off x="303595" y="2622201"/>
          <a:ext cx="2191538" cy="457246"/>
        </a:xfrm>
        <a:prstGeom prst="rect">
          <a:avLst/>
        </a:prstGeom>
        <a:solidFill>
          <a:schemeClr val="bg1">
            <a:lumMod val="95000"/>
          </a:schemeClr>
        </a:solidFill>
        <a:ln w="1905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Parameters of 48 trial structure are randomly changed</a:t>
          </a:r>
        </a:p>
      </dsp:txBody>
      <dsp:txXfrm>
        <a:off x="303595" y="2622201"/>
        <a:ext cx="2191538" cy="457246"/>
      </dsp:txXfrm>
    </dsp:sp>
    <dsp:sp modelId="{F75ED1AF-29A2-444B-B80E-FFFD95EB8FAB}">
      <dsp:nvSpPr>
        <dsp:cNvPr id="0" name=""/>
        <dsp:cNvSpPr/>
      </dsp:nvSpPr>
      <dsp:spPr>
        <a:xfrm>
          <a:off x="955801" y="135444"/>
          <a:ext cx="3172305" cy="3172305"/>
        </a:xfrm>
        <a:custGeom>
          <a:avLst/>
          <a:gdLst/>
          <a:ahLst/>
          <a:cxnLst/>
          <a:rect l="0" t="0" r="0" b="0"/>
          <a:pathLst>
            <a:path>
              <a:moveTo>
                <a:pt x="216391" y="2385923"/>
              </a:moveTo>
              <a:arcTo wR="1586152" hR="1586152" stAng="8983222" swAng="784801"/>
            </a:path>
          </a:pathLst>
        </a:custGeom>
        <a:noFill/>
        <a:ln w="25400" cap="flat" cmpd="sng" algn="ctr">
          <a:solidFill>
            <a:srgbClr val="C00000"/>
          </a:solidFill>
          <a:prstDash val="solid"/>
          <a:headEnd w="med" len="med"/>
          <a:tailEnd type="triangle" w="med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FCF96-A4E3-4B44-BEB1-570EE8E1A894}">
      <dsp:nvSpPr>
        <dsp:cNvPr id="0" name=""/>
        <dsp:cNvSpPr/>
      </dsp:nvSpPr>
      <dsp:spPr>
        <a:xfrm>
          <a:off x="523107" y="1617997"/>
          <a:ext cx="912114" cy="457246"/>
        </a:xfrm>
        <a:prstGeom prst="rect">
          <a:avLst/>
        </a:prstGeom>
        <a:solidFill>
          <a:srgbClr val="F2E5E6"/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1000 trial structures</a:t>
          </a:r>
        </a:p>
      </dsp:txBody>
      <dsp:txXfrm>
        <a:off x="523107" y="1617997"/>
        <a:ext cx="912114" cy="457246"/>
      </dsp:txXfrm>
    </dsp:sp>
    <dsp:sp modelId="{E7D2A66A-3A07-2946-B2F9-60654E36F8EF}">
      <dsp:nvSpPr>
        <dsp:cNvPr id="0" name=""/>
        <dsp:cNvSpPr/>
      </dsp:nvSpPr>
      <dsp:spPr>
        <a:xfrm>
          <a:off x="953986" y="393332"/>
          <a:ext cx="3172305" cy="3172305"/>
        </a:xfrm>
        <a:custGeom>
          <a:avLst/>
          <a:gdLst/>
          <a:ahLst/>
          <a:cxnLst/>
          <a:rect l="0" t="0" r="0" b="0"/>
          <a:pathLst>
            <a:path>
              <a:moveTo>
                <a:pt x="61280" y="1149522"/>
              </a:moveTo>
              <a:arcTo wR="1586152" hR="1586152" stAng="11758708" swAng="506992"/>
            </a:path>
          </a:pathLst>
        </a:custGeom>
        <a:noFill/>
        <a:ln w="25400" cap="flat" cmpd="sng" algn="ctr">
          <a:solidFill>
            <a:srgbClr val="C00000"/>
          </a:solidFill>
          <a:prstDash val="solid"/>
          <a:headEnd w="med" len="med"/>
          <a:tailEnd type="triangle" w="med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8FA06D-5C67-B84E-9D12-E5BC6DA3BE38}">
      <dsp:nvSpPr>
        <dsp:cNvPr id="0" name=""/>
        <dsp:cNvSpPr/>
      </dsp:nvSpPr>
      <dsp:spPr>
        <a:xfrm>
          <a:off x="287474" y="627944"/>
          <a:ext cx="2032367" cy="625695"/>
        </a:xfrm>
        <a:prstGeom prst="rect">
          <a:avLst/>
        </a:prstGeom>
        <a:solidFill>
          <a:schemeClr val="bg1">
            <a:lumMod val="95000"/>
          </a:schemeClr>
        </a:solidFill>
        <a:ln w="1905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Calculate ΔI/I(</a:t>
          </a:r>
          <a:r>
            <a:rPr lang="en-US" sz="1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s,t</a:t>
          </a:r>
          <a:r>
            <a:rPr lang="en-US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 for trial structures and evaluate 𝜒</a:t>
          </a:r>
          <a:r>
            <a:rPr lang="en-US" sz="1000" kern="12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en-US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against exp. ΔI/I(</a:t>
          </a:r>
          <a:r>
            <a:rPr lang="en-US" sz="1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s,t</a:t>
          </a:r>
          <a:r>
            <a:rPr lang="en-US" sz="1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sp:txBody>
      <dsp:txXfrm>
        <a:off x="287474" y="627944"/>
        <a:ext cx="2032367" cy="625695"/>
      </dsp:txXfrm>
    </dsp:sp>
    <dsp:sp modelId="{034D195E-D0A9-3E4E-9658-EFA46935070D}">
      <dsp:nvSpPr>
        <dsp:cNvPr id="0" name=""/>
        <dsp:cNvSpPr/>
      </dsp:nvSpPr>
      <dsp:spPr>
        <a:xfrm>
          <a:off x="1067423" y="229642"/>
          <a:ext cx="3172305" cy="3172305"/>
        </a:xfrm>
        <a:custGeom>
          <a:avLst/>
          <a:gdLst/>
          <a:ahLst/>
          <a:cxnLst/>
          <a:rect l="0" t="0" r="0" b="0"/>
          <a:pathLst>
            <a:path>
              <a:moveTo>
                <a:pt x="622432" y="326341"/>
              </a:moveTo>
              <a:arcTo wR="1586152" hR="1586152" stAng="13955103" swAng="742977"/>
            </a:path>
          </a:pathLst>
        </a:custGeom>
        <a:noFill/>
        <a:ln w="25400" cap="flat" cmpd="sng" algn="ctr">
          <a:solidFill>
            <a:srgbClr val="C00000"/>
          </a:solidFill>
          <a:prstDash val="solid"/>
          <a:headEnd w="med" len="med"/>
          <a:tailEnd type="triangle" w="med" len="lg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8630"/>
          </a:xfrm>
          <a:prstGeom prst="rect">
            <a:avLst/>
          </a:prstGeom>
        </p:spPr>
        <p:txBody>
          <a:bodyPr vert="horz" lIns="93854" tIns="46927" rIns="93854" bIns="469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8630"/>
          </a:xfrm>
          <a:prstGeom prst="rect">
            <a:avLst/>
          </a:prstGeom>
        </p:spPr>
        <p:txBody>
          <a:bodyPr vert="horz" lIns="93854" tIns="46927" rIns="93854" bIns="46927" rtlCol="0"/>
          <a:lstStyle>
            <a:lvl1pPr algn="r">
              <a:defRPr sz="1200"/>
            </a:lvl1pPr>
          </a:lstStyle>
          <a:p>
            <a:fld id="{C18C9208-8975-405A-9565-2FBF7A1D6A35}" type="datetimeFigureOut">
              <a:rPr lang="en-US" smtClean="0"/>
              <a:pPr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703263"/>
            <a:ext cx="46863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54" tIns="46927" rIns="93854" bIns="469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51985"/>
            <a:ext cx="5642610" cy="4217670"/>
          </a:xfrm>
          <a:prstGeom prst="rect">
            <a:avLst/>
          </a:prstGeom>
        </p:spPr>
        <p:txBody>
          <a:bodyPr vert="horz" lIns="93854" tIns="46927" rIns="93854" bIns="469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3"/>
            <a:ext cx="3056414" cy="468630"/>
          </a:xfrm>
          <a:prstGeom prst="rect">
            <a:avLst/>
          </a:prstGeom>
        </p:spPr>
        <p:txBody>
          <a:bodyPr vert="horz" lIns="93854" tIns="46927" rIns="93854" bIns="469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902343"/>
            <a:ext cx="3056414" cy="468630"/>
          </a:xfrm>
          <a:prstGeom prst="rect">
            <a:avLst/>
          </a:prstGeom>
        </p:spPr>
        <p:txBody>
          <a:bodyPr vert="horz" lIns="93854" tIns="46927" rIns="93854" bIns="46927" rtlCol="0" anchor="b"/>
          <a:lstStyle>
            <a:lvl1pPr algn="r">
              <a:defRPr sz="1200"/>
            </a:lvl1pPr>
          </a:lstStyle>
          <a:p>
            <a:fld id="{CE85D3A7-EBF2-4F11-8527-4D45422E81AA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23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5D3A7-EBF2-4F11-8527-4D45422E81A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10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5D3A7-EBF2-4F11-8527-4D45422E81A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58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5D3A7-EBF2-4F11-8527-4D45422E81A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76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5D3A7-EBF2-4F11-8527-4D45422E81A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48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5D3A7-EBF2-4F11-8527-4D45422E81A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89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5D3A7-EBF2-4F11-8527-4D45422E81A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3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5D3A7-EBF2-4F11-8527-4D45422E81A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93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5D3A7-EBF2-4F11-8527-4D45422E81A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41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5D3A7-EBF2-4F11-8527-4D45422E81A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5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5D3A7-EBF2-4F11-8527-4D45422E81A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20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5D3A7-EBF2-4F11-8527-4D45422E81A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05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5D3A7-EBF2-4F11-8527-4D45422E81A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09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5D3A7-EBF2-4F11-8527-4D45422E81A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1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5D3A7-EBF2-4F11-8527-4D45422E81A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28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5D3A7-EBF2-4F11-8527-4D45422E81A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52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5D3A7-EBF2-4F11-8527-4D45422E81A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07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B077E-AAEF-48F8-9EE7-93260ABD88B5}" type="datetime1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2BA91-C26C-460C-9F6C-A1A8498B2031}" type="datetime1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7756F-3D75-4052-AF69-F3422EB4B24C}" type="datetime1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D21A-7B60-44B4-96B8-66E7E603371A}" type="datetime1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34358-8833-43E1-A9B1-F565F238BF7D}" type="datetime1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26157-B2AD-4B35-A514-533992DF58BB}" type="datetime1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CE753-F2A9-4D6C-903C-BE8AC93C2722}" type="datetime1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E5A10-B029-4077-8EA4-289DF6C0C58B}" type="datetime1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CBEF7-FE08-4B9C-9A14-47D7BB038427}" type="datetime1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53C5A-83D0-40BC-85DD-B3EDD4B4343E}" type="datetime1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1AB5-198C-438C-A474-5C5135027971}" type="datetime1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DC3FF-EAEB-47A3-B8C2-BAD1000412FA}" type="datetime1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3" name="Picture 8" descr="C:\Documents and Settings\Martin\Desktop\UNL160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00" y="228600"/>
            <a:ext cx="1219200" cy="5029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 userDrawn="1"/>
        </p:nvSpPr>
        <p:spPr>
          <a:xfrm flipV="1">
            <a:off x="0" y="6675120"/>
            <a:ext cx="9144000" cy="182880"/>
          </a:xfrm>
          <a:prstGeom prst="rect">
            <a:avLst/>
          </a:prstGeom>
          <a:gradFill>
            <a:gsLst>
              <a:gs pos="5000">
                <a:schemeClr val="tx1">
                  <a:alpha val="77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0" y="1036320"/>
            <a:ext cx="9144000" cy="182880"/>
          </a:xfrm>
          <a:prstGeom prst="rect">
            <a:avLst/>
          </a:prstGeom>
          <a:gradFill flip="none" rotWithShape="1">
            <a:gsLst>
              <a:gs pos="0">
                <a:srgbClr val="D72929">
                  <a:shade val="30000"/>
                  <a:satMod val="115000"/>
                </a:srgbClr>
              </a:gs>
              <a:gs pos="50000">
                <a:srgbClr val="D72929">
                  <a:shade val="67500"/>
                  <a:satMod val="115000"/>
                </a:srgbClr>
              </a:gs>
              <a:gs pos="100000">
                <a:srgbClr val="D72929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7" name="Picture 4" descr="C:\Documents and Settings\Martin\Desktop\logo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7002" y="770402"/>
            <a:ext cx="698413" cy="69841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11" Type="http://schemas.openxmlformats.org/officeDocument/2006/relationships/image" Target="../media/image23.tif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tiff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9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7.tiff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41.png"/><Relationship Id="rId1" Type="http://schemas.openxmlformats.org/officeDocument/2006/relationships/tags" Target="../tags/tag18.xml"/><Relationship Id="rId19" Type="http://schemas.openxmlformats.org/officeDocument/2006/relationships/image" Target="../media/image6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wmf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524000"/>
            <a:ext cx="77724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Imaging ultrafast structural dynamics in molecules with electron diffraction</a:t>
            </a:r>
          </a:p>
          <a:p>
            <a:pPr algn="ctr">
              <a:spcAft>
                <a:spcPts val="600"/>
              </a:spcAft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Martin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Centurion</a:t>
            </a:r>
          </a:p>
          <a:p>
            <a:pPr algn="ctr">
              <a:spcAft>
                <a:spcPts val="600"/>
              </a:spcAft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Nebraska-Lincoln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586131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Workshop on Applications of Direct Laser Accelerators</a:t>
            </a:r>
          </a:p>
          <a:p>
            <a:pPr algn="ctr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September 27,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4425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06AB7-7B50-844A-9178-CAEF475F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4AC2F-5DC8-964A-A62F-269B6C59BE18}"/>
              </a:ext>
            </a:extLst>
          </p:cNvPr>
          <p:cNvSpPr txBox="1"/>
          <p:nvPr/>
        </p:nvSpPr>
        <p:spPr>
          <a:xfrm>
            <a:off x="152400" y="3244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Proton Transfer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eactions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A311C1-2094-3844-89E3-3242BC80F135}"/>
              </a:ext>
            </a:extLst>
          </p:cNvPr>
          <p:cNvSpPr txBox="1"/>
          <p:nvPr/>
        </p:nvSpPr>
        <p:spPr>
          <a:xfrm>
            <a:off x="797744" y="2064579"/>
            <a:ext cx="4495800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 pitchFamily="34" charset="0"/>
              </a:rPr>
              <a:t>Electron transfer in photosystem </a:t>
            </a:r>
            <a:r>
              <a:rPr lang="en-US" sz="2000" dirty="0" smtClean="0">
                <a:cs typeface="Arial" panose="020B0604020202020204" pitchFamily="34" charset="0"/>
              </a:rPr>
              <a:t>II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 pitchFamily="34" charset="0"/>
              </a:rPr>
              <a:t>Proton pump </a:t>
            </a:r>
            <a:r>
              <a:rPr lang="en-US" sz="2000" dirty="0" smtClean="0">
                <a:cs typeface="Arial" panose="020B0604020202020204" pitchFamily="34" charset="0"/>
              </a:rPr>
              <a:t>bacteriorhodopsin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 pitchFamily="34" charset="0"/>
              </a:rPr>
              <a:t>Light-emission in fluorescent </a:t>
            </a:r>
            <a:r>
              <a:rPr lang="en-US" sz="2000" dirty="0" smtClean="0">
                <a:cs typeface="Arial" panose="020B0604020202020204" pitchFamily="34" charset="0"/>
              </a:rPr>
              <a:t>proteins</a:t>
            </a:r>
            <a:endParaRPr lang="en-US" sz="2000" baseline="300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000" baseline="30000" dirty="0"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43F400-622C-9543-A74A-92A580DB18E2}"/>
              </a:ext>
            </a:extLst>
          </p:cNvPr>
          <p:cNvSpPr txBox="1"/>
          <p:nvPr/>
        </p:nvSpPr>
        <p:spPr>
          <a:xfrm>
            <a:off x="176574" y="6152718"/>
            <a:ext cx="876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Meyer </a:t>
            </a:r>
            <a:r>
              <a:rPr lang="en-US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﻿</a:t>
            </a:r>
            <a:r>
              <a:rPr lang="en-US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Angew</a:t>
            </a:r>
            <a:r>
              <a:rPr lang="en-US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Chem. Int. Ed. </a:t>
            </a:r>
            <a:r>
              <a:rPr lang="en-US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5284 – 5304 (</a:t>
            </a:r>
            <a:r>
              <a:rPr lang="en-US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2007); Hayashi </a:t>
            </a:r>
            <a:r>
              <a:rPr lang="en-US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al, </a:t>
            </a:r>
            <a:r>
              <a:rPr lang="en-US" sz="1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Biophys</a:t>
            </a:r>
            <a:r>
              <a:rPr lang="en-US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J., 83, 1281-1297 (</a:t>
            </a:r>
            <a:r>
              <a:rPr lang="en-US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2002); </a:t>
            </a:r>
            <a:r>
              <a:rPr lang="en-US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</a:t>
            </a:r>
            <a:r>
              <a:rPr lang="en-US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al, ﻿PCCP., 20, 12517—12526 (</a:t>
            </a:r>
            <a:r>
              <a:rPr lang="en-US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2018)</a:t>
            </a:r>
          </a:p>
          <a:p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486400" y="2030936"/>
            <a:ext cx="2967415" cy="1201880"/>
            <a:chOff x="5562600" y="1295400"/>
            <a:chExt cx="2967415" cy="120188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40C3B92-467E-EA45-A1AF-40873705B909}"/>
                </a:ext>
              </a:extLst>
            </p:cNvPr>
            <p:cNvGrpSpPr/>
            <p:nvPr/>
          </p:nvGrpSpPr>
          <p:grpSpPr>
            <a:xfrm>
              <a:off x="5562600" y="1488984"/>
              <a:ext cx="2967415" cy="1008296"/>
              <a:chOff x="9982200" y="2274952"/>
              <a:chExt cx="5003202" cy="133061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91A8C38-5CD1-A448-872A-B43B702B6B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82200" y="2280621"/>
                <a:ext cx="4980791" cy="1324944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175F019-7C93-FF42-BF8B-7E61D6AD04AB}"/>
                  </a:ext>
                </a:extLst>
              </p:cNvPr>
              <p:cNvSpPr/>
              <p:nvPr/>
            </p:nvSpPr>
            <p:spPr>
              <a:xfrm>
                <a:off x="9982200" y="2280621"/>
                <a:ext cx="457200" cy="1738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D4E28A3-AEE0-9F42-8AFE-FCD5AF31BF85}"/>
                  </a:ext>
                </a:extLst>
              </p:cNvPr>
              <p:cNvSpPr/>
              <p:nvPr/>
            </p:nvSpPr>
            <p:spPr>
              <a:xfrm>
                <a:off x="14860604" y="2312894"/>
                <a:ext cx="124798" cy="4132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699A9FA-022A-4C43-BE8C-6526AEB4186A}"/>
                  </a:ext>
                </a:extLst>
              </p:cNvPr>
              <p:cNvSpPr/>
              <p:nvPr/>
            </p:nvSpPr>
            <p:spPr>
              <a:xfrm>
                <a:off x="11838602" y="2274952"/>
                <a:ext cx="1413538" cy="1795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AE8ECF5-D3B4-DA45-8ABF-BD7BD632CB4E}"/>
                </a:ext>
              </a:extLst>
            </p:cNvPr>
            <p:cNvSpPr txBox="1"/>
            <p:nvPr/>
          </p:nvSpPr>
          <p:spPr>
            <a:xfrm>
              <a:off x="6807160" y="1295400"/>
              <a:ext cx="463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827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IPT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89338" y="1323050"/>
            <a:ext cx="86736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Intramolecular proton transfer (IPT) is amongst the most elementary reactions involved in the control of fundamental processes: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4350" y="3581132"/>
            <a:ext cx="85344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/>
              <a:t>Technological applications of IPT:</a:t>
            </a:r>
            <a:endParaRPr lang="en-US" sz="2000" b="1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smtClean="0"/>
              <a:t>Sensors, laser dyes, organic LEDs, solar collectors, photo stabilizers, molecular </a:t>
            </a:r>
            <a:r>
              <a:rPr lang="en-US" sz="2000" dirty="0"/>
              <a:t>logic gates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81200" y="4860155"/>
            <a:ext cx="5879750" cy="101566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Despite its industrial and biological importance, the nuclear motions governing IPT have never been imaged on the atomic length and time scales.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24878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06AB7-7B50-844A-9178-CAEF475F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4AC2F-5DC8-964A-A62F-269B6C59BE18}"/>
              </a:ext>
            </a:extLst>
          </p:cNvPr>
          <p:cNvSpPr txBox="1"/>
          <p:nvPr/>
        </p:nvSpPr>
        <p:spPr>
          <a:xfrm>
            <a:off x="455423" y="3525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Intramolecular proton transfer in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o-nitrophenol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DCA08-0057-D44F-9837-B311A60A8CBD}"/>
              </a:ext>
            </a:extLst>
          </p:cNvPr>
          <p:cNvSpPr/>
          <p:nvPr/>
        </p:nvSpPr>
        <p:spPr>
          <a:xfrm>
            <a:off x="455423" y="1596278"/>
            <a:ext cx="572186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O-nitrophenol is 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prototypical molecule for the study of IPT</a:t>
            </a:r>
          </a:p>
          <a:p>
            <a:pPr marL="742950" lvl="1" indent="-28575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Proximity between electron donating and withdrawing groups lead to strong charge transfer character and potentiates IPT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153BF1-021D-E948-95FE-F48DC4AE5C61}"/>
              </a:ext>
            </a:extLst>
          </p:cNvPr>
          <p:cNvSpPr/>
          <p:nvPr/>
        </p:nvSpPr>
        <p:spPr>
          <a:xfrm>
            <a:off x="2971800" y="4886489"/>
            <a:ext cx="62484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O-nitrophenol importance to atmospheric chemistry: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Speculated to be a photolytic source of OH and HONO radicals.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Pollutant associated with combustion and hydrolysis of pesticides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[12]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6E3FA-E8AC-A944-944F-51A060BCBA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6395" y="3665406"/>
            <a:ext cx="1676400" cy="22469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7985FD-B190-DF4A-A3B9-52ED570162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93702">
            <a:off x="1637872" y="4685320"/>
            <a:ext cx="343329" cy="4373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DFA78D-A752-4A44-AC0E-24554F5168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3192">
            <a:off x="1513962" y="4135379"/>
            <a:ext cx="403182" cy="513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A55716-C141-9B40-AEE1-8B59BD297F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84974" y="3987239"/>
            <a:ext cx="458913" cy="5705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71A02F-8D0E-A94C-94B7-AC2F61CD03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651386" y="4120480"/>
            <a:ext cx="522626" cy="301739"/>
          </a:xfrm>
          <a:prstGeom prst="rect">
            <a:avLst/>
          </a:prstGeom>
        </p:spPr>
      </p:pic>
      <p:sp>
        <p:nvSpPr>
          <p:cNvPr id="23" name="Right Arrow 22">
            <a:extLst>
              <a:ext uri="{FF2B5EF4-FFF2-40B4-BE49-F238E27FC236}">
                <a16:creationId xmlns:a16="http://schemas.microsoft.com/office/drawing/2014/main" id="{D742DEF6-6011-B049-853D-F111D3FAB4AE}"/>
              </a:ext>
            </a:extLst>
          </p:cNvPr>
          <p:cNvSpPr/>
          <p:nvPr/>
        </p:nvSpPr>
        <p:spPr>
          <a:xfrm>
            <a:off x="2543460" y="4230808"/>
            <a:ext cx="329953" cy="109046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4855DB9-909D-B04F-A7D7-6449B22965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491558" y="4151600"/>
            <a:ext cx="262606" cy="2394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FAC40C-203F-3C47-9388-C5FD01306FC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146" y="4016294"/>
            <a:ext cx="391568" cy="438651"/>
          </a:xfrm>
          <a:prstGeom prst="rect">
            <a:avLst/>
          </a:prstGeom>
        </p:spPr>
      </p:pic>
      <p:sp>
        <p:nvSpPr>
          <p:cNvPr id="31" name="Trapezoid 30">
            <a:extLst>
              <a:ext uri="{FF2B5EF4-FFF2-40B4-BE49-F238E27FC236}">
                <a16:creationId xmlns:a16="http://schemas.microsoft.com/office/drawing/2014/main" id="{DD0A63D7-9D34-B948-9F2A-F0C83A5E38CE}"/>
              </a:ext>
            </a:extLst>
          </p:cNvPr>
          <p:cNvSpPr/>
          <p:nvPr/>
        </p:nvSpPr>
        <p:spPr>
          <a:xfrm rot="6067279">
            <a:off x="1648811" y="3411502"/>
            <a:ext cx="150899" cy="1243999"/>
          </a:xfrm>
          <a:prstGeom prst="trapezoid">
            <a:avLst>
              <a:gd name="adj" fmla="val 39296"/>
            </a:avLst>
          </a:prstGeom>
          <a:solidFill>
            <a:srgbClr val="FFEC03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D8456E-92C2-3D4A-831F-D71655D5466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72" y="3435374"/>
            <a:ext cx="914400" cy="9144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F939E2F-6296-D94C-9AB4-BC9A27A377F6}"/>
              </a:ext>
            </a:extLst>
          </p:cNvPr>
          <p:cNvSpPr txBox="1"/>
          <p:nvPr/>
        </p:nvSpPr>
        <p:spPr>
          <a:xfrm>
            <a:off x="3346852" y="4145220"/>
            <a:ext cx="29527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1B8EED-B699-2547-B729-A0E28D443EAC}"/>
              </a:ext>
            </a:extLst>
          </p:cNvPr>
          <p:cNvSpPr txBox="1"/>
          <p:nvPr/>
        </p:nvSpPr>
        <p:spPr>
          <a:xfrm>
            <a:off x="4186235" y="4144516"/>
            <a:ext cx="29527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1D07F8EC-49EB-7249-B64E-41FBBB5606FE}"/>
              </a:ext>
            </a:extLst>
          </p:cNvPr>
          <p:cNvSpPr/>
          <p:nvPr/>
        </p:nvSpPr>
        <p:spPr>
          <a:xfrm>
            <a:off x="4862447" y="4228491"/>
            <a:ext cx="329953" cy="109046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C3D641E-FF3B-EB49-ABCE-00AA646262CD}"/>
              </a:ext>
            </a:extLst>
          </p:cNvPr>
          <p:cNvGrpSpPr/>
          <p:nvPr/>
        </p:nvGrpSpPr>
        <p:grpSpPr>
          <a:xfrm>
            <a:off x="6686374" y="1394235"/>
            <a:ext cx="2235206" cy="2305504"/>
            <a:chOff x="6488290" y="1276350"/>
            <a:chExt cx="2235206" cy="2305504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986DD51E-B7EC-D149-884E-091CC7357B82}"/>
                </a:ext>
              </a:extLst>
            </p:cNvPr>
            <p:cNvSpPr/>
            <p:nvPr/>
          </p:nvSpPr>
          <p:spPr>
            <a:xfrm>
              <a:off x="6640025" y="1930342"/>
              <a:ext cx="896112" cy="629629"/>
            </a:xfrm>
            <a:prstGeom prst="roundRect">
              <a:avLst>
                <a:gd name="adj" fmla="val 8924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3F2448D0-534B-7D46-9302-EC22EE979997}"/>
                </a:ext>
              </a:extLst>
            </p:cNvPr>
            <p:cNvSpPr/>
            <p:nvPr/>
          </p:nvSpPr>
          <p:spPr>
            <a:xfrm>
              <a:off x="7543801" y="1276350"/>
              <a:ext cx="896112" cy="861701"/>
            </a:xfrm>
            <a:prstGeom prst="roundRect">
              <a:avLst>
                <a:gd name="adj" fmla="val 8924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BCC5A6-12F1-7544-BD2E-4E78AFBE5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23295" y="1543394"/>
              <a:ext cx="1600201" cy="203846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70C0DE9-5B0E-184E-9C05-1A634BDF1995}"/>
                </a:ext>
              </a:extLst>
            </p:cNvPr>
            <p:cNvSpPr txBox="1"/>
            <p:nvPr/>
          </p:nvSpPr>
          <p:spPr>
            <a:xfrm>
              <a:off x="7543801" y="1291702"/>
              <a:ext cx="89611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Electron-withdrawing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0A7946-A3E2-5248-848F-B26F800D909E}"/>
                </a:ext>
              </a:extLst>
            </p:cNvPr>
            <p:cNvSpPr txBox="1"/>
            <p:nvPr/>
          </p:nvSpPr>
          <p:spPr>
            <a:xfrm>
              <a:off x="6488290" y="1942787"/>
              <a:ext cx="84999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Electron-donating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560BC1C-0FD5-0D4C-AFB1-601FAAF75DB8}"/>
              </a:ext>
            </a:extLst>
          </p:cNvPr>
          <p:cNvSpPr/>
          <p:nvPr/>
        </p:nvSpPr>
        <p:spPr>
          <a:xfrm>
            <a:off x="56167" y="6017568"/>
            <a:ext cx="305826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[12]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Atkinson 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Atmos. Environ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34, 2063−2101. (2000)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6B23AD-92F7-6147-8852-CB7C4F43AF32}"/>
              </a:ext>
            </a:extLst>
          </p:cNvPr>
          <p:cNvSpPr txBox="1"/>
          <p:nvPr/>
        </p:nvSpPr>
        <p:spPr>
          <a:xfrm>
            <a:off x="4720771" y="4314684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Ozone depletion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Photochemical smog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91033" y="2883199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</a:p>
          <a:p>
            <a:r>
              <a:rPr lang="en-US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</a:p>
          <a:p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endParaRPr lang="en-US" sz="14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211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 animBg="1"/>
      <p:bldP spid="31" grpId="0" animBg="1"/>
      <p:bldP spid="32" grpId="0"/>
      <p:bldP spid="33" grpId="0"/>
      <p:bldP spid="34" grpId="0" animBg="1"/>
      <p:bldP spid="2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392A9C-0DD5-E64F-8844-1797944879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2143453"/>
            <a:ext cx="4572000" cy="376965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06AB7-7B50-844A-9178-CAEF475F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4AC2F-5DC8-964A-A62F-269B6C59BE18}"/>
              </a:ext>
            </a:extLst>
          </p:cNvPr>
          <p:cNvSpPr txBox="1"/>
          <p:nvPr/>
        </p:nvSpPr>
        <p:spPr>
          <a:xfrm>
            <a:off x="33633" y="3367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can we learn with UED?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56E89A-B991-C044-B0DE-73783F6DE968}"/>
              </a:ext>
            </a:extLst>
          </p:cNvPr>
          <p:cNvSpPr/>
          <p:nvPr/>
        </p:nvSpPr>
        <p:spPr>
          <a:xfrm>
            <a:off x="368500" y="2601080"/>
            <a:ext cx="465483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Conflicting pathways purposed in the literature:</a:t>
            </a:r>
          </a:p>
          <a:p>
            <a:pPr marL="742950" lvl="1" indent="-28575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Concerted IPT and HONO rotation?</a:t>
            </a:r>
          </a:p>
          <a:p>
            <a:pPr marL="742950" lvl="1" indent="-28575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IPT followed by HONO rotation?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3D7A89-7294-2341-BE92-2EAA7D29E60C}"/>
              </a:ext>
            </a:extLst>
          </p:cNvPr>
          <p:cNvSpPr/>
          <p:nvPr/>
        </p:nvSpPr>
        <p:spPr>
          <a:xfrm>
            <a:off x="368500" y="1432795"/>
            <a:ext cx="7731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Previous experimental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results predict a wide range of quantum yield, products and reaction rates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EC8550-1C79-E845-8561-80ACE3377D46}"/>
              </a:ext>
            </a:extLst>
          </p:cNvPr>
          <p:cNvSpPr/>
          <p:nvPr/>
        </p:nvSpPr>
        <p:spPr>
          <a:xfrm>
            <a:off x="451337" y="4178618"/>
            <a:ext cx="4572001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 direct experimental observation of the structural dynamics of leading to IPT and HONO rotation</a:t>
            </a:r>
          </a:p>
          <a:p>
            <a:pPr marL="742950" lvl="1" indent="-28575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Which motions?</a:t>
            </a:r>
          </a:p>
          <a:p>
            <a:pPr marL="742950" lvl="1" indent="-28575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What timescale?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DC9448-A75D-1C46-8991-DF558F56DA35}"/>
              </a:ext>
            </a:extLst>
          </p:cNvPr>
          <p:cNvSpPr txBox="1"/>
          <p:nvPr/>
        </p:nvSpPr>
        <p:spPr>
          <a:xfrm>
            <a:off x="7620000" y="3761201"/>
            <a:ext cx="27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D57672-6A0D-024D-9155-1E716D2D11C5}"/>
              </a:ext>
            </a:extLst>
          </p:cNvPr>
          <p:cNvSpPr txBox="1"/>
          <p:nvPr/>
        </p:nvSpPr>
        <p:spPr>
          <a:xfrm>
            <a:off x="6886470" y="3405871"/>
            <a:ext cx="27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1420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06AB7-7B50-844A-9178-CAEF475F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4AC2F-5DC8-964A-A62F-269B6C59BE18}"/>
              </a:ext>
            </a:extLst>
          </p:cNvPr>
          <p:cNvSpPr txBox="1"/>
          <p:nvPr/>
        </p:nvSpPr>
        <p:spPr>
          <a:xfrm>
            <a:off x="110776" y="29744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UED Data and AIMS simulations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CBE415-1115-3640-8B2B-B6689C6B6C63}"/>
              </a:ext>
            </a:extLst>
          </p:cNvPr>
          <p:cNvSpPr txBox="1"/>
          <p:nvPr/>
        </p:nvSpPr>
        <p:spPr>
          <a:xfrm>
            <a:off x="87616" y="4841040"/>
            <a:ext cx="405586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Ab-initio Multiple Spawning Dynamics (AIMS)</a:t>
            </a:r>
          </a:p>
          <a:p>
            <a:pPr marL="742950" lvl="1" indent="-28575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FOMO(0.2)-CASCI(2,2) / 6-31g**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2A981E-6274-1C47-8381-A69EB273780A}"/>
              </a:ext>
            </a:extLst>
          </p:cNvPr>
          <p:cNvSpPr txBox="1"/>
          <p:nvPr/>
        </p:nvSpPr>
        <p:spPr>
          <a:xfrm>
            <a:off x="126016" y="5667346"/>
            <a:ext cx="14141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[18]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Nunes 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preparation)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EAAF06-BEF0-CC44-892F-CEC72A53D865}"/>
              </a:ext>
            </a:extLst>
          </p:cNvPr>
          <p:cNvSpPr txBox="1"/>
          <p:nvPr/>
        </p:nvSpPr>
        <p:spPr>
          <a:xfrm>
            <a:off x="4191000" y="4487002"/>
            <a:ext cx="456900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Signal is best explained by the loss of planarity</a:t>
            </a:r>
          </a:p>
          <a:p>
            <a:pPr marL="742950" lvl="1" indent="-28575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Out-of-plane torsion of the NO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/HONO group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74C486-7A59-4F4B-AB2D-2C242F576FB9}"/>
              </a:ext>
            </a:extLst>
          </p:cNvPr>
          <p:cNvSpPr/>
          <p:nvPr/>
        </p:nvSpPr>
        <p:spPr>
          <a:xfrm>
            <a:off x="3830234" y="1762544"/>
            <a:ext cx="512947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Good qualitative agreement between exp. and sim.</a:t>
            </a:r>
          </a:p>
          <a:p>
            <a:pPr marL="742950" lvl="1" indent="-28575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Signal amplitude consistent with 15 % excitation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14D91A-8AAD-F340-A335-38B745D5C3EF}"/>
              </a:ext>
            </a:extLst>
          </p:cNvPr>
          <p:cNvGrpSpPr/>
          <p:nvPr/>
        </p:nvGrpSpPr>
        <p:grpSpPr>
          <a:xfrm>
            <a:off x="4455788" y="2936835"/>
            <a:ext cx="3878367" cy="1227904"/>
            <a:chOff x="4380095" y="2710789"/>
            <a:chExt cx="3878367" cy="122790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88C4123-CDBE-0044-AD6D-8F55601FB1D0}"/>
                </a:ext>
              </a:extLst>
            </p:cNvPr>
            <p:cNvGrpSpPr/>
            <p:nvPr/>
          </p:nvGrpSpPr>
          <p:grpSpPr>
            <a:xfrm>
              <a:off x="4380095" y="2789513"/>
              <a:ext cx="1542844" cy="1075710"/>
              <a:chOff x="2743201" y="3037489"/>
              <a:chExt cx="1858292" cy="129564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DB75895-ABB3-B64F-B565-F7A559457A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43201" y="3037489"/>
                <a:ext cx="1858292" cy="1295649"/>
              </a:xfrm>
              <a:prstGeom prst="rect">
                <a:avLst/>
              </a:prstGeom>
            </p:spPr>
          </p:pic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D038E3E-A215-CE41-B5A7-F5F89599B8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83801" y="3532882"/>
                <a:ext cx="334591" cy="439409"/>
              </a:xfrm>
              <a:prstGeom prst="line">
                <a:avLst/>
              </a:prstGeom>
              <a:ln w="25400">
                <a:solidFill>
                  <a:srgbClr val="8B4E99"/>
                </a:solidFill>
                <a:prstDash val="solid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ACFE4E3-86D8-B347-AD71-908875F65C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78745" y="3145868"/>
                <a:ext cx="603835" cy="272612"/>
              </a:xfrm>
              <a:prstGeom prst="line">
                <a:avLst/>
              </a:prstGeom>
              <a:ln w="25400">
                <a:solidFill>
                  <a:srgbClr val="8B4E99"/>
                </a:solidFill>
                <a:prstDash val="solid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1E2AAED-BC73-5E48-8D93-F2326A63A5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97063" y="3514395"/>
                <a:ext cx="23563" cy="336562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olid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708CA6F-29BE-DB42-9540-6F623DD185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8776" y="3390196"/>
                <a:ext cx="356813" cy="183240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olid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EB3971B-7F58-1545-BC0D-C1ADA5C647F8}"/>
                </a:ext>
              </a:extLst>
            </p:cNvPr>
            <p:cNvGrpSpPr/>
            <p:nvPr/>
          </p:nvGrpSpPr>
          <p:grpSpPr>
            <a:xfrm>
              <a:off x="6652454" y="2710789"/>
              <a:ext cx="1606008" cy="1227904"/>
              <a:chOff x="3880392" y="2790784"/>
              <a:chExt cx="1606008" cy="122790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6E0DCBE0-8EA6-A343-88A7-C067F47494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0392" y="2790784"/>
                <a:ext cx="1606008" cy="1227904"/>
              </a:xfrm>
              <a:prstGeom prst="rect">
                <a:avLst/>
              </a:prstGeom>
            </p:spPr>
          </p:pic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7E750BF-7FF3-0747-BA37-2A403C5305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1537" y="2915615"/>
                <a:ext cx="129130" cy="765841"/>
              </a:xfrm>
              <a:prstGeom prst="line">
                <a:avLst/>
              </a:prstGeom>
              <a:ln w="25400">
                <a:solidFill>
                  <a:srgbClr val="66C4F0"/>
                </a:solidFill>
                <a:prstDash val="solid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59E5467-D312-764B-B190-6563098C20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3754" y="2938585"/>
                <a:ext cx="547077" cy="281353"/>
              </a:xfrm>
              <a:prstGeom prst="line">
                <a:avLst/>
              </a:prstGeom>
              <a:ln w="25400">
                <a:solidFill>
                  <a:srgbClr val="66C4F0"/>
                </a:solidFill>
                <a:prstDash val="solid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0D1D49F7-4E9A-BD4B-BBE6-3FEA3EC07FE9}"/>
                </a:ext>
              </a:extLst>
            </p:cNvPr>
            <p:cNvSpPr/>
            <p:nvPr/>
          </p:nvSpPr>
          <p:spPr>
            <a:xfrm>
              <a:off x="6132001" y="3179543"/>
              <a:ext cx="384798" cy="190664"/>
            </a:xfrm>
            <a:prstGeom prst="rightArrow">
              <a:avLst/>
            </a:prstGeom>
            <a:solidFill>
              <a:srgbClr val="F2E5E6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57275" y="5969452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Ab-ignition multiple spawning (AIMS) simulations carried out by Monika Williams in the group of Todd Martinez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8495" y="1858716"/>
            <a:ext cx="3021318" cy="2863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3028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06AB7-7B50-844A-9178-CAEF475F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4AC2F-5DC8-964A-A62F-269B6C59BE18}"/>
              </a:ext>
            </a:extLst>
          </p:cNvPr>
          <p:cNvSpPr txBox="1"/>
          <p:nvPr/>
        </p:nvSpPr>
        <p:spPr>
          <a:xfrm>
            <a:off x="0" y="304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UED Data and AIMS simulations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A06F1F-26AA-264D-96BF-2F8100BCAD49}"/>
              </a:ext>
            </a:extLst>
          </p:cNvPr>
          <p:cNvSpPr txBox="1"/>
          <p:nvPr/>
        </p:nvSpPr>
        <p:spPr>
          <a:xfrm>
            <a:off x="6146103" y="2099585"/>
            <a:ext cx="300439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qualitative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agreement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temporal evolution of distances lost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gained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stage dynamics:</a:t>
            </a:r>
          </a:p>
          <a:p>
            <a:pPr marL="520700" lvl="1" indent="-233363">
              <a:spcAft>
                <a:spcPts val="1200"/>
              </a:spcAft>
              <a:buClr>
                <a:srgbClr val="C00000"/>
              </a:buClr>
              <a:buFont typeface="+mj-lt"/>
              <a:buAutoNum type="romanL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Subtle motions </a:t>
            </a:r>
          </a:p>
          <a:p>
            <a:pPr marL="520700" lvl="1" indent="-233363">
              <a:spcAft>
                <a:spcPts val="1200"/>
              </a:spcAft>
              <a:buClr>
                <a:srgbClr val="C00000"/>
              </a:buClr>
              <a:buFont typeface="+mj-lt"/>
              <a:buAutoNum type="romanL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Torsion of HONO group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0700" lvl="1" indent="-233363">
              <a:spcAft>
                <a:spcPts val="1200"/>
              </a:spcAft>
              <a:buClr>
                <a:srgbClr val="C00000"/>
              </a:buClr>
              <a:buFont typeface="+mj-lt"/>
              <a:buAutoNum type="romanL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completion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FF7986-930A-134D-8EA7-3ACAF39FFEFB}"/>
              </a:ext>
            </a:extLst>
          </p:cNvPr>
          <p:cNvSpPr txBox="1"/>
          <p:nvPr/>
        </p:nvSpPr>
        <p:spPr>
          <a:xfrm>
            <a:off x="126016" y="5667346"/>
            <a:ext cx="14141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[18]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Nunes 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preparation)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7275" y="5969452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Ab-ignition multiple spawning (AIMS) simulations carried out by Monika Williams in the group of Todd Martinez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2401" y="1237640"/>
            <a:ext cx="2978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PDF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Changes in Pair distribution function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2692" y="2301374"/>
            <a:ext cx="58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Exp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885713" y="3601484"/>
            <a:ext cx="896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Theory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43875" y="1258416"/>
            <a:ext cx="2578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Theory comparison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2199061"/>
            <a:ext cx="2428513" cy="3388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743687" y="2209800"/>
            <a:ext cx="2428513" cy="3388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1511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06AB7-7B50-844A-9178-CAEF475F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4AC2F-5DC8-964A-A62F-269B6C59BE18}"/>
              </a:ext>
            </a:extLst>
          </p:cNvPr>
          <p:cNvSpPr txBox="1"/>
          <p:nvPr/>
        </p:nvSpPr>
        <p:spPr>
          <a:xfrm>
            <a:off x="1540186" y="180471"/>
            <a:ext cx="677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From diffraction to 3D structure: Genetic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Algorithm aided retrieval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660A0B-8B4F-3E41-A4B6-0B06C8825DF3}"/>
              </a:ext>
            </a:extLst>
          </p:cNvPr>
          <p:cNvSpPr txBox="1"/>
          <p:nvPr/>
        </p:nvSpPr>
        <p:spPr>
          <a:xfrm>
            <a:off x="381000" y="2057400"/>
            <a:ext cx="35963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Geometric model:</a:t>
            </a:r>
          </a:p>
          <a:p>
            <a:pPr marL="174625" indent="-174625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39 structural parameters</a:t>
            </a:r>
          </a:p>
          <a:p>
            <a:pPr marL="461963" lvl="1" indent="-231775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14 interatomic distances</a:t>
            </a:r>
          </a:p>
          <a:p>
            <a:pPr marL="461963" lvl="1" indent="-231775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13 angles</a:t>
            </a:r>
          </a:p>
          <a:p>
            <a:pPr marL="461963" lvl="1" indent="-231775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12 dihedral angles</a:t>
            </a:r>
          </a:p>
          <a:p>
            <a:pPr marL="4763" indent="-231775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Constrained to avoid unphysical structures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 routine</a:t>
            </a:r>
          </a:p>
          <a:p>
            <a:pPr marL="174625" indent="-174625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 generations</a:t>
            </a:r>
          </a:p>
          <a:p>
            <a:pPr marL="174625" indent="-174625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Repeated 100 times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08BBAE-728A-D849-B132-801C83E894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051307" y="1654270"/>
            <a:ext cx="4095931" cy="43303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9D0437-F276-ED47-9FD6-732B69B6DFE0}"/>
              </a:ext>
            </a:extLst>
          </p:cNvPr>
          <p:cNvSpPr txBox="1"/>
          <p:nvPr/>
        </p:nvSpPr>
        <p:spPr>
          <a:xfrm>
            <a:off x="126016" y="5667346"/>
            <a:ext cx="14141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[18]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Nunes 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preparation)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AE03EC2-9540-4545-B46E-25DAD7325C26}"/>
              </a:ext>
            </a:extLst>
          </p:cNvPr>
          <p:cNvGrpSpPr/>
          <p:nvPr/>
        </p:nvGrpSpPr>
        <p:grpSpPr>
          <a:xfrm>
            <a:off x="3581400" y="1820369"/>
            <a:ext cx="5181600" cy="3846977"/>
            <a:chOff x="3724854" y="1350494"/>
            <a:chExt cx="4761572" cy="335485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110907-3F6B-4245-9C0D-4D1D32473B8A}"/>
                </a:ext>
              </a:extLst>
            </p:cNvPr>
            <p:cNvSpPr/>
            <p:nvPr/>
          </p:nvSpPr>
          <p:spPr>
            <a:xfrm>
              <a:off x="4105909" y="1350494"/>
              <a:ext cx="1027717" cy="457200"/>
            </a:xfrm>
            <a:prstGeom prst="rect">
              <a:avLst/>
            </a:prstGeom>
            <a:solidFill>
              <a:srgbClr val="F2E5E6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Random pool of 1000 structures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EC59553-35A2-3C49-8D5E-379A5676AF34}"/>
                </a:ext>
              </a:extLst>
            </p:cNvPr>
            <p:cNvSpPr/>
            <p:nvPr/>
          </p:nvSpPr>
          <p:spPr>
            <a:xfrm>
              <a:off x="7504214" y="1502894"/>
              <a:ext cx="982212" cy="457200"/>
            </a:xfrm>
            <a:prstGeom prst="rect">
              <a:avLst/>
            </a:prstGeom>
            <a:solidFill>
              <a:srgbClr val="F2E5E6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 retrieved geometry</a:t>
              </a:r>
            </a:p>
          </p:txBody>
        </p:sp>
        <p:graphicFrame>
          <p:nvGraphicFramePr>
            <p:cNvPr id="32" name="Diagram 31">
              <a:extLst>
                <a:ext uri="{FF2B5EF4-FFF2-40B4-BE49-F238E27FC236}">
                  <a16:creationId xmlns:a16="http://schemas.microsoft.com/office/drawing/2014/main" id="{30231ECE-5F7C-4043-99BE-E09B07D01E40}"/>
                </a:ext>
              </a:extLst>
            </p:cNvPr>
            <p:cNvGraphicFramePr/>
            <p:nvPr>
              <p:extLst/>
            </p:nvPr>
          </p:nvGraphicFramePr>
          <p:xfrm>
            <a:off x="3724854" y="1536300"/>
            <a:ext cx="4580946" cy="316905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0B62734-E80B-1C4B-A92B-CBB2FB9FC0AB}"/>
                </a:ext>
              </a:extLst>
            </p:cNvPr>
            <p:cNvSpPr/>
            <p:nvPr/>
          </p:nvSpPr>
          <p:spPr>
            <a:xfrm>
              <a:off x="5603805" y="2940962"/>
              <a:ext cx="823043" cy="349755"/>
            </a:xfrm>
            <a:prstGeom prst="rect">
              <a:avLst/>
            </a:prstGeom>
            <a:solidFill>
              <a:srgbClr val="F2E5E6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100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5C31DE8-D844-9C46-9D75-5C62FA9A2AFB}"/>
                </a:ext>
              </a:extLst>
            </p:cNvPr>
            <p:cNvCxnSpPr>
              <a:cxnSpLocks/>
            </p:cNvCxnSpPr>
            <p:nvPr/>
          </p:nvCxnSpPr>
          <p:spPr>
            <a:xfrm>
              <a:off x="4631791" y="1807694"/>
              <a:ext cx="0" cy="214151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headEnd w="med" len="med"/>
              <a:tailEnd type="triangle" w="med" len="lg"/>
            </a:ln>
            <a:effectLst/>
          </p:spPr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95FD363-F584-104F-A4F0-B72DC0E1CA3C}"/>
                </a:ext>
              </a:extLst>
            </p:cNvPr>
            <p:cNvCxnSpPr>
              <a:cxnSpLocks/>
            </p:cNvCxnSpPr>
            <p:nvPr/>
          </p:nvCxnSpPr>
          <p:spPr>
            <a:xfrm>
              <a:off x="6562146" y="1733550"/>
              <a:ext cx="9144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headEnd w="med" len="med"/>
              <a:tailEnd type="triangle" w="med" len="lg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68405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06AB7-7B50-844A-9178-CAEF475F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4AC2F-5DC8-964A-A62F-269B6C59BE18}"/>
              </a:ext>
            </a:extLst>
          </p:cNvPr>
          <p:cNvSpPr txBox="1"/>
          <p:nvPr/>
        </p:nvSpPr>
        <p:spPr>
          <a:xfrm>
            <a:off x="990600" y="328579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Observing the proton transfer motion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8D2BB-16ED-FB4D-8DFC-596BAB69AFF1}"/>
              </a:ext>
            </a:extLst>
          </p:cNvPr>
          <p:cNvSpPr/>
          <p:nvPr/>
        </p:nvSpPr>
        <p:spPr>
          <a:xfrm>
            <a:off x="148769" y="1771594"/>
            <a:ext cx="541383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IPT reaction coordinate is most appropriately represented by the acceptor-donor distance (</a:t>
            </a:r>
            <a:r>
              <a:rPr lang="en-US" sz="1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Acceptor-donor compression lowers barrier to IPT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B47228-24BF-574D-8EA7-B043D2D051ED}"/>
              </a:ext>
            </a:extLst>
          </p:cNvPr>
          <p:cNvSpPr/>
          <p:nvPr/>
        </p:nvSpPr>
        <p:spPr>
          <a:xfrm>
            <a:off x="483101" y="5284541"/>
            <a:ext cx="492513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UED captured the transient acceptor-donor compression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Observed a delay between IPT and HONO rotation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248400" y="5003892"/>
            <a:ext cx="327570" cy="482508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256748" y="4267200"/>
            <a:ext cx="18004" cy="103417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0" idx="0"/>
          </p:cNvCxnSpPr>
          <p:nvPr/>
        </p:nvCxnSpPr>
        <p:spPr>
          <a:xfrm flipV="1">
            <a:off x="8001000" y="4169051"/>
            <a:ext cx="304800" cy="1808759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686518" y="5425382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Proton transfer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700956" y="5181600"/>
            <a:ext cx="1376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UnexpectedLong</a:t>
            </a:r>
            <a:r>
              <a:rPr lang="en-US" dirty="0" smtClean="0"/>
              <a:t> delay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858000" y="597781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O-O distance increase from HONO rotation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979352" y="1903834"/>
            <a:ext cx="2590800" cy="3002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3101" y="2667000"/>
            <a:ext cx="4698499" cy="251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1406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06AB7-7B50-844A-9178-CAEF475F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8CB7AB-46C5-954D-B708-66398DF731E8}"/>
              </a:ext>
            </a:extLst>
          </p:cNvPr>
          <p:cNvSpPr txBox="1"/>
          <p:nvPr/>
        </p:nvSpPr>
        <p:spPr>
          <a:xfrm>
            <a:off x="1568489" y="228600"/>
            <a:ext cx="6661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Relaxation to the ground state enabled by HONO rotation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4F9DC3-A1C7-604F-B5D8-9BE5758B7E71}"/>
              </a:ext>
            </a:extLst>
          </p:cNvPr>
          <p:cNvSpPr/>
          <p:nvPr/>
        </p:nvSpPr>
        <p:spPr>
          <a:xfrm>
            <a:off x="161938" y="1607644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Increase in </a:t>
            </a:r>
            <a:r>
              <a:rPr lang="en-US" sz="1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ONCC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from near planarity to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90°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after ~450 fs</a:t>
            </a:r>
          </a:p>
          <a:p>
            <a:pPr marL="742950" lvl="1" indent="-285750"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Coincides with increase in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feature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3DD0FF-A7AC-E146-B07B-E36A6236490E}"/>
              </a:ext>
            </a:extLst>
          </p:cNvPr>
          <p:cNvSpPr/>
          <p:nvPr/>
        </p:nvSpPr>
        <p:spPr>
          <a:xfrm>
            <a:off x="76200" y="3118367"/>
            <a:ext cx="48968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Correlation between S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(ππ*) depopulation and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ONCC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torsion</a:t>
            </a:r>
          </a:p>
          <a:p>
            <a:pPr marL="742950" lvl="1" indent="-285750"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HONO rotation closes the S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energy gap</a:t>
            </a:r>
          </a:p>
          <a:p>
            <a:pPr marL="742950" lvl="1" indent="-285750"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ONCC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can be used as a proxy for S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CI access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E3CB55-7BEF-7944-8ABE-7BA2CECBA9B5}"/>
              </a:ext>
            </a:extLst>
          </p:cNvPr>
          <p:cNvSpPr/>
          <p:nvPr/>
        </p:nvSpPr>
        <p:spPr>
          <a:xfrm>
            <a:off x="76200" y="5029200"/>
            <a:ext cx="49730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Delay between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IPT and IC implies a significant slow down or trapping of the nuclear wavepacket along the reaction coordinate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22EBB2-DC3D-5D47-AE55-0765AD5EC4F2}"/>
              </a:ext>
            </a:extLst>
          </p:cNvPr>
          <p:cNvSpPr txBox="1"/>
          <p:nvPr/>
        </p:nvSpPr>
        <p:spPr>
          <a:xfrm>
            <a:off x="7280092" y="2042086"/>
            <a:ext cx="453970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Exp.</a:t>
            </a:r>
          </a:p>
          <a:p>
            <a:pPr>
              <a:lnSpc>
                <a:spcPct val="150000"/>
              </a:lnSpc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Sim.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FA223B1-3C26-FD41-982B-D1359FFAD1DB}"/>
              </a:ext>
            </a:extLst>
          </p:cNvPr>
          <p:cNvCxnSpPr/>
          <p:nvPr/>
        </p:nvCxnSpPr>
        <p:spPr>
          <a:xfrm>
            <a:off x="7045733" y="2223197"/>
            <a:ext cx="228600" cy="0"/>
          </a:xfrm>
          <a:prstGeom prst="line">
            <a:avLst/>
          </a:prstGeom>
          <a:ln w="28575">
            <a:solidFill>
              <a:srgbClr val="0F7B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36027BD-B27D-3248-A9E9-8D19AE760DBD}"/>
              </a:ext>
            </a:extLst>
          </p:cNvPr>
          <p:cNvCxnSpPr/>
          <p:nvPr/>
        </p:nvCxnSpPr>
        <p:spPr>
          <a:xfrm>
            <a:off x="7063737" y="2461846"/>
            <a:ext cx="228600" cy="0"/>
          </a:xfrm>
          <a:prstGeom prst="line">
            <a:avLst/>
          </a:prstGeom>
          <a:ln w="28575">
            <a:solidFill>
              <a:srgbClr val="D952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943600" y="2743200"/>
            <a:ext cx="2743200" cy="2895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2707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06AB7-7B50-844A-9178-CAEF475F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4AC2F-5DC8-964A-A62F-269B6C59BE18}"/>
              </a:ext>
            </a:extLst>
          </p:cNvPr>
          <p:cNvSpPr txBox="1"/>
          <p:nvPr/>
        </p:nvSpPr>
        <p:spPr>
          <a:xfrm>
            <a:off x="-10886" y="3874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 or reaction dynamics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442029-E0BC-044B-B049-C2B5C488532E}"/>
              </a:ext>
            </a:extLst>
          </p:cNvPr>
          <p:cNvSpPr/>
          <p:nvPr/>
        </p:nvSpPr>
        <p:spPr>
          <a:xfrm>
            <a:off x="9194327" y="1991381"/>
            <a:ext cx="44713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697E28-8FCB-6B46-AE1B-97F907D5E816}"/>
              </a:ext>
            </a:extLst>
          </p:cNvPr>
          <p:cNvSpPr/>
          <p:nvPr/>
        </p:nvSpPr>
        <p:spPr>
          <a:xfrm>
            <a:off x="122152" y="1458795"/>
            <a:ext cx="418069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Successfully imaged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intramolecular proton-transfer in o-nitrophenol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Spatially and temporally resolved the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nuclear wavepacket motion:</a:t>
            </a:r>
          </a:p>
          <a:p>
            <a:pPr marL="742950" lvl="1" indent="-285750"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Franck-Condon region</a:t>
            </a:r>
          </a:p>
          <a:p>
            <a:pPr marL="742950" lvl="1" indent="-285750"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Along IPT coordinate</a:t>
            </a:r>
          </a:p>
          <a:p>
            <a:pPr marL="742950" lvl="1" indent="-285750"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Through a local minimum</a:t>
            </a:r>
          </a:p>
          <a:p>
            <a:pPr marL="742950" lvl="1" indent="-285750"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Towards a conical intersection</a:t>
            </a:r>
          </a:p>
          <a:p>
            <a:pPr marL="742950" lvl="1" indent="-285750">
              <a:spcAft>
                <a:spcPts val="1200"/>
              </a:spcAft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 the hot S</a:t>
            </a:r>
            <a:r>
              <a:rPr lang="en-US" sz="16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357644-D7F0-D64D-9AB1-C845EB7DFD8A}"/>
              </a:ext>
            </a:extLst>
          </p:cNvPr>
          <p:cNvSpPr txBox="1"/>
          <p:nvPr/>
        </p:nvSpPr>
        <p:spPr>
          <a:xfrm>
            <a:off x="220809" y="5300087"/>
            <a:ext cx="4427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C00000"/>
              </a:buClr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These mechanistic insights may inspire molecular design principles to tune the photo-reactivity of biologically and industrially relevant IPT reactions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5181600" y="2352874"/>
            <a:ext cx="3352800" cy="3133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1748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06AB7-7B50-844A-9178-CAEF475F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624514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4AC2F-5DC8-964A-A62F-269B6C59BE18}"/>
              </a:ext>
            </a:extLst>
          </p:cNvPr>
          <p:cNvSpPr txBox="1"/>
          <p:nvPr/>
        </p:nvSpPr>
        <p:spPr>
          <a:xfrm>
            <a:off x="8709" y="42476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3D structure at key moments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EB7E5E-C56B-8945-B3D3-D8A0D324DD7D}"/>
              </a:ext>
            </a:extLst>
          </p:cNvPr>
          <p:cNvSpPr txBox="1"/>
          <p:nvPr/>
        </p:nvSpPr>
        <p:spPr>
          <a:xfrm>
            <a:off x="457145" y="1490001"/>
            <a:ext cx="2827544" cy="3462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C00000"/>
              </a:buClr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Sequence of events:</a:t>
            </a:r>
          </a:p>
          <a:p>
            <a:pPr marL="342900" indent="-342900">
              <a:lnSpc>
                <a:spcPct val="20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0 fs – Excitation</a:t>
            </a:r>
          </a:p>
          <a:p>
            <a:pPr marL="342900" indent="-342900">
              <a:lnSpc>
                <a:spcPct val="20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&lt;100 fs – IPT</a:t>
            </a:r>
          </a:p>
          <a:p>
            <a:pPr marL="342900" indent="-342900">
              <a:lnSpc>
                <a:spcPct val="20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~200 fs –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aci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-nitro S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min</a:t>
            </a:r>
          </a:p>
          <a:p>
            <a:pPr marL="342900" indent="-342900">
              <a:lnSpc>
                <a:spcPct val="20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&gt;500 fs – HONO torsion</a:t>
            </a:r>
          </a:p>
          <a:p>
            <a:pPr marL="342900" indent="-342900">
              <a:lnSpc>
                <a:spcPct val="20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~600 fs – CI crossing</a:t>
            </a:r>
          </a:p>
          <a:p>
            <a:pPr marL="342900" indent="-342900">
              <a:lnSpc>
                <a:spcPct val="20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&gt;800 fs – hot S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C4643C-D49A-C44A-828F-F7B4EC9B9681}"/>
              </a:ext>
            </a:extLst>
          </p:cNvPr>
          <p:cNvSpPr txBox="1"/>
          <p:nvPr/>
        </p:nvSpPr>
        <p:spPr>
          <a:xfrm>
            <a:off x="2667000" y="5811221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Pedro Nunes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preparation)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D495E5-4A64-C848-8DA2-65A765740010}"/>
              </a:ext>
            </a:extLst>
          </p:cNvPr>
          <p:cNvSpPr txBox="1"/>
          <p:nvPr/>
        </p:nvSpPr>
        <p:spPr>
          <a:xfrm>
            <a:off x="3875735" y="1333316"/>
            <a:ext cx="3722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Experimentally retrieved geometries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0F82D68-89A7-1948-A8DB-60FE4136D22E}"/>
              </a:ext>
            </a:extLst>
          </p:cNvPr>
          <p:cNvSpPr txBox="1"/>
          <p:nvPr/>
        </p:nvSpPr>
        <p:spPr>
          <a:xfrm>
            <a:off x="3696390" y="3363515"/>
            <a:ext cx="5051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Geometries from representative AIMS simulations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7" t="62222" r="14166" b="12593"/>
          <a:stretch/>
        </p:blipFill>
        <p:spPr>
          <a:xfrm>
            <a:off x="4463143" y="5410200"/>
            <a:ext cx="1949824" cy="114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96390" y="1828800"/>
            <a:ext cx="499041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33800" y="3886200"/>
            <a:ext cx="499041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9922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219200" y="76200"/>
            <a:ext cx="79248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Energy conversion at the molecular level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9828" y="2147946"/>
            <a:ext cx="836634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Vision and photosynthesis: Isomerization (bond breaking and bond making</a:t>
            </a:r>
            <a:r>
              <a:rPr lang="en-US" sz="2000" dirty="0" smtClean="0"/>
              <a:t>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Solar energy conversion and storage: Isomerization, ring-changing reactions.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DNA </a:t>
            </a:r>
            <a:r>
              <a:rPr lang="en-US" sz="2000" dirty="0" err="1"/>
              <a:t>photoprotection</a:t>
            </a:r>
            <a:r>
              <a:rPr lang="en-US" sz="2000" dirty="0"/>
              <a:t>: Ultrafast relaxation in </a:t>
            </a:r>
            <a:r>
              <a:rPr lang="en-US" sz="2000" dirty="0" smtClean="0"/>
              <a:t>nucleobases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Charge transfer reactions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55973" y="5831028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tx2"/>
                </a:solidFill>
              </a:rPr>
              <a:t>Many of these reactions take place on femtosecond time scales!</a:t>
            </a:r>
            <a:endParaRPr lang="en-US" sz="2000" i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7527" y="1313027"/>
            <a:ext cx="7411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Many molecular processes are driven by the conversion of photons into chemical energy (structure) and mechanical energy (heat).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90476F-4917-4D48-97CF-0B9A21CAD55E}"/>
              </a:ext>
            </a:extLst>
          </p:cNvPr>
          <p:cNvPicPr/>
          <p:nvPr/>
        </p:nvPicPr>
        <p:blipFill rotWithShape="1">
          <a:blip r:embed="rId2"/>
          <a:srcRect l="45249" t="-248" r="796" b="6897"/>
          <a:stretch/>
        </p:blipFill>
        <p:spPr>
          <a:xfrm>
            <a:off x="4722419" y="4820862"/>
            <a:ext cx="2317076" cy="1480779"/>
          </a:xfrm>
          <a:prstGeom prst="rect">
            <a:avLst/>
          </a:prstGeom>
        </p:spPr>
      </p:pic>
      <p:pic>
        <p:nvPicPr>
          <p:cNvPr id="9" name="Picture 6" descr="http://www.photobiology.info/Crouch_files/Fig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3FFD0"/>
              </a:clrFrom>
              <a:clrTo>
                <a:srgbClr val="F3FFD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93812"/>
            <a:ext cx="3609975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BCC5A6-12F1-7544-BD2E-4E78AFBE5D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3904" y="4558813"/>
            <a:ext cx="1107033" cy="14795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543800" y="43434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Proton transfer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71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06AB7-7B50-844A-9178-CAEF475F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4AC2F-5DC8-964A-A62F-269B6C59BE18}"/>
              </a:ext>
            </a:extLst>
          </p:cNvPr>
          <p:cNvSpPr txBox="1"/>
          <p:nvPr/>
        </p:nvSpPr>
        <p:spPr>
          <a:xfrm>
            <a:off x="1219200" y="87985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Molecular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movie retrieved from experimental data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C45CAC-8E21-834D-990B-77EE29415B5C}"/>
              </a:ext>
            </a:extLst>
          </p:cNvPr>
          <p:cNvSpPr txBox="1"/>
          <p:nvPr/>
        </p:nvSpPr>
        <p:spPr>
          <a:xfrm>
            <a:off x="126016" y="5667346"/>
            <a:ext cx="14141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[18]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Nunes 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preparation)</a:t>
            </a:r>
          </a:p>
        </p:txBody>
      </p:sp>
      <p:sp>
        <p:nvSpPr>
          <p:cNvPr id="3" name="Rectangle 2"/>
          <p:cNvSpPr/>
          <p:nvPr/>
        </p:nvSpPr>
        <p:spPr>
          <a:xfrm>
            <a:off x="1752600" y="1828800"/>
            <a:ext cx="5791200" cy="335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2249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Box 3"/>
          <p:cNvSpPr txBox="1">
            <a:spLocks noChangeArrowheads="1"/>
          </p:cNvSpPr>
          <p:nvPr/>
        </p:nvSpPr>
        <p:spPr bwMode="auto">
          <a:xfrm>
            <a:off x="91965" y="1443335"/>
            <a:ext cx="48610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latin typeface="Calibri" pitchFamily="34" charset="0"/>
              </a:rPr>
              <a:t>Non-adiabatic (field-free) alignment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348" name="Title 4"/>
          <p:cNvSpPr txBox="1">
            <a:spLocks/>
          </p:cNvSpPr>
          <p:nvPr/>
        </p:nvSpPr>
        <p:spPr>
          <a:xfrm>
            <a:off x="1735821" y="26696"/>
            <a:ext cx="6858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altLang="zh-CN" sz="2800" dirty="0" err="1" smtClean="0"/>
              <a:t>keV</a:t>
            </a:r>
            <a:r>
              <a:rPr lang="en-US" altLang="zh-CN" sz="2800" dirty="0" smtClean="0"/>
              <a:t> UED Proof-of-principle experiment: Diffraction from Aligned Molecules</a:t>
            </a:r>
            <a:endParaRPr lang="en-US" altLang="zh-CN" sz="2800" dirty="0"/>
          </a:p>
        </p:txBody>
      </p:sp>
      <p:grpSp>
        <p:nvGrpSpPr>
          <p:cNvPr id="372" name="Group 371"/>
          <p:cNvGrpSpPr/>
          <p:nvPr/>
        </p:nvGrpSpPr>
        <p:grpSpPr>
          <a:xfrm>
            <a:off x="228600" y="2362200"/>
            <a:ext cx="3476625" cy="3390900"/>
            <a:chOff x="762000" y="2743200"/>
            <a:chExt cx="3476625" cy="3390900"/>
          </a:xfrm>
        </p:grpSpPr>
        <p:pic>
          <p:nvPicPr>
            <p:cNvPr id="18441" name="Picture 9" descr="C:\Users\Jie Yang\Desktop\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0" y="3124200"/>
              <a:ext cx="1200150" cy="1295400"/>
            </a:xfrm>
            <a:prstGeom prst="rect">
              <a:avLst/>
            </a:prstGeom>
            <a:noFill/>
          </p:spPr>
        </p:pic>
        <p:pic>
          <p:nvPicPr>
            <p:cNvPr id="18442" name="Picture 10" descr="C:\Users\Jie Yang\Desktop\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2743200"/>
              <a:ext cx="1314450" cy="1285875"/>
            </a:xfrm>
            <a:prstGeom prst="rect">
              <a:avLst/>
            </a:prstGeom>
            <a:noFill/>
          </p:spPr>
        </p:pic>
        <p:pic>
          <p:nvPicPr>
            <p:cNvPr id="18443" name="Picture 11" descr="C:\Users\Jie Yang\Desktop\3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52600" y="4114800"/>
              <a:ext cx="1323975" cy="1238250"/>
            </a:xfrm>
            <a:prstGeom prst="rect">
              <a:avLst/>
            </a:prstGeom>
            <a:noFill/>
          </p:spPr>
        </p:pic>
        <p:pic>
          <p:nvPicPr>
            <p:cNvPr id="18444" name="Picture 12" descr="C:\Users\Jie Yang\Desktop\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71800" y="4953000"/>
              <a:ext cx="1190625" cy="1181100"/>
            </a:xfrm>
            <a:prstGeom prst="rect">
              <a:avLst/>
            </a:prstGeom>
            <a:noFill/>
          </p:spPr>
        </p:pic>
        <p:pic>
          <p:nvPicPr>
            <p:cNvPr id="18445" name="Picture 13" descr="C:\Users\Jie Yang\Desktop\5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71800" y="3352800"/>
              <a:ext cx="1266825" cy="1228725"/>
            </a:xfrm>
            <a:prstGeom prst="rect">
              <a:avLst/>
            </a:prstGeom>
            <a:noFill/>
          </p:spPr>
        </p:pic>
        <p:pic>
          <p:nvPicPr>
            <p:cNvPr id="18446" name="Picture 14" descr="C:\Users\Jie Yang\Desktop\6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2000" y="4648200"/>
              <a:ext cx="1200150" cy="1085850"/>
            </a:xfrm>
            <a:prstGeom prst="rect">
              <a:avLst/>
            </a:prstGeom>
            <a:noFill/>
          </p:spPr>
        </p:pic>
      </p:grpSp>
      <p:grpSp>
        <p:nvGrpSpPr>
          <p:cNvPr id="376" name="Group 375"/>
          <p:cNvGrpSpPr/>
          <p:nvPr/>
        </p:nvGrpSpPr>
        <p:grpSpPr>
          <a:xfrm>
            <a:off x="228600" y="2514600"/>
            <a:ext cx="3352800" cy="3314700"/>
            <a:chOff x="3581400" y="2362200"/>
            <a:chExt cx="3352800" cy="3314700"/>
          </a:xfrm>
        </p:grpSpPr>
        <p:pic>
          <p:nvPicPr>
            <p:cNvPr id="18447" name="Picture 15" descr="C:\Users\Jie Yang\Desktop\7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81400" y="2667000"/>
              <a:ext cx="1219200" cy="1238250"/>
            </a:xfrm>
            <a:prstGeom prst="rect">
              <a:avLst/>
            </a:prstGeom>
            <a:noFill/>
          </p:spPr>
        </p:pic>
        <p:pic>
          <p:nvPicPr>
            <p:cNvPr id="18448" name="Picture 16" descr="C:\Users\Jie Yang\Desktop\8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867400" y="2590800"/>
              <a:ext cx="1066800" cy="1257300"/>
            </a:xfrm>
            <a:prstGeom prst="rect">
              <a:avLst/>
            </a:prstGeom>
            <a:noFill/>
          </p:spPr>
        </p:pic>
        <p:pic>
          <p:nvPicPr>
            <p:cNvPr id="18449" name="Picture 17" descr="C:\Users\Jie Yang\Desktop\9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81400" y="4267200"/>
              <a:ext cx="1133475" cy="1114425"/>
            </a:xfrm>
            <a:prstGeom prst="rect">
              <a:avLst/>
            </a:prstGeom>
            <a:noFill/>
          </p:spPr>
        </p:pic>
        <p:pic>
          <p:nvPicPr>
            <p:cNvPr id="18450" name="Picture 18" descr="C:\Users\Jie Yang\Desktop\10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72000" y="3657600"/>
              <a:ext cx="1114425" cy="1066800"/>
            </a:xfrm>
            <a:prstGeom prst="rect">
              <a:avLst/>
            </a:prstGeom>
            <a:noFill/>
          </p:spPr>
        </p:pic>
        <p:pic>
          <p:nvPicPr>
            <p:cNvPr id="18451" name="Picture 19" descr="C:\Users\Jie Yang\Desktop\11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48200" y="2362200"/>
              <a:ext cx="1171575" cy="1228725"/>
            </a:xfrm>
            <a:prstGeom prst="rect">
              <a:avLst/>
            </a:prstGeom>
            <a:noFill/>
          </p:spPr>
        </p:pic>
        <p:pic>
          <p:nvPicPr>
            <p:cNvPr id="18452" name="Picture 20" descr="C:\Users\Jie Yang\Desktop\12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638800" y="4419600"/>
              <a:ext cx="1200150" cy="1257300"/>
            </a:xfrm>
            <a:prstGeom prst="rect">
              <a:avLst/>
            </a:prstGeom>
            <a:noFill/>
          </p:spPr>
        </p:pic>
      </p:grpSp>
      <p:sp>
        <p:nvSpPr>
          <p:cNvPr id="346" name="Up-Down Arrow 345"/>
          <p:cNvSpPr/>
          <p:nvPr/>
        </p:nvSpPr>
        <p:spPr>
          <a:xfrm>
            <a:off x="1324864" y="1905000"/>
            <a:ext cx="821914" cy="4109572"/>
          </a:xfrm>
          <a:prstGeom prst="upDownArrow">
            <a:avLst/>
          </a:prstGeom>
          <a:solidFill>
            <a:srgbClr val="9C2D24">
              <a:alpha val="8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TextBox 88"/>
          <p:cNvSpPr txBox="1">
            <a:spLocks noChangeArrowheads="1"/>
          </p:cNvSpPr>
          <p:nvPr/>
        </p:nvSpPr>
        <p:spPr bwMode="auto">
          <a:xfrm>
            <a:off x="3996847" y="2356500"/>
            <a:ext cx="4918552" cy="27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itchFamily="34" charset="0"/>
              </a:rPr>
              <a:t>Molecules are impulsively aligned by a femtosecond laser pulse through an induced-dipole interaction.</a:t>
            </a:r>
          </a:p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itchFamily="34" charset="0"/>
              </a:rPr>
              <a:t>The angular distribution is reflected in the electron diffraction pattern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3565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4"/>
          <p:cNvSpPr txBox="1">
            <a:spLocks/>
          </p:cNvSpPr>
          <p:nvPr/>
        </p:nvSpPr>
        <p:spPr>
          <a:xfrm>
            <a:off x="1524000" y="76200"/>
            <a:ext cx="7391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800" dirty="0" smtClean="0"/>
              <a:t>Molecular Alignment: Anisotropic diffraction patterns</a:t>
            </a:r>
            <a:endParaRPr lang="en-US" sz="2800" dirty="0"/>
          </a:p>
        </p:txBody>
      </p: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77275" y="1447800"/>
                <a:ext cx="46837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Δ</m:t>
                      </m:r>
                      <m:r>
                        <a:rPr lang="en-US" sz="2800" b="0" i="1" smtClean="0">
                          <a:latin typeface="Cambria Math"/>
                        </a:rPr>
                        <m:t>𝑠𝑀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latin typeface="Cambria Math"/>
                        </a:rPr>
                        <m:t>𝑠𝑀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/>
                        </a:rPr>
                        <m:t>−</m:t>
                      </m:r>
                      <m:r>
                        <a:rPr lang="en-US" sz="2800" b="0" i="1" smtClean="0">
                          <a:latin typeface="Cambria Math"/>
                        </a:rPr>
                        <m:t>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𝐺𝑟𝑜𝑢𝑛𝑑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75" y="1447800"/>
                <a:ext cx="4683783" cy="523220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0"/>
          <a:srcRect r="79162" b="4000"/>
          <a:stretch/>
        </p:blipFill>
        <p:spPr>
          <a:xfrm>
            <a:off x="914400" y="2209800"/>
            <a:ext cx="2514601" cy="27432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0"/>
          <a:srcRect l="54667" r="28915" b="4000"/>
          <a:stretch/>
        </p:blipFill>
        <p:spPr>
          <a:xfrm>
            <a:off x="5219700" y="2209800"/>
            <a:ext cx="1981200" cy="2743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47800" y="519178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Peak alignment</a:t>
            </a:r>
            <a:endParaRPr lang="en-US" sz="2000" dirty="0"/>
          </a:p>
        </p:txBody>
      </p:sp>
      <p:sp>
        <p:nvSpPr>
          <p:cNvPr id="64" name="TextBox 63"/>
          <p:cNvSpPr txBox="1"/>
          <p:nvPr/>
        </p:nvSpPr>
        <p:spPr>
          <a:xfrm>
            <a:off x="5715000" y="519178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Anti-alignment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32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408591" y="62545"/>
            <a:ext cx="6858000" cy="1143000"/>
          </a:xfrm>
        </p:spPr>
        <p:txBody>
          <a:bodyPr>
            <a:normAutofit/>
          </a:bodyPr>
          <a:lstStyle/>
          <a:p>
            <a:r>
              <a:rPr lang="en-US" sz="2600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12DF4AC-F190-4BAB-9304-397462F49DD0}"/>
              </a:ext>
            </a:extLst>
          </p:cNvPr>
          <p:cNvSpPr txBox="1">
            <a:spLocks/>
          </p:cNvSpPr>
          <p:nvPr/>
        </p:nvSpPr>
        <p:spPr>
          <a:xfrm>
            <a:off x="877409" y="136525"/>
            <a:ext cx="8256233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500" dirty="0"/>
              <a:t> 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0353221-5598-47A7-AA84-5F562A930AC8}"/>
              </a:ext>
            </a:extLst>
          </p:cNvPr>
          <p:cNvSpPr txBox="1">
            <a:spLocks/>
          </p:cNvSpPr>
          <p:nvPr/>
        </p:nvSpPr>
        <p:spPr>
          <a:xfrm>
            <a:off x="1408591" y="76113"/>
            <a:ext cx="7609642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000" dirty="0" smtClean="0">
                <a:latin typeface="+mj-lt"/>
                <a:cs typeface="Times New Roman" panose="02020603050405020304" pitchFamily="18" charset="0"/>
              </a:rPr>
              <a:t>Alignment dynamics of nitrogen molecules</a:t>
            </a:r>
            <a:endParaRPr lang="en-US" sz="3000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6421BD-47D6-419F-9338-A4299AFBC8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2668998"/>
            <a:ext cx="8719841" cy="36961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95C5B43-78EA-454F-B472-2EF5B2C526AC}"/>
              </a:ext>
            </a:extLst>
          </p:cNvPr>
          <p:cNvSpPr txBox="1"/>
          <p:nvPr/>
        </p:nvSpPr>
        <p:spPr>
          <a:xfrm>
            <a:off x="1995377" y="1571797"/>
            <a:ext cx="6336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Temporal evolution of the nitrogen rotational wave packet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4B291F-8397-4073-ACC6-69FF7D70A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20" y="1972290"/>
            <a:ext cx="1150742" cy="6453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9200" y="161867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5332" y="2402303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Anisotropy in diffraction pattern vs time</a:t>
            </a:r>
            <a:endParaRPr lang="en-US" b="1" dirty="0"/>
          </a:p>
        </p:txBody>
      </p:sp>
      <p:pic>
        <p:nvPicPr>
          <p:cNvPr id="4098" name="Picture 2" descr="Spheroids.svg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84"/>
          <a:stretch/>
        </p:blipFill>
        <p:spPr bwMode="auto">
          <a:xfrm>
            <a:off x="3200400" y="5181600"/>
            <a:ext cx="860892" cy="58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pheroids.svg"/>
          <p:cNvPicPr>
            <a:picLocks noChangeAspect="1" noChangeArrowheads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4"/>
          <a:stretch/>
        </p:blipFill>
        <p:spPr bwMode="auto">
          <a:xfrm>
            <a:off x="1938643" y="2771635"/>
            <a:ext cx="379771" cy="79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pheroids.svg"/>
          <p:cNvPicPr>
            <a:picLocks noChangeAspect="1" noChangeArrowheads="1"/>
          </p:cNvPicPr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84"/>
          <a:stretch/>
        </p:blipFill>
        <p:spPr bwMode="auto">
          <a:xfrm>
            <a:off x="5105400" y="5562600"/>
            <a:ext cx="860892" cy="45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pheroids.svg"/>
          <p:cNvPicPr>
            <a:picLocks noChangeAspect="1" noChangeArrowheads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4"/>
          <a:stretch/>
        </p:blipFill>
        <p:spPr bwMode="auto">
          <a:xfrm>
            <a:off x="4973846" y="2771635"/>
            <a:ext cx="379771" cy="79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10200" y="2910079"/>
            <a:ext cx="2541419" cy="1166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2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A34640-2DCA-489A-BC1D-EF92F95F4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F5551B-60C2-425F-B8C4-8D9BAD2FA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6"/>
          <a:stretch/>
        </p:blipFill>
        <p:spPr>
          <a:xfrm>
            <a:off x="1828800" y="2133600"/>
            <a:ext cx="6955578" cy="30541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0AFED4B-39E6-4282-95FA-3AE02FB155EB}"/>
              </a:ext>
            </a:extLst>
          </p:cNvPr>
          <p:cNvSpPr txBox="1">
            <a:spLocks/>
          </p:cNvSpPr>
          <p:nvPr/>
        </p:nvSpPr>
        <p:spPr>
          <a:xfrm>
            <a:off x="1371600" y="76200"/>
            <a:ext cx="7646633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000" dirty="0" smtClean="0">
                <a:latin typeface="+mj-lt"/>
                <a:cs typeface="Times New Roman" panose="02020603050405020304" pitchFamily="18" charset="0"/>
              </a:rPr>
              <a:t>Retrieved Rotational </a:t>
            </a:r>
            <a:r>
              <a:rPr lang="en-US" sz="3000" dirty="0" err="1" smtClean="0">
                <a:latin typeface="+mj-lt"/>
                <a:cs typeface="Times New Roman" panose="02020603050405020304" pitchFamily="18" charset="0"/>
              </a:rPr>
              <a:t>Wavepacket</a:t>
            </a:r>
            <a:endParaRPr lang="en-US" sz="30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" y="2337451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Experiment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382718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Theory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30089" y="14478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slice of the 3D probability density. 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67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A34640-2DCA-489A-BC1D-EF92F95F4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AFED4B-39E6-4282-95FA-3AE02FB155EB}"/>
              </a:ext>
            </a:extLst>
          </p:cNvPr>
          <p:cNvSpPr txBox="1">
            <a:spLocks/>
          </p:cNvSpPr>
          <p:nvPr/>
        </p:nvSpPr>
        <p:spPr>
          <a:xfrm>
            <a:off x="1371600" y="76200"/>
            <a:ext cx="7646633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000" dirty="0" smtClean="0">
                <a:latin typeface="+mj-lt"/>
                <a:cs typeface="Times New Roman" panose="02020603050405020304" pitchFamily="18" charset="0"/>
              </a:rPr>
              <a:t>And finally a movie!</a:t>
            </a:r>
            <a:endParaRPr lang="en-US" sz="3000" dirty="0">
              <a:latin typeface="+mj-lt"/>
            </a:endParaRPr>
          </a:p>
        </p:txBody>
      </p:sp>
      <p:pic>
        <p:nvPicPr>
          <p:cNvPr id="8" name="Movie 1_experimental MPD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475216"/>
            <a:ext cx="5080000" cy="3809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200" y="5956242"/>
            <a:ext cx="693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Slow motion movie</a:t>
            </a:r>
            <a:r>
              <a:rPr lang="en-US" sz="2000" dirty="0" smtClean="0"/>
              <a:t>: The frame rate is </a:t>
            </a:r>
            <a:r>
              <a:rPr lang="en-US" sz="2000" b="1" dirty="0" smtClean="0">
                <a:solidFill>
                  <a:srgbClr val="FF0000"/>
                </a:solidFill>
              </a:rPr>
              <a:t>10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13 </a:t>
            </a:r>
            <a:r>
              <a:rPr lang="en-US" sz="2000" dirty="0" smtClean="0">
                <a:solidFill>
                  <a:srgbClr val="FF0000"/>
                </a:solidFill>
              </a:rPr>
              <a:t>fps.</a:t>
            </a:r>
            <a:endParaRPr lang="en-US" sz="2000" b="1" baseline="30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4466836"/>
            <a:ext cx="3328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Yanwei Xiong et al,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 Research 2, 043064 (2020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729686-479C-4A56-A82D-D28845A2D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33" r="8259" b="21357"/>
          <a:stretch/>
        </p:blipFill>
        <p:spPr>
          <a:xfrm>
            <a:off x="7239000" y="2986014"/>
            <a:ext cx="876300" cy="114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6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Tomographic retrieval from diffraction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4478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state tomography of molecules by ultrafast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diffraction</a:t>
            </a:r>
            <a:endParaRPr lang="fr-F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Zhang et al, Nature 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Communications 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5441 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(2021) 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50" y="2445841"/>
            <a:ext cx="4096050" cy="3858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9200" y="2772988"/>
            <a:ext cx="35814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The full rotational </a:t>
            </a:r>
            <a:r>
              <a:rPr lang="en-US" dirty="0" err="1" smtClean="0"/>
              <a:t>wavepacket</a:t>
            </a:r>
            <a:r>
              <a:rPr lang="en-US" dirty="0" smtClean="0"/>
              <a:t> density matrix is retrieved from the time-dependent probability density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The method </a:t>
            </a:r>
            <a:r>
              <a:rPr lang="en-US" dirty="0" err="1" smtClean="0"/>
              <a:t>method</a:t>
            </a:r>
            <a:r>
              <a:rPr lang="en-US" dirty="0" smtClean="0"/>
              <a:t> is similar to </a:t>
            </a:r>
            <a:r>
              <a:rPr lang="en-US" dirty="0" err="1" smtClean="0"/>
              <a:t>chrystallographic</a:t>
            </a:r>
            <a:r>
              <a:rPr lang="en-US" dirty="0" smtClean="0"/>
              <a:t> phase retrieval (iterates from real and momentum space).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 principle can also be applied to vibrational </a:t>
            </a:r>
            <a:r>
              <a:rPr lang="en-US" dirty="0" err="1" smtClean="0"/>
              <a:t>wavepacket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638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UED Acknowledgements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96156" y="1583531"/>
            <a:ext cx="5671686" cy="381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Team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Nebraska-Lincoln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Joao Pedro Nunes, Kyle Wilkin, Bryan Moore, 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Yanwei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Xion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Omid Zandi.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SLAC MeV UED Team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Jie Yang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Xijie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Wang, Renkai Li, 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Xiaozhe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Shen, Stephen Weathersby, Keith 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Jobe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Stanford Pulse Institute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Thomas Wolf, James 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Cryan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Mike 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Minitti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Ryan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Coffee.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Potsdam University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Markus Guehr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Theoretical Support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Zheng Li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(CFEL, Germany)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Xiaolei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Zhu, Robert Parrish, Todd Martinez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(Stanford Pulse Institute)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970" t="3898" r="3029" b="23418"/>
          <a:stretch/>
        </p:blipFill>
        <p:spPr>
          <a:xfrm>
            <a:off x="6234773" y="1219199"/>
            <a:ext cx="2788530" cy="1965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612" y="3299837"/>
            <a:ext cx="851885" cy="10648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7447" r="7500" b="10078"/>
          <a:stretch/>
        </p:blipFill>
        <p:spPr>
          <a:xfrm>
            <a:off x="5791200" y="4495800"/>
            <a:ext cx="3273136" cy="205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295650"/>
            <a:ext cx="838200" cy="1047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717" y="1219200"/>
            <a:ext cx="458083" cy="6871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3000" y="5890736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This work was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supported by the U.S. Department of Energy Office of Science, Basic Energy Sciences under Award Number DE-SC0014170</a:t>
            </a:r>
          </a:p>
        </p:txBody>
      </p:sp>
      <p:pic>
        <p:nvPicPr>
          <p:cNvPr id="13" name="Picture 2" descr="http://physics.unl.edu/~mcenturion/funding/doe_logo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5739568"/>
            <a:ext cx="883920" cy="88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physics.unl.edu/~mcenturion/people/omid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t="11860" r="5467" b="14530"/>
          <a:stretch/>
        </p:blipFill>
        <p:spPr bwMode="auto">
          <a:xfrm>
            <a:off x="6172200" y="1219200"/>
            <a:ext cx="545261" cy="68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46818" y="2743200"/>
            <a:ext cx="8377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UNL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9800" y="6107668"/>
            <a:ext cx="13797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SLAC UED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72650" t="7596" r="18930" b="72855"/>
          <a:stretch/>
        </p:blipFill>
        <p:spPr>
          <a:xfrm>
            <a:off x="7867650" y="1319213"/>
            <a:ext cx="404813" cy="528637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" name="Picture 2" descr="Pedro Nune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1" t="5233" r="17789" b="33277"/>
          <a:stretch/>
        </p:blipFill>
        <p:spPr bwMode="auto">
          <a:xfrm>
            <a:off x="8529108" y="2399145"/>
            <a:ext cx="494195" cy="76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56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0330" y="1752600"/>
            <a:ext cx="82296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</a:p>
          <a:p>
            <a:pPr algn="ctr">
              <a:spcAft>
                <a:spcPts val="1800"/>
              </a:spcAft>
            </a:pPr>
            <a:endParaRPr lang="en-US" sz="8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2067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90600" y="76200"/>
            <a:ext cx="8382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Making a Molecular </a:t>
            </a:r>
            <a:r>
              <a:rPr lang="en-US" sz="4000" dirty="0"/>
              <a:t>M</a:t>
            </a:r>
            <a:r>
              <a:rPr lang="en-US" sz="4000" dirty="0" smtClean="0"/>
              <a:t>ovie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4465" y="1752600"/>
            <a:ext cx="83057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chemeClr val="tx2"/>
                </a:solidFill>
              </a:rPr>
              <a:t>Goal: Understand and control the conversion of light into other forms of energy at the level of single molecules.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Energy conversion takes place through atomic motions on femtosecond time scales.</a:t>
            </a:r>
            <a:endParaRPr lang="en-US" sz="2400" dirty="0">
              <a:solidFill>
                <a:schemeClr val="tx2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We need to first observe a reaction as it takes place, on the relevant spatial and temporal scales.</a:t>
            </a:r>
            <a:endParaRPr lang="en-US" sz="2400" b="1" dirty="0">
              <a:solidFill>
                <a:schemeClr val="tx2"/>
              </a:solidFill>
            </a:endParaRPr>
          </a:p>
          <a:p>
            <a:pPr>
              <a:spcAft>
                <a:spcPts val="1200"/>
              </a:spcAft>
            </a:pPr>
            <a:endParaRPr lang="en-US" sz="24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4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637229"/>
              </p:ext>
            </p:extLst>
          </p:nvPr>
        </p:nvGraphicFramePr>
        <p:xfrm>
          <a:off x="6020400" y="1426416"/>
          <a:ext cx="2818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" name="Equation" r:id="rId3" imgW="1409400" imgH="228600" progId="Equation.DSMT4">
                  <p:embed/>
                </p:oleObj>
              </mc:Choice>
              <mc:Fallback>
                <p:oleObj name="Equation" r:id="rId3" imgW="1409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0400" y="1426416"/>
                        <a:ext cx="28188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5704"/>
              </p:ext>
            </p:extLst>
          </p:nvPr>
        </p:nvGraphicFramePr>
        <p:xfrm>
          <a:off x="4426614" y="1963353"/>
          <a:ext cx="1803240" cy="698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" name="Equation" r:id="rId5" imgW="1015920" imgH="393480" progId="Equation.DSMT4">
                  <p:embed/>
                </p:oleObj>
              </mc:Choice>
              <mc:Fallback>
                <p:oleObj name="Equation" r:id="rId5" imgW="10159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6614" y="1963353"/>
                        <a:ext cx="1803240" cy="6984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495800" y="2741510"/>
            <a:ext cx="4267200" cy="1604665"/>
            <a:chOff x="4572000" y="3348335"/>
            <a:chExt cx="4267200" cy="1604665"/>
          </a:xfrm>
        </p:grpSpPr>
        <p:graphicFrame>
          <p:nvGraphicFramePr>
            <p:cNvPr id="4104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6561126"/>
                </p:ext>
              </p:extLst>
            </p:nvPr>
          </p:nvGraphicFramePr>
          <p:xfrm>
            <a:off x="4749960" y="3632400"/>
            <a:ext cx="3860640" cy="939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8" name="Equation" r:id="rId7" imgW="1930320" imgH="469800" progId="Equation.DSMT4">
                    <p:embed/>
                  </p:oleObj>
                </mc:Choice>
                <mc:Fallback>
                  <p:oleObj name="Equation" r:id="rId7" imgW="1930320" imgH="469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49960" y="3632400"/>
                          <a:ext cx="3860640" cy="939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63" name="Rectangle 65"/>
            <p:cNvSpPr>
              <a:spLocks noChangeArrowheads="1"/>
            </p:cNvSpPr>
            <p:nvPr/>
          </p:nvSpPr>
          <p:spPr bwMode="auto">
            <a:xfrm>
              <a:off x="4648200" y="4552890"/>
              <a:ext cx="4191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2000" i="1" dirty="0" err="1">
                  <a:latin typeface="Times New Roman" pitchFamily="18" charset="0"/>
                </a:rPr>
                <a:t>r</a:t>
              </a:r>
              <a:r>
                <a:rPr lang="en-US" sz="2000" i="1" baseline="-25000" dirty="0" err="1">
                  <a:latin typeface="Times New Roman" pitchFamily="18" charset="0"/>
                </a:rPr>
                <a:t>ij</a:t>
              </a:r>
              <a:r>
                <a:rPr lang="en-US" sz="2000" i="1" baseline="-25000" dirty="0">
                  <a:latin typeface="Times New Roman" pitchFamily="18" charset="0"/>
                </a:rPr>
                <a:t> </a:t>
              </a:r>
              <a:r>
                <a:rPr lang="en-US" sz="2000" dirty="0"/>
                <a:t>are the interatomic distances</a:t>
              </a:r>
              <a:endParaRPr lang="en-US" sz="2000" baseline="-25000" dirty="0">
                <a:latin typeface="Times New Roman" pitchFamily="18" charset="0"/>
              </a:endParaRPr>
            </a:p>
          </p:txBody>
        </p:sp>
        <p:sp>
          <p:nvSpPr>
            <p:cNvPr id="10266" name="Rectangle 65"/>
            <p:cNvSpPr>
              <a:spLocks noChangeArrowheads="1"/>
            </p:cNvSpPr>
            <p:nvPr/>
          </p:nvSpPr>
          <p:spPr bwMode="auto">
            <a:xfrm>
              <a:off x="4572000" y="3348335"/>
              <a:ext cx="28373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400" u="sng" dirty="0"/>
                <a:t>Molecular Scattering</a:t>
              </a:r>
            </a:p>
          </p:txBody>
        </p:sp>
      </p:grpSp>
      <p:sp>
        <p:nvSpPr>
          <p:cNvPr id="10267" name="Rectangle 65"/>
          <p:cNvSpPr>
            <a:spLocks noChangeArrowheads="1"/>
          </p:cNvSpPr>
          <p:nvPr/>
        </p:nvSpPr>
        <p:spPr bwMode="auto">
          <a:xfrm>
            <a:off x="3926541" y="1396755"/>
            <a:ext cx="2104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u="sng" dirty="0"/>
              <a:t>Total Scattering</a:t>
            </a:r>
          </a:p>
        </p:txBody>
      </p:sp>
      <p:sp>
        <p:nvSpPr>
          <p:cNvPr id="2059" name="Rectangle 28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Gas Electron Diffraction</a:t>
            </a:r>
          </a:p>
        </p:txBody>
      </p:sp>
      <p:pic>
        <p:nvPicPr>
          <p:cNvPr id="100" name="Picture 2" descr="C:\FILES\DATA\Conferences\DOE_ContractorsMeeting2012\green, random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3803254" cy="285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3381" y="4724400"/>
            <a:ext cx="829101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High </a:t>
            </a:r>
            <a:r>
              <a:rPr lang="en-US" sz="2000" dirty="0"/>
              <a:t>scattering cross </a:t>
            </a:r>
            <a:r>
              <a:rPr lang="en-US" sz="2000" dirty="0" smtClean="0"/>
              <a:t>section and small </a:t>
            </a:r>
            <a:r>
              <a:rPr lang="en-US" sz="2000" dirty="0" err="1" smtClean="0"/>
              <a:t>deBroglie</a:t>
            </a:r>
            <a:r>
              <a:rPr lang="en-US" sz="2000" dirty="0" smtClean="0"/>
              <a:t> wavelength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More than 10</a:t>
            </a:r>
            <a:r>
              <a:rPr lang="en-US" sz="2000" baseline="30000" dirty="0"/>
              <a:t>9</a:t>
            </a:r>
            <a:r>
              <a:rPr lang="en-US" sz="2000" dirty="0"/>
              <a:t> molecules in the interaction </a:t>
            </a:r>
            <a:r>
              <a:rPr lang="en-US" sz="2000" dirty="0" smtClean="0"/>
              <a:t>region (random orientation)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Compact setup with atomic spatial resolution.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First experiment by Marc and </a:t>
            </a:r>
            <a:r>
              <a:rPr lang="en-US" sz="2000" dirty="0" err="1" smtClean="0"/>
              <a:t>Wierl</a:t>
            </a:r>
            <a:r>
              <a:rPr lang="en-US" sz="2000" dirty="0" smtClean="0"/>
              <a:t>  in 1930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42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From diffraction to structure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817654"/>
            <a:ext cx="6791638" cy="42124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4600" y="137073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Static signal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343400" y="1195262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Difference signal</a:t>
            </a:r>
          </a:p>
          <a:p>
            <a:r>
              <a:rPr lang="en-US" dirty="0" smtClean="0"/>
              <a:t>Excited – ground state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290091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Modfied</a:t>
            </a:r>
            <a:r>
              <a:rPr lang="en-US" dirty="0" smtClean="0"/>
              <a:t> Scattering signal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" y="499246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Pair distribution function (PDF)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524000" y="3759139"/>
            <a:ext cx="0" cy="990600"/>
          </a:xfrm>
          <a:prstGeom prst="straightConnector1">
            <a:avLst/>
          </a:prstGeom>
          <a:ln w="38100">
            <a:solidFill>
              <a:srgbClr val="4F81B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95300" y="380924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Fourier Transform</a:t>
            </a:r>
            <a:endParaRPr lang="en-US" sz="1600" i="1" dirty="0">
              <a:solidFill>
                <a:srgbClr val="4F81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6028" y="2036649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CF</a:t>
            </a:r>
            <a:r>
              <a:rPr lang="en-US" baseline="-25000" dirty="0" smtClean="0"/>
              <a:t>3</a:t>
            </a:r>
            <a:r>
              <a:rPr lang="en-US" dirty="0" smtClean="0"/>
              <a:t>I molecule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05599" y="1195261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Difference signal</a:t>
            </a:r>
          </a:p>
          <a:p>
            <a:r>
              <a:rPr lang="en-US" dirty="0" smtClean="0"/>
              <a:t>Excited – ground state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6356352"/>
            <a:ext cx="739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Fig. from M.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Centurion et al,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Annual Reviews of Physical Chemistry (in press)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0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06AB7-7B50-844A-9178-CAEF475F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65B7E9-81A0-364B-B630-C3C954958132}"/>
              </a:ext>
            </a:extLst>
          </p:cNvPr>
          <p:cNvSpPr txBox="1"/>
          <p:nvPr/>
        </p:nvSpPr>
        <p:spPr>
          <a:xfrm>
            <a:off x="1638162" y="49094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 phase Ultrafast Electron Diffraction (UED)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FADE59-58E7-3143-9495-F21F47C52202}"/>
              </a:ext>
            </a:extLst>
          </p:cNvPr>
          <p:cNvSpPr txBox="1"/>
          <p:nvPr/>
        </p:nvSpPr>
        <p:spPr>
          <a:xfrm>
            <a:off x="632294" y="2288490"/>
            <a:ext cx="283552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Temporal resolution limitations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E944AD-63E7-524B-94A4-EB189A4385B5}"/>
              </a:ext>
            </a:extLst>
          </p:cNvPr>
          <p:cNvSpPr txBox="1"/>
          <p:nvPr/>
        </p:nvSpPr>
        <p:spPr>
          <a:xfrm>
            <a:off x="4822528" y="2357453"/>
            <a:ext cx="4297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Limitations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mitigated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with high energy electrons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10CC92-2B42-A549-8505-B866ACC840A8}"/>
              </a:ext>
            </a:extLst>
          </p:cNvPr>
          <p:cNvSpPr txBox="1"/>
          <p:nvPr/>
        </p:nvSpPr>
        <p:spPr>
          <a:xfrm>
            <a:off x="631699" y="5093620"/>
            <a:ext cx="23631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Space-charge repulsion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360A91-7141-1C47-99F8-B27271A441F5}"/>
              </a:ext>
            </a:extLst>
          </p:cNvPr>
          <p:cNvSpPr txBox="1"/>
          <p:nvPr/>
        </p:nvSpPr>
        <p:spPr>
          <a:xfrm>
            <a:off x="633773" y="2658090"/>
            <a:ext cx="24336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Group velocity mismatch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19ED9330-9CC6-1E42-8D25-AA175BE4B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462" y="5474620"/>
            <a:ext cx="3083266" cy="471470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5B5F94CD-1D96-6C46-BA29-FA53C938A8A1}"/>
              </a:ext>
            </a:extLst>
          </p:cNvPr>
          <p:cNvGrpSpPr/>
          <p:nvPr/>
        </p:nvGrpSpPr>
        <p:grpSpPr>
          <a:xfrm>
            <a:off x="1012527" y="3048877"/>
            <a:ext cx="1759382" cy="1943016"/>
            <a:chOff x="5018856" y="-1137828"/>
            <a:chExt cx="900578" cy="99457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874C515-8CF9-0645-8BDF-BEE37875D7AD}"/>
                </a:ext>
              </a:extLst>
            </p:cNvPr>
            <p:cNvSpPr/>
            <p:nvPr/>
          </p:nvSpPr>
          <p:spPr>
            <a:xfrm>
              <a:off x="5018856" y="-1081453"/>
              <a:ext cx="169374" cy="237391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03425B5E-4D64-3C4A-B27D-6B885D3DA905}"/>
                </a:ext>
              </a:extLst>
            </p:cNvPr>
            <p:cNvSpPr/>
            <p:nvPr/>
          </p:nvSpPr>
          <p:spPr>
            <a:xfrm>
              <a:off x="5138313" y="-1081453"/>
              <a:ext cx="99834" cy="2373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F285EAA-DED2-A64D-8EAC-08615AD208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0996" y="-185314"/>
              <a:ext cx="868887" cy="1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FFDDD93-4D9A-C14C-811B-0CA7CD342C12}"/>
                </a:ext>
              </a:extLst>
            </p:cNvPr>
            <p:cNvSpPr txBox="1"/>
            <p:nvPr/>
          </p:nvSpPr>
          <p:spPr>
            <a:xfrm>
              <a:off x="5651776" y="-300795"/>
              <a:ext cx="267658" cy="157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time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FFB5326-F708-9C46-8716-0813875C345E}"/>
                </a:ext>
              </a:extLst>
            </p:cNvPr>
            <p:cNvSpPr txBox="1"/>
            <p:nvPr/>
          </p:nvSpPr>
          <p:spPr>
            <a:xfrm>
              <a:off x="5099013" y="-1029008"/>
              <a:ext cx="174937" cy="129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hv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Right Arrow 100">
              <a:extLst>
                <a:ext uri="{FF2B5EF4-FFF2-40B4-BE49-F238E27FC236}">
                  <a16:creationId xmlns:a16="http://schemas.microsoft.com/office/drawing/2014/main" id="{B64DA452-F322-EC44-BBD5-2C2B6B30055C}"/>
                </a:ext>
              </a:extLst>
            </p:cNvPr>
            <p:cNvSpPr/>
            <p:nvPr/>
          </p:nvSpPr>
          <p:spPr>
            <a:xfrm>
              <a:off x="5237556" y="-979006"/>
              <a:ext cx="257482" cy="4571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93ACAAA-7A75-8F4D-8574-3726DE69B38E}"/>
                </a:ext>
              </a:extLst>
            </p:cNvPr>
            <p:cNvSpPr/>
            <p:nvPr/>
          </p:nvSpPr>
          <p:spPr>
            <a:xfrm>
              <a:off x="5242220" y="-1075822"/>
              <a:ext cx="99834" cy="23739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03" name="Right Arrow 102">
              <a:extLst>
                <a:ext uri="{FF2B5EF4-FFF2-40B4-BE49-F238E27FC236}">
                  <a16:creationId xmlns:a16="http://schemas.microsoft.com/office/drawing/2014/main" id="{116A81BE-DD7B-C943-A79A-6D43C362BDCF}"/>
                </a:ext>
              </a:extLst>
            </p:cNvPr>
            <p:cNvSpPr/>
            <p:nvPr/>
          </p:nvSpPr>
          <p:spPr>
            <a:xfrm>
              <a:off x="5263946" y="-1027716"/>
              <a:ext cx="131997" cy="46982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CCAA255-7CD5-D645-AD6F-98CAF924D4F2}"/>
                </a:ext>
              </a:extLst>
            </p:cNvPr>
            <p:cNvSpPr txBox="1"/>
            <p:nvPr/>
          </p:nvSpPr>
          <p:spPr>
            <a:xfrm>
              <a:off x="5226896" y="-1030573"/>
              <a:ext cx="148680" cy="129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i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050" b="1" i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3200" b="1" i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749C12CE-7291-0248-A37A-58A3195C5BB7}"/>
                </a:ext>
              </a:extLst>
            </p:cNvPr>
            <p:cNvSpPr/>
            <p:nvPr/>
          </p:nvSpPr>
          <p:spPr>
            <a:xfrm>
              <a:off x="5022854" y="-780505"/>
              <a:ext cx="263816" cy="238425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3AD4EBA-292D-A84C-A40C-212C15BC9498}"/>
                </a:ext>
              </a:extLst>
            </p:cNvPr>
            <p:cNvSpPr/>
            <p:nvPr/>
          </p:nvSpPr>
          <p:spPr>
            <a:xfrm>
              <a:off x="5228036" y="-779471"/>
              <a:ext cx="99834" cy="2373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08" name="Right Arrow 107">
              <a:extLst>
                <a:ext uri="{FF2B5EF4-FFF2-40B4-BE49-F238E27FC236}">
                  <a16:creationId xmlns:a16="http://schemas.microsoft.com/office/drawing/2014/main" id="{29CDDC62-5F95-BE42-ACF6-D933CCDB3AD9}"/>
                </a:ext>
              </a:extLst>
            </p:cNvPr>
            <p:cNvSpPr/>
            <p:nvPr/>
          </p:nvSpPr>
          <p:spPr>
            <a:xfrm>
              <a:off x="5327279" y="-677024"/>
              <a:ext cx="257482" cy="4571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206F8ED-E67D-864F-9B8B-D44DE8C0D259}"/>
                </a:ext>
              </a:extLst>
            </p:cNvPr>
            <p:cNvSpPr/>
            <p:nvPr/>
          </p:nvSpPr>
          <p:spPr>
            <a:xfrm>
              <a:off x="5316068" y="-773840"/>
              <a:ext cx="99834" cy="23739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10" name="Right Arrow 109">
              <a:extLst>
                <a:ext uri="{FF2B5EF4-FFF2-40B4-BE49-F238E27FC236}">
                  <a16:creationId xmlns:a16="http://schemas.microsoft.com/office/drawing/2014/main" id="{06608CBB-B5A2-0A43-AB58-3F1DB80DABF1}"/>
                </a:ext>
              </a:extLst>
            </p:cNvPr>
            <p:cNvSpPr/>
            <p:nvPr/>
          </p:nvSpPr>
          <p:spPr>
            <a:xfrm>
              <a:off x="5344144" y="-725734"/>
              <a:ext cx="131997" cy="46982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388041DC-DF17-6E4F-B429-1EC78C392F77}"/>
                </a:ext>
              </a:extLst>
            </p:cNvPr>
            <p:cNvSpPr/>
            <p:nvPr/>
          </p:nvSpPr>
          <p:spPr>
            <a:xfrm>
              <a:off x="5022680" y="-474363"/>
              <a:ext cx="574515" cy="237391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DE79FEBC-9A63-9344-85C4-1C597B19D98D}"/>
                </a:ext>
              </a:extLst>
            </p:cNvPr>
            <p:cNvSpPr/>
            <p:nvPr/>
          </p:nvSpPr>
          <p:spPr>
            <a:xfrm>
              <a:off x="5545363" y="-474363"/>
              <a:ext cx="99834" cy="2373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15" name="Right Arrow 114">
              <a:extLst>
                <a:ext uri="{FF2B5EF4-FFF2-40B4-BE49-F238E27FC236}">
                  <a16:creationId xmlns:a16="http://schemas.microsoft.com/office/drawing/2014/main" id="{6FBEDF01-895A-8B49-8B02-348B79734BC4}"/>
                </a:ext>
              </a:extLst>
            </p:cNvPr>
            <p:cNvSpPr/>
            <p:nvPr/>
          </p:nvSpPr>
          <p:spPr>
            <a:xfrm>
              <a:off x="5644606" y="-371916"/>
              <a:ext cx="257482" cy="4571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431D3387-3479-284B-A824-6FFB334AF397}"/>
                </a:ext>
              </a:extLst>
            </p:cNvPr>
            <p:cNvSpPr/>
            <p:nvPr/>
          </p:nvSpPr>
          <p:spPr>
            <a:xfrm>
              <a:off x="5392095" y="-468732"/>
              <a:ext cx="99834" cy="23739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17" name="Right Arrow 116">
              <a:extLst>
                <a:ext uri="{FF2B5EF4-FFF2-40B4-BE49-F238E27FC236}">
                  <a16:creationId xmlns:a16="http://schemas.microsoft.com/office/drawing/2014/main" id="{F511D35A-CAA1-BA4F-8A89-98BE155731D3}"/>
                </a:ext>
              </a:extLst>
            </p:cNvPr>
            <p:cNvSpPr/>
            <p:nvPr/>
          </p:nvSpPr>
          <p:spPr>
            <a:xfrm>
              <a:off x="5420171" y="-420626"/>
              <a:ext cx="131997" cy="46982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FC055D99-4CE7-FC4A-B94E-38DF532700D6}"/>
                </a:ext>
              </a:extLst>
            </p:cNvPr>
            <p:cNvCxnSpPr>
              <a:cxnSpLocks/>
            </p:cNvCxnSpPr>
            <p:nvPr/>
          </p:nvCxnSpPr>
          <p:spPr>
            <a:xfrm>
              <a:off x="5018856" y="-1137828"/>
              <a:ext cx="0" cy="960028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B707C948-E4AD-B146-B609-780702CB9A14}"/>
              </a:ext>
            </a:extLst>
          </p:cNvPr>
          <p:cNvSpPr txBox="1"/>
          <p:nvPr/>
        </p:nvSpPr>
        <p:spPr>
          <a:xfrm>
            <a:off x="5064846" y="2755859"/>
            <a:ext cx="1030799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60 keV UED </a:t>
            </a:r>
          </a:p>
        </p:txBody>
      </p:sp>
      <p:sp>
        <p:nvSpPr>
          <p:cNvPr id="121" name="矩形 4">
            <a:extLst>
              <a:ext uri="{FF2B5EF4-FFF2-40B4-BE49-F238E27FC236}">
                <a16:creationId xmlns:a16="http://schemas.microsoft.com/office/drawing/2014/main" id="{1666F5B6-6A67-3542-BFB4-F142F8B45E27}"/>
              </a:ext>
            </a:extLst>
          </p:cNvPr>
          <p:cNvSpPr/>
          <p:nvPr/>
        </p:nvSpPr>
        <p:spPr>
          <a:xfrm>
            <a:off x="5302548" y="3579065"/>
            <a:ext cx="8755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Δt</a:t>
            </a:r>
            <a:r>
              <a:rPr lang="en-US" altLang="zh-CN" sz="11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en-US" altLang="zh-CN" sz="1100" b="1" dirty="0">
                <a:latin typeface="Arial" panose="020B0604020202020204" pitchFamily="34" charset="0"/>
                <a:cs typeface="Arial" panose="020B0604020202020204" pitchFamily="34" charset="0"/>
              </a:rPr>
              <a:t> &gt; 1ps</a:t>
            </a:r>
            <a:endParaRPr lang="zh-CN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492A36F-FACB-F743-972E-14CE0A2A81D0}"/>
              </a:ext>
            </a:extLst>
          </p:cNvPr>
          <p:cNvSpPr txBox="1"/>
          <p:nvPr/>
        </p:nvSpPr>
        <p:spPr bwMode="auto">
          <a:xfrm>
            <a:off x="5068409" y="2990378"/>
            <a:ext cx="375383" cy="25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9" tIns="45714" rIns="91429" bIns="45714" rtlCol="0">
            <a:spAutoFit/>
          </a:bodyPr>
          <a:lstStyle/>
          <a:p>
            <a:r>
              <a:rPr lang="pt-PT" altLang="zh-CN" sz="16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hv</a:t>
            </a:r>
            <a:endParaRPr lang="zh-CN" altLang="en-US" sz="16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BCE566E-0E69-734F-BBA5-8EC12FB10AF4}"/>
                  </a:ext>
                </a:extLst>
              </p:cNvPr>
              <p:cNvSpPr txBox="1"/>
              <p:nvPr/>
            </p:nvSpPr>
            <p:spPr bwMode="auto">
              <a:xfrm>
                <a:off x="5107202" y="3349140"/>
                <a:ext cx="402900" cy="2576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1429" tIns="45714" rIns="91429" bIns="45714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altLang="zh-CN" sz="1100" i="1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zh-CN" sz="1100" i="1" baseline="30000">
                          <a:latin typeface="Cambria Math"/>
                        </a:rPr>
                        <m:t>−</m:t>
                      </m:r>
                    </m:oMath>
                  </m:oMathPara>
                </a14:m>
                <a:endParaRPr lang="pt-PT" altLang="zh-CN" sz="1100" i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BCE566E-0E69-734F-BBA5-8EC12FB10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07202" y="3349140"/>
                <a:ext cx="402900" cy="2576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5EA3BFC-DE96-814B-9D57-7B5D23966D94}"/>
              </a:ext>
            </a:extLst>
          </p:cNvPr>
          <p:cNvGrpSpPr/>
          <p:nvPr/>
        </p:nvGrpSpPr>
        <p:grpSpPr>
          <a:xfrm>
            <a:off x="5974211" y="2903252"/>
            <a:ext cx="1224643" cy="781799"/>
            <a:chOff x="2108738" y="2413327"/>
            <a:chExt cx="1416894" cy="90453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4BB98123-2923-2942-94AE-49D4DF990168}"/>
                </a:ext>
              </a:extLst>
            </p:cNvPr>
            <p:cNvSpPr/>
            <p:nvPr/>
          </p:nvSpPr>
          <p:spPr bwMode="auto">
            <a:xfrm>
              <a:off x="2268309" y="2806909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B2B55173-E03A-154E-B7FB-69DBCEEF9D28}"/>
                </a:ext>
              </a:extLst>
            </p:cNvPr>
            <p:cNvSpPr/>
            <p:nvPr/>
          </p:nvSpPr>
          <p:spPr bwMode="auto">
            <a:xfrm>
              <a:off x="2471119" y="2649476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1736F4B-8873-1542-89D2-9E21E302410A}"/>
                </a:ext>
              </a:extLst>
            </p:cNvPr>
            <p:cNvSpPr/>
            <p:nvPr/>
          </p:nvSpPr>
          <p:spPr bwMode="auto">
            <a:xfrm>
              <a:off x="2446594" y="2885625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7F3D0CCD-1426-E44E-872D-DA5838CA18D3}"/>
                </a:ext>
              </a:extLst>
            </p:cNvPr>
            <p:cNvSpPr/>
            <p:nvPr/>
          </p:nvSpPr>
          <p:spPr bwMode="auto">
            <a:xfrm>
              <a:off x="2663549" y="2784732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B5C7BEC5-C559-FA4A-A27D-97F487C27889}"/>
                </a:ext>
              </a:extLst>
            </p:cNvPr>
            <p:cNvSpPr/>
            <p:nvPr/>
          </p:nvSpPr>
          <p:spPr bwMode="auto">
            <a:xfrm>
              <a:off x="2285839" y="2492043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9DA1EC74-510E-8145-A86A-EBB8B42A6442}"/>
                </a:ext>
              </a:extLst>
            </p:cNvPr>
            <p:cNvSpPr/>
            <p:nvPr/>
          </p:nvSpPr>
          <p:spPr bwMode="auto">
            <a:xfrm>
              <a:off x="2525310" y="2413327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81E7B817-CB8F-3044-8CEC-953B5EF797B9}"/>
                </a:ext>
              </a:extLst>
            </p:cNvPr>
            <p:cNvSpPr/>
            <p:nvPr/>
          </p:nvSpPr>
          <p:spPr bwMode="auto">
            <a:xfrm>
              <a:off x="2751684" y="2413327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37E13C9E-8218-BA4C-80DF-E7F2917E9806}"/>
                </a:ext>
              </a:extLst>
            </p:cNvPr>
            <p:cNvSpPr/>
            <p:nvPr/>
          </p:nvSpPr>
          <p:spPr bwMode="auto">
            <a:xfrm>
              <a:off x="2594251" y="3043058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03173EE6-8FBE-7C45-8433-FF9D0770DD0F}"/>
                </a:ext>
              </a:extLst>
            </p:cNvPr>
            <p:cNvSpPr/>
            <p:nvPr/>
          </p:nvSpPr>
          <p:spPr bwMode="auto">
            <a:xfrm>
              <a:off x="2703012" y="2593161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817C7C3-2A7A-DD4A-BFA7-67162CDCB6F1}"/>
                </a:ext>
              </a:extLst>
            </p:cNvPr>
            <p:cNvSpPr/>
            <p:nvPr/>
          </p:nvSpPr>
          <p:spPr bwMode="auto">
            <a:xfrm>
              <a:off x="3368199" y="2741415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4B0A6032-375A-EC4D-8619-38034A70C76F}"/>
                </a:ext>
              </a:extLst>
            </p:cNvPr>
            <p:cNvSpPr/>
            <p:nvPr/>
          </p:nvSpPr>
          <p:spPr bwMode="auto">
            <a:xfrm>
              <a:off x="2798341" y="2956929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A6DAFB50-74AD-0145-AAED-3DB5E2ADC9BE}"/>
                </a:ext>
              </a:extLst>
            </p:cNvPr>
            <p:cNvSpPr/>
            <p:nvPr/>
          </p:nvSpPr>
          <p:spPr bwMode="auto">
            <a:xfrm>
              <a:off x="2798341" y="3160424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03643301-016E-F549-85C2-F168CB7E0596}"/>
                </a:ext>
              </a:extLst>
            </p:cNvPr>
            <p:cNvSpPr/>
            <p:nvPr/>
          </p:nvSpPr>
          <p:spPr bwMode="auto">
            <a:xfrm>
              <a:off x="2359521" y="3160424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79BBD41-C563-4340-87CC-0AF10CA335E0}"/>
                </a:ext>
              </a:extLst>
            </p:cNvPr>
            <p:cNvSpPr/>
            <p:nvPr/>
          </p:nvSpPr>
          <p:spPr bwMode="auto">
            <a:xfrm>
              <a:off x="2108738" y="2662699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7F9C1AB-86E5-A14D-824E-E49C2D99F53A}"/>
                </a:ext>
              </a:extLst>
            </p:cNvPr>
            <p:cNvSpPr/>
            <p:nvPr/>
          </p:nvSpPr>
          <p:spPr bwMode="auto">
            <a:xfrm>
              <a:off x="2140382" y="3035646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44C76289-0137-DF4C-83F5-15E21599771E}"/>
                </a:ext>
              </a:extLst>
            </p:cNvPr>
            <p:cNvSpPr/>
            <p:nvPr/>
          </p:nvSpPr>
          <p:spPr bwMode="auto">
            <a:xfrm>
              <a:off x="2967079" y="2750594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E5308841-312A-F24B-B1E0-2201BB184436}"/>
                </a:ext>
              </a:extLst>
            </p:cNvPr>
            <p:cNvSpPr/>
            <p:nvPr/>
          </p:nvSpPr>
          <p:spPr bwMode="auto">
            <a:xfrm>
              <a:off x="3045796" y="2522979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981DA69-D65B-7541-AF7D-0A35EA3688F5}"/>
                </a:ext>
              </a:extLst>
            </p:cNvPr>
            <p:cNvSpPr/>
            <p:nvPr/>
          </p:nvSpPr>
          <p:spPr bwMode="auto">
            <a:xfrm>
              <a:off x="3210767" y="2418735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9F057F18-FDD8-3B42-A823-B7889F420462}"/>
                </a:ext>
              </a:extLst>
            </p:cNvPr>
            <p:cNvSpPr/>
            <p:nvPr/>
          </p:nvSpPr>
          <p:spPr bwMode="auto">
            <a:xfrm>
              <a:off x="3198173" y="2840787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7283F818-FEF4-7C4D-BDBA-9E31F6CC07C2}"/>
                </a:ext>
              </a:extLst>
            </p:cNvPr>
            <p:cNvSpPr/>
            <p:nvPr/>
          </p:nvSpPr>
          <p:spPr bwMode="auto">
            <a:xfrm>
              <a:off x="3056277" y="3076936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11B90D14-9328-5C43-B0A0-47790E913F3B}"/>
                </a:ext>
              </a:extLst>
            </p:cNvPr>
            <p:cNvSpPr/>
            <p:nvPr/>
          </p:nvSpPr>
          <p:spPr bwMode="auto">
            <a:xfrm>
              <a:off x="3307193" y="3114362"/>
              <a:ext cx="157433" cy="1574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CB4BCB0B-F157-9F45-8E43-41680C9EE223}"/>
              </a:ext>
            </a:extLst>
          </p:cNvPr>
          <p:cNvGrpSpPr/>
          <p:nvPr/>
        </p:nvGrpSpPr>
        <p:grpSpPr>
          <a:xfrm>
            <a:off x="5970523" y="2899477"/>
            <a:ext cx="1224643" cy="781799"/>
            <a:chOff x="3329923" y="1708939"/>
            <a:chExt cx="2592288" cy="1654888"/>
          </a:xfrm>
          <a:solidFill>
            <a:srgbClr val="C00000"/>
          </a:solidFill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0CA1C295-D399-054C-AEF8-A7A0926CFDBC}"/>
                </a:ext>
              </a:extLst>
            </p:cNvPr>
            <p:cNvSpPr/>
            <p:nvPr/>
          </p:nvSpPr>
          <p:spPr bwMode="auto">
            <a:xfrm>
              <a:off x="3621867" y="2429019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AF5B0DC8-03D2-AA48-82E5-718D55EA38E1}"/>
                </a:ext>
              </a:extLst>
            </p:cNvPr>
            <p:cNvSpPr/>
            <p:nvPr/>
          </p:nvSpPr>
          <p:spPr bwMode="auto">
            <a:xfrm>
              <a:off x="3992920" y="2140987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006F5AA6-1346-7B40-B8A0-353981B67592}"/>
                </a:ext>
              </a:extLst>
            </p:cNvPr>
            <p:cNvSpPr/>
            <p:nvPr/>
          </p:nvSpPr>
          <p:spPr bwMode="auto">
            <a:xfrm>
              <a:off x="3948049" y="257303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6FF2AF04-128A-D043-AAB7-F767B5058A5A}"/>
                </a:ext>
              </a:extLst>
            </p:cNvPr>
            <p:cNvSpPr/>
            <p:nvPr/>
          </p:nvSpPr>
          <p:spPr bwMode="auto">
            <a:xfrm>
              <a:off x="4344981" y="238844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98BBE4DC-90DC-514E-BB48-E75E48941500}"/>
                </a:ext>
              </a:extLst>
            </p:cNvPr>
            <p:cNvSpPr/>
            <p:nvPr/>
          </p:nvSpPr>
          <p:spPr bwMode="auto">
            <a:xfrm>
              <a:off x="3653940" y="185295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2A75148-50DD-FB43-99A8-7C1F3A1350E6}"/>
                </a:ext>
              </a:extLst>
            </p:cNvPr>
            <p:cNvSpPr/>
            <p:nvPr/>
          </p:nvSpPr>
          <p:spPr bwMode="auto">
            <a:xfrm>
              <a:off x="4092065" y="1708939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96B09AFC-11C9-D044-A1F3-A5852C81B35C}"/>
                </a:ext>
              </a:extLst>
            </p:cNvPr>
            <p:cNvSpPr/>
            <p:nvPr/>
          </p:nvSpPr>
          <p:spPr bwMode="auto">
            <a:xfrm>
              <a:off x="4506229" y="1708939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27572ED3-1FBA-5B48-9E19-6B10C8081405}"/>
                </a:ext>
              </a:extLst>
            </p:cNvPr>
            <p:cNvSpPr/>
            <p:nvPr/>
          </p:nvSpPr>
          <p:spPr bwMode="auto">
            <a:xfrm>
              <a:off x="4218197" y="2861067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A001359C-F1CD-B343-B47E-93AF579E9A1D}"/>
                </a:ext>
              </a:extLst>
            </p:cNvPr>
            <p:cNvSpPr/>
            <p:nvPr/>
          </p:nvSpPr>
          <p:spPr bwMode="auto">
            <a:xfrm>
              <a:off x="4417181" y="203795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C9C88B4E-BCA1-D343-A674-F5D8475B9FA2}"/>
                </a:ext>
              </a:extLst>
            </p:cNvPr>
            <p:cNvSpPr/>
            <p:nvPr/>
          </p:nvSpPr>
          <p:spPr bwMode="auto">
            <a:xfrm>
              <a:off x="5634179" y="230919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602C20A-627A-A64C-BE1B-4B4F9C352923}"/>
                </a:ext>
              </a:extLst>
            </p:cNvPr>
            <p:cNvSpPr/>
            <p:nvPr/>
          </p:nvSpPr>
          <p:spPr bwMode="auto">
            <a:xfrm>
              <a:off x="4591590" y="2703490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C67B7987-E1E8-A648-A7E9-7829CBE72EDC}"/>
                </a:ext>
              </a:extLst>
            </p:cNvPr>
            <p:cNvSpPr/>
            <p:nvPr/>
          </p:nvSpPr>
          <p:spPr bwMode="auto">
            <a:xfrm>
              <a:off x="4591590" y="307579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3A76ACEF-427A-C847-97D0-FC33713B565A}"/>
                </a:ext>
              </a:extLst>
            </p:cNvPr>
            <p:cNvSpPr/>
            <p:nvPr/>
          </p:nvSpPr>
          <p:spPr bwMode="auto">
            <a:xfrm>
              <a:off x="3788744" y="307579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B2319B6B-967E-8847-85A1-FB08077B6431}"/>
                </a:ext>
              </a:extLst>
            </p:cNvPr>
            <p:cNvSpPr/>
            <p:nvPr/>
          </p:nvSpPr>
          <p:spPr bwMode="auto">
            <a:xfrm>
              <a:off x="3329923" y="2165179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DAE42F74-56E3-5443-B225-57A5CB88D288}"/>
                </a:ext>
              </a:extLst>
            </p:cNvPr>
            <p:cNvSpPr/>
            <p:nvPr/>
          </p:nvSpPr>
          <p:spPr bwMode="auto">
            <a:xfrm>
              <a:off x="3387817" y="2847506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7F638B68-1CE5-CB49-865A-5BEF29EE7251}"/>
                </a:ext>
              </a:extLst>
            </p:cNvPr>
            <p:cNvSpPr/>
            <p:nvPr/>
          </p:nvSpPr>
          <p:spPr bwMode="auto">
            <a:xfrm>
              <a:off x="4900307" y="2325987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A3EE48B4-54C3-F14F-A7A7-172B9AEAEC85}"/>
                </a:ext>
              </a:extLst>
            </p:cNvPr>
            <p:cNvSpPr/>
            <p:nvPr/>
          </p:nvSpPr>
          <p:spPr bwMode="auto">
            <a:xfrm>
              <a:off x="5044323" y="1909553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5833CF44-E2D1-E14B-BF80-A350C2F2375F}"/>
                </a:ext>
              </a:extLst>
            </p:cNvPr>
            <p:cNvSpPr/>
            <p:nvPr/>
          </p:nvSpPr>
          <p:spPr bwMode="auto">
            <a:xfrm>
              <a:off x="5346147" y="1718834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843C414D-BEE7-7541-B36C-0DE1A09FA5F1}"/>
                </a:ext>
              </a:extLst>
            </p:cNvPr>
            <p:cNvSpPr/>
            <p:nvPr/>
          </p:nvSpPr>
          <p:spPr bwMode="auto">
            <a:xfrm>
              <a:off x="5323107" y="2491000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55AF5C73-88AD-0E4C-84ED-9B4DE175BBB0}"/>
                </a:ext>
              </a:extLst>
            </p:cNvPr>
            <p:cNvSpPr/>
            <p:nvPr/>
          </p:nvSpPr>
          <p:spPr bwMode="auto">
            <a:xfrm>
              <a:off x="5063500" y="2923048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91466529-5114-EC49-8736-E03508CDF2DD}"/>
                </a:ext>
              </a:extLst>
            </p:cNvPr>
            <p:cNvSpPr/>
            <p:nvPr/>
          </p:nvSpPr>
          <p:spPr bwMode="auto">
            <a:xfrm>
              <a:off x="5522565" y="2991522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68" name="Rectangle 167">
            <a:extLst>
              <a:ext uri="{FF2B5EF4-FFF2-40B4-BE49-F238E27FC236}">
                <a16:creationId xmlns:a16="http://schemas.microsoft.com/office/drawing/2014/main" id="{BED8F81A-1838-8D4C-9207-1060956B0A56}"/>
              </a:ext>
            </a:extLst>
          </p:cNvPr>
          <p:cNvSpPr/>
          <p:nvPr/>
        </p:nvSpPr>
        <p:spPr>
          <a:xfrm>
            <a:off x="7178027" y="3614743"/>
            <a:ext cx="8755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1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=0.446 c</a:t>
            </a:r>
            <a:endParaRPr lang="en-US" sz="1100" dirty="0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CF97395C-ACC4-D747-8AC1-4EE56537AB0B}"/>
              </a:ext>
            </a:extLst>
          </p:cNvPr>
          <p:cNvSpPr/>
          <p:nvPr/>
        </p:nvSpPr>
        <p:spPr>
          <a:xfrm>
            <a:off x="5106049" y="2814502"/>
            <a:ext cx="2993079" cy="1006127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ight Arrow 169">
            <a:extLst>
              <a:ext uri="{FF2B5EF4-FFF2-40B4-BE49-F238E27FC236}">
                <a16:creationId xmlns:a16="http://schemas.microsoft.com/office/drawing/2014/main" id="{0650EDF2-C3B4-404C-A7AF-C5DE7A85018E}"/>
              </a:ext>
            </a:extLst>
          </p:cNvPr>
          <p:cNvSpPr/>
          <p:nvPr/>
        </p:nvSpPr>
        <p:spPr bwMode="auto">
          <a:xfrm>
            <a:off x="5391668" y="3118114"/>
            <a:ext cx="401333" cy="105910"/>
          </a:xfrm>
          <a:prstGeom prst="rightArrow">
            <a:avLst/>
          </a:prstGeom>
          <a:solidFill>
            <a:srgbClr val="C00000"/>
          </a:solidFill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54000" rIns="91440" bIns="45720" numCol="1" rtlCol="0" anchor="t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133984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  <p:sp>
        <p:nvSpPr>
          <p:cNvPr id="171" name="Right Arrow 170">
            <a:extLst>
              <a:ext uri="{FF2B5EF4-FFF2-40B4-BE49-F238E27FC236}">
                <a16:creationId xmlns:a16="http://schemas.microsoft.com/office/drawing/2014/main" id="{F3BAE237-7202-EC41-837E-6602F8590998}"/>
              </a:ext>
            </a:extLst>
          </p:cNvPr>
          <p:cNvSpPr/>
          <p:nvPr/>
        </p:nvSpPr>
        <p:spPr bwMode="auto">
          <a:xfrm>
            <a:off x="5395521" y="3421606"/>
            <a:ext cx="381981" cy="113426"/>
          </a:xfrm>
          <a:prstGeom prst="rightArrow">
            <a:avLst/>
          </a:prstGeom>
          <a:solidFill>
            <a:srgbClr val="FFFF00"/>
          </a:solidFill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54000" rIns="91440" bIns="45720" numCol="1" rtlCol="0" anchor="t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133984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28B10C36-8FBB-E142-84F7-622C95581E80}"/>
              </a:ext>
            </a:extLst>
          </p:cNvPr>
          <p:cNvSpPr txBox="1"/>
          <p:nvPr/>
        </p:nvSpPr>
        <p:spPr bwMode="auto">
          <a:xfrm>
            <a:off x="5158199" y="4101980"/>
            <a:ext cx="346071" cy="502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9" tIns="45714" rIns="91429" bIns="45714" rtlCol="0">
            <a:spAutoFit/>
          </a:bodyPr>
          <a:lstStyle/>
          <a:p>
            <a:r>
              <a:rPr lang="pt-PT" altLang="zh-CN" sz="16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hv</a:t>
            </a:r>
            <a:endParaRPr lang="zh-CN" altLang="en-US" sz="16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6B03928B-EB87-EF4A-ADAD-3EF72D50351A}"/>
                  </a:ext>
                </a:extLst>
              </p:cNvPr>
              <p:cNvSpPr txBox="1"/>
              <p:nvPr/>
            </p:nvSpPr>
            <p:spPr bwMode="auto">
              <a:xfrm>
                <a:off x="5161787" y="4434453"/>
                <a:ext cx="402899" cy="261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1429" tIns="45714" rIns="91429" bIns="45714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altLang="zh-CN" sz="11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𝑒</m:t>
                      </m:r>
                      <m:r>
                        <a:rPr lang="en-US" altLang="zh-CN" sz="1100" i="1" baseline="30000">
                          <a:latin typeface="Cambria Math"/>
                        </a:rPr>
                        <m:t>−</m:t>
                      </m:r>
                    </m:oMath>
                  </m:oMathPara>
                </a14:m>
                <a:endParaRPr lang="en-US" altLang="zh-CN" sz="11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6B03928B-EB87-EF4A-ADAD-3EF72D503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61787" y="4434453"/>
                <a:ext cx="402899" cy="2615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4" name="Group 173">
            <a:extLst>
              <a:ext uri="{FF2B5EF4-FFF2-40B4-BE49-F238E27FC236}">
                <a16:creationId xmlns:a16="http://schemas.microsoft.com/office/drawing/2014/main" id="{6BC8D0ED-89CC-B74A-A10E-7650F8E0AEA7}"/>
              </a:ext>
            </a:extLst>
          </p:cNvPr>
          <p:cNvGrpSpPr/>
          <p:nvPr/>
        </p:nvGrpSpPr>
        <p:grpSpPr>
          <a:xfrm>
            <a:off x="6117929" y="4005077"/>
            <a:ext cx="1224643" cy="781799"/>
            <a:chOff x="3329923" y="1708939"/>
            <a:chExt cx="2592288" cy="1654888"/>
          </a:xfrm>
          <a:solidFill>
            <a:schemeClr val="bg1">
              <a:lumMod val="75000"/>
            </a:schemeClr>
          </a:solidFill>
        </p:grpSpPr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4FC7513D-FFCB-C842-9F53-BA8FE79C943F}"/>
                </a:ext>
              </a:extLst>
            </p:cNvPr>
            <p:cNvSpPr/>
            <p:nvPr/>
          </p:nvSpPr>
          <p:spPr bwMode="auto">
            <a:xfrm>
              <a:off x="3621867" y="2429019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F2B5FB45-6AF2-0A41-8338-1950EA564667}"/>
                </a:ext>
              </a:extLst>
            </p:cNvPr>
            <p:cNvSpPr/>
            <p:nvPr/>
          </p:nvSpPr>
          <p:spPr bwMode="auto">
            <a:xfrm>
              <a:off x="3992920" y="2140987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97AB9AC7-DE3F-B148-8A01-06E5A176B93C}"/>
                </a:ext>
              </a:extLst>
            </p:cNvPr>
            <p:cNvSpPr/>
            <p:nvPr/>
          </p:nvSpPr>
          <p:spPr bwMode="auto">
            <a:xfrm>
              <a:off x="3948049" y="257303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1534253E-F982-0C43-B5D8-585747ECB81C}"/>
                </a:ext>
              </a:extLst>
            </p:cNvPr>
            <p:cNvSpPr/>
            <p:nvPr/>
          </p:nvSpPr>
          <p:spPr bwMode="auto">
            <a:xfrm>
              <a:off x="4344981" y="238844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FFC461A2-CE03-B54E-9D6E-F73B2855DCB4}"/>
                </a:ext>
              </a:extLst>
            </p:cNvPr>
            <p:cNvSpPr/>
            <p:nvPr/>
          </p:nvSpPr>
          <p:spPr bwMode="auto">
            <a:xfrm>
              <a:off x="3653940" y="185295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AD4B06DE-94CE-094E-B631-00354FC71603}"/>
                </a:ext>
              </a:extLst>
            </p:cNvPr>
            <p:cNvSpPr/>
            <p:nvPr/>
          </p:nvSpPr>
          <p:spPr bwMode="auto">
            <a:xfrm>
              <a:off x="4092065" y="1708939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ACCC7489-5272-D440-ADC8-3769584D2AAA}"/>
                </a:ext>
              </a:extLst>
            </p:cNvPr>
            <p:cNvSpPr/>
            <p:nvPr/>
          </p:nvSpPr>
          <p:spPr bwMode="auto">
            <a:xfrm>
              <a:off x="4506229" y="1708939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A16010AF-9272-CA4C-943B-D0BF9D390056}"/>
                </a:ext>
              </a:extLst>
            </p:cNvPr>
            <p:cNvSpPr/>
            <p:nvPr/>
          </p:nvSpPr>
          <p:spPr bwMode="auto">
            <a:xfrm>
              <a:off x="4218197" y="2861067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DC0AD113-F1D8-424A-891A-F523380776DB}"/>
                </a:ext>
              </a:extLst>
            </p:cNvPr>
            <p:cNvSpPr/>
            <p:nvPr/>
          </p:nvSpPr>
          <p:spPr bwMode="auto">
            <a:xfrm>
              <a:off x="4417181" y="203795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28313EEF-2170-2E40-B4D5-7018D4F37F78}"/>
                </a:ext>
              </a:extLst>
            </p:cNvPr>
            <p:cNvSpPr/>
            <p:nvPr/>
          </p:nvSpPr>
          <p:spPr bwMode="auto">
            <a:xfrm>
              <a:off x="5634179" y="230919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5435CDBE-8E1E-AE48-93B3-026148A641AD}"/>
                </a:ext>
              </a:extLst>
            </p:cNvPr>
            <p:cNvSpPr/>
            <p:nvPr/>
          </p:nvSpPr>
          <p:spPr bwMode="auto">
            <a:xfrm>
              <a:off x="4591590" y="2703490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704226D9-D1A2-AE44-A122-FDB994C8FD19}"/>
                </a:ext>
              </a:extLst>
            </p:cNvPr>
            <p:cNvSpPr/>
            <p:nvPr/>
          </p:nvSpPr>
          <p:spPr bwMode="auto">
            <a:xfrm>
              <a:off x="4591590" y="307579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EF604086-86D3-F043-969B-6B4644DE8401}"/>
                </a:ext>
              </a:extLst>
            </p:cNvPr>
            <p:cNvSpPr/>
            <p:nvPr/>
          </p:nvSpPr>
          <p:spPr bwMode="auto">
            <a:xfrm>
              <a:off x="3788744" y="307579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D804C769-7E4C-AE40-96C1-C61D43FE61AC}"/>
                </a:ext>
              </a:extLst>
            </p:cNvPr>
            <p:cNvSpPr/>
            <p:nvPr/>
          </p:nvSpPr>
          <p:spPr bwMode="auto">
            <a:xfrm>
              <a:off x="3329923" y="2165179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62CFB5A4-5068-534B-B067-09F35B50027D}"/>
                </a:ext>
              </a:extLst>
            </p:cNvPr>
            <p:cNvSpPr/>
            <p:nvPr/>
          </p:nvSpPr>
          <p:spPr bwMode="auto">
            <a:xfrm>
              <a:off x="3387817" y="2847506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29281DFB-64A0-C34E-B100-150D95EF51F7}"/>
                </a:ext>
              </a:extLst>
            </p:cNvPr>
            <p:cNvSpPr/>
            <p:nvPr/>
          </p:nvSpPr>
          <p:spPr bwMode="auto">
            <a:xfrm>
              <a:off x="4900307" y="2325987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7C64BB8A-7D27-3D47-B498-201B2996C1F5}"/>
                </a:ext>
              </a:extLst>
            </p:cNvPr>
            <p:cNvSpPr/>
            <p:nvPr/>
          </p:nvSpPr>
          <p:spPr bwMode="auto">
            <a:xfrm>
              <a:off x="5044323" y="1909553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B4CD2CB3-472B-E248-8CEE-1C2B39AC1FC7}"/>
                </a:ext>
              </a:extLst>
            </p:cNvPr>
            <p:cNvSpPr/>
            <p:nvPr/>
          </p:nvSpPr>
          <p:spPr bwMode="auto">
            <a:xfrm>
              <a:off x="5346147" y="1718834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3A999167-01CF-874E-8864-393489D59FAB}"/>
                </a:ext>
              </a:extLst>
            </p:cNvPr>
            <p:cNvSpPr/>
            <p:nvPr/>
          </p:nvSpPr>
          <p:spPr bwMode="auto">
            <a:xfrm>
              <a:off x="5323107" y="2491000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306A6E25-D33C-4D40-8302-8DDAAAFEE949}"/>
                </a:ext>
              </a:extLst>
            </p:cNvPr>
            <p:cNvSpPr/>
            <p:nvPr/>
          </p:nvSpPr>
          <p:spPr bwMode="auto">
            <a:xfrm>
              <a:off x="5063500" y="2923048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60CA0AE8-7B34-964C-81B2-174872310D1D}"/>
                </a:ext>
              </a:extLst>
            </p:cNvPr>
            <p:cNvSpPr/>
            <p:nvPr/>
          </p:nvSpPr>
          <p:spPr bwMode="auto">
            <a:xfrm>
              <a:off x="5522565" y="2991522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96" name="Rectangle 195">
            <a:extLst>
              <a:ext uri="{FF2B5EF4-FFF2-40B4-BE49-F238E27FC236}">
                <a16:creationId xmlns:a16="http://schemas.microsoft.com/office/drawing/2014/main" id="{2CCB4E19-29A1-6F44-A866-E3BE6825954E}"/>
              </a:ext>
            </a:extLst>
          </p:cNvPr>
          <p:cNvSpPr/>
          <p:nvPr/>
        </p:nvSpPr>
        <p:spPr>
          <a:xfrm>
            <a:off x="5106050" y="3914473"/>
            <a:ext cx="2993079" cy="1006129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9C4D2F8E-80A6-664C-B0D5-038C996491B4}"/>
              </a:ext>
            </a:extLst>
          </p:cNvPr>
          <p:cNvSpPr txBox="1"/>
          <p:nvPr/>
        </p:nvSpPr>
        <p:spPr>
          <a:xfrm>
            <a:off x="5071980" y="3898859"/>
            <a:ext cx="12117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3 MeV UED </a:t>
            </a:r>
          </a:p>
        </p:txBody>
      </p:sp>
      <p:sp>
        <p:nvSpPr>
          <p:cNvPr id="198" name="矩形 4">
            <a:extLst>
              <a:ext uri="{FF2B5EF4-FFF2-40B4-BE49-F238E27FC236}">
                <a16:creationId xmlns:a16="http://schemas.microsoft.com/office/drawing/2014/main" id="{4DA8AD34-2CF8-5042-BAD0-9C290689EAC5}"/>
              </a:ext>
            </a:extLst>
          </p:cNvPr>
          <p:cNvSpPr/>
          <p:nvPr/>
        </p:nvSpPr>
        <p:spPr>
          <a:xfrm>
            <a:off x="5320802" y="4677685"/>
            <a:ext cx="9525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Δt</a:t>
            </a:r>
            <a:r>
              <a:rPr lang="en-US" altLang="zh-CN" sz="11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en-US" altLang="zh-CN" sz="1100" b="1" dirty="0">
                <a:latin typeface="Arial" panose="020B0604020202020204" pitchFamily="34" charset="0"/>
                <a:cs typeface="Arial" panose="020B0604020202020204" pitchFamily="34" charset="0"/>
              </a:rPr>
              <a:t> &lt; 10 fs</a:t>
            </a:r>
            <a:endParaRPr lang="zh-CN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57630119-C20F-8942-96BC-B9F6502C9934}"/>
              </a:ext>
            </a:extLst>
          </p:cNvPr>
          <p:cNvSpPr/>
          <p:nvPr/>
        </p:nvSpPr>
        <p:spPr>
          <a:xfrm>
            <a:off x="7279792" y="4682233"/>
            <a:ext cx="8755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1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=0.989 c</a:t>
            </a:r>
            <a:endParaRPr lang="en-US" sz="1100" dirty="0"/>
          </a:p>
        </p:txBody>
      </p:sp>
      <p:sp>
        <p:nvSpPr>
          <p:cNvPr id="200" name="Right Arrow 199">
            <a:extLst>
              <a:ext uri="{FF2B5EF4-FFF2-40B4-BE49-F238E27FC236}">
                <a16:creationId xmlns:a16="http://schemas.microsoft.com/office/drawing/2014/main" id="{EBFE0A9D-AB16-D148-9DCC-6BF5BABC3667}"/>
              </a:ext>
            </a:extLst>
          </p:cNvPr>
          <p:cNvSpPr/>
          <p:nvPr/>
        </p:nvSpPr>
        <p:spPr bwMode="auto">
          <a:xfrm>
            <a:off x="5436210" y="4529274"/>
            <a:ext cx="381981" cy="105731"/>
          </a:xfrm>
          <a:prstGeom prst="rightArrow">
            <a:avLst/>
          </a:prstGeom>
          <a:solidFill>
            <a:srgbClr val="FFFF00"/>
          </a:solidFill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54000" rIns="91440" bIns="45720" numCol="1" rtlCol="0" anchor="t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133984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  <p:sp>
        <p:nvSpPr>
          <p:cNvPr id="201" name="Right Arrow 200">
            <a:extLst>
              <a:ext uri="{FF2B5EF4-FFF2-40B4-BE49-F238E27FC236}">
                <a16:creationId xmlns:a16="http://schemas.microsoft.com/office/drawing/2014/main" id="{B0FEF38A-6A13-EB49-BAE5-EECC4B29D497}"/>
              </a:ext>
            </a:extLst>
          </p:cNvPr>
          <p:cNvSpPr/>
          <p:nvPr/>
        </p:nvSpPr>
        <p:spPr bwMode="auto">
          <a:xfrm>
            <a:off x="5432357" y="4225781"/>
            <a:ext cx="401333" cy="105910"/>
          </a:xfrm>
          <a:prstGeom prst="rightArrow">
            <a:avLst/>
          </a:prstGeom>
          <a:solidFill>
            <a:srgbClr val="C00000"/>
          </a:solidFill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54000" rIns="91440" bIns="45720" numCol="1" rtlCol="0" anchor="t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133984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2BF6654E-2AD0-E54A-A483-58AE5C1AAD72}"/>
              </a:ext>
            </a:extLst>
          </p:cNvPr>
          <p:cNvGrpSpPr/>
          <p:nvPr/>
        </p:nvGrpSpPr>
        <p:grpSpPr>
          <a:xfrm>
            <a:off x="6112486" y="4003224"/>
            <a:ext cx="1224643" cy="781799"/>
            <a:chOff x="3329923" y="1708939"/>
            <a:chExt cx="2592288" cy="1654888"/>
          </a:xfrm>
          <a:solidFill>
            <a:srgbClr val="C00000"/>
          </a:solidFill>
        </p:grpSpPr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936270FA-C23A-544A-8A28-17554B106E5B}"/>
                </a:ext>
              </a:extLst>
            </p:cNvPr>
            <p:cNvSpPr/>
            <p:nvPr/>
          </p:nvSpPr>
          <p:spPr bwMode="auto">
            <a:xfrm>
              <a:off x="3621867" y="2429019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55467AE5-7251-CF4F-A8A2-8A237AB86924}"/>
                </a:ext>
              </a:extLst>
            </p:cNvPr>
            <p:cNvSpPr/>
            <p:nvPr/>
          </p:nvSpPr>
          <p:spPr bwMode="auto">
            <a:xfrm>
              <a:off x="3992920" y="2140987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84B37B1D-80ED-F841-AFF8-22DCAE375A59}"/>
                </a:ext>
              </a:extLst>
            </p:cNvPr>
            <p:cNvSpPr/>
            <p:nvPr/>
          </p:nvSpPr>
          <p:spPr bwMode="auto">
            <a:xfrm>
              <a:off x="3948049" y="257303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DD2091A1-E401-A446-8563-85D06B57C20A}"/>
                </a:ext>
              </a:extLst>
            </p:cNvPr>
            <p:cNvSpPr/>
            <p:nvPr/>
          </p:nvSpPr>
          <p:spPr bwMode="auto">
            <a:xfrm>
              <a:off x="4344981" y="238844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3B5367AC-F059-6B49-8562-9C7C6E2E0D97}"/>
                </a:ext>
              </a:extLst>
            </p:cNvPr>
            <p:cNvSpPr/>
            <p:nvPr/>
          </p:nvSpPr>
          <p:spPr bwMode="auto">
            <a:xfrm>
              <a:off x="3653940" y="185295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96ABE39F-A98E-B640-858F-683D84A92E75}"/>
                </a:ext>
              </a:extLst>
            </p:cNvPr>
            <p:cNvSpPr/>
            <p:nvPr/>
          </p:nvSpPr>
          <p:spPr bwMode="auto">
            <a:xfrm>
              <a:off x="4092065" y="1708939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37631B9A-1933-0441-A707-34F11EB08025}"/>
                </a:ext>
              </a:extLst>
            </p:cNvPr>
            <p:cNvSpPr/>
            <p:nvPr/>
          </p:nvSpPr>
          <p:spPr bwMode="auto">
            <a:xfrm>
              <a:off x="4506229" y="1708939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A6650ADA-5380-CF4C-BC6D-43631D16024B}"/>
                </a:ext>
              </a:extLst>
            </p:cNvPr>
            <p:cNvSpPr/>
            <p:nvPr/>
          </p:nvSpPr>
          <p:spPr bwMode="auto">
            <a:xfrm>
              <a:off x="4218197" y="2861067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A97239F1-EB85-2D47-8DF9-D6960C4BD335}"/>
                </a:ext>
              </a:extLst>
            </p:cNvPr>
            <p:cNvSpPr/>
            <p:nvPr/>
          </p:nvSpPr>
          <p:spPr bwMode="auto">
            <a:xfrm>
              <a:off x="4417181" y="203795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3FB725CD-0D36-C944-B3A7-EC51CBEAC99E}"/>
                </a:ext>
              </a:extLst>
            </p:cNvPr>
            <p:cNvSpPr/>
            <p:nvPr/>
          </p:nvSpPr>
          <p:spPr bwMode="auto">
            <a:xfrm>
              <a:off x="5634179" y="230919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046E2DFD-A409-AD4A-8EE7-B2DD0606EB6B}"/>
                </a:ext>
              </a:extLst>
            </p:cNvPr>
            <p:cNvSpPr/>
            <p:nvPr/>
          </p:nvSpPr>
          <p:spPr bwMode="auto">
            <a:xfrm>
              <a:off x="4591590" y="2703490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42291D07-6448-B64C-B559-019FEC7AD839}"/>
                </a:ext>
              </a:extLst>
            </p:cNvPr>
            <p:cNvSpPr/>
            <p:nvPr/>
          </p:nvSpPr>
          <p:spPr bwMode="auto">
            <a:xfrm>
              <a:off x="4591590" y="307579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B778BCB4-B261-D246-8DB2-12DBFBC3C109}"/>
                </a:ext>
              </a:extLst>
            </p:cNvPr>
            <p:cNvSpPr/>
            <p:nvPr/>
          </p:nvSpPr>
          <p:spPr bwMode="auto">
            <a:xfrm>
              <a:off x="3788744" y="3075795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9598DCF8-AA75-5745-A3FB-7921F47C4084}"/>
                </a:ext>
              </a:extLst>
            </p:cNvPr>
            <p:cNvSpPr/>
            <p:nvPr/>
          </p:nvSpPr>
          <p:spPr bwMode="auto">
            <a:xfrm>
              <a:off x="3329923" y="2165179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60742432-76F9-DD48-A9EA-6108D9BCF77A}"/>
                </a:ext>
              </a:extLst>
            </p:cNvPr>
            <p:cNvSpPr/>
            <p:nvPr/>
          </p:nvSpPr>
          <p:spPr bwMode="auto">
            <a:xfrm>
              <a:off x="3387817" y="2847506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CCB17D2E-3ACA-5A47-8F3C-A96B510AB448}"/>
                </a:ext>
              </a:extLst>
            </p:cNvPr>
            <p:cNvSpPr/>
            <p:nvPr/>
          </p:nvSpPr>
          <p:spPr bwMode="auto">
            <a:xfrm>
              <a:off x="4900307" y="2325987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2690EE0B-1615-A64B-BB53-EECDB0B12CC8}"/>
                </a:ext>
              </a:extLst>
            </p:cNvPr>
            <p:cNvSpPr/>
            <p:nvPr/>
          </p:nvSpPr>
          <p:spPr bwMode="auto">
            <a:xfrm>
              <a:off x="5044323" y="1909553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F1B7F4AF-A010-3F48-A2D8-71F65F51FF91}"/>
                </a:ext>
              </a:extLst>
            </p:cNvPr>
            <p:cNvSpPr/>
            <p:nvPr/>
          </p:nvSpPr>
          <p:spPr bwMode="auto">
            <a:xfrm>
              <a:off x="5346147" y="1718834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64D4F56-3677-DE4E-AA88-F034B2C03460}"/>
                </a:ext>
              </a:extLst>
            </p:cNvPr>
            <p:cNvSpPr/>
            <p:nvPr/>
          </p:nvSpPr>
          <p:spPr bwMode="auto">
            <a:xfrm>
              <a:off x="5323107" y="2491000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02EA1D30-DD4E-4C48-9944-A95B474E29E8}"/>
                </a:ext>
              </a:extLst>
            </p:cNvPr>
            <p:cNvSpPr/>
            <p:nvPr/>
          </p:nvSpPr>
          <p:spPr bwMode="auto">
            <a:xfrm>
              <a:off x="5063500" y="2923048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C6FA7E6D-A549-B94F-BA55-8D708E491980}"/>
                </a:ext>
              </a:extLst>
            </p:cNvPr>
            <p:cNvSpPr/>
            <p:nvPr/>
          </p:nvSpPr>
          <p:spPr bwMode="auto">
            <a:xfrm>
              <a:off x="5522565" y="2991522"/>
              <a:ext cx="288032" cy="288032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1"/>
              </a:outerShdw>
            </a:effectLst>
          </p:spPr>
          <p:txBody>
            <a:bodyPr vert="horz" wrap="square" lIns="91440" tIns="54000" rIns="91440" bIns="45720" numCol="1" rtlCol="0" anchor="t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b="1">
                <a:solidFill>
                  <a:srgbClr val="133984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68432" y="1399624"/>
            <a:ext cx="703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main challenge for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 phase UED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has been reaching the time resolution to capture coherent nuclear motions </a:t>
            </a:r>
            <a:r>
              <a:rPr lang="en-US" dirty="0" smtClean="0"/>
              <a:t>(&lt; 300 fs)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82193" y="53579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Electrons traveling at relativistic speeds experience less space-charge repulsion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839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2031 -0.00031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7" y="-3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8.64198E-7 L 0.21701 -0.00031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6914E-6 L 0.22031 -0.00031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7" y="-3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0.21701 -0.00031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0" grpId="0"/>
      <p:bldP spid="121" grpId="0"/>
      <p:bldP spid="122" grpId="0"/>
      <p:bldP spid="123" grpId="0"/>
      <p:bldP spid="168" grpId="0"/>
      <p:bldP spid="169" grpId="0" animBg="1"/>
      <p:bldP spid="170" grpId="0" animBg="1"/>
      <p:bldP spid="170" grpId="1" animBg="1"/>
      <p:bldP spid="171" grpId="0" animBg="1"/>
      <p:bldP spid="171" grpId="1" animBg="1"/>
      <p:bldP spid="172" grpId="0"/>
      <p:bldP spid="173" grpId="0"/>
      <p:bldP spid="196" grpId="0" animBg="1"/>
      <p:bldP spid="197" grpId="0"/>
      <p:bldP spid="198" grpId="0"/>
      <p:bldP spid="199" grpId="0"/>
      <p:bldP spid="200" grpId="0" animBg="1"/>
      <p:bldP spid="200" grpId="1" animBg="1"/>
      <p:bldP spid="201" grpId="0" animBg="1"/>
      <p:bldP spid="201" grpId="1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06AB7-7B50-844A-9178-CAEF475F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E46CE-2833-204E-B887-F4C98123DC50}"/>
              </a:ext>
            </a:extLst>
          </p:cNvPr>
          <p:cNvSpPr txBox="1"/>
          <p:nvPr/>
        </p:nvSpPr>
        <p:spPr>
          <a:xfrm>
            <a:off x="92436" y="33088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MeV UED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Instrument at SLAC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9EC9F83B-369B-D547-A0B9-A697F2B3D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689819"/>
              </p:ext>
            </p:extLst>
          </p:nvPr>
        </p:nvGraphicFramePr>
        <p:xfrm>
          <a:off x="6484721" y="1495759"/>
          <a:ext cx="2333816" cy="4114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16368">
                  <a:extLst>
                    <a:ext uri="{9D8B030D-6E8A-4147-A177-3AD203B41FA5}">
                      <a16:colId xmlns:a16="http://schemas.microsoft.com/office/drawing/2014/main" val="2387640147"/>
                    </a:ext>
                  </a:extLst>
                </a:gridCol>
                <a:gridCol w="917448">
                  <a:extLst>
                    <a:ext uri="{9D8B030D-6E8A-4147-A177-3AD203B41FA5}">
                      <a16:colId xmlns:a16="http://schemas.microsoft.com/office/drawing/2014/main" val="124414645"/>
                    </a:ext>
                  </a:extLst>
                </a:gridCol>
              </a:tblGrid>
              <a:tr h="343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en-US" sz="12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Values</a:t>
                      </a:r>
                      <a:r>
                        <a:rPr lang="en-US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[*]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080518"/>
                  </a:ext>
                </a:extLst>
              </a:tr>
              <a:tr h="343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Rep. rate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 </a:t>
                      </a:r>
                      <a:r>
                        <a:rPr lang="en-US" sz="12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Hz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968377"/>
                  </a:ext>
                </a:extLst>
              </a:tr>
              <a:tr h="3533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Kinetic energy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 MeV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289341"/>
                  </a:ext>
                </a:extLst>
              </a:tr>
              <a:tr h="3533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Electrons/</a:t>
                      </a:r>
                      <a:r>
                        <a:rPr lang="en-US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pluse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 target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10k 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386135"/>
                  </a:ext>
                </a:extLst>
              </a:tr>
              <a:tr h="343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esolution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121932"/>
                  </a:ext>
                </a:extLst>
              </a:tr>
              <a:tr h="343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733011"/>
                  </a:ext>
                </a:extLst>
              </a:tr>
              <a:tr h="6266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Laser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ump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974388"/>
                  </a:ext>
                </a:extLst>
              </a:tr>
              <a:tr h="343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range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Å</a:t>
                      </a:r>
                      <a:r>
                        <a:rPr lang="en-US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210172"/>
                  </a:ext>
                </a:extLst>
              </a:tr>
              <a:tr h="343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delivery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jet or flow cell</a:t>
                      </a:r>
                      <a:endParaRPr lang="en-US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868204"/>
                  </a:ext>
                </a:extLst>
              </a:tr>
            </a:tbl>
          </a:graphicData>
        </a:graphic>
      </p:graphicFrame>
      <p:sp>
        <p:nvSpPr>
          <p:cNvPr id="79" name="TextBox 78">
            <a:extLst>
              <a:ext uri="{FF2B5EF4-FFF2-40B4-BE49-F238E27FC236}">
                <a16:creationId xmlns:a16="http://schemas.microsoft.com/office/drawing/2014/main" id="{0F2A274D-BD04-1541-A010-14983C4EE0AC}"/>
              </a:ext>
            </a:extLst>
          </p:cNvPr>
          <p:cNvSpPr txBox="1"/>
          <p:nvPr/>
        </p:nvSpPr>
        <p:spPr>
          <a:xfrm>
            <a:off x="4495800" y="6263017"/>
            <a:ext cx="426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Shen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Struct.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Dyn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., 6, 54305 (2019)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BAF86A5-7BF3-C04B-89B8-EE51DEAC432A}"/>
              </a:ext>
            </a:extLst>
          </p:cNvPr>
          <p:cNvSpPr/>
          <p:nvPr/>
        </p:nvSpPr>
        <p:spPr>
          <a:xfrm>
            <a:off x="533400" y="6263016"/>
            <a:ext cx="3505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﻿Weathersby et al, RSI, 86, 073702 (2015)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058E8D8-CAFF-4555-9E3E-4A212027D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82836"/>
            <a:ext cx="6332321" cy="215096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89101" y="4044300"/>
            <a:ext cx="5451562" cy="190821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Proof-of-principle experiments (220 fs resolution):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Diffractive Imaging of Coherent Nuclear Motion in Isolated Molecules“ </a:t>
            </a:r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117, 153002 (2016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Diffractive imaging of a rotational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wavepacket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nitrogen molecules with femtosecond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megaelectronvolt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pulses“ </a:t>
            </a:r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 </a:t>
            </a:r>
            <a:r>
              <a:rPr lang="en-US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 11232 (2016).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0" y="558318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0.3 pm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89995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06AB7-7B50-844A-9178-CAEF475F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E46CE-2833-204E-B887-F4C98123DC50}"/>
              </a:ext>
            </a:extLst>
          </p:cNvPr>
          <p:cNvSpPr txBox="1"/>
          <p:nvPr/>
        </p:nvSpPr>
        <p:spPr>
          <a:xfrm>
            <a:off x="1478834" y="292852"/>
            <a:ext cx="7665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UED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Instrument at University of Nebraska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9EC9F83B-369B-D547-A0B9-A697F2B3D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602484"/>
              </p:ext>
            </p:extLst>
          </p:nvPr>
        </p:nvGraphicFramePr>
        <p:xfrm>
          <a:off x="6477000" y="1493520"/>
          <a:ext cx="2333816" cy="3840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16368">
                  <a:extLst>
                    <a:ext uri="{9D8B030D-6E8A-4147-A177-3AD203B41FA5}">
                      <a16:colId xmlns:a16="http://schemas.microsoft.com/office/drawing/2014/main" val="2387640147"/>
                    </a:ext>
                  </a:extLst>
                </a:gridCol>
                <a:gridCol w="917448">
                  <a:extLst>
                    <a:ext uri="{9D8B030D-6E8A-4147-A177-3AD203B41FA5}">
                      <a16:colId xmlns:a16="http://schemas.microsoft.com/office/drawing/2014/main" val="124414645"/>
                    </a:ext>
                  </a:extLst>
                </a:gridCol>
              </a:tblGrid>
              <a:tr h="343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en-US" sz="12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Values</a:t>
                      </a:r>
                      <a:r>
                        <a:rPr lang="en-US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[*]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080518"/>
                  </a:ext>
                </a:extLst>
              </a:tr>
              <a:tr h="343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Rep. rate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200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</a:t>
                      </a:r>
                      <a:r>
                        <a:rPr lang="en-US" sz="12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Hz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968377"/>
                  </a:ext>
                </a:extLst>
              </a:tr>
              <a:tr h="3533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Kinetic energy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90 </a:t>
                      </a:r>
                      <a:r>
                        <a:rPr lang="en-US" sz="1200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1200" kern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289341"/>
                  </a:ext>
                </a:extLst>
              </a:tr>
              <a:tr h="3533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Electrons/</a:t>
                      </a:r>
                      <a:r>
                        <a:rPr lang="en-US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pluse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 target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10k 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386135"/>
                  </a:ext>
                </a:extLst>
              </a:tr>
              <a:tr h="343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esolution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121932"/>
                  </a:ext>
                </a:extLst>
              </a:tr>
              <a:tr h="343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733011"/>
                  </a:ext>
                </a:extLst>
              </a:tr>
              <a:tr h="6266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Laser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ump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974388"/>
                  </a:ext>
                </a:extLst>
              </a:tr>
              <a:tr h="343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range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Å</a:t>
                      </a:r>
                      <a:r>
                        <a:rPr lang="en-US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210172"/>
                  </a:ext>
                </a:extLst>
              </a:tr>
              <a:tr h="343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delivery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jet</a:t>
                      </a:r>
                      <a:endParaRPr lang="en-US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373614"/>
                  </a:ext>
                </a:extLst>
              </a:tr>
            </a:tbl>
          </a:graphicData>
        </a:graphic>
      </p:graphicFrame>
      <p:sp>
        <p:nvSpPr>
          <p:cNvPr id="79" name="TextBox 78">
            <a:extLst>
              <a:ext uri="{FF2B5EF4-FFF2-40B4-BE49-F238E27FC236}">
                <a16:creationId xmlns:a16="http://schemas.microsoft.com/office/drawing/2014/main" id="{0F2A274D-BD04-1541-A010-14983C4EE0AC}"/>
              </a:ext>
            </a:extLst>
          </p:cNvPr>
          <p:cNvSpPr txBox="1"/>
          <p:nvPr/>
        </p:nvSpPr>
        <p:spPr>
          <a:xfrm>
            <a:off x="401479" y="6346684"/>
            <a:ext cx="4262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Xiong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Rev Research 2, 043064 (2020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BAF86A5-7BF3-C04B-89B8-EE51DEAC432A}"/>
              </a:ext>
            </a:extLst>
          </p:cNvPr>
          <p:cNvSpPr/>
          <p:nvPr/>
        </p:nvSpPr>
        <p:spPr>
          <a:xfrm>
            <a:off x="4077805" y="6341993"/>
            <a:ext cx="37707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Zandi et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al,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Structural Dynamics 4, 044022 (2017).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 descr="C:\Users\Centurion\Downloads\DSCN0523.JPG"/>
          <p:cNvPicPr>
            <a:picLocks noChangeAspect="1" noChangeArrowheads="1"/>
          </p:cNvPicPr>
          <p:nvPr/>
        </p:nvPicPr>
        <p:blipFill rotWithShape="1">
          <a:blip r:embed="rId4" cstate="print"/>
          <a:srcRect t="8609" b="12531"/>
          <a:stretch/>
        </p:blipFill>
        <p:spPr bwMode="auto">
          <a:xfrm>
            <a:off x="914400" y="1527653"/>
            <a:ext cx="4827498" cy="2855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41521" y="1182152"/>
            <a:ext cx="14478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90 kV DC accelerator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6626" y="2336334"/>
            <a:ext cx="1274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 optics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7454" y="3862540"/>
            <a:ext cx="1752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RF compression cavity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19400" y="4382869"/>
            <a:ext cx="1484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chamber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4541246"/>
            <a:ext cx="116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Detector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087808" y="1777135"/>
            <a:ext cx="397433" cy="510412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14400" y="2625802"/>
            <a:ext cx="659354" cy="96401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478834" y="2891079"/>
            <a:ext cx="767074" cy="845458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276600" y="3103202"/>
            <a:ext cx="51549" cy="1279667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997272" y="3591922"/>
            <a:ext cx="269233" cy="970223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8601" y="5016956"/>
            <a:ext cx="6544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The group velocity mismatch through the sample can be compensated using a tilted laser pulse to match the electron speed.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RF compression technology developed by </a:t>
            </a:r>
            <a:r>
              <a:rPr lang="en-US" b="1" dirty="0" err="1" smtClean="0">
                <a:solidFill>
                  <a:schemeClr val="tx2"/>
                </a:solidFill>
              </a:rPr>
              <a:t>Luiten</a:t>
            </a:r>
            <a:r>
              <a:rPr lang="en-US" b="1" dirty="0" smtClean="0">
                <a:solidFill>
                  <a:schemeClr val="tx2"/>
                </a:solidFill>
              </a:rPr>
              <a:t> and </a:t>
            </a:r>
            <a:r>
              <a:rPr lang="en-US" b="1" dirty="0" err="1" smtClean="0">
                <a:solidFill>
                  <a:schemeClr val="tx2"/>
                </a:solidFill>
              </a:rPr>
              <a:t>Siwick</a:t>
            </a:r>
            <a:r>
              <a:rPr lang="en-US" b="1" dirty="0" smtClean="0">
                <a:solidFill>
                  <a:schemeClr val="tx2"/>
                </a:solidFill>
              </a:rPr>
              <a:t> groups.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86600" y="558318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4 pm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5509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766452"/>
            <a:ext cx="679366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gas phase MeV-UED to image a  proton transfer reaction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olecular movie of the ultrafast dynamics in o-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Nitrophenol</a:t>
            </a:r>
            <a:endParaRPr lang="en-US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gas phase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-UED to capture a rotational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wavepacket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roof-of-principle experiment on laser-aligned molecules.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" name="Title 4"/>
          <p:cNvSpPr txBox="1">
            <a:spLocks/>
          </p:cNvSpPr>
          <p:nvPr/>
        </p:nvSpPr>
        <p:spPr>
          <a:xfrm>
            <a:off x="1371600" y="76200"/>
            <a:ext cx="6858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altLang="zh-CN" sz="4800" dirty="0"/>
              <a:t>Outline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8E"/>
              </a:clrFrom>
              <a:clrTo>
                <a:srgbClr val="00008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56944" y="4572000"/>
            <a:ext cx="989171" cy="13271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BCC5A6-12F1-7544-BD2E-4E78AFBE5D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842969">
            <a:off x="7313377" y="1691137"/>
            <a:ext cx="1107033" cy="14795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1786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|1|0.8|0.6|2.1|1.1|1.7|1.3|0.8|0.6|0.9|0.9|11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1696</Words>
  <Application>Microsoft Office PowerPoint</Application>
  <PresentationFormat>Bildschirmpräsentation (4:3)</PresentationFormat>
  <Paragraphs>322</Paragraphs>
  <Slides>28</Slides>
  <Notes>16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8" baseType="lpstr">
      <vt:lpstr>宋体</vt:lpstr>
      <vt:lpstr>Arial</vt:lpstr>
      <vt:lpstr>Calibri</vt:lpstr>
      <vt:lpstr>Cambria Math</vt:lpstr>
      <vt:lpstr>DengXian</vt:lpstr>
      <vt:lpstr>黑体</vt:lpstr>
      <vt:lpstr>Times New Roman</vt:lpstr>
      <vt:lpstr>Wingdings</vt:lpstr>
      <vt:lpstr>Office Theme</vt:lpstr>
      <vt:lpstr>Equation</vt:lpstr>
      <vt:lpstr>PowerPoint-Präsentation</vt:lpstr>
      <vt:lpstr>Energy conversion at the molecular level</vt:lpstr>
      <vt:lpstr>Making a Molecular Movie</vt:lpstr>
      <vt:lpstr>Gas Electron Diffraction</vt:lpstr>
      <vt:lpstr>From diffraction to structure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</vt:lpstr>
      <vt:lpstr>PowerPoint-Präsentation</vt:lpstr>
      <vt:lpstr>PowerPoint-Präsentation</vt:lpstr>
      <vt:lpstr>Tomographic retrieval from diffraction data</vt:lpstr>
      <vt:lpstr>UED Acknowledgements 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Martin Centurion</dc:creator>
  <cp:lastModifiedBy>Leon</cp:lastModifiedBy>
  <cp:revision>1235</cp:revision>
  <dcterms:created xsi:type="dcterms:W3CDTF">2006-08-16T00:00:00Z</dcterms:created>
  <dcterms:modified xsi:type="dcterms:W3CDTF">2021-09-29T18:49:07Z</dcterms:modified>
</cp:coreProperties>
</file>