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4" r:id="rId4"/>
    <p:sldId id="263" r:id="rId5"/>
    <p:sldId id="258" r:id="rId6"/>
    <p:sldId id="265" r:id="rId7"/>
    <p:sldId id="266" r:id="rId8"/>
    <p:sldId id="261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A6AB7-D48E-49EB-8BC8-4B5D29AE6184}" type="datetimeFigureOut">
              <a:rPr lang="en-DE" smtClean="0"/>
              <a:t>01/07/2021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47EB5-E5B9-4223-970D-611E2E08F0C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1520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A7D9-5A7F-4BAA-924C-51B12BE0E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408C4-2022-4D7B-A1D4-7738E278B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134FE-C6AF-4A27-B63E-49920B4E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50FA-833F-4A33-A681-652EE65B65B5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F76F7-60CE-4012-8BF6-643E275C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65EDF-8AA5-473A-949A-11E19C37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9190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CD8A-6354-4D34-8084-160B45C8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82533-574F-474D-AE98-65FB2A0BF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BE7C4-A685-49D1-A716-F8AD4DB6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15F0-6F15-472B-83F8-E15DB5CCCC7F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4F7C-5E7E-4E36-AE5B-27324B651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E0172-275A-4B2E-9887-31481E63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1743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9347E-D119-4495-A702-A9D168129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2C21A-07E0-4080-80F2-899ED3E7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138C9-DB9C-48B1-9B1D-62C6F13E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09D4-709C-482B-927E-670F993C1421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F5EA3-79D4-4395-8F0E-9799F0CB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AE467-E1B8-447D-A647-297FA773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595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C54D-560D-4B10-91A7-61324FCE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50AA3-C34A-4E50-8E10-B94F186DC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8E0DD-1AB6-4E96-91F7-911EC346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0078-4FB8-44B8-A7B9-3B15089BB150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8D4D-9ECF-43E2-814B-855FA813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EFE00-D283-4726-9010-405CAFAB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191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0818-7A82-44DD-B221-78542498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AD4CE-C340-4537-BB92-BEDBA5D9F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AD1CA-0B34-40F2-8E3C-675897A0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A151-36EF-4B28-B33F-E9B877EF0678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5176A-FE16-4DEA-BBC1-DE393B95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090D3-27F6-4DA2-88E7-AC14D199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2461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92EF-1D78-4024-9293-7CF180712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6A036-6B4C-4F0B-82D9-39990476B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FD340-37C8-4911-86E5-FDB1D9422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AE874-2CDE-4095-95A4-8BD21DCC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244A0-5836-438F-8D1E-4C70AE5D0A48}" type="datetime4">
              <a:rPr lang="en-US" smtClean="0"/>
              <a:t>July 1, 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DB181-6A03-4C4F-ACFC-A5A72A03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48D1F-62C3-458B-812C-32DE6F3C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3788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B901-5E5D-4127-A383-19D91F45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758D6-85A3-479E-BB24-DD934FAB2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517DAB-0804-417B-8A08-8BFB4ADF2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3498B-5C50-4E0C-A711-C65EC5A43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556451-F871-40ED-9E9D-2F46CF94F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D7915-E7CD-4964-A776-F7551087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731-6A7D-476D-BBA5-CAC881F2F24E}" type="datetime4">
              <a:rPr lang="en-US" smtClean="0"/>
              <a:t>July 1, 2021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AB0BB-1FE5-43AA-AFCE-494B2556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44CB47-0BA0-4FEB-A20C-F0DFDA91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3785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6BE7-178F-456F-8653-1F8A1715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B56ED-C765-4E87-81CE-02AE459F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B113-99DF-407A-AD34-0D4BEBC7BA38}" type="datetime4">
              <a:rPr lang="en-US" smtClean="0"/>
              <a:t>July 1, 2021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D0092-06A7-41DE-9670-343BE2E0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3F093-00F1-4A0E-B6BB-338C9E7E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725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DB78B-302B-485A-A4B5-0F11863C2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2975-F5D5-46D4-819D-ADF03673C504}" type="datetime4">
              <a:rPr lang="en-US" smtClean="0"/>
              <a:t>July 1, 2021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7E7E9-AB6E-4A84-9673-2A8DF386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8F2B8-AA3C-4FEC-9F08-FB0292A3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8392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9718-FF08-4190-A395-E3E829E2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56521-CFC9-4398-AEEA-4B7922F74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7F923-AFA5-45BC-BD0B-14045CBEF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2594B-5515-4C1A-80F6-39990F33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26E7-A9CF-4454-BCA6-12F2E4083A7D}" type="datetime4">
              <a:rPr lang="en-US" smtClean="0"/>
              <a:t>July 1, 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DFD33-EAB8-41D7-B966-84F51714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021FF-0F28-44C6-B28B-B98F91F7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1398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3974-CBB2-422E-A5E3-07286BFC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2D640-B024-4AEA-9B98-45BE1FA52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ED1F1-A7EF-470D-94A4-7AFADA675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8DEFF-1743-47D9-9A42-FE6C70FD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DDF8-8893-4898-9A7E-0C715BEA3ECB}" type="datetime4">
              <a:rPr lang="en-US" smtClean="0"/>
              <a:t>July 1, 2021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AA62C-27C7-4975-9B5F-774E7565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45F8-4C48-4839-A3EA-7B222F0B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6183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FB70D-7D52-4E72-82D1-524D8731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3723D-F4C8-45C9-A43D-EEEA4A731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4CB1-2113-46C4-9877-89843A6A7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B05CE-9C99-4FE3-9E86-92B20AA2E650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01362-40C9-4941-9C85-D99E1FDC5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DD2FE-4C48-4BBB-BB3A-F820965C7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921E-4786-4E10-AE5D-61026020DB5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272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5230-F34C-40A2-A349-904219217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9" y="580936"/>
            <a:ext cx="4615543" cy="81642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ELBE test beam</a:t>
            </a:r>
            <a:r>
              <a:rPr lang="en-US" sz="4400" dirty="0"/>
              <a:t> </a:t>
            </a:r>
            <a:endParaRPr lang="en-DE" sz="4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5CBE7-7E90-49D6-B7D1-FD01A2AA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63BB8-CF63-4906-8C9C-50BC609C8806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2E154-FBEE-4E5A-BCC3-3DF56C3C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52BDF-554C-4888-9789-B496938F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1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D6E5E4-00B0-4647-A287-1C46D0DE7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744"/>
            <a:ext cx="4976802" cy="4584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612136-0201-4E2E-AA04-F2727AA3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42" y="2338069"/>
            <a:ext cx="6972658" cy="353078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3FF708D-02B9-43BA-B435-9E274605843D}"/>
              </a:ext>
            </a:extLst>
          </p:cNvPr>
          <p:cNvSpPr/>
          <p:nvPr/>
        </p:nvSpPr>
        <p:spPr>
          <a:xfrm>
            <a:off x="9154886" y="2557849"/>
            <a:ext cx="1373071" cy="77611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976CC-36D1-407B-9334-5668A9E5BCC0}"/>
              </a:ext>
            </a:extLst>
          </p:cNvPr>
          <p:cNvSpPr txBox="1"/>
          <p:nvPr/>
        </p:nvSpPr>
        <p:spPr>
          <a:xfrm>
            <a:off x="7042708" y="1443349"/>
            <a:ext cx="348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Dresden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Rossendorf</a:t>
            </a:r>
            <a:endParaRPr lang="en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8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FFDA2-AE24-4615-86B2-C0D8B487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75" y="136525"/>
            <a:ext cx="10515600" cy="93233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Electron-beam testing station for detectors</a:t>
            </a:r>
            <a:endParaRPr lang="en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F317C-48CE-4B88-A08A-7530F953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0078-4FB8-44B8-A7B9-3B15089BB150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4DC85-E91D-47DF-9DE4-FA94956E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D3A79-1051-465C-91C3-7CCABA9C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2</a:t>
            </a:fld>
            <a:endParaRPr lang="en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E1CFA2-E8E9-48E7-A156-1911BD1FA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951490"/>
            <a:ext cx="8236528" cy="5403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3FB5BA-607E-4E8E-93CD-44BF2E227141}"/>
              </a:ext>
            </a:extLst>
          </p:cNvPr>
          <p:cNvSpPr/>
          <p:nvPr/>
        </p:nvSpPr>
        <p:spPr>
          <a:xfrm>
            <a:off x="6869065" y="869536"/>
            <a:ext cx="4803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https://www.hzdr.de/db/Cms?pNid=3381</a:t>
            </a:r>
            <a:endParaRPr lang="en-DE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96493A-06F8-43E6-A64F-C0F39B153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42" y="1357890"/>
            <a:ext cx="3744158" cy="2496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2CA975-1F8A-4EC9-94A5-E2776A1BB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42" y="3824010"/>
            <a:ext cx="3744158" cy="24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2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E0C8FCA-A40D-4924-951F-4C4BF3928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36442"/>
              </p:ext>
            </p:extLst>
          </p:nvPr>
        </p:nvGraphicFramePr>
        <p:xfrm>
          <a:off x="172311" y="889798"/>
          <a:ext cx="11584260" cy="4860079"/>
        </p:xfrm>
        <a:graphic>
          <a:graphicData uri="http://schemas.openxmlformats.org/drawingml/2006/table">
            <a:tbl>
              <a:tblPr/>
              <a:tblGrid>
                <a:gridCol w="1538972">
                  <a:extLst>
                    <a:ext uri="{9D8B030D-6E8A-4147-A177-3AD203B41FA5}">
                      <a16:colId xmlns:a16="http://schemas.microsoft.com/office/drawing/2014/main" val="2984463428"/>
                    </a:ext>
                  </a:extLst>
                </a:gridCol>
                <a:gridCol w="957488">
                  <a:extLst>
                    <a:ext uri="{9D8B030D-6E8A-4147-A177-3AD203B41FA5}">
                      <a16:colId xmlns:a16="http://schemas.microsoft.com/office/drawing/2014/main" val="1181038355"/>
                    </a:ext>
                  </a:extLst>
                </a:gridCol>
                <a:gridCol w="1417041">
                  <a:extLst>
                    <a:ext uri="{9D8B030D-6E8A-4147-A177-3AD203B41FA5}">
                      <a16:colId xmlns:a16="http://schemas.microsoft.com/office/drawing/2014/main" val="4114220591"/>
                    </a:ext>
                  </a:extLst>
                </a:gridCol>
                <a:gridCol w="7670759">
                  <a:extLst>
                    <a:ext uri="{9D8B030D-6E8A-4147-A177-3AD203B41FA5}">
                      <a16:colId xmlns:a16="http://schemas.microsoft.com/office/drawing/2014/main" val="2958326773"/>
                    </a:ext>
                  </a:extLst>
                </a:gridCol>
              </a:tblGrid>
              <a:tr h="546717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Property</a:t>
                      </a:r>
                      <a:endParaRPr lang="en-US" sz="1400">
                        <a:effectLst/>
                      </a:endParaRP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Operation mode</a:t>
                      </a:r>
                      <a:endParaRPr lang="en-US" sz="1400">
                        <a:effectLst/>
                      </a:endParaRP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Value</a:t>
                      </a:r>
                      <a:endParaRPr lang="en-US" sz="1400">
                        <a:effectLst/>
                      </a:endParaRP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Remark</a:t>
                      </a:r>
                      <a:endParaRPr lang="en-US" sz="1400" dirty="0"/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719649"/>
                  </a:ext>
                </a:extLst>
              </a:tr>
              <a:tr h="341698">
                <a:tc>
                  <a:txBody>
                    <a:bodyPr/>
                    <a:lstStyle/>
                    <a:p>
                      <a:r>
                        <a:rPr lang="en-US" sz="1400" dirty="0"/>
                        <a:t>Electron beam energy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1"/>
                        <a:t>E</a:t>
                      </a:r>
                      <a:r>
                        <a:rPr lang="en-US" sz="1400" baseline="-25000"/>
                        <a:t>kin</a:t>
                      </a:r>
                      <a:r>
                        <a:rPr lang="en-US" sz="1400"/>
                        <a:t> ≤ 31 MeV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energy is near the minimum of ionization for several typical detector materials (freon RF-134 and vinyl toluene based plastic scintillators, e.g.)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692604"/>
                  </a:ext>
                </a:extLst>
              </a:tr>
              <a:tr h="649227"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Number of bunches / s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 (</a:t>
                      </a:r>
                      <a:r>
                        <a:rPr lang="en-US" sz="1400" dirty="0" err="1"/>
                        <a:t>cw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26 MHz / 2</a:t>
                      </a:r>
                      <a:r>
                        <a:rPr lang="pt-BR" sz="1400" baseline="30000"/>
                        <a:t>n</a:t>
                      </a:r>
                      <a:endParaRPr lang="pt-BR" sz="1400"/>
                    </a:p>
                    <a:p>
                      <a:r>
                        <a:rPr lang="pt-BR" sz="1400"/>
                        <a:t>(n = 1...7)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repetition rate of 13 MHz is </a:t>
                      </a:r>
                      <a:r>
                        <a:rPr lang="en-US" sz="1400" dirty="0" err="1"/>
                        <a:t>downscalable</a:t>
                      </a:r>
                      <a:r>
                        <a:rPr lang="en-US" sz="1400" dirty="0"/>
                        <a:t> as needed.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776784"/>
                  </a:ext>
                </a:extLst>
              </a:tr>
              <a:tr h="444208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Single-pulse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400"/>
                        <a:t>1 - 1.3∙10</a:t>
                      </a:r>
                      <a:r>
                        <a:rPr lang="en-DE" sz="1400" baseline="30000"/>
                        <a:t>7</a:t>
                      </a:r>
                      <a:endParaRPr lang="en-DE" sz="1400"/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 case of bunch trains, the bunch repetition rate within the train can be set a for the general mode.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975318"/>
                  </a:ext>
                </a:extLst>
              </a:tr>
              <a:tr h="444208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Single-electron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DE" sz="1400"/>
                        <a:t>1 - 10</a:t>
                      </a:r>
                      <a:r>
                        <a:rPr lang="en-DE" sz="1400" baseline="30000"/>
                        <a:t>5</a:t>
                      </a:r>
                      <a:endParaRPr lang="en-DE" sz="1400"/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repetition rate of single electron bunches can be set as for the single-pulse mode.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883436"/>
                  </a:ext>
                </a:extLst>
              </a:tr>
              <a:tr h="751737"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Number of electrons / bunch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 (</a:t>
                      </a:r>
                      <a:r>
                        <a:rPr lang="en-US" sz="1400" dirty="0" err="1"/>
                        <a:t>cw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≤0.1 mA</a:t>
                      </a:r>
                    </a:p>
                    <a:p>
                      <a:r>
                        <a:rPr lang="en-US" sz="1400" dirty="0"/>
                        <a:t>(≤7.77pC/bunch)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maximum permissible beam intensity in the detector testing electron beam line (0.1 mA) is lower than the maximum beam intensity of ELBE (1.6 mA) provided in other beam lines.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31576"/>
                  </a:ext>
                </a:extLst>
              </a:tr>
              <a:tr h="54671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Single-pulse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~1 fC -</a:t>
                      </a:r>
                    </a:p>
                    <a:p>
                      <a:r>
                        <a:rPr lang="en-US" sz="1400"/>
                        <a:t>    ~100 pC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maximum bunch charge is limited by electron transport through detector testing beam line.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738038"/>
                  </a:ext>
                </a:extLst>
              </a:tr>
              <a:tr h="546717">
                <a:tc v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 electron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1 - 20 electrons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number of electrons inside one bunch is limited to one or a few, as requested by the user. This allows to test a detector by just one or a very few minimum ionizing particles, if needed.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260672"/>
                  </a:ext>
                </a:extLst>
              </a:tr>
              <a:tr h="444208">
                <a:tc>
                  <a:txBody>
                    <a:bodyPr/>
                    <a:lstStyle/>
                    <a:p>
                      <a:r>
                        <a:rPr lang="en-US" sz="1400" dirty="0"/>
                        <a:t>Jitter of timing reference 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Single-electron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~35 ps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radio-frequency signal of the accelerator (~2 </a:t>
                      </a:r>
                      <a:r>
                        <a:rPr lang="en-US" sz="1400" dirty="0" err="1"/>
                        <a:t>ps</a:t>
                      </a:r>
                      <a:r>
                        <a:rPr lang="en-US" sz="1400" dirty="0"/>
                        <a:t>) is provided as time reference inside the detector testing cave. The measured jitter of this signal provided to the user is </a:t>
                      </a:r>
                      <a:r>
                        <a:rPr lang="en-US" sz="1400" dirty="0" err="1"/>
                        <a:t>tyically</a:t>
                      </a:r>
                      <a:r>
                        <a:rPr lang="en-US" sz="1400" dirty="0"/>
                        <a:t> 30-35 ps.</a:t>
                      </a:r>
                    </a:p>
                  </a:txBody>
                  <a:tcPr marL="31531" marR="31531" marT="15766" marB="1576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03187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CF4EC-DD0D-4941-B107-17C3F85A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0078-4FB8-44B8-A7B9-3B15089BB150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FB805-D914-47BD-9E57-C381BB79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273B1-DC5C-4437-8065-3D35A5EE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3</a:t>
            </a:fld>
            <a:endParaRPr lang="en-DE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D9B1993-983F-441F-8846-2D24A5B54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41" y="325192"/>
            <a:ext cx="10974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most important features of the ELBE detector testing facility are listed in the following table</a:t>
            </a:r>
          </a:p>
        </p:txBody>
      </p:sp>
    </p:spTree>
    <p:extLst>
      <p:ext uri="{BB962C8B-B14F-4D97-AF65-F5344CB8AC3E}">
        <p14:creationId xmlns:p14="http://schemas.microsoft.com/office/powerpoint/2010/main" val="104965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A18CC-48F3-4374-8521-DEF294900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Additional information</a:t>
            </a:r>
            <a:endParaRPr lang="en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4EFB6-9A64-4C7A-AA11-CF320A55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0078-4FB8-44B8-A7B9-3B15089BB150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B46B-4BC0-4034-9CDF-BE4493A7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DC70-4857-4085-8779-F11676C9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4</a:t>
            </a:fld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F396E-7B62-4C45-98C2-B351AF6190F4}"/>
              </a:ext>
            </a:extLst>
          </p:cNvPr>
          <p:cNvSpPr/>
          <p:nvPr/>
        </p:nvSpPr>
        <p:spPr>
          <a:xfrm>
            <a:off x="762000" y="1399271"/>
            <a:ext cx="10896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 and electronics provided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Internal and external users can benefit from a well-developed infrastructure for detector testing: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Gas mixing system for three gases (usually freon R134a, SF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iso-butane) with bottle depot outside the experimental hall and tube and bubbler inside the experimental hall.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Patch panel (10 x SHV, 10 x BNC) connecting experimental hall and counting 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Cable-LAN internet access inside the experimental hall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VME TDC (25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and QDC (25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can be provided upon request, GSI MBS (multi-branch system) DAQ with RIO IV available, FPGA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voltage for detectors and setup can be provided, controllable from counting room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Remote controlled movable column (up/down, right/left) to scan various areas of a detector.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Video link to experimental hall can be provided upon request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Kitchen with microwave oven for shift personnel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4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3F79-8FE0-4275-B3F6-5B48982E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457" y="302733"/>
            <a:ext cx="6270171" cy="723254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Minimal experimental program</a:t>
            </a:r>
            <a:r>
              <a:rPr lang="en-US" dirty="0"/>
              <a:t>:</a:t>
            </a: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C816D-A68E-481C-915C-99ADB18B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0078-4FB8-44B8-A7B9-3B15089BB150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33315-E7F3-49A8-B0AE-AF4D8174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AF897-F083-4892-AB24-3CDBE858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5</a:t>
            </a:fld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AB9EB3-1722-40EC-BC57-C2B711293BDD}"/>
              </a:ext>
            </a:extLst>
          </p:cNvPr>
          <p:cNvSpPr/>
          <p:nvPr/>
        </p:nvSpPr>
        <p:spPr>
          <a:xfrm>
            <a:off x="440872" y="790710"/>
            <a:ext cx="111360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n-US" sz="2400" b="1" dirty="0">
                <a:latin typeface="TimesNewRomanPS-BoldMT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Measuring of the detector signal pulse shape (at several HV values) for 2 non-irradiated sapphire sensors –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probably trigger from the beam will be enough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Irradiation of 2 sensors up to 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dose (~10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beam current, 4 mm ø beam spot – do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collimator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Repeating pulse shape measurement for both detectors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 irradiation of one of the detectors up to 10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dose (high beam current ~10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Repeating pulse shape measurement for extra irradiated sensor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NewRomanPSM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648B6-CBF3-4667-BB37-28205760AC7D}"/>
              </a:ext>
            </a:extLst>
          </p:cNvPr>
          <p:cNvSpPr txBox="1"/>
          <p:nvPr/>
        </p:nvSpPr>
        <p:spPr>
          <a:xfrm>
            <a:off x="440872" y="3678694"/>
            <a:ext cx="104406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to measure and needed equipment: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Shape of pulses from 2 strips of each detector – 4-channel oscilloscope, remote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Remotely controlled HV source (2 channels)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consumed by detector from HV source (2 channels)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Faraday cup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Thermoluminiscent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dosimeters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24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8E2F-B635-4E72-A238-9F58C249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Expected dose</a:t>
            </a:r>
            <a:endParaRPr lang="en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16B96-9FA4-45DC-BCBA-8CBF6678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0078-4FB8-44B8-A7B9-3B15089BB150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40DBB-F7BB-4573-ADB0-E54661A5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C8001-C623-45FD-BA04-2B51919A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6</a:t>
            </a:fld>
            <a:endParaRPr lang="en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24E45AA-97AB-4CB3-B091-373F3EFB8B95}"/>
                  </a:ext>
                </a:extLst>
              </p:cNvPr>
              <p:cNvSpPr/>
              <p:nvPr/>
            </p:nvSpPr>
            <p:spPr>
              <a:xfrm>
                <a:off x="838200" y="1253697"/>
                <a:ext cx="10700656" cy="4619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dose can be calculated as follows: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=1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𝑗𝑜𝑢𝑙𝑒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6.24∙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6.24∙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𝑀𝑒𝑉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detector is uniformly irradiated by ionizing particles, then</a:t>
                </a:r>
              </a:p>
              <a:p>
                <a:pPr algn="ctr"/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Dose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𝐺𝑦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6.24∙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type m:val="li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6.24∙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number of beam particles passed through the detector,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𝑑𝐸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-specific energy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loss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𝑀𝑒𝑉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 detector thickness, area and volume respectively,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- sapphire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density (units -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cm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 Experimentally the easiest way will be to measure the current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Faraday cup induced by the beam, in this case one should use an integral of the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measured current and the collimator hole cross section. Dose rate in this case:</a:t>
                </a:r>
              </a:p>
              <a:p>
                <a:pPr algn="ctr"/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Doserate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𝐹𝐶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1.602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6.24∙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𝑐𝑜𝑙𝑙𝑖𝑚</m:t>
                            </m:r>
                          </m:sub>
                        </m:sSub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𝐹𝐶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type m:val="li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𝑐𝑜𝑙𝑙𝑖𝑚</m:t>
                            </m:r>
                          </m:sub>
                        </m:sSub>
                      </m:den>
                    </m:f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uniform particle distribution over the collimator hole. </a:t>
                </a:r>
                <a:endParaRPr lang="en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24E45AA-97AB-4CB3-B091-373F3EFB8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53697"/>
                <a:ext cx="10700656" cy="4619470"/>
              </a:xfrm>
              <a:prstGeom prst="rect">
                <a:avLst/>
              </a:prstGeom>
              <a:blipFill>
                <a:blip r:embed="rId2"/>
                <a:stretch>
                  <a:fillRect l="-627" t="-661" b="-15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742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8E2F-B635-4E72-A238-9F58C249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Expected dose 1</a:t>
            </a:r>
            <a:endParaRPr lang="en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16B96-9FA4-45DC-BCBA-8CBF6678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0078-4FB8-44B8-A7B9-3B15089BB150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40DBB-F7BB-4573-ADB0-E54661A5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C8001-C623-45FD-BA04-2B51919A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7</a:t>
            </a:fld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24E45AA-97AB-4CB3-B091-373F3EFB8B95}"/>
                  </a:ext>
                </a:extLst>
              </p:cNvPr>
              <p:cNvSpPr/>
              <p:nvPr/>
            </p:nvSpPr>
            <p:spPr>
              <a:xfrm>
                <a:off x="914400" y="448154"/>
                <a:ext cx="10700656" cy="3583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20 MeV beam we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𝑑𝐸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𝑑𝑥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1.8 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𝑀𝑒𝑉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Assume collimator hole diameter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irradiated area will be -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0.126 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2000" i="1" baseline="30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To achieve the dose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𝑀𝐺𝑦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reasonable time (~12-15 hours) we will need approximately 400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𝑘𝐺𝑦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h𝑜𝑢𝑟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(~110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𝐺𝑦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sec</m:t>
                    </m:r>
                    <m:r>
                      <a:rPr lang="en-DE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dose rate. Using above relation we get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0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FC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=7.7 </a:t>
                </a:r>
                <a:r>
                  <a:rPr lang="en-US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 collimator selects only some part of the beam, so one needs at least 20 </a:t>
                </a:r>
                <a:r>
                  <a:rPr lang="en-US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beam current. If bunch repetition rate is 100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kHz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it corresponds to 200 </a:t>
                </a:r>
                <a:r>
                  <a:rPr lang="en-US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bunch charge ( 1.25⋅10</a:t>
                </a:r>
                <a:r>
                  <a:rPr lang="en-US" sz="2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particles per bunch) . </a:t>
                </a:r>
              </a:p>
              <a:p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These numbers should be checked with ELBE crew</a:t>
                </a:r>
                <a:endParaRPr lang="en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24E45AA-97AB-4CB3-B091-373F3EFB8B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8154"/>
                <a:ext cx="10700656" cy="3583930"/>
              </a:xfrm>
              <a:prstGeom prst="rect">
                <a:avLst/>
              </a:prstGeom>
              <a:blipFill>
                <a:blip r:embed="rId2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AE3D7D7-F3AC-4815-9137-6AF52705F246}"/>
              </a:ext>
            </a:extLst>
          </p:cNvPr>
          <p:cNvSpPr txBox="1"/>
          <p:nvPr/>
        </p:nvSpPr>
        <p:spPr>
          <a:xfrm>
            <a:off x="1132114" y="4626429"/>
            <a:ext cx="9661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increase beam current up to 0.1 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single bunch charge up to 100 </a:t>
            </a:r>
            <a:r>
              <a:rPr lang="en-US" sz="20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be our choice?</a:t>
            </a:r>
          </a:p>
          <a:p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97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6503C-5C50-461F-8858-D845C2E9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35" y="269415"/>
            <a:ext cx="10515600" cy="86496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Test structures on sapphire wafer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D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FB36-27E3-49F5-890D-89E24ACF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0078-4FB8-44B8-A7B9-3B15089BB150}" type="datetime4">
              <a:rPr lang="en-US" smtClean="0"/>
              <a:t>July 1, 2021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93B3D-7633-4953-AE2F-1852335B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7A2ED-E3BB-4544-BFA4-9FA4FC39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921E-4786-4E10-AE5D-61026020DB58}" type="slidenum">
              <a:rPr lang="en-DE" smtClean="0"/>
              <a:t>8</a:t>
            </a:fld>
            <a:endParaRPr lang="en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8CD5D1-4549-4EDB-9F3A-7AB0ED60DC71}"/>
              </a:ext>
            </a:extLst>
          </p:cNvPr>
          <p:cNvSpPr>
            <a:spLocks noChangeAspect="1"/>
          </p:cNvSpPr>
          <p:nvPr/>
        </p:nvSpPr>
        <p:spPr>
          <a:xfrm>
            <a:off x="1440000" y="1800000"/>
            <a:ext cx="3657600" cy="3657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DBF83F-6EFE-4AD2-92C7-14B39F035B44}"/>
              </a:ext>
            </a:extLst>
          </p:cNvPr>
          <p:cNvGrpSpPr/>
          <p:nvPr/>
        </p:nvGrpSpPr>
        <p:grpSpPr>
          <a:xfrm>
            <a:off x="2440800" y="2035800"/>
            <a:ext cx="1656000" cy="3186000"/>
            <a:chOff x="7200000" y="2160000"/>
            <a:chExt cx="1656000" cy="3186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BBD6E7-8C84-4C9E-B407-9557CEC2BE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2160000"/>
              <a:ext cx="1656000" cy="158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807BEB-6DC2-492C-81E8-99CE453B33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3762000"/>
              <a:ext cx="1656000" cy="1584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BD35945-578A-44E6-ACE3-2C943A80BB2F}"/>
              </a:ext>
            </a:extLst>
          </p:cNvPr>
          <p:cNvSpPr/>
          <p:nvPr/>
        </p:nvSpPr>
        <p:spPr>
          <a:xfrm>
            <a:off x="4122000" y="2772000"/>
            <a:ext cx="720000" cy="165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423AC8-9A43-4FC2-A2AE-FC722E2D4B20}"/>
              </a:ext>
            </a:extLst>
          </p:cNvPr>
          <p:cNvSpPr/>
          <p:nvPr/>
        </p:nvSpPr>
        <p:spPr>
          <a:xfrm>
            <a:off x="1695600" y="2772000"/>
            <a:ext cx="720000" cy="165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550A68-4E9C-45ED-81E1-B1DBA2988C0D}"/>
              </a:ext>
            </a:extLst>
          </p:cNvPr>
          <p:cNvCxnSpPr>
            <a:cxnSpLocks/>
          </p:cNvCxnSpPr>
          <p:nvPr/>
        </p:nvCxnSpPr>
        <p:spPr>
          <a:xfrm rot="5400000">
            <a:off x="3726000" y="3600000"/>
            <a:ext cx="151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3CE2C3-1199-45F6-ACC9-F33B0074B9B9}"/>
              </a:ext>
            </a:extLst>
          </p:cNvPr>
          <p:cNvCxnSpPr/>
          <p:nvPr/>
        </p:nvCxnSpPr>
        <p:spPr>
          <a:xfrm>
            <a:off x="2512800" y="2358965"/>
            <a:ext cx="151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C966C0A-F854-4054-9511-E576E86B6984}"/>
              </a:ext>
            </a:extLst>
          </p:cNvPr>
          <p:cNvCxnSpPr/>
          <p:nvPr/>
        </p:nvCxnSpPr>
        <p:spPr>
          <a:xfrm>
            <a:off x="2509940" y="2555359"/>
            <a:ext cx="151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572493-B28E-4CD1-9879-CA58EF2E6723}"/>
              </a:ext>
            </a:extLst>
          </p:cNvPr>
          <p:cNvCxnSpPr/>
          <p:nvPr/>
        </p:nvCxnSpPr>
        <p:spPr>
          <a:xfrm>
            <a:off x="2526600" y="2743647"/>
            <a:ext cx="151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AE1B3A-BCFC-438E-A260-A87D2EBBDE2C}"/>
              </a:ext>
            </a:extLst>
          </p:cNvPr>
          <p:cNvCxnSpPr>
            <a:cxnSpLocks/>
          </p:cNvCxnSpPr>
          <p:nvPr/>
        </p:nvCxnSpPr>
        <p:spPr>
          <a:xfrm rot="5400000">
            <a:off x="3544186" y="3600000"/>
            <a:ext cx="1512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5B4196-4D95-4461-A025-3F6CD4DBF377}"/>
              </a:ext>
            </a:extLst>
          </p:cNvPr>
          <p:cNvSpPr txBox="1"/>
          <p:nvPr/>
        </p:nvSpPr>
        <p:spPr>
          <a:xfrm>
            <a:off x="2593786" y="4197167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</a:t>
            </a:r>
            <a:r>
              <a:rPr lang="en-US" sz="2000" dirty="0"/>
              <a:t>x</a:t>
            </a:r>
            <a:r>
              <a:rPr lang="en-US" sz="2400" dirty="0"/>
              <a:t>22 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451764-D327-4975-9534-D927453B499C}"/>
              </a:ext>
            </a:extLst>
          </p:cNvPr>
          <p:cNvSpPr txBox="1"/>
          <p:nvPr/>
        </p:nvSpPr>
        <p:spPr>
          <a:xfrm rot="16200000">
            <a:off x="1288384" y="3346531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</a:t>
            </a:r>
            <a:r>
              <a:rPr lang="en-US" sz="2000" dirty="0"/>
              <a:t>x</a:t>
            </a:r>
            <a:r>
              <a:rPr lang="en-US" sz="2400" dirty="0"/>
              <a:t>10 mm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9E9070-36D0-46A3-A37D-0EBDB5DBCB71}"/>
              </a:ext>
            </a:extLst>
          </p:cNvPr>
          <p:cNvSpPr txBox="1"/>
          <p:nvPr/>
        </p:nvSpPr>
        <p:spPr>
          <a:xfrm>
            <a:off x="6219216" y="1627470"/>
            <a:ext cx="3868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 2-inch wafer: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Standard strip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Test structures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0E21F1-772D-47F0-9348-D4C7CC60C64E}"/>
              </a:ext>
            </a:extLst>
          </p:cNvPr>
          <p:cNvSpPr txBox="1"/>
          <p:nvPr/>
        </p:nvSpPr>
        <p:spPr>
          <a:xfrm>
            <a:off x="6141490" y="3429000"/>
            <a:ext cx="43549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Configuration of electrodes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the test structure could be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 from the nominal one.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strips, width, pitch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to be discussed ASAP.</a:t>
            </a:r>
            <a:endParaRPr lang="en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95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1054</Words>
  <Application>Microsoft Office PowerPoint</Application>
  <PresentationFormat>Widescreen</PresentationFormat>
  <Paragraphs>122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TimesNewRomanPS-BoldMT</vt:lpstr>
      <vt:lpstr>TimesNewRomanPSMT</vt:lpstr>
      <vt:lpstr>Office Theme</vt:lpstr>
      <vt:lpstr>ELBE test beam </vt:lpstr>
      <vt:lpstr>Electron-beam testing station for detectors</vt:lpstr>
      <vt:lpstr>PowerPoint Presentation</vt:lpstr>
      <vt:lpstr>Additional information</vt:lpstr>
      <vt:lpstr>Minimal experimental program:</vt:lpstr>
      <vt:lpstr>Expected dose</vt:lpstr>
      <vt:lpstr>Expected dose 1</vt:lpstr>
      <vt:lpstr>Test structures on sapphire wafer (tbd)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ELBE </dc:title>
  <dc:creator>Schuwalow, Sergej</dc:creator>
  <cp:lastModifiedBy>Schuwalow, Sergej</cp:lastModifiedBy>
  <cp:revision>40</cp:revision>
  <dcterms:created xsi:type="dcterms:W3CDTF">2021-06-30T16:52:03Z</dcterms:created>
  <dcterms:modified xsi:type="dcterms:W3CDTF">2021-07-01T10:27:38Z</dcterms:modified>
</cp:coreProperties>
</file>