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82" r:id="rId3"/>
  </p:sldMasterIdLst>
  <p:notesMasterIdLst>
    <p:notesMasterId r:id="rId45"/>
  </p:notesMasterIdLst>
  <p:sldIdLst>
    <p:sldId id="256" r:id="rId4"/>
    <p:sldId id="425" r:id="rId5"/>
    <p:sldId id="277" r:id="rId6"/>
    <p:sldId id="431" r:id="rId7"/>
    <p:sldId id="434" r:id="rId8"/>
    <p:sldId id="435" r:id="rId9"/>
    <p:sldId id="438" r:id="rId10"/>
    <p:sldId id="436" r:id="rId11"/>
    <p:sldId id="432" r:id="rId12"/>
    <p:sldId id="433" r:id="rId13"/>
    <p:sldId id="437" r:id="rId14"/>
    <p:sldId id="415" r:id="rId15"/>
    <p:sldId id="310" r:id="rId16"/>
    <p:sldId id="428" r:id="rId17"/>
    <p:sldId id="429" r:id="rId18"/>
    <p:sldId id="427" r:id="rId19"/>
    <p:sldId id="426" r:id="rId20"/>
    <p:sldId id="416" r:id="rId21"/>
    <p:sldId id="418" r:id="rId22"/>
    <p:sldId id="410" r:id="rId23"/>
    <p:sldId id="424" r:id="rId24"/>
    <p:sldId id="323" r:id="rId25"/>
    <p:sldId id="325" r:id="rId26"/>
    <p:sldId id="324" r:id="rId27"/>
    <p:sldId id="322" r:id="rId28"/>
    <p:sldId id="257" r:id="rId29"/>
    <p:sldId id="258" r:id="rId30"/>
    <p:sldId id="259" r:id="rId31"/>
    <p:sldId id="260" r:id="rId32"/>
    <p:sldId id="307" r:id="rId33"/>
    <p:sldId id="311" r:id="rId34"/>
    <p:sldId id="312" r:id="rId35"/>
    <p:sldId id="314" r:id="rId36"/>
    <p:sldId id="313" r:id="rId37"/>
    <p:sldId id="317" r:id="rId38"/>
    <p:sldId id="318" r:id="rId39"/>
    <p:sldId id="319" r:id="rId40"/>
    <p:sldId id="320" r:id="rId41"/>
    <p:sldId id="321" r:id="rId42"/>
    <p:sldId id="315" r:id="rId43"/>
    <p:sldId id="31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/>
    <p:restoredTop sz="96327"/>
  </p:normalViewPr>
  <p:slideViewPr>
    <p:cSldViewPr snapToGrid="0" snapToObjects="1">
      <p:cViewPr varScale="1">
        <p:scale>
          <a:sx n="145" d="100"/>
          <a:sy n="145" d="100"/>
        </p:scale>
        <p:origin x="2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46BF-3749-C948-AD97-D0D312A433F3}" type="datetimeFigureOut">
              <a:rPr lang="it-IT" smtClean="0"/>
              <a:t>01/07/21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7E2AB-AC8B-B942-AE6A-5B446745B0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0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7E2AB-AC8B-B942-AE6A-5B446745B0D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62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4AA08-5AF0-4A88-9F05-CD5E2AD16746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434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6589-72BE-4E44-81B5-6DF63EFE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DD1D7-A70E-374E-8AE7-922FBF7CB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D4DB6-F7F2-9342-A884-A4E5AC2C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103F-A726-6143-9663-7FA95B0D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CA18-7BA2-BF4B-A528-FCB82C8F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3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BC4B-F93F-4944-A934-5577E520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103ED-1DD0-704D-940B-BD4048DD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FCBA-F5AD-5740-AF80-913BC7E6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7D477-7614-6941-844E-51BBA3D6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B05C-B933-C943-9809-A476860A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ED161-EEDB-3640-BF4B-A3E35547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0CEAE-2070-AE49-8E4A-F0CBA1425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8F25-3EA2-7949-A4BB-5E94A77F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6B87-B3DB-C340-8F9A-10A1A7CA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8E4B5-5845-7242-9C26-E01F4880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1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5016-8C84-484E-966D-B2B4A0072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84FE5-33D7-4D5A-BB38-33F555C34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2A25-1B08-482C-ACE1-47BAE03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36A-862E-460F-AAD8-D2E5CD5B297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81BC9-3C0D-4A64-96D7-BA485002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9C9C-B32E-4EED-8C3E-45520B5B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848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4A99-4338-48AA-BA53-630B7C23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63EF-4DB0-4E28-957B-F285968BA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9A5C-8659-4A19-B4DB-9FBC54A8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0E22-551E-4B58-9AAD-98CEDEA1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7D6B9-F3DB-486D-A7B1-726B1985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471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569F-52B4-428D-B680-751345F6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1E1F4-3494-4115-AB66-8144BC85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21F7-233E-4CA5-93B2-FBF71348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E209-0924-45C0-A938-EBEBFDB20433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A27DC-F9FC-4D38-95FB-61007ADD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6C6E-E674-4012-AC5D-6D7D4F6F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345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993C-A584-42A2-A164-AC6F3E7A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D4EE-FF2C-4215-82BB-F658BA249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7278D-1F12-4B08-ACD0-26BD4438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3CDD-8AFF-460A-9FBB-426DD20A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3DB6-F795-4ABB-86A6-2B3869D66093}" type="datetime4">
              <a:rPr lang="en-US" smtClean="0"/>
              <a:t>July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49498-270E-46D7-980F-F060A24F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0A95B-E2ED-4B65-BA11-5C2AFB5E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927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2A57-B556-4DEF-B815-277CBD09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481D6-4156-4B36-86C6-E0049AAB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293B4-7EFD-423D-82B3-7A5249A95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39028-885B-46DC-A8D4-C84FBA901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998A4-B7AE-436D-95A0-890527D8A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55EB3-6B60-40D5-A9E0-40DEFAE7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9305-9D9E-40BE-B81C-AE871319518D}" type="datetime4">
              <a:rPr lang="en-US" smtClean="0"/>
              <a:t>July 1, 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BB868-B613-48FD-8153-1BFD0C82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4D4BC-70E0-497E-9B5A-C802D62B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161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AB5-8165-4A98-BE3B-A2E62582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CA07B-CEB7-4A09-BF51-076521EF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05F-3A5A-4C51-9019-5DB908F87102}" type="datetime4">
              <a:rPr lang="en-US" smtClean="0"/>
              <a:t>July 1, 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A09D5-F437-461A-8419-CBBF81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4EF3A-925C-4CCF-8849-A29CDFCC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6915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FE7BE-56C1-44C2-835C-536381FE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AF2F-74FA-422D-B24B-9B1A5C6A0D6F}" type="datetime4">
              <a:rPr lang="en-US" smtClean="0"/>
              <a:t>July 1, 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9ED7-57F3-4BC4-BAAF-600B4261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92D1-CF7D-43CB-BCF8-BECCCF63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6940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A682-879C-4076-A3A0-3EA45ED5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1960-815F-4FDE-933D-4A4B9F5B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7D1F3-4049-4F6C-82CA-072960992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A6802-D06C-4D81-84A6-DC3EED61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B94D-3B66-419C-9A71-E085B7CB78E3}" type="datetime4">
              <a:rPr lang="en-US" smtClean="0"/>
              <a:t>July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F281-DDB0-44A6-9333-342A1CA6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B617B-2B09-4AF1-84E0-D6746957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598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4CAE-6916-604B-AFD6-6CE986C3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7201-9629-8D40-B529-4D30AB46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16F83-460B-B441-AD8B-CC39F80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7324-9BA9-894F-AC4E-1B85C452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83652-C058-3F43-9D42-21637404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51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CE1-538A-437F-A739-BB775CD3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9EE7E-B905-4895-B196-7D4CC8039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11AB-9407-4093-8A9C-565F31CD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9F85-38FE-4901-BCF6-B7ED83B1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1751-E9C0-48B6-9B20-72829BBE78BB}" type="datetime4">
              <a:rPr lang="en-US" smtClean="0"/>
              <a:t>July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72512-A2AF-4631-943D-AFE13DA6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667DF-81D2-4AE9-BCDB-BCFCC51B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85500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D563-1DBA-4EF8-89FD-440B2297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B3662-CA34-42EC-B878-3200D6241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66A9-9A7D-4764-B2BB-60416674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00A1-0C75-4975-AB85-A40E59BE3054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62FB-A3F1-4F2F-9864-F55AE19D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0C8C-1C8C-4FCD-AFE6-568960A8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142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570BE-1B8C-41C1-B101-C5C9BE39F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D4B99-B94C-45B3-8015-391E7D69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5FE67-715E-4C73-A098-F609E0DA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94B-7F22-4A82-8B8A-DF5A31264FF1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0732C-8726-4E69-9F64-5BFD9A05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7801-F1E5-43E1-8F3B-17CC4DA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606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863D46-1262-CE48-ADE6-5A6DE5086C97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04CF6-19D1-6348-95D4-D36105005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000"/>
            <a:ext cx="9245600" cy="22479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8A443-B88F-8A4E-B61E-2CD7BE40B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857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BB26-D2AB-A14B-B360-B5E45803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4DE35EC1-65E4-9E4F-918E-57B93CCC3EB7}" type="datetime1">
              <a:rPr lang="it-IT" smtClean="0"/>
              <a:pPr/>
              <a:t>01/07/21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B5AA-0323-8D4A-B778-13D7C8B0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9991-8773-5646-8AE9-1DAB9461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  <a:solidFill>
            <a:srgbClr val="0070C0"/>
          </a:soli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BB15D-F728-9B4F-92DC-C8954613D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4400" y="370271"/>
            <a:ext cx="809664" cy="7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9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D1E453-897F-F540-9D4D-6F424949F5FE}"/>
              </a:ext>
            </a:extLst>
          </p:cNvPr>
          <p:cNvSpPr/>
          <p:nvPr userDrawn="1"/>
        </p:nvSpPr>
        <p:spPr>
          <a:xfrm>
            <a:off x="11376026" y="0"/>
            <a:ext cx="81597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2FAD2-3C7C-D54C-B600-D0BFF901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5090"/>
            <a:ext cx="10913746" cy="96739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05AC-8DC9-C144-A837-CAFB04B6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93812"/>
            <a:ext cx="6832600" cy="543718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elvetica" pitchFamily="2" charset="0"/>
              </a:defRPr>
            </a:lvl1pPr>
            <a:lvl2pPr>
              <a:defRPr>
                <a:solidFill>
                  <a:srgbClr val="002060"/>
                </a:solidFill>
                <a:latin typeface="Helvetica" pitchFamily="2" charset="0"/>
              </a:defRPr>
            </a:lvl2pPr>
            <a:lvl3pPr>
              <a:defRPr>
                <a:solidFill>
                  <a:srgbClr val="002060"/>
                </a:solidFill>
                <a:latin typeface="Helvetica" pitchFamily="2" charset="0"/>
              </a:defRPr>
            </a:lvl3pPr>
            <a:lvl4pPr>
              <a:defRPr>
                <a:solidFill>
                  <a:srgbClr val="002060"/>
                </a:solidFill>
                <a:latin typeface="Helvetica" pitchFamily="2" charset="0"/>
              </a:defRPr>
            </a:lvl4pPr>
            <a:lvl5pPr>
              <a:defRPr>
                <a:solidFill>
                  <a:srgbClr val="00206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6E28-4326-E545-812F-A235B162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04564" y="1522399"/>
            <a:ext cx="1304951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A7A94272-C749-4C46-9A88-B6C7B95421DE}" type="datetime1">
              <a:rPr lang="it-IT" smtClean="0"/>
              <a:t>01/07/21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D6D0-2C58-9644-B97E-F8E22F04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29442" y="4148534"/>
            <a:ext cx="3455194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4A07-CA2A-0947-AF12-49E949F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9526" y="6189663"/>
            <a:ext cx="685800" cy="365125"/>
          </a:xfrm>
          <a:solidFill>
            <a:srgbClr val="0070C0"/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AD56D-AA7C-FC4B-AA12-1ABCD021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026" y="167852"/>
            <a:ext cx="558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1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2344-91AB-5240-A4AF-C3362891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AB27-2A5A-FA44-B02C-99EC18A8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B21B-AB08-7A44-AF03-F5E7F49B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B1C-5F3E-9040-9408-AC41A46A1846}" type="datetime1">
              <a:rPr lang="it-IT" smtClean="0"/>
              <a:t>01/07/21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F4A2-8BDF-EC47-81E5-5957A7A7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2443-8894-454E-80FC-EF327829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0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054-F992-2B48-B187-774CB8AA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231C-D990-1C48-81F5-2ADA70AC6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142B7-82AD-0D49-8A5E-087B3037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63A1-9A97-204B-B077-FA2D09F4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79B8-C2A4-674C-B81E-899A521E9671}" type="datetime1">
              <a:rPr lang="it-IT" smtClean="0"/>
              <a:t>01/07/21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B5703-5B6C-4443-A7B0-6BFE4C25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6F8C2-3B94-DE4D-AD09-49882D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34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2AFE-AFAC-554A-B487-8DD0DAC1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E283D-59B1-BC4C-8030-E249111C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6BBC-317D-D042-8150-F73B6961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89BC-BFC2-914B-9F71-7227559B7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866D6-3D5A-A24D-8A26-B182B4E21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66A2F-4425-4C42-86BA-F8E2FB75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8310-DE60-DA4B-A6F4-A8978B5C1B9F}" type="datetime1">
              <a:rPr lang="it-IT" smtClean="0"/>
              <a:t>01/07/21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C3257-A485-7B4B-8E40-246389B6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5947B-5DF7-3A45-85F8-B9826A7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5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AEEB-122C-5B4B-94A8-993E41EA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0282C-E961-854D-BE75-B8430366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8F3-9359-0C4F-8DE9-EB4F4B596305}" type="datetime1">
              <a:rPr lang="it-IT" smtClean="0"/>
              <a:t>01/07/21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33F15-F08D-B043-89FC-3D170DC4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8B2A-994A-E640-8AB1-F80A4122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2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ED35C-F4CD-B342-97DE-DD430B41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E06F-369C-3B4D-8563-BDB35BCC8E2D}" type="datetime1">
              <a:rPr lang="it-IT" smtClean="0"/>
              <a:t>01/07/21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00930-23FF-C347-9DEC-23AA1AD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650E1-AC7B-7C45-83A8-D359CE53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9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D6CC-6D77-BE4F-B1BF-8CFF469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AA58B-0C67-4346-AFF9-680AD80D1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D9C-68DC-3949-929C-1B77D7C6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6E89-3A60-084D-B6B5-FABB921E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4B23-66CE-BE44-BD5C-E575D55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82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0A47-FF22-604A-9ACE-76581CF0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41E4-9ADB-B745-A045-09F865DE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8EFE9-DF2B-634F-987D-5E02E215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2215-0123-9046-824C-FC7AB769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81F2-E730-4B4F-A9D2-B0AD0670A376}" type="datetime1">
              <a:rPr lang="it-IT" smtClean="0"/>
              <a:t>01/07/21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B4260-EE1E-FB43-B074-A0EAD9F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5D4A-C0B8-8349-B68A-74CEB63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4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68E7-6844-EA43-B9A8-D56F3CCE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63BE9-B54A-7B44-9AC9-A1010759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0ABB3-31EB-944A-B8B6-8035F72D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B12F-2EA2-2B42-AC54-F18B9567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2D2E-DC8A-C44E-90F6-CC052A685C1D}" type="datetime1">
              <a:rPr lang="it-IT" smtClean="0"/>
              <a:t>01/07/21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DAB24-FC11-BA41-93BC-B3A2A77E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CB94-A1BD-714F-885F-3C3E5BB2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21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AA49-B742-644B-8F3C-E923489E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DF343-8CF7-564F-8A7D-748F422FC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3AB3-C333-624B-AF71-3F1C5150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EAB-942A-3041-9146-E88567D07176}" type="datetime1">
              <a:rPr lang="it-IT" smtClean="0"/>
              <a:t>01/07/21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39E5-86B4-2D4C-9A55-1BA11DE4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F2EE-DEED-6E4D-BFCD-DDBADAE8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60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BDEF1-010C-AF46-86E6-77F2052CF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CA226-EB01-014E-9526-64C553D3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E393-4ACD-1149-BB03-9CC412DE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D686-A9C2-014A-A36B-7B7F2BEBB484}" type="datetime1">
              <a:rPr lang="it-IT" smtClean="0"/>
              <a:t>01/07/21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81A8-E1C0-D042-8D01-01C916D7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67FC-9AE2-2B4A-BE5E-CDFB96A3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20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2011" y="1233197"/>
            <a:ext cx="5502125" cy="4922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01.07.21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46722" y="1233197"/>
            <a:ext cx="5348771" cy="4922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33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A5B7-9068-394E-AF8D-732736C4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2596-9E3A-1246-BE11-5BF213969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A9676-CA53-F341-A8DC-4D854745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305DB-173F-384E-A242-0D895E32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F35A6-4518-5449-AFF1-4FBA2EFF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29941-C040-1549-B9F2-5ED97DA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4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DF31-1671-0547-9BF4-E4B6E9D8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6A31-AE0B-6545-960B-33B7FDBF3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FFDB1-E198-6243-AEDC-96EC97C1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F296E-9A1A-244F-947A-FE02FEB1E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EED72-088C-E446-A463-1F8314E05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88193-7595-CF44-BD35-CE89B476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E253A-ABF5-2C4B-A342-C071CDF1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27C1A-75DE-644D-9805-2F553E68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C831-9F5E-7B40-8475-9D5E0479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49126-D5D9-4B4C-8B7B-7F08F34A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09FFA-700B-6148-9AFA-0B3E5D6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3788-05E6-9044-91CA-79867534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508D2-63DA-B243-A1AF-2C39340D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8DA0-343B-F54B-AF84-1B29B730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E46B-FA86-FD43-B351-15D26838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94E1-0D10-7045-AB15-BEFABC1A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993E-5108-D947-A1A0-7ED9A8B1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48E09-E83F-0F42-8581-4D955252E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4D6E9-AB98-0C4B-AB1F-6B3CA585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0FA57-DD28-D942-AD54-FA1E1365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9F6B-4827-B44B-A26D-EF6EAF4A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A48E-4C44-304F-AEC2-8B91762B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5289C-1442-4F40-9363-8A9882534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FF821-E55C-2746-BA0F-5EC24895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52E2B-C7A0-B64F-8046-1BB3CFDA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5DAC3-B338-A84A-8E5E-A0ED0059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5BC5-5B0B-6B47-8878-21D4772E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3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85CE8-B2FC-4A43-B559-CA1984D9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68D9C-29F3-9C4F-AE1F-3D12140FA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4B3C-4B9D-CE42-A429-DE6EADD83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C26B-6807-CF43-A068-D1E183D38C7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0EC4-3665-2A4D-85B4-438720180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6ACC3-8309-8B42-ABEF-9465B773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0D584-B052-42F5-9952-6885542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DDB8-2093-4AF6-81C1-8E675C1A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558E-59B0-4F1E-8A98-D1FCD7865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31BB-64DE-4D97-9C62-35329900CC85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F66E-E05D-4565-AE8A-6B7160CD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E191-F50A-4FE7-AF09-096B91B2E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76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FF536-BCAA-8A46-9D82-A1937BC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B5C3-0E8D-B448-9F84-D26129BC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5106-1DF1-464D-9B7B-5E981FE31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FDE6-BB9C-DF42-85CC-D6AE50A9AFF4}" type="datetime1">
              <a:rPr lang="it-IT" smtClean="0"/>
              <a:t>01/07/21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FDFA-1AB3-DB4E-8F48-11065990F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D3B0-4EA0-5F48-93DA-FF8493E1D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5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glab.it/products/cub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desy.de/display/LUXE/Gamma+Beam+Profil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caen.it/products/a2519/" TargetMode="External"/><Relationship Id="rId5" Type="http://schemas.openxmlformats.org/officeDocument/2006/relationships/hyperlink" Target="https://www.caen.it/products/sy5527lc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6ECC-EDBA-6640-84E0-48DBEE325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General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E3198-C985-C94D-9B6F-D9D58B664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M. </a:t>
            </a:r>
            <a:r>
              <a:rPr lang="en-GB" dirty="0" err="1"/>
              <a:t>Bruschi</a:t>
            </a:r>
            <a:r>
              <a:rPr lang="en-GB" dirty="0"/>
              <a:t> (INFN Bologna)</a:t>
            </a:r>
          </a:p>
        </p:txBody>
      </p:sp>
    </p:spTree>
    <p:extLst>
      <p:ext uri="{BB962C8B-B14F-4D97-AF65-F5344CB8AC3E}">
        <p14:creationId xmlns:p14="http://schemas.microsoft.com/office/powerpoint/2010/main" val="264877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11A8-8671-944B-96F5-55FC6D36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Very low-noise electronics to test sapphire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C18B-49BE-F949-AC43-B98B7DC9C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0990-8322-7B48-ADBA-F76AB73C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272-C749-4C46-9A88-B6C7B95421DE}" type="datetime1">
              <a:rPr lang="it-IT" smtClean="0"/>
              <a:t>01/07/21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F6CCD-3731-2A4D-A297-227DEE3D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4DA00-2C4B-734F-8B89-617D942E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A45C0-467B-AC43-86C7-4557A384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1039807"/>
            <a:ext cx="7718614" cy="5113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0FCBA-D789-EC4D-9217-0E4620CC3030}"/>
              </a:ext>
            </a:extLst>
          </p:cNvPr>
          <p:cNvSpPr txBox="1"/>
          <p:nvPr/>
        </p:nvSpPr>
        <p:spPr>
          <a:xfrm>
            <a:off x="8245887" y="761486"/>
            <a:ext cx="286758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Strip capacitance: 1.84 pF</a:t>
            </a:r>
          </a:p>
          <a:p>
            <a:endParaRPr lang="en-GB" dirty="0"/>
          </a:p>
          <a:p>
            <a:r>
              <a:rPr lang="en-GB" dirty="0"/>
              <a:t>MIP signal:22 eh/um</a:t>
            </a:r>
          </a:p>
          <a:p>
            <a:endParaRPr lang="en-GB" dirty="0"/>
          </a:p>
          <a:p>
            <a:r>
              <a:rPr lang="en-GB" dirty="0"/>
              <a:t>Thickness: 100 um</a:t>
            </a:r>
          </a:p>
          <a:p>
            <a:endParaRPr lang="en-GB" dirty="0"/>
          </a:p>
          <a:p>
            <a:r>
              <a:rPr lang="en-GB" dirty="0"/>
              <a:t>CCE: 50%</a:t>
            </a:r>
          </a:p>
          <a:p>
            <a:endParaRPr lang="en-GB" dirty="0"/>
          </a:p>
          <a:p>
            <a:r>
              <a:rPr lang="en-GB" dirty="0"/>
              <a:t>Total signal: 1100 el</a:t>
            </a:r>
          </a:p>
          <a:p>
            <a:endParaRPr lang="en-GB" dirty="0"/>
          </a:p>
          <a:p>
            <a:r>
              <a:rPr lang="en-GB" dirty="0"/>
              <a:t>Total noise: 12.4 el</a:t>
            </a:r>
          </a:p>
          <a:p>
            <a:endParaRPr lang="en-GB" dirty="0"/>
          </a:p>
          <a:p>
            <a:r>
              <a:rPr lang="en-GB" dirty="0"/>
              <a:t>Starting kit: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 CUBE (400 euros/piece)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Bias Board 8CH </a:t>
            </a:r>
          </a:p>
          <a:p>
            <a:r>
              <a:rPr lang="en-GB" dirty="0"/>
              <a:t>	(800 euros/piece) 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6A2B8-AAFF-B841-9EAF-0BBB4CBA0F01}"/>
              </a:ext>
            </a:extLst>
          </p:cNvPr>
          <p:cNvSpPr/>
          <p:nvPr/>
        </p:nvSpPr>
        <p:spPr>
          <a:xfrm>
            <a:off x="512815" y="3790979"/>
            <a:ext cx="7193276" cy="967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33E62-E28F-544E-8C3A-F948D6390199}"/>
              </a:ext>
            </a:extLst>
          </p:cNvPr>
          <p:cNvSpPr/>
          <p:nvPr/>
        </p:nvSpPr>
        <p:spPr>
          <a:xfrm>
            <a:off x="3896731" y="837339"/>
            <a:ext cx="3679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https://www.xglab.it/products/cube/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8C7615-F824-234C-8172-6B1A6F461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173" y="5228698"/>
            <a:ext cx="2421142" cy="15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9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79-EFDB-4F44-B42B-2F6EB2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Needs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2F0B4-4C91-F443-9B4B-1C635A60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852" y="1833880"/>
            <a:ext cx="11440887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1 MIP in 100 </a:t>
            </a:r>
            <a:r>
              <a:rPr lang="it-IT" dirty="0" err="1"/>
              <a:t>um</a:t>
            </a:r>
            <a:r>
              <a:rPr lang="it-IT" dirty="0"/>
              <a:t> </a:t>
            </a:r>
            <a:r>
              <a:rPr lang="it-IT" dirty="0" err="1"/>
              <a:t>Sapphire</a:t>
            </a:r>
            <a:r>
              <a:rPr lang="it-IT" dirty="0"/>
              <a:t> : 2200x27 </a:t>
            </a:r>
            <a:r>
              <a:rPr lang="it-IT" dirty="0" err="1"/>
              <a:t>eV</a:t>
            </a:r>
            <a:r>
              <a:rPr lang="it-IT" dirty="0"/>
              <a:t>= 60 </a:t>
            </a:r>
            <a:r>
              <a:rPr lang="it-IT" dirty="0" err="1"/>
              <a:t>keV</a:t>
            </a:r>
            <a:endParaRPr lang="it-IT" dirty="0"/>
          </a:p>
          <a:p>
            <a:r>
              <a:rPr lang="it-IT" dirty="0"/>
              <a:t>LUXE Max Energy release in downstream detector per BX: 25 </a:t>
            </a:r>
            <a:r>
              <a:rPr lang="it-IT" dirty="0" err="1"/>
              <a:t>GeV</a:t>
            </a:r>
            <a:endParaRPr lang="it-IT" dirty="0"/>
          </a:p>
          <a:p>
            <a:r>
              <a:rPr lang="it-IT" dirty="0" err="1"/>
              <a:t>Number</a:t>
            </a:r>
            <a:r>
              <a:rPr lang="it-IT" dirty="0"/>
              <a:t> of MIPS per BX (LUXE) per strip: 4.2 x 10</a:t>
            </a:r>
            <a:r>
              <a:rPr lang="it-IT" baseline="30000" dirty="0"/>
              <a:t>5</a:t>
            </a:r>
          </a:p>
          <a:p>
            <a:r>
              <a:rPr lang="it-IT" dirty="0"/>
              <a:t>1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running</a:t>
            </a:r>
            <a:r>
              <a:rPr lang="it-IT" dirty="0"/>
              <a:t> LUXE ~ 35 weeks</a:t>
            </a:r>
          </a:p>
          <a:p>
            <a:r>
              <a:rPr lang="it-IT" dirty="0"/>
              <a:t>Test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duration</a:t>
            </a:r>
            <a:r>
              <a:rPr lang="it-IT" dirty="0"/>
              <a:t> ~ 1 week</a:t>
            </a:r>
          </a:p>
          <a:p>
            <a:endParaRPr lang="it-IT" dirty="0"/>
          </a:p>
          <a:p>
            <a:r>
              <a:rPr lang="it-IT" dirty="0"/>
              <a:t>Electron test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intensity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(per strip) ~ 35 x 4.2 x 10</a:t>
            </a:r>
            <a:r>
              <a:rPr lang="it-IT" baseline="30000" dirty="0"/>
              <a:t>5 </a:t>
            </a:r>
            <a:r>
              <a:rPr lang="it-IT" dirty="0"/>
              <a:t>~ 1.5 x 10</a:t>
            </a:r>
            <a:r>
              <a:rPr lang="it-IT" baseline="30000" dirty="0"/>
              <a:t>7</a:t>
            </a:r>
            <a:r>
              <a:rPr lang="it-IT" dirty="0"/>
              <a:t> /</a:t>
            </a:r>
            <a:r>
              <a:rPr lang="it-IT" dirty="0" err="1"/>
              <a:t>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MC </a:t>
            </a:r>
            <a:r>
              <a:rPr lang="it-IT" dirty="0" err="1"/>
              <a:t>standalone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plan</a:t>
            </a:r>
            <a:r>
              <a:rPr lang="it-IT" dirty="0"/>
              <a:t> test </a:t>
            </a:r>
            <a:r>
              <a:rPr lang="it-IT" dirty="0" err="1"/>
              <a:t>beam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58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8E61-D260-8D44-BF03-AEE0A8E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Today’s</a:t>
            </a:r>
            <a:r>
              <a:rPr lang="it-IT" dirty="0"/>
              <a:t> </a:t>
            </a:r>
            <a:r>
              <a:rPr lang="it-IT" dirty="0" err="1"/>
              <a:t>program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AA51-7967-A541-BA5D-BC4F75E0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864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/>
              <a:t>Discussion</a:t>
            </a:r>
            <a:endParaRPr lang="it-IT" dirty="0"/>
          </a:p>
          <a:p>
            <a:pPr lvl="1"/>
            <a:r>
              <a:rPr lang="it-IT" dirty="0"/>
              <a:t>Status of the Delivery from DESY to Padova and Tomsk</a:t>
            </a:r>
          </a:p>
          <a:p>
            <a:pPr lvl="1"/>
            <a:r>
              <a:rPr lang="it-IT" dirty="0" err="1"/>
              <a:t>Samples</a:t>
            </a:r>
            <a:r>
              <a:rPr lang="it-IT" dirty="0"/>
              <a:t> </a:t>
            </a:r>
            <a:r>
              <a:rPr lang="it-IT" dirty="0" err="1"/>
              <a:t>received</a:t>
            </a:r>
            <a:r>
              <a:rPr lang="it-IT" dirty="0"/>
              <a:t> by Padova from </a:t>
            </a:r>
            <a:r>
              <a:rPr lang="it-IT" dirty="0" err="1"/>
              <a:t>University</a:t>
            </a:r>
            <a:endParaRPr lang="it-IT" dirty="0"/>
          </a:p>
          <a:p>
            <a:pPr lvl="2"/>
            <a:r>
              <a:rPr lang="it-IT" dirty="0"/>
              <a:t>Report </a:t>
            </a:r>
            <a:r>
              <a:rPr lang="it-IT" dirty="0" err="1"/>
              <a:t>about</a:t>
            </a:r>
            <a:r>
              <a:rPr lang="it-IT" dirty="0"/>
              <a:t> first </a:t>
            </a:r>
            <a:r>
              <a:rPr lang="it-IT" dirty="0" err="1"/>
              <a:t>tests</a:t>
            </a:r>
            <a:endParaRPr lang="it-IT" dirty="0"/>
          </a:p>
          <a:p>
            <a:pPr lvl="1"/>
            <a:r>
              <a:rPr lang="it-IT" dirty="0"/>
              <a:t>PCB </a:t>
            </a:r>
            <a:r>
              <a:rPr lang="it-IT" dirty="0" err="1"/>
              <a:t>support</a:t>
            </a:r>
            <a:r>
              <a:rPr lang="it-IT" dirty="0"/>
              <a:t> for the detectors</a:t>
            </a:r>
          </a:p>
          <a:p>
            <a:pPr lvl="2"/>
            <a:r>
              <a:rPr lang="it-IT" dirty="0"/>
              <a:t>Design/production (INFN Bologna </a:t>
            </a:r>
            <a:r>
              <a:rPr lang="it-IT" dirty="0" err="1"/>
              <a:t>experts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Specifications</a:t>
            </a:r>
            <a:r>
              <a:rPr lang="it-IT" dirty="0"/>
              <a:t> for detector </a:t>
            </a:r>
            <a:r>
              <a:rPr lang="it-IT" dirty="0" err="1"/>
              <a:t>mechanics</a:t>
            </a:r>
            <a:endParaRPr lang="it-IT" dirty="0"/>
          </a:p>
          <a:p>
            <a:r>
              <a:rPr lang="it-IT" dirty="0"/>
              <a:t>Test </a:t>
            </a:r>
            <a:r>
              <a:rPr lang="it-IT" dirty="0" err="1"/>
              <a:t>Beam</a:t>
            </a:r>
            <a:r>
              <a:rPr lang="it-IT" dirty="0"/>
              <a:t> planning</a:t>
            </a:r>
          </a:p>
          <a:p>
            <a:r>
              <a:rPr lang="it-IT" dirty="0"/>
              <a:t>Update on MC </a:t>
            </a:r>
            <a:r>
              <a:rPr lang="it-IT" dirty="0" err="1"/>
              <a:t>simulation</a:t>
            </a:r>
            <a:endParaRPr lang="it-IT" dirty="0"/>
          </a:p>
          <a:p>
            <a:r>
              <a:rPr lang="it-IT" dirty="0"/>
              <a:t>Others?</a:t>
            </a:r>
          </a:p>
          <a:p>
            <a:pPr lvl="2"/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95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DA1B-CAC0-B348-87E9-B1AA28F3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3BDC-AE66-5C4C-BA01-3D98DE24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8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F41C-5E26-3F40-8454-8D26ADE0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from the Padova </a:t>
            </a:r>
            <a:r>
              <a:rPr lang="it-IT" dirty="0" err="1"/>
              <a:t>group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FB0C-1CE4-4D4C-987C-B817E7E9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detector:</a:t>
            </a:r>
          </a:p>
          <a:p>
            <a:pPr lvl="1"/>
            <a:r>
              <a:rPr lang="en-US" dirty="0"/>
              <a:t>the minimum distance between metallization and edge of the PCB is 0.2 mm</a:t>
            </a:r>
            <a:br>
              <a:rPr lang="en-US" dirty="0"/>
            </a:br>
            <a:r>
              <a:rPr lang="en-US" dirty="0"/>
              <a:t>we wonder whether there is any reason to be so close to the edge or if</a:t>
            </a:r>
            <a:br>
              <a:rPr lang="en-US" dirty="0"/>
            </a:br>
            <a:r>
              <a:rPr lang="en-US" dirty="0"/>
              <a:t>it wouldn't be safer to keep of the order of 1mm gap.</a:t>
            </a:r>
          </a:p>
          <a:p>
            <a:pPr lvl="1"/>
            <a:r>
              <a:rPr lang="en-US" dirty="0"/>
              <a:t>it would help to have alignment crosses obtained with the metallization on</a:t>
            </a:r>
            <a:br>
              <a:rPr lang="en-US" dirty="0"/>
            </a:br>
            <a:r>
              <a:rPr lang="en-US" dirty="0"/>
              <a:t>the strip side of the detector, in a few positions</a:t>
            </a:r>
            <a:br>
              <a:rPr lang="en-US" dirty="0"/>
            </a:br>
            <a:r>
              <a:rPr lang="en-US" dirty="0"/>
              <a:t>where there is no metallization on the other side, so that the transparency of the</a:t>
            </a:r>
            <a:br>
              <a:rPr lang="en-US" dirty="0"/>
            </a:br>
            <a:r>
              <a:rPr lang="en-US" dirty="0"/>
              <a:t>sapphire makes it possible to see the corresponding markers on the PCB.</a:t>
            </a:r>
          </a:p>
          <a:p>
            <a:pPr lvl="1"/>
            <a:r>
              <a:rPr lang="en-US" dirty="0"/>
              <a:t>what is the minimum thickness of the metallization that can be deposited ?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  PCB:</a:t>
            </a:r>
          </a:p>
          <a:p>
            <a:pPr lvl="1"/>
            <a:r>
              <a:rPr lang="en-US" dirty="0"/>
              <a:t>the current baseline electronics  (EASIROC chips) seems to provide an AC coupling to the strips;</a:t>
            </a:r>
            <a:br>
              <a:rPr lang="en-US" dirty="0"/>
            </a:br>
            <a:r>
              <a:rPr lang="en-US" dirty="0"/>
              <a:t>in this case it would seem opportune to implement a polarization of the</a:t>
            </a:r>
            <a:br>
              <a:rPr lang="en-US" dirty="0"/>
            </a:br>
            <a:r>
              <a:rPr lang="en-US" dirty="0"/>
              <a:t>strips in the PCB: is there any reason why it has not been foreseen ?</a:t>
            </a:r>
          </a:p>
          <a:p>
            <a:pPr lvl="1"/>
            <a:r>
              <a:rPr lang="en-US" dirty="0"/>
              <a:t>it would seem beneficial to have all the the pads used for gluing the detector connected to the HV line and</a:t>
            </a:r>
            <a:br>
              <a:rPr lang="en-US" dirty="0"/>
            </a:br>
            <a:r>
              <a:rPr lang="en-US" dirty="0"/>
              <a:t>not just the bottom one</a:t>
            </a:r>
          </a:p>
          <a:p>
            <a:pPr lvl="1"/>
            <a:r>
              <a:rPr lang="en-US" dirty="0"/>
              <a:t>as mentioned for the detector, alignment markers could be included in the PCB design to match the ones </a:t>
            </a:r>
            <a:br>
              <a:rPr lang="en-US" dirty="0"/>
            </a:br>
            <a:r>
              <a:rPr lang="en-US" dirty="0"/>
              <a:t>on the detectors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386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DE33-85E4-904D-9E8D-9B38E10D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Specifications</a:t>
            </a:r>
            <a:r>
              <a:rPr lang="it-IT" dirty="0"/>
              <a:t> for </a:t>
            </a:r>
            <a:r>
              <a:rPr lang="it-IT" dirty="0" err="1"/>
              <a:t>mechanics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56AF-D9AF-664F-8898-61410D87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Absolute reproducibility: 100 um ( this is the accuracy of the measurement provided by the survey group, I can't see reasons</a:t>
            </a:r>
            <a:br>
              <a:rPr lang="en-US" dirty="0"/>
            </a:br>
            <a:r>
              <a:rPr lang="en-US" dirty="0"/>
              <a:t>to do better than this, but maybe I'm overlooking something)</a:t>
            </a:r>
          </a:p>
          <a:p>
            <a:r>
              <a:rPr lang="en-US" dirty="0"/>
              <a:t>max. relative motion accuracy, within total motion in one direction &lt; 2mm: 2 um (this is the requirement for the gamma beam scan)</a:t>
            </a:r>
          </a:p>
          <a:p>
            <a:r>
              <a:rPr lang="en-US" dirty="0"/>
              <a:t>min. motion range: 2 cm </a:t>
            </a:r>
          </a:p>
          <a:p>
            <a:r>
              <a:rPr lang="en-US" dirty="0"/>
              <a:t>max. mass to be moved: 200g + vertical stage mass in the horizontal direction</a:t>
            </a:r>
          </a:p>
          <a:p>
            <a:r>
              <a:rPr lang="en-US" dirty="0"/>
              <a:t>min. top movement speed: 1 mm/s possibility to switch off the liner stages ( this may reduce the noise, servomechanisms usually stay active to keep the positions)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431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BD59-F069-134A-8C69-12D90C26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TDR GBP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43B4-12B1-FA46-BBC3-29CCFB95E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motivation</a:t>
            </a:r>
            <a:endParaRPr lang="it-IT" dirty="0"/>
          </a:p>
          <a:p>
            <a:r>
              <a:rPr lang="it-IT" dirty="0"/>
              <a:t>Detector </a:t>
            </a:r>
            <a:r>
              <a:rPr lang="it-IT" dirty="0" err="1"/>
              <a:t>Description</a:t>
            </a:r>
            <a:endParaRPr lang="it-IT" dirty="0"/>
          </a:p>
          <a:p>
            <a:pPr lvl="1"/>
            <a:r>
              <a:rPr lang="it-IT" dirty="0" err="1"/>
              <a:t>Sapphire</a:t>
            </a:r>
            <a:r>
              <a:rPr lang="it-IT" dirty="0"/>
              <a:t> detectors</a:t>
            </a:r>
          </a:p>
          <a:p>
            <a:pPr lvl="1"/>
            <a:r>
              <a:rPr lang="it-IT" dirty="0" err="1"/>
              <a:t>Mechanics</a:t>
            </a:r>
            <a:endParaRPr lang="it-IT" dirty="0"/>
          </a:p>
          <a:p>
            <a:pPr lvl="1"/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Electronics</a:t>
            </a:r>
            <a:endParaRPr lang="it-IT" dirty="0"/>
          </a:p>
          <a:p>
            <a:pPr lvl="1"/>
            <a:r>
              <a:rPr lang="it-IT" dirty="0"/>
              <a:t>Slow Control</a:t>
            </a:r>
          </a:p>
          <a:p>
            <a:r>
              <a:rPr lang="it-IT" dirty="0"/>
              <a:t>Performances</a:t>
            </a:r>
          </a:p>
          <a:p>
            <a:pPr lvl="1"/>
            <a:r>
              <a:rPr lang="it-IT" dirty="0"/>
              <a:t>test</a:t>
            </a:r>
          </a:p>
          <a:p>
            <a:pPr lvl="1"/>
            <a:r>
              <a:rPr lang="it-IT" dirty="0"/>
              <a:t>MC </a:t>
            </a:r>
            <a:r>
              <a:rPr lang="it-IT" dirty="0" err="1"/>
              <a:t>simulation</a:t>
            </a:r>
            <a:endParaRPr lang="it-IT" dirty="0"/>
          </a:p>
          <a:p>
            <a:r>
              <a:rPr lang="it-IT" dirty="0" err="1"/>
              <a:t>Costs</a:t>
            </a:r>
            <a:r>
              <a:rPr lang="it-IT" dirty="0"/>
              <a:t>, </a:t>
            </a:r>
            <a:r>
              <a:rPr lang="it-IT" dirty="0" err="1"/>
              <a:t>Resources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719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DFE4-31DD-734C-9AEA-0D745BB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4" y="-252392"/>
            <a:ext cx="10515600" cy="1325563"/>
          </a:xfrm>
        </p:spPr>
        <p:txBody>
          <a:bodyPr/>
          <a:lstStyle/>
          <a:p>
            <a:r>
              <a:rPr lang="it-IT" dirty="0" err="1"/>
              <a:t>Todo</a:t>
            </a:r>
            <a:r>
              <a:rPr lang="it-IT" dirty="0"/>
              <a:t> List for TDR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76EB-A504-A945-BD9A-95BC6EF6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84" y="908946"/>
            <a:ext cx="10515600" cy="546810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Detector performances </a:t>
            </a:r>
            <a:r>
              <a:rPr lang="it-IT" dirty="0" err="1"/>
              <a:t>using</a:t>
            </a:r>
            <a:r>
              <a:rPr lang="it-IT" dirty="0"/>
              <a:t> full G4 and </a:t>
            </a:r>
            <a:r>
              <a:rPr lang="it-IT" dirty="0" err="1"/>
              <a:t>realistic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conditions</a:t>
            </a:r>
            <a:endParaRPr lang="it-IT" dirty="0"/>
          </a:p>
          <a:p>
            <a:pPr lvl="1"/>
            <a:r>
              <a:rPr lang="it-IT" dirty="0" err="1"/>
              <a:t>improved</a:t>
            </a:r>
            <a:r>
              <a:rPr lang="it-IT" dirty="0"/>
              <a:t> (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final</a:t>
            </a:r>
            <a:r>
              <a:rPr lang="it-IT" dirty="0"/>
              <a:t>)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description</a:t>
            </a:r>
            <a:endParaRPr lang="it-IT" dirty="0"/>
          </a:p>
          <a:p>
            <a:pPr lvl="1"/>
            <a:r>
              <a:rPr lang="it-IT" dirty="0" err="1"/>
              <a:t>digitization</a:t>
            </a:r>
            <a:endParaRPr lang="it-IT" dirty="0"/>
          </a:p>
          <a:p>
            <a:pPr lvl="1"/>
            <a:r>
              <a:rPr lang="it-IT" dirty="0" err="1"/>
              <a:t>linearly</a:t>
            </a:r>
            <a:r>
              <a:rPr lang="it-IT" dirty="0"/>
              <a:t> </a:t>
            </a:r>
            <a:r>
              <a:rPr lang="it-IT" dirty="0" err="1"/>
              <a:t>polarized</a:t>
            </a:r>
            <a:r>
              <a:rPr lang="it-IT" dirty="0"/>
              <a:t> laser </a:t>
            </a:r>
            <a:r>
              <a:rPr lang="it-IT" dirty="0" err="1"/>
              <a:t>beam</a:t>
            </a:r>
            <a:endParaRPr lang="it-IT" dirty="0"/>
          </a:p>
          <a:p>
            <a:r>
              <a:rPr lang="it-IT" dirty="0" err="1"/>
              <a:t>Finalize</a:t>
            </a:r>
            <a:r>
              <a:rPr lang="it-IT" dirty="0"/>
              <a:t> </a:t>
            </a:r>
            <a:r>
              <a:rPr lang="it-IT" dirty="0" err="1"/>
              <a:t>conceptual</a:t>
            </a:r>
            <a:r>
              <a:rPr lang="it-IT" dirty="0"/>
              <a:t> design of</a:t>
            </a:r>
          </a:p>
          <a:p>
            <a:pPr lvl="1"/>
            <a:r>
              <a:rPr lang="it-IT" dirty="0" err="1"/>
              <a:t>mechanics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electronics</a:t>
            </a:r>
            <a:r>
              <a:rPr lang="it-IT" dirty="0"/>
              <a:t> </a:t>
            </a:r>
          </a:p>
          <a:p>
            <a:r>
              <a:rPr lang="it-IT" dirty="0" err="1"/>
              <a:t>Planned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 and first lab </a:t>
            </a:r>
            <a:r>
              <a:rPr lang="it-IT" dirty="0" err="1"/>
              <a:t>tests</a:t>
            </a:r>
            <a:r>
              <a:rPr lang="it-IT" dirty="0"/>
              <a:t> on </a:t>
            </a:r>
            <a:r>
              <a:rPr lang="it-IT" dirty="0" err="1"/>
              <a:t>sapphire</a:t>
            </a:r>
            <a:r>
              <a:rPr lang="it-IT" dirty="0"/>
              <a:t> detectors</a:t>
            </a:r>
          </a:p>
          <a:p>
            <a:pPr lvl="1"/>
            <a:r>
              <a:rPr lang="it-IT" dirty="0" err="1"/>
              <a:t>Uniformity</a:t>
            </a:r>
            <a:r>
              <a:rPr lang="it-IT" dirty="0"/>
              <a:t> of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radioactive</a:t>
            </a:r>
            <a:r>
              <a:rPr lang="it-IT" dirty="0"/>
              <a:t> source</a:t>
            </a:r>
          </a:p>
          <a:p>
            <a:r>
              <a:rPr lang="it-IT" dirty="0"/>
              <a:t>The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advance</a:t>
            </a:r>
            <a:r>
              <a:rPr lang="it-IT" dirty="0"/>
              <a:t> of the </a:t>
            </a:r>
            <a:r>
              <a:rPr lang="it-IT" dirty="0" err="1"/>
              <a:t>planned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depends</a:t>
            </a:r>
            <a:r>
              <a:rPr lang="it-IT" dirty="0"/>
              <a:t> on the </a:t>
            </a:r>
            <a:r>
              <a:rPr lang="it-IT" dirty="0" err="1"/>
              <a:t>economical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given</a:t>
            </a:r>
            <a:r>
              <a:rPr lang="it-IT" dirty="0"/>
              <a:t> by the </a:t>
            </a:r>
            <a:r>
              <a:rPr lang="it-IT" dirty="0" err="1"/>
              <a:t>funding</a:t>
            </a:r>
            <a:r>
              <a:rPr lang="it-IT" dirty="0"/>
              <a:t> agency from </a:t>
            </a:r>
            <a:r>
              <a:rPr lang="it-IT" dirty="0" err="1"/>
              <a:t>now</a:t>
            </a:r>
            <a:r>
              <a:rPr lang="it-IT" dirty="0"/>
              <a:t> to the end of the </a:t>
            </a:r>
            <a:r>
              <a:rPr lang="it-IT" dirty="0" err="1"/>
              <a:t>year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Experiment and GBP </a:t>
            </a:r>
            <a:r>
              <a:rPr lang="it-IT" dirty="0" err="1"/>
              <a:t>presented</a:t>
            </a:r>
            <a:r>
              <a:rPr lang="it-IT" dirty="0"/>
              <a:t> </a:t>
            </a:r>
            <a:r>
              <a:rPr lang="it-IT" dirty="0" err="1"/>
              <a:t>yesterday</a:t>
            </a:r>
            <a:r>
              <a:rPr lang="it-IT" dirty="0"/>
              <a:t> (</a:t>
            </a:r>
            <a:r>
              <a:rPr lang="it-IT" dirty="0" err="1"/>
              <a:t>May</a:t>
            </a:r>
            <a:r>
              <a:rPr lang="it-IT" dirty="0"/>
              <a:t> 18th) </a:t>
            </a:r>
            <a:r>
              <a:rPr lang="it-IT" dirty="0" err="1"/>
              <a:t>at</a:t>
            </a:r>
            <a:r>
              <a:rPr lang="it-IT" dirty="0"/>
              <a:t> INFN CSN1</a:t>
            </a:r>
          </a:p>
          <a:p>
            <a:pPr lvl="1"/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Reviewing</a:t>
            </a:r>
            <a:r>
              <a:rPr lang="it-IT" dirty="0"/>
              <a:t> procedure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aiming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succesfull</a:t>
            </a:r>
            <a:r>
              <a:rPr lang="it-IT" dirty="0"/>
              <a:t>, to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from 2022</a:t>
            </a:r>
          </a:p>
          <a:p>
            <a:pPr marL="0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25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71C-31CF-7A4F-936A-33BF3609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Today’s</a:t>
            </a:r>
            <a:r>
              <a:rPr lang="it-IT" dirty="0"/>
              <a:t> </a:t>
            </a:r>
            <a:r>
              <a:rPr lang="it-IT" dirty="0" err="1"/>
              <a:t>discussion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F1259-F514-B647-9259-E777DB3E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Labeling scheme?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Wafer thickness (~10 points)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 (~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0.8–1.2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 for 2” 100-150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thick wafers)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Optical tests (to be discussed)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Probe station tests (UV,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source)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60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44842-94A6-4105-9FCE-AFC874486C0E}"/>
              </a:ext>
            </a:extLst>
          </p:cNvPr>
          <p:cNvSpPr txBox="1"/>
          <p:nvPr/>
        </p:nvSpPr>
        <p:spPr>
          <a:xfrm>
            <a:off x="1049586" y="795648"/>
            <a:ext cx="10092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study charge carriers lifetime by optical methods?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Ideas are welcome!</a:t>
            </a:r>
            <a:endParaRPr kumimoji="0" lang="en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EF499-F4DA-4DDA-968B-B28039E2910F}"/>
              </a:ext>
            </a:extLst>
          </p:cNvPr>
          <p:cNvSpPr txBox="1"/>
          <p:nvPr/>
        </p:nvSpPr>
        <p:spPr>
          <a:xfrm>
            <a:off x="1971304" y="3990108"/>
            <a:ext cx="82942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Röntgen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pumping – visible light reflection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Optical-Pump/THz-Probe Spectroscopy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Double photon absorption – UV (~200 nm) light?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Something else?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0FCD9-1C6B-4613-97E8-05240D1CC31E}"/>
              </a:ext>
            </a:extLst>
          </p:cNvPr>
          <p:cNvSpPr txBox="1"/>
          <p:nvPr/>
        </p:nvSpPr>
        <p:spPr>
          <a:xfrm>
            <a:off x="1049586" y="2553195"/>
            <a:ext cx="94959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optical? Allows to check wafers without metallization,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contacts etc. 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EFE13-E363-4DF2-8A93-1FAD48E1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838CB-BA1B-4242-B4BA-AFFA5FBFFA93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1, 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B9CC6-9C66-42C0-94C5-A22083EF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Sergej Schuwalow, DESY</a:t>
            </a:r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30100-F464-4494-9E3D-85CA8EF0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F30E0-5D63-413E-B4B0-9CDF0D1F3359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7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EB65-C617-3342-8400-ABAFAD90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/>
              <a:t>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3D919-C38B-A148-B72A-8DC1FAC5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081" y="1253331"/>
            <a:ext cx="10515600" cy="4351338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INFN Bologna and Padova </a:t>
            </a:r>
            <a:r>
              <a:rPr lang="it-IT" dirty="0" err="1"/>
              <a:t>groups</a:t>
            </a:r>
            <a:r>
              <a:rPr lang="it-IT" dirty="0"/>
              <a:t> </a:t>
            </a:r>
            <a:r>
              <a:rPr lang="it-IT" dirty="0" err="1"/>
              <a:t>belong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to the LUXE </a:t>
            </a:r>
            <a:r>
              <a:rPr lang="it-IT" dirty="0" err="1"/>
              <a:t>collaboration</a:t>
            </a:r>
            <a:r>
              <a:rPr lang="it-IT" dirty="0"/>
              <a:t> </a:t>
            </a:r>
          </a:p>
          <a:p>
            <a:r>
              <a:rPr lang="it-IT" dirty="0"/>
              <a:t>A </a:t>
            </a:r>
            <a:r>
              <a:rPr lang="it-IT" dirty="0" err="1"/>
              <a:t>space</a:t>
            </a:r>
            <a:r>
              <a:rPr lang="it-IT" dirty="0"/>
              <a:t> in CONFLUENCE </a:t>
            </a:r>
            <a:r>
              <a:rPr lang="it-IT" dirty="0" err="1"/>
              <a:t>where</a:t>
            </a:r>
            <a:r>
              <a:rPr lang="it-IT" dirty="0"/>
              <a:t> to </a:t>
            </a:r>
            <a:r>
              <a:rPr lang="it-IT" dirty="0" err="1"/>
              <a:t>place</a:t>
            </a:r>
            <a:r>
              <a:rPr lang="it-IT" dirty="0"/>
              <a:t> GBP </a:t>
            </a:r>
            <a:r>
              <a:rPr lang="it-IT" dirty="0" err="1"/>
              <a:t>files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available</a:t>
            </a:r>
            <a:endParaRPr lang="it-IT" dirty="0"/>
          </a:p>
          <a:p>
            <a:pPr lvl="1"/>
            <a:r>
              <a:rPr lang="it-IT" dirty="0">
                <a:hlinkClick r:id="rId2"/>
              </a:rPr>
              <a:t>https://confluence.desy.de/display/LUXE/Gamma+Beam+Profiler</a:t>
            </a:r>
            <a:endParaRPr lang="it-IT" dirty="0"/>
          </a:p>
          <a:p>
            <a:pPr lvl="1"/>
            <a:r>
              <a:rPr lang="it-IT" dirty="0"/>
              <a:t>Mail to </a:t>
            </a:r>
            <a:r>
              <a:rPr lang="it-IT" dirty="0" err="1"/>
              <a:t>uco@desy.de</a:t>
            </a:r>
            <a:r>
              <a:rPr lang="it-IT" dirty="0"/>
              <a:t> for </a:t>
            </a:r>
            <a:r>
              <a:rPr lang="it-IT" dirty="0" err="1"/>
              <a:t>access</a:t>
            </a:r>
            <a:r>
              <a:rPr lang="it-IT" dirty="0"/>
              <a:t> to the area</a:t>
            </a:r>
          </a:p>
          <a:p>
            <a:pPr lvl="1"/>
            <a:r>
              <a:rPr lang="it-IT" dirty="0" err="1"/>
              <a:t>Confluence</a:t>
            </a:r>
            <a:r>
              <a:rPr lang="it-IT" dirty="0"/>
              <a:t> </a:t>
            </a:r>
            <a:r>
              <a:rPr lang="it-IT" dirty="0" err="1"/>
              <a:t>documentation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in </a:t>
            </a:r>
            <a:r>
              <a:rPr lang="it-IT" dirty="0" err="1"/>
              <a:t>German</a:t>
            </a:r>
            <a:r>
              <a:rPr lang="it-IT" dirty="0"/>
              <a:t>!</a:t>
            </a:r>
          </a:p>
          <a:p>
            <a:pPr lvl="1"/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an </a:t>
            </a:r>
            <a:r>
              <a:rPr lang="it-IT" dirty="0" err="1"/>
              <a:t>acceptable</a:t>
            </a:r>
            <a:r>
              <a:rPr lang="it-IT" dirty="0"/>
              <a:t> </a:t>
            </a:r>
            <a:r>
              <a:rPr lang="it-IT" dirty="0" err="1"/>
              <a:t>repository</a:t>
            </a:r>
            <a:r>
              <a:rPr lang="it-IT" dirty="0"/>
              <a:t> for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files</a:t>
            </a:r>
            <a:r>
              <a:rPr lang="it-IT" dirty="0"/>
              <a:t> or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create a </a:t>
            </a:r>
            <a:r>
              <a:rPr lang="it-IT" dirty="0" err="1"/>
              <a:t>space</a:t>
            </a:r>
            <a:r>
              <a:rPr lang="it-IT" dirty="0"/>
              <a:t> in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platforms</a:t>
            </a:r>
            <a:r>
              <a:rPr lang="it-IT" dirty="0"/>
              <a:t> (Google </a:t>
            </a:r>
            <a:r>
              <a:rPr lang="it-IT" dirty="0" err="1"/>
              <a:t>docs</a:t>
            </a:r>
            <a:r>
              <a:rPr lang="it-IT" dirty="0"/>
              <a:t>, </a:t>
            </a:r>
            <a:r>
              <a:rPr lang="it-IT" dirty="0" err="1"/>
              <a:t>Sharepoint</a:t>
            </a:r>
            <a:r>
              <a:rPr lang="it-IT" dirty="0"/>
              <a:t> ...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ideas</a:t>
            </a:r>
            <a:r>
              <a:rPr lang="it-IT" dirty="0"/>
              <a:t>?)</a:t>
            </a:r>
          </a:p>
          <a:p>
            <a:pPr lvl="1"/>
            <a:endParaRPr lang="it-IT" dirty="0"/>
          </a:p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meetings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on </a:t>
            </a:r>
            <a:r>
              <a:rPr lang="it-IT" dirty="0" err="1"/>
              <a:t>Thursdays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14:00 (TBC)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25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7FB5-79E3-4AFA-9B63-F840E2A0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55" y="742256"/>
            <a:ext cx="10515600" cy="117866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Electrical methods?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3542-9741-4754-8BA5-78128DF7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DAC7A-FBA2-493C-8430-E7A668986ECA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1, 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DA5B9-A80D-46CE-B926-78F01342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Sergej Schuwalow, DESY</a:t>
            </a:r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91AE-8089-4895-912C-A0155DF0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266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F30E0-5D63-413E-B4B0-9CDF0D1F3359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9827B-F9E6-4775-8B28-0BE36368C360}"/>
              </a:ext>
            </a:extLst>
          </p:cNvPr>
          <p:cNvSpPr/>
          <p:nvPr/>
        </p:nvSpPr>
        <p:spPr>
          <a:xfrm>
            <a:off x="3681351" y="3966358"/>
            <a:ext cx="5153891" cy="2137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731E3-F18B-4F12-82C9-8328FE761AFF}"/>
              </a:ext>
            </a:extLst>
          </p:cNvPr>
          <p:cNvSpPr/>
          <p:nvPr/>
        </p:nvSpPr>
        <p:spPr>
          <a:xfrm>
            <a:off x="3039762" y="4180114"/>
            <a:ext cx="6450227" cy="79965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925E-C230-4421-911F-8688F9C621CB}"/>
              </a:ext>
            </a:extLst>
          </p:cNvPr>
          <p:cNvSpPr/>
          <p:nvPr/>
        </p:nvSpPr>
        <p:spPr>
          <a:xfrm>
            <a:off x="4020693" y="3529941"/>
            <a:ext cx="4475205" cy="420130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Radioactive sign">
            <a:extLst>
              <a:ext uri="{FF2B5EF4-FFF2-40B4-BE49-F238E27FC236}">
                <a16:creationId xmlns:a16="http://schemas.microsoft.com/office/drawing/2014/main" id="{767C3B30-06A0-46E5-B578-0AC74447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675" y="1893634"/>
            <a:ext cx="914400" cy="914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427E7C-609A-4BC0-8BD0-D4334E3718BF}"/>
              </a:ext>
            </a:extLst>
          </p:cNvPr>
          <p:cNvGrpSpPr/>
          <p:nvPr/>
        </p:nvGrpSpPr>
        <p:grpSpPr>
          <a:xfrm>
            <a:off x="5955956" y="2853913"/>
            <a:ext cx="617838" cy="536915"/>
            <a:chOff x="7648832" y="2148619"/>
            <a:chExt cx="617838" cy="53691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0DC813-7101-497E-BE1E-D97859904E7C}"/>
                </a:ext>
              </a:extLst>
            </p:cNvPr>
            <p:cNvCxnSpPr>
              <a:cxnSpLocks/>
            </p:cNvCxnSpPr>
            <p:nvPr/>
          </p:nvCxnSpPr>
          <p:spPr>
            <a:xfrm>
              <a:off x="7962031" y="2148619"/>
              <a:ext cx="304639" cy="529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7D97934-1A54-43C0-B272-E8579566F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8832" y="2148619"/>
              <a:ext cx="313199" cy="5369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D954C0-A677-4BF2-960A-9E884995311F}"/>
                </a:ext>
              </a:extLst>
            </p:cNvPr>
            <p:cNvCxnSpPr>
              <a:cxnSpLocks/>
            </p:cNvCxnSpPr>
            <p:nvPr/>
          </p:nvCxnSpPr>
          <p:spPr>
            <a:xfrm>
              <a:off x="7962031" y="2165916"/>
              <a:ext cx="0" cy="519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F0DC37A-5A2C-4383-9995-EC90DFBC8768}"/>
              </a:ext>
            </a:extLst>
          </p:cNvPr>
          <p:cNvSpPr txBox="1"/>
          <p:nvPr/>
        </p:nvSpPr>
        <p:spPr>
          <a:xfrm>
            <a:off x="6953356" y="2964868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Electrode with holes</a:t>
            </a:r>
            <a:endParaRPr kumimoji="0" lang="en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11CBFF7-02CB-40F2-BFC4-99046B92D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049" y="3651833"/>
            <a:ext cx="1371600" cy="143256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C6600A-D005-49E6-A971-D83105C107D3}"/>
              </a:ext>
            </a:extLst>
          </p:cNvPr>
          <p:cNvCxnSpPr>
            <a:cxnSpLocks/>
          </p:cNvCxnSpPr>
          <p:nvPr/>
        </p:nvCxnSpPr>
        <p:spPr>
          <a:xfrm>
            <a:off x="8543266" y="3626444"/>
            <a:ext cx="215511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947FDA-EAF0-4BA1-9017-1ACC9538517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9489989" y="4579944"/>
            <a:ext cx="7640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B001DA-B456-49B1-9EC0-A48EDFAD7DC8}"/>
              </a:ext>
            </a:extLst>
          </p:cNvPr>
          <p:cNvCxnSpPr>
            <a:cxnSpLocks/>
          </p:cNvCxnSpPr>
          <p:nvPr/>
        </p:nvCxnSpPr>
        <p:spPr>
          <a:xfrm flipV="1">
            <a:off x="10698383" y="2660073"/>
            <a:ext cx="0" cy="972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73AC555-8016-45D2-B424-8A0C33D36162}"/>
              </a:ext>
            </a:extLst>
          </p:cNvPr>
          <p:cNvSpPr txBox="1"/>
          <p:nvPr/>
        </p:nvSpPr>
        <p:spPr>
          <a:xfrm>
            <a:off x="10320715" y="2188908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A393C6-260F-406B-AF71-3170A8219F64}"/>
              </a:ext>
            </a:extLst>
          </p:cNvPr>
          <p:cNvSpPr txBox="1"/>
          <p:nvPr/>
        </p:nvSpPr>
        <p:spPr>
          <a:xfrm>
            <a:off x="2015365" y="2853913"/>
            <a:ext cx="162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Sapphire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sample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4E51B5-8530-4ECB-B9F6-5F136521DA8D}"/>
              </a:ext>
            </a:extLst>
          </p:cNvPr>
          <p:cNvCxnSpPr/>
          <p:nvPr/>
        </p:nvCxnSpPr>
        <p:spPr>
          <a:xfrm>
            <a:off x="3462242" y="3597560"/>
            <a:ext cx="313706" cy="3399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14992C-BAEC-4BD2-AAD3-BB05CCD307A7}"/>
              </a:ext>
            </a:extLst>
          </p:cNvPr>
          <p:cNvSpPr txBox="1"/>
          <p:nvPr/>
        </p:nvSpPr>
        <p:spPr>
          <a:xfrm>
            <a:off x="4966583" y="19623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0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7FB5-79E3-4AFA-9B63-F840E2A0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55" y="742256"/>
            <a:ext cx="10515600" cy="117866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Probe station + pumping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3542-9741-4754-8BA5-78128DF7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DAC7A-FBA2-493C-8430-E7A668986ECA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1, 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DA5B9-A80D-46CE-B926-78F01342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Sergej Schuwalow, DESY</a:t>
            </a:r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91AE-8089-4895-912C-A0155DF0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266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F30E0-5D63-413E-B4B0-9CDF0D1F3359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9827B-F9E6-4775-8B28-0BE36368C360}"/>
              </a:ext>
            </a:extLst>
          </p:cNvPr>
          <p:cNvSpPr/>
          <p:nvPr/>
        </p:nvSpPr>
        <p:spPr>
          <a:xfrm>
            <a:off x="3681351" y="3966358"/>
            <a:ext cx="5153891" cy="2137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731E3-F18B-4F12-82C9-8328FE761AFF}"/>
              </a:ext>
            </a:extLst>
          </p:cNvPr>
          <p:cNvSpPr/>
          <p:nvPr/>
        </p:nvSpPr>
        <p:spPr>
          <a:xfrm>
            <a:off x="3039762" y="4180114"/>
            <a:ext cx="6450227" cy="79965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Radioactive sign">
            <a:extLst>
              <a:ext uri="{FF2B5EF4-FFF2-40B4-BE49-F238E27FC236}">
                <a16:creationId xmlns:a16="http://schemas.microsoft.com/office/drawing/2014/main" id="{767C3B30-06A0-46E5-B578-0AC744476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675" y="1893634"/>
            <a:ext cx="914400" cy="914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427E7C-609A-4BC0-8BD0-D4334E3718BF}"/>
              </a:ext>
            </a:extLst>
          </p:cNvPr>
          <p:cNvGrpSpPr/>
          <p:nvPr/>
        </p:nvGrpSpPr>
        <p:grpSpPr>
          <a:xfrm>
            <a:off x="5955956" y="2853913"/>
            <a:ext cx="617838" cy="536915"/>
            <a:chOff x="7648832" y="2148619"/>
            <a:chExt cx="617838" cy="53691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0DC813-7101-497E-BE1E-D97859904E7C}"/>
                </a:ext>
              </a:extLst>
            </p:cNvPr>
            <p:cNvCxnSpPr>
              <a:cxnSpLocks/>
            </p:cNvCxnSpPr>
            <p:nvPr/>
          </p:nvCxnSpPr>
          <p:spPr>
            <a:xfrm>
              <a:off x="7962031" y="2148619"/>
              <a:ext cx="304639" cy="529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7D97934-1A54-43C0-B272-E8579566F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8832" y="2148619"/>
              <a:ext cx="313199" cy="5369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D954C0-A677-4BF2-960A-9E884995311F}"/>
                </a:ext>
              </a:extLst>
            </p:cNvPr>
            <p:cNvCxnSpPr>
              <a:cxnSpLocks/>
            </p:cNvCxnSpPr>
            <p:nvPr/>
          </p:nvCxnSpPr>
          <p:spPr>
            <a:xfrm>
              <a:off x="7962031" y="2165916"/>
              <a:ext cx="0" cy="519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11CBFF7-02CB-40F2-BFC4-99046B92D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87" y="1177354"/>
            <a:ext cx="1371600" cy="143256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C6600A-D005-49E6-A971-D83105C107D3}"/>
              </a:ext>
            </a:extLst>
          </p:cNvPr>
          <p:cNvCxnSpPr>
            <a:cxnSpLocks/>
          </p:cNvCxnSpPr>
          <p:nvPr/>
        </p:nvCxnSpPr>
        <p:spPr>
          <a:xfrm>
            <a:off x="7280485" y="3522832"/>
            <a:ext cx="29735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947FDA-EAF0-4BA1-9017-1ACC9538517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9489989" y="4579944"/>
            <a:ext cx="7640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B001DA-B456-49B1-9EC0-A48EDFAD7DC8}"/>
              </a:ext>
            </a:extLst>
          </p:cNvPr>
          <p:cNvCxnSpPr>
            <a:cxnSpLocks/>
          </p:cNvCxnSpPr>
          <p:nvPr/>
        </p:nvCxnSpPr>
        <p:spPr>
          <a:xfrm flipV="1">
            <a:off x="10254049" y="2578335"/>
            <a:ext cx="0" cy="972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73AC555-8016-45D2-B424-8A0C33D36162}"/>
              </a:ext>
            </a:extLst>
          </p:cNvPr>
          <p:cNvSpPr txBox="1"/>
          <p:nvPr/>
        </p:nvSpPr>
        <p:spPr>
          <a:xfrm>
            <a:off x="10306887" y="4287555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A393C6-260F-406B-AF71-3170A8219F64}"/>
              </a:ext>
            </a:extLst>
          </p:cNvPr>
          <p:cNvSpPr txBox="1"/>
          <p:nvPr/>
        </p:nvSpPr>
        <p:spPr>
          <a:xfrm>
            <a:off x="2015365" y="2853913"/>
            <a:ext cx="162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Sapphire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sample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4E51B5-8530-4ECB-B9F6-5F136521DA8D}"/>
              </a:ext>
            </a:extLst>
          </p:cNvPr>
          <p:cNvCxnSpPr/>
          <p:nvPr/>
        </p:nvCxnSpPr>
        <p:spPr>
          <a:xfrm>
            <a:off x="3462242" y="3597560"/>
            <a:ext cx="313706" cy="3399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14992C-BAEC-4BD2-AAD3-BB05CCD307A7}"/>
              </a:ext>
            </a:extLst>
          </p:cNvPr>
          <p:cNvSpPr txBox="1"/>
          <p:nvPr/>
        </p:nvSpPr>
        <p:spPr>
          <a:xfrm>
            <a:off x="4966583" y="19623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7B306-7272-45C9-B404-C71B4C544BC8}"/>
              </a:ext>
            </a:extLst>
          </p:cNvPr>
          <p:cNvGrpSpPr/>
          <p:nvPr/>
        </p:nvGrpSpPr>
        <p:grpSpPr>
          <a:xfrm>
            <a:off x="6255323" y="3522832"/>
            <a:ext cx="1025162" cy="400521"/>
            <a:chOff x="7518104" y="2871210"/>
            <a:chExt cx="1025162" cy="40052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0F276E9-C084-45A2-84CE-C5D4B59B5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8104" y="2990335"/>
              <a:ext cx="99335" cy="28139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3B67D7-322F-4019-9110-D3173C24E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7439" y="2871210"/>
              <a:ext cx="925827" cy="13387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3AA7AA75-11EC-422F-9859-75D120FEE879}"/>
              </a:ext>
            </a:extLst>
          </p:cNvPr>
          <p:cNvSpPr/>
          <p:nvPr/>
        </p:nvSpPr>
        <p:spPr>
          <a:xfrm>
            <a:off x="6005623" y="3810919"/>
            <a:ext cx="518503" cy="524633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5DC019-40D4-4040-9CA9-82672B88C51D}"/>
              </a:ext>
            </a:extLst>
          </p:cNvPr>
          <p:cNvSpPr txBox="1"/>
          <p:nvPr/>
        </p:nvSpPr>
        <p:spPr>
          <a:xfrm>
            <a:off x="4439997" y="5197782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Sensitive region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528BF1-33B2-4A17-81CB-5DB855140771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5240104" y="4258721"/>
            <a:ext cx="841452" cy="96369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89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D7FC-ECDA-9145-9477-4CBF8518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7" y="299811"/>
            <a:ext cx="3981994" cy="1325563"/>
          </a:xfrm>
        </p:spPr>
        <p:txBody>
          <a:bodyPr/>
          <a:lstStyle/>
          <a:p>
            <a:r>
              <a:rPr lang="it-IT" dirty="0"/>
              <a:t>Cable </a:t>
            </a:r>
            <a:r>
              <a:rPr lang="it-IT" dirty="0" err="1"/>
              <a:t>attenuation</a:t>
            </a:r>
            <a:endParaRPr lang="it-IT" dirty="0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2C3429-BB4C-5143-885F-E97BF1A02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1855" y="169817"/>
            <a:ext cx="6731872" cy="50489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47536-EDD8-2743-955A-D6B0B4F0B986}"/>
              </a:ext>
            </a:extLst>
          </p:cNvPr>
          <p:cNvSpPr txBox="1"/>
          <p:nvPr/>
        </p:nvSpPr>
        <p:spPr>
          <a:xfrm>
            <a:off x="550818" y="2050869"/>
            <a:ext cx="42901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30 m</a:t>
            </a:r>
          </a:p>
          <a:p>
            <a:endParaRPr lang="it-IT" dirty="0"/>
          </a:p>
          <a:p>
            <a:r>
              <a:rPr lang="it-IT" dirty="0"/>
              <a:t>Vin=1.6 Volt, 10 ns</a:t>
            </a:r>
          </a:p>
          <a:p>
            <a:r>
              <a:rPr lang="it-IT" dirty="0" err="1"/>
              <a:t>Vout</a:t>
            </a:r>
            <a:r>
              <a:rPr lang="it-IT" dirty="0"/>
              <a:t>=0.68 Volt,  ~ 100ns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stretcher</a:t>
            </a:r>
            <a:r>
              <a:rPr lang="it-IT" dirty="0"/>
              <a:t> or sample and </a:t>
            </a:r>
            <a:r>
              <a:rPr lang="it-IT" dirty="0" err="1"/>
              <a:t>hold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Probably</a:t>
            </a:r>
            <a:r>
              <a:rPr lang="it-IT" dirty="0"/>
              <a:t> a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factor</a:t>
            </a:r>
            <a:r>
              <a:rPr lang="it-IT" dirty="0"/>
              <a:t> ~ 2-2.5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(</a:t>
            </a:r>
            <a:r>
              <a:rPr lang="it-IT" dirty="0" err="1"/>
              <a:t>worsening</a:t>
            </a:r>
            <a:r>
              <a:rPr lang="it-IT" dirty="0"/>
              <a:t> of </a:t>
            </a:r>
            <a:r>
              <a:rPr lang="it-IT" dirty="0" err="1"/>
              <a:t>S</a:t>
            </a:r>
            <a:r>
              <a:rPr lang="it-IT" dirty="0"/>
              <a:t>/</a:t>
            </a:r>
            <a:r>
              <a:rPr lang="it-IT" dirty="0" err="1"/>
              <a:t>N</a:t>
            </a:r>
            <a:r>
              <a:rPr lang="it-IT" dirty="0"/>
              <a:t> must be </a:t>
            </a:r>
            <a:r>
              <a:rPr lang="it-IT" dirty="0" err="1"/>
              <a:t>measured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cost</a:t>
            </a:r>
            <a:r>
              <a:rPr lang="it-IT" dirty="0"/>
              <a:t> from the company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appealing</a:t>
            </a:r>
            <a:r>
              <a:rPr lang="it-IT" dirty="0"/>
              <a:t>:</a:t>
            </a:r>
          </a:p>
          <a:p>
            <a:r>
              <a:rPr lang="it-IT" dirty="0"/>
              <a:t>750 euro (64 </a:t>
            </a:r>
            <a:r>
              <a:rPr lang="it-IT" dirty="0" err="1"/>
              <a:t>channels</a:t>
            </a:r>
            <a:r>
              <a:rPr lang="it-IT" dirty="0"/>
              <a:t>, 30 m)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total</a:t>
            </a:r>
            <a:r>
              <a:rPr lang="it-IT" dirty="0">
                <a:sym typeface="Wingdings" pitchFamily="2" charset="2"/>
              </a:rPr>
              <a:t> of 4500 </a:t>
            </a:r>
            <a:r>
              <a:rPr lang="it-IT" dirty="0" err="1">
                <a:sym typeface="Wingdings" pitchFamily="2" charset="2"/>
              </a:rPr>
              <a:t>euros</a:t>
            </a:r>
            <a:r>
              <a:rPr lang="it-IT" dirty="0">
                <a:sym typeface="Wingdings" pitchFamily="2" charset="2"/>
              </a:rPr>
              <a:t> for 3+3 </a:t>
            </a:r>
            <a:r>
              <a:rPr lang="it-IT" dirty="0" err="1">
                <a:sym typeface="Wingdings" pitchFamily="2" charset="2"/>
              </a:rPr>
              <a:t>cards</a:t>
            </a:r>
            <a:r>
              <a:rPr lang="it-IT" dirty="0">
                <a:sym typeface="Wingdings" pitchFamily="2" charset="2"/>
              </a:rPr>
              <a:t> (High </a:t>
            </a:r>
            <a:r>
              <a:rPr lang="it-IT" dirty="0" err="1">
                <a:sym typeface="Wingdings" pitchFamily="2" charset="2"/>
              </a:rPr>
              <a:t>Speed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Interconnection</a:t>
            </a:r>
            <a:r>
              <a:rPr lang="it-IT" dirty="0">
                <a:sym typeface="Wingdings" pitchFamily="2" charset="2"/>
              </a:rPr>
              <a:t> company)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32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98E-E089-EA4C-ACB2-23AC5754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08" y="120869"/>
            <a:ext cx="4866875" cy="1325563"/>
          </a:xfrm>
        </p:spPr>
        <p:txBody>
          <a:bodyPr/>
          <a:lstStyle/>
          <a:p>
            <a:r>
              <a:rPr lang="en-GB" dirty="0"/>
              <a:t>Method verification with Lorentz-Cauchy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2391-AE2E-4444-BE14-DCB4FEFD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8" y="5253695"/>
            <a:ext cx="6004034" cy="14834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Full G4 simulation from Kyle’s studies</a:t>
            </a:r>
          </a:p>
          <a:p>
            <a:r>
              <a:rPr lang="en-GB" dirty="0"/>
              <a:t>FWHM (1</a:t>
            </a:r>
            <a:r>
              <a:rPr lang="en-GB" baseline="30000" dirty="0"/>
              <a:t>st</a:t>
            </a:r>
            <a:r>
              <a:rPr lang="en-GB" dirty="0"/>
              <a:t> plane):30 </a:t>
            </a:r>
            <a:r>
              <a:rPr lang="en-GB" dirty="0" err="1"/>
              <a:t>npixx</a:t>
            </a:r>
            <a:r>
              <a:rPr lang="en-GB" dirty="0"/>
              <a:t>=0.150 mm</a:t>
            </a:r>
          </a:p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dirty="0"/>
              <a:t>=FWHM/2=0.075 mm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BE032-0587-A54C-AC97-C72A04CC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457" y="2504707"/>
            <a:ext cx="3093706" cy="2968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46337-7F93-C74F-9590-6B82C681F53C}"/>
              </a:ext>
            </a:extLst>
          </p:cNvPr>
          <p:cNvSpPr txBox="1"/>
          <p:nvPr/>
        </p:nvSpPr>
        <p:spPr>
          <a:xfrm>
            <a:off x="10699530" y="538096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(mm)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8438E-4F89-C14B-867A-64602A7CE3A9}"/>
              </a:ext>
            </a:extLst>
          </p:cNvPr>
          <p:cNvSpPr txBox="1"/>
          <p:nvPr/>
        </p:nvSpPr>
        <p:spPr>
          <a:xfrm>
            <a:off x="8696289" y="5565633"/>
            <a:ext cx="341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=0.075 mm</a:t>
            </a:r>
          </a:p>
          <a:p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(</a:t>
            </a:r>
            <a:r>
              <a:rPr lang="en-GB" dirty="0" err="1"/>
              <a:t>gaus</a:t>
            </a:r>
            <a:r>
              <a:rPr lang="en-GB" dirty="0"/>
              <a:t>)=0.111 mm</a:t>
            </a:r>
          </a:p>
          <a:p>
            <a:r>
              <a:rPr lang="en-GB" dirty="0"/>
              <a:t>FWHM (</a:t>
            </a:r>
            <a:r>
              <a:rPr lang="en-GB" dirty="0" err="1"/>
              <a:t>gaus</a:t>
            </a:r>
            <a:r>
              <a:rPr lang="en-GB" dirty="0"/>
              <a:t>)=0.260 mm=52 </a:t>
            </a:r>
            <a:r>
              <a:rPr lang="en-GB" dirty="0" err="1"/>
              <a:t>npixx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31446-D7CB-8646-B3D5-C027DDB1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75" y="1309414"/>
            <a:ext cx="4457700" cy="3860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73A1EE-10C7-2249-B95D-0B648F1C72C6}"/>
              </a:ext>
            </a:extLst>
          </p:cNvPr>
          <p:cNvSpPr/>
          <p:nvPr/>
        </p:nvSpPr>
        <p:spPr>
          <a:xfrm>
            <a:off x="1870841" y="3668110"/>
            <a:ext cx="672662" cy="756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D4F7A-2CBB-B84B-BDF6-5453DD22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718204" y="3183180"/>
            <a:ext cx="2730500" cy="48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3107B-5115-394E-AFF3-861AC5217445}"/>
              </a:ext>
            </a:extLst>
          </p:cNvPr>
          <p:cNvSpPr txBox="1"/>
          <p:nvPr/>
        </p:nvSpPr>
        <p:spPr>
          <a:xfrm>
            <a:off x="1965434" y="323981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D=6.7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C0357-BA9B-1B4C-8BB7-A1BEE8FD65EA}"/>
              </a:ext>
            </a:extLst>
          </p:cNvPr>
          <p:cNvSpPr txBox="1"/>
          <p:nvPr/>
        </p:nvSpPr>
        <p:spPr>
          <a:xfrm>
            <a:off x="3570932" y="335477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D=11.8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BB35F-76A7-5C40-A3B8-7A99CBC3A80C}"/>
              </a:ext>
            </a:extLst>
          </p:cNvPr>
          <p:cNvSpPr txBox="1"/>
          <p:nvPr/>
        </p:nvSpPr>
        <p:spPr>
          <a:xfrm>
            <a:off x="4659692" y="6415390"/>
            <a:ext cx="42014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Extrapolation to D=11.8 m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=0.130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DC6844-A290-A549-994A-4C95FA392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027" y="210634"/>
            <a:ext cx="3342227" cy="22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D0FB-7DAD-CE4D-916B-3F3ED30F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To be </a:t>
            </a:r>
            <a:r>
              <a:rPr lang="it-IT" dirty="0" err="1"/>
              <a:t>discussed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next</a:t>
            </a:r>
            <a:r>
              <a:rPr lang="it-IT" dirty="0"/>
              <a:t> meeting on 05/10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1E81-13EA-DA40-86A1-8D68776DF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inputs for the design of the mechanics</a:t>
            </a:r>
          </a:p>
          <a:p>
            <a:r>
              <a:rPr lang="en-US" dirty="0"/>
              <a:t>Quality test procedures for the sapphire wafers</a:t>
            </a:r>
          </a:p>
          <a:p>
            <a:r>
              <a:rPr lang="en-US" dirty="0"/>
              <a:t>Readout electronics positioning</a:t>
            </a:r>
          </a:p>
          <a:p>
            <a:r>
              <a:rPr lang="en-US" dirty="0"/>
              <a:t>Number of stations necessary (in the CDR they are 2, can we drop one with the new beam line?)</a:t>
            </a:r>
          </a:p>
          <a:p>
            <a:r>
              <a:rPr lang="en-US" dirty="0"/>
              <a:t>MC digitization</a:t>
            </a:r>
          </a:p>
          <a:p>
            <a:r>
              <a:rPr lang="en-US" dirty="0"/>
              <a:t>Others?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533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D2DD-5579-BE43-9826-59E8CB30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for </a:t>
            </a:r>
            <a:r>
              <a:rPr lang="it-IT" dirty="0" err="1"/>
              <a:t>mechanics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2DAA-46FA-5447-8BB5-8AE4BE6C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2647C-F788-C345-AB44-21CB4E63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11150"/>
            <a:ext cx="112268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E507-91C6-F54D-A2C3-9F751913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FDF1A-3989-3C47-87EA-DA38AB86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51"/>
            <a:ext cx="10307595" cy="3160712"/>
          </a:xfrm>
        </p:spPr>
        <p:txBody>
          <a:bodyPr/>
          <a:lstStyle/>
          <a:p>
            <a:r>
              <a:rPr lang="en-GB" dirty="0"/>
              <a:t>The table has been updated for the meeting with PRC</a:t>
            </a:r>
          </a:p>
          <a:p>
            <a:r>
              <a:rPr lang="en-GB" dirty="0"/>
              <a:t>The table can be still changed</a:t>
            </a:r>
          </a:p>
          <a:p>
            <a:r>
              <a:rPr lang="en-GB" dirty="0"/>
              <a:t>Please read carefully and send your comments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EEF3-B673-054C-9EC0-1B2F2FAF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5" y="1690688"/>
            <a:ext cx="11766060" cy="789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CC018-752F-374A-9C25-716AA62E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51" y="1512888"/>
            <a:ext cx="9512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00DA-872A-2C42-8427-AE9E55A3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F82D-137C-C649-AAAA-743A3FD7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0771"/>
            <a:ext cx="10515600" cy="1836191"/>
          </a:xfrm>
        </p:spPr>
        <p:txBody>
          <a:bodyPr/>
          <a:lstStyle/>
          <a:p>
            <a:r>
              <a:rPr lang="en-GB" dirty="0"/>
              <a:t>The table has been updated for the meeting with PRC</a:t>
            </a:r>
          </a:p>
          <a:p>
            <a:r>
              <a:rPr lang="en-GB" dirty="0"/>
              <a:t>Please read carefully and send your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AEEB3-82E3-3048-97B7-96049C0F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830612"/>
            <a:ext cx="11887200" cy="21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8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A7A4-763C-4E48-8B8F-69293929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127B-0473-E444-B3B0-BF269EB7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LUXE TC asked for the need of a clean room</a:t>
            </a:r>
          </a:p>
          <a:p>
            <a:r>
              <a:rPr lang="en-GB" dirty="0"/>
              <a:t>Apparently the situation is now frozen at DESY due to COVID emergency</a:t>
            </a:r>
          </a:p>
          <a:p>
            <a:pPr lvl="1"/>
            <a:r>
              <a:rPr lang="en-GB" dirty="0"/>
              <a:t>How do we deal with this for the first tests at DESY on the delivered wafers?</a:t>
            </a:r>
          </a:p>
          <a:p>
            <a:r>
              <a:rPr lang="en-GB" dirty="0"/>
              <a:t>The situation should change from 2023 (spaces will be allocated for us probably in XS1)</a:t>
            </a:r>
          </a:p>
          <a:p>
            <a:r>
              <a:rPr lang="en-GB" dirty="0"/>
              <a:t>In any case we should formulate very soon a plan for our needs (area, facilities ...) </a:t>
            </a:r>
          </a:p>
        </p:txBody>
      </p:sp>
    </p:spTree>
    <p:extLst>
      <p:ext uri="{BB962C8B-B14F-4D97-AF65-F5344CB8AC3E}">
        <p14:creationId xmlns:p14="http://schemas.microsoft.com/office/powerpoint/2010/main" val="61397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136A-D2E0-BC46-8A4B-842665A6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02BD-D5D9-E34A-A3EB-A6E5725A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Tests will start in 2022</a:t>
            </a:r>
          </a:p>
          <a:p>
            <a:r>
              <a:rPr lang="en-GB" dirty="0"/>
              <a:t>A plan should be made and start to contact the TB facilities </a:t>
            </a:r>
          </a:p>
          <a:p>
            <a:r>
              <a:rPr lang="en-GB" dirty="0"/>
              <a:t>ELBE/FRASCATI/XFEL/RAL</a:t>
            </a:r>
          </a:p>
          <a:p>
            <a:r>
              <a:rPr lang="en-GB" dirty="0"/>
              <a:t>Probably some inputs will come from 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290423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535E-5BDA-0248-AADE-2741BE6C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-84667"/>
            <a:ext cx="10913746" cy="967396"/>
          </a:xfrm>
        </p:spPr>
        <p:txBody>
          <a:bodyPr/>
          <a:lstStyle/>
          <a:p>
            <a:r>
              <a:rPr lang="en-US" dirty="0"/>
              <a:t>Readout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3C4C-5CFC-4844-8595-545000E7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52" y="827087"/>
            <a:ext cx="4904505" cy="61303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a rather straightforward design</a:t>
            </a:r>
          </a:p>
          <a:p>
            <a:pPr lvl="1"/>
            <a:r>
              <a:rPr lang="en-US" dirty="0"/>
              <a:t>Plenty of signal: ~30 </a:t>
            </a:r>
            <a:r>
              <a:rPr lang="en-US" dirty="0" err="1"/>
              <a:t>pC</a:t>
            </a:r>
            <a:r>
              <a:rPr lang="en-US" dirty="0"/>
              <a:t>/BX (peak on upstream detector)</a:t>
            </a:r>
          </a:p>
          <a:p>
            <a:pPr lvl="1"/>
            <a:r>
              <a:rPr lang="en-US" dirty="0"/>
              <a:t>Low rate: 10 Hz</a:t>
            </a:r>
          </a:p>
          <a:p>
            <a:r>
              <a:rPr lang="en-US" dirty="0"/>
              <a:t>Array of Sample-and-Hold capacitors</a:t>
            </a:r>
          </a:p>
          <a:p>
            <a:pPr lvl="1"/>
            <a:r>
              <a:rPr lang="en-US" dirty="0"/>
              <a:t>Control logic for switching and multiplexing the outputs to read them out</a:t>
            </a:r>
          </a:p>
          <a:p>
            <a:r>
              <a:rPr lang="en-US" dirty="0"/>
              <a:t>Read-out card:  commercial solution existing</a:t>
            </a:r>
          </a:p>
          <a:p>
            <a:pPr lvl="1"/>
            <a:r>
              <a:rPr lang="it-IT" sz="1600" dirty="0"/>
              <a:t>Modular </a:t>
            </a:r>
            <a:r>
              <a:rPr lang="it-IT" sz="1600" dirty="0" err="1"/>
              <a:t>reading</a:t>
            </a:r>
            <a:r>
              <a:rPr lang="it-IT" sz="1600" dirty="0"/>
              <a:t> </a:t>
            </a:r>
            <a:r>
              <a:rPr lang="it-IT" sz="1600" dirty="0" err="1"/>
              <a:t>system</a:t>
            </a:r>
            <a:r>
              <a:rPr lang="it-IT" sz="1600" dirty="0"/>
              <a:t> FERS-5200 </a:t>
            </a:r>
            <a:r>
              <a:rPr lang="it-IT" sz="1600" dirty="0" err="1"/>
              <a:t>developed</a:t>
            </a:r>
            <a:r>
              <a:rPr lang="it-IT" sz="1600" dirty="0"/>
              <a:t> by CAEN </a:t>
            </a:r>
            <a:r>
              <a:rPr lang="it-IT" sz="1600" dirty="0" err="1"/>
              <a:t>based</a:t>
            </a:r>
            <a:r>
              <a:rPr lang="it-IT" sz="1600" dirty="0"/>
              <a:t> on CITIROC</a:t>
            </a:r>
          </a:p>
          <a:p>
            <a:pPr lvl="1"/>
            <a:r>
              <a:rPr lang="it-IT" sz="1600" dirty="0"/>
              <a:t>64 </a:t>
            </a:r>
            <a:r>
              <a:rPr lang="it-IT" sz="1600" dirty="0" err="1"/>
              <a:t>channels</a:t>
            </a:r>
            <a:r>
              <a:rPr lang="it-IT" sz="1600" dirty="0"/>
              <a:t> per card (13-bit </a:t>
            </a:r>
            <a:r>
              <a:rPr lang="it-IT" sz="1600" dirty="0" err="1"/>
              <a:t>dynamic</a:t>
            </a:r>
            <a:r>
              <a:rPr lang="it-IT" sz="1600" dirty="0"/>
              <a:t> </a:t>
            </a:r>
            <a:r>
              <a:rPr lang="it-IT" sz="1600" dirty="0" err="1"/>
              <a:t>range</a:t>
            </a:r>
            <a:r>
              <a:rPr lang="it-IT" sz="1600" dirty="0"/>
              <a:t>)</a:t>
            </a:r>
          </a:p>
          <a:p>
            <a:r>
              <a:rPr lang="it-IT" sz="2000" dirty="0"/>
              <a:t>INFN Bologna  </a:t>
            </a:r>
            <a:r>
              <a:rPr lang="it-IT" sz="2000" dirty="0" err="1"/>
              <a:t>will</a:t>
            </a:r>
            <a:r>
              <a:rPr lang="it-IT" sz="2000" dirty="0"/>
              <a:t> design and </a:t>
            </a:r>
            <a:r>
              <a:rPr lang="it-IT" sz="2000" dirty="0" err="1"/>
              <a:t>built</a:t>
            </a:r>
            <a:r>
              <a:rPr lang="it-IT" sz="2000" dirty="0"/>
              <a:t> a </a:t>
            </a:r>
            <a:r>
              <a:rPr lang="it-IT" sz="2000" dirty="0">
                <a:solidFill>
                  <a:srgbClr val="FF0000"/>
                </a:solidFill>
              </a:rPr>
              <a:t>patch panel (PP) </a:t>
            </a:r>
            <a:r>
              <a:rPr lang="it-IT" sz="2000" dirty="0"/>
              <a:t>to </a:t>
            </a:r>
            <a:r>
              <a:rPr lang="it-IT" sz="2000" dirty="0" err="1"/>
              <a:t>distribute</a:t>
            </a:r>
            <a:r>
              <a:rPr lang="it-IT" sz="2000" dirty="0"/>
              <a:t> the detector </a:t>
            </a:r>
            <a:r>
              <a:rPr lang="it-IT" sz="2000" dirty="0" err="1"/>
              <a:t>signals</a:t>
            </a:r>
            <a:r>
              <a:rPr lang="it-IT" sz="2000" dirty="0"/>
              <a:t> to </a:t>
            </a:r>
            <a:r>
              <a:rPr lang="it-IT" sz="2000" dirty="0" err="1"/>
              <a:t>plugged</a:t>
            </a:r>
            <a:r>
              <a:rPr lang="it-IT" sz="2000" dirty="0"/>
              <a:t>-in </a:t>
            </a:r>
            <a:r>
              <a:rPr lang="it-IT" sz="2000" dirty="0" err="1"/>
              <a:t>readout</a:t>
            </a:r>
            <a:r>
              <a:rPr lang="it-IT" sz="2000" dirty="0"/>
              <a:t> </a:t>
            </a:r>
            <a:r>
              <a:rPr lang="it-IT" sz="2000" dirty="0" err="1"/>
              <a:t>cards</a:t>
            </a:r>
            <a:r>
              <a:rPr lang="it-IT" sz="2000" dirty="0"/>
              <a:t> </a:t>
            </a:r>
          </a:p>
          <a:p>
            <a:pPr lvl="1"/>
            <a:r>
              <a:rPr lang="it-IT" sz="1600" dirty="0"/>
              <a:t>6 M.U. </a:t>
            </a:r>
            <a:r>
              <a:rPr lang="it-IT" sz="1600" dirty="0" err="1"/>
              <a:t>requested</a:t>
            </a:r>
            <a:r>
              <a:rPr lang="it-IT" sz="1600" dirty="0"/>
              <a:t> to INFN BO in 2022 for the PP design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8290-AC2B-ED4D-9984-63C1DD99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94272-C749-4C46-9A88-B6C7B95421DE}" type="datetime1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6DE2-8D0D-584C-A877-426674EE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Bruschi - INFN Bologna (Italy)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1171-E605-2144-9530-C628CC2C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FEE4-6955-6144-97DB-3F8891831B3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4BCF7F-9BCF-0B40-B5CF-8C07D21C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35" y="54835"/>
            <a:ext cx="4229847" cy="1826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6B7BB-A2EF-4545-A14B-36848034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154" y="2073652"/>
            <a:ext cx="3563925" cy="22120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0E7D2EB-8804-A340-AD3B-579EF9FB1382}"/>
              </a:ext>
            </a:extLst>
          </p:cNvPr>
          <p:cNvGrpSpPr/>
          <p:nvPr/>
        </p:nvGrpSpPr>
        <p:grpSpPr>
          <a:xfrm>
            <a:off x="6643561" y="4331096"/>
            <a:ext cx="2907943" cy="2437190"/>
            <a:chOff x="6643561" y="4331096"/>
            <a:chExt cx="2907943" cy="24371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C0D3C1-8F12-7743-8CA6-56490B881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3561" y="4331096"/>
              <a:ext cx="2907943" cy="24371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8C0406-4373-5449-9C33-EB2DD80C1A4B}"/>
                </a:ext>
              </a:extLst>
            </p:cNvPr>
            <p:cNvSpPr/>
            <p:nvPr/>
          </p:nvSpPr>
          <p:spPr>
            <a:xfrm>
              <a:off x="7961243" y="6271591"/>
              <a:ext cx="1470992" cy="49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7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69A8-EC57-2D47-9D52-6D7B702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-127974"/>
            <a:ext cx="10913746" cy="967396"/>
          </a:xfrm>
        </p:spPr>
        <p:txBody>
          <a:bodyPr/>
          <a:lstStyle/>
          <a:p>
            <a:r>
              <a:rPr lang="en-GB" dirty="0"/>
              <a:t>GBP collaboration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6702-82F4-274C-8A3C-C6B586BD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752476"/>
            <a:ext cx="10569222" cy="5932409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Detector </a:t>
            </a:r>
          </a:p>
          <a:p>
            <a:pPr lvl="1"/>
            <a:r>
              <a:rPr lang="en-GB" dirty="0"/>
              <a:t>Procurement (DESY, U. TOMSK, INFN PD)</a:t>
            </a:r>
          </a:p>
          <a:p>
            <a:pPr lvl="1"/>
            <a:r>
              <a:rPr lang="en-GB" dirty="0"/>
              <a:t>Production (TOMSK)</a:t>
            </a:r>
          </a:p>
          <a:p>
            <a:pPr lvl="1"/>
            <a:r>
              <a:rPr lang="en-GB" dirty="0"/>
              <a:t>Design and Integration (DESY, BELFAST, PD, BO, TOMSK)</a:t>
            </a:r>
          </a:p>
          <a:p>
            <a:pPr lvl="1"/>
            <a:r>
              <a:rPr lang="en-GB" dirty="0"/>
              <a:t>Tests</a:t>
            </a:r>
          </a:p>
          <a:p>
            <a:pPr lvl="2"/>
            <a:r>
              <a:rPr lang="en-GB" dirty="0"/>
              <a:t>Characterization in the lab (DESY, PD, BELFAST –laser tests at RAL-)</a:t>
            </a:r>
          </a:p>
          <a:p>
            <a:pPr lvl="2"/>
            <a:r>
              <a:rPr lang="en-GB" dirty="0"/>
              <a:t>CCE uniformity (DESY, PD, TOMSK)</a:t>
            </a:r>
          </a:p>
          <a:p>
            <a:pPr lvl="2"/>
            <a:r>
              <a:rPr lang="en-GB" dirty="0"/>
              <a:t>Test Beam (DESY, BO, PD, TOMSK, BELFAST)</a:t>
            </a:r>
          </a:p>
          <a:p>
            <a:r>
              <a:rPr lang="en-GB" dirty="0"/>
              <a:t>Mechanics (PD)</a:t>
            </a:r>
          </a:p>
          <a:p>
            <a:pPr lvl="1"/>
            <a:r>
              <a:rPr lang="en-GB" dirty="0"/>
              <a:t>Design (DESY, PD System Eng.)</a:t>
            </a:r>
          </a:p>
          <a:p>
            <a:pPr lvl="1"/>
            <a:r>
              <a:rPr lang="en-GB" dirty="0"/>
              <a:t>Production</a:t>
            </a:r>
          </a:p>
          <a:p>
            <a:pPr lvl="1"/>
            <a:r>
              <a:rPr lang="en-GB" dirty="0"/>
              <a:t>Tests, Commissioning</a:t>
            </a:r>
          </a:p>
          <a:p>
            <a:r>
              <a:rPr lang="en-GB" dirty="0"/>
              <a:t>Electronics (BO)</a:t>
            </a:r>
          </a:p>
          <a:p>
            <a:pPr lvl="1"/>
            <a:r>
              <a:rPr lang="en-GB" dirty="0"/>
              <a:t>Design </a:t>
            </a:r>
          </a:p>
          <a:p>
            <a:pPr lvl="1"/>
            <a:r>
              <a:rPr lang="en-GB" dirty="0"/>
              <a:t>Production</a:t>
            </a:r>
          </a:p>
          <a:p>
            <a:pPr lvl="1"/>
            <a:r>
              <a:rPr lang="en-GB" dirty="0"/>
              <a:t>Tests, Commissioning</a:t>
            </a:r>
          </a:p>
          <a:p>
            <a:r>
              <a:rPr lang="en-GB" dirty="0"/>
              <a:t>Data Acquisition (milestones in the readout talk)</a:t>
            </a:r>
          </a:p>
          <a:p>
            <a:r>
              <a:rPr lang="en-GB" dirty="0"/>
              <a:t>Slow control</a:t>
            </a:r>
          </a:p>
          <a:p>
            <a:pPr lvl="1"/>
            <a:r>
              <a:rPr lang="en-GB" dirty="0"/>
              <a:t>HV,LV</a:t>
            </a:r>
          </a:p>
          <a:p>
            <a:pPr lvl="1"/>
            <a:r>
              <a:rPr lang="en-GB" dirty="0"/>
              <a:t>Table movements (PD)</a:t>
            </a:r>
          </a:p>
          <a:p>
            <a:pPr lvl="1"/>
            <a:r>
              <a:rPr lang="en-GB" dirty="0"/>
              <a:t>Calibrations (BO)</a:t>
            </a:r>
          </a:p>
          <a:p>
            <a:r>
              <a:rPr lang="en-GB" dirty="0"/>
              <a:t>Data Quality (DESY, PhD)</a:t>
            </a:r>
          </a:p>
          <a:p>
            <a:r>
              <a:rPr lang="en-GB" dirty="0"/>
              <a:t>MC</a:t>
            </a:r>
          </a:p>
          <a:p>
            <a:pPr lvl="1"/>
            <a:r>
              <a:rPr lang="en-GB" dirty="0"/>
              <a:t>Detector performances (PD –PhD-, BELFAST)</a:t>
            </a:r>
          </a:p>
          <a:p>
            <a:pPr lvl="2"/>
            <a:r>
              <a:rPr lang="en-GB" dirty="0"/>
              <a:t>Stand Alone</a:t>
            </a:r>
          </a:p>
          <a:p>
            <a:pPr lvl="2"/>
            <a:r>
              <a:rPr lang="en-GB" dirty="0"/>
              <a:t>LUXE</a:t>
            </a:r>
          </a:p>
          <a:p>
            <a:r>
              <a:rPr lang="en-GB" dirty="0"/>
              <a:t>Data Analysis (DESY, PhD, BELFAST)</a:t>
            </a:r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6EF33-74F5-DD46-8BA5-81A41AF2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272-C749-4C46-9A88-B6C7B95421DE}" type="datetime1">
              <a:rPr lang="it-IT" smtClean="0"/>
              <a:t>01/07/21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DDAC2-9D93-AB44-9B31-A85CA43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E7DF-CA97-7E44-8CD5-36337DBE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82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8576-C959-6E43-95A8-542DB2E0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thoughts about the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2BFB6-0B06-0042-84E6-9A8188938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91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04FF5-AC6E-6446-889A-8C6747DB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382735"/>
            <a:ext cx="12031362" cy="56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8EB8-35EE-8840-81BC-B5759AD3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63647"/>
            <a:ext cx="10515600" cy="1325563"/>
          </a:xfrm>
        </p:spPr>
        <p:txBody>
          <a:bodyPr/>
          <a:lstStyle/>
          <a:p>
            <a:r>
              <a:rPr lang="en-GB" dirty="0"/>
              <a:t>Precision on </a:t>
            </a:r>
            <a:r>
              <a:rPr lang="en-GB" dirty="0">
                <a:latin typeface="Symbol" pitchFamily="2" charset="2"/>
              </a:rPr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1FAC-62AC-6240-A64B-C3948313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995" y="4277462"/>
            <a:ext cx="6115792" cy="18651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With N</a:t>
            </a:r>
            <a:r>
              <a:rPr lang="en-GB" dirty="0">
                <a:latin typeface="Symbol" pitchFamily="2" charset="2"/>
              </a:rPr>
              <a:t>g</a:t>
            </a:r>
            <a:r>
              <a:rPr lang="en-GB" dirty="0"/>
              <a:t>=10</a:t>
            </a:r>
            <a:r>
              <a:rPr lang="en-GB" baseline="30000" dirty="0"/>
              <a:t>7</a:t>
            </a:r>
            <a:r>
              <a:rPr lang="en-GB" dirty="0"/>
              <a:t> (conservative)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w|min</a:t>
            </a:r>
            <a:r>
              <a:rPr lang="en-GB" dirty="0"/>
              <a:t>=1.8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</a:t>
            </a:r>
          </a:p>
          <a:p>
            <a:pPr marL="0" indent="0">
              <a:buNone/>
            </a:pPr>
            <a:r>
              <a:rPr lang="en-GB" dirty="0"/>
              <a:t>Simulation must be improved </a:t>
            </a:r>
          </a:p>
          <a:p>
            <a:pPr lvl="1"/>
            <a:r>
              <a:rPr lang="en-GB" dirty="0"/>
              <a:t>Full simulation</a:t>
            </a:r>
          </a:p>
          <a:p>
            <a:pPr lvl="1"/>
            <a:r>
              <a:rPr lang="en-GB" dirty="0"/>
              <a:t>Electronics noise</a:t>
            </a:r>
          </a:p>
          <a:p>
            <a:pPr lvl="1"/>
            <a:r>
              <a:rPr lang="en-GB" dirty="0"/>
              <a:t>Charge collection effects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F2F2B-C6CD-C345-A139-AA5177E2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3" y="1255610"/>
            <a:ext cx="4804434" cy="4887032"/>
          </a:xfrm>
          <a:prstGeom prst="rect">
            <a:avLst/>
          </a:prstGeom>
        </p:spPr>
      </p:pic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9EF0111B-CAEB-9F41-8820-F2A8DCC7E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84" y="163647"/>
            <a:ext cx="6051299" cy="4109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F4A6D-FB56-3F48-87E7-645F32C93E29}"/>
              </a:ext>
            </a:extLst>
          </p:cNvPr>
          <p:cNvSpPr txBox="1"/>
          <p:nvPr/>
        </p:nvSpPr>
        <p:spPr>
          <a:xfrm>
            <a:off x="5946995" y="6048022"/>
            <a:ext cx="537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is margin to keep </a:t>
            </a:r>
            <a:r>
              <a:rPr lang="en-GB" sz="2000" dirty="0" err="1">
                <a:latin typeface="Symbol" pitchFamily="2" charset="2"/>
              </a:rPr>
              <a:t>s</a:t>
            </a:r>
            <a:r>
              <a:rPr lang="en-GB" sz="2000" baseline="-25000" dirty="0" err="1"/>
              <a:t>w|min</a:t>
            </a:r>
            <a:r>
              <a:rPr lang="en-GB" sz="2000" dirty="0"/>
              <a:t> &lt;5 </a:t>
            </a:r>
            <a:r>
              <a:rPr lang="en-GB" sz="2000" dirty="0">
                <a:latin typeface="Symbol" pitchFamily="2" charset="2"/>
              </a:rPr>
              <a:t>m</a:t>
            </a:r>
            <a:r>
              <a:rPr lang="en-GB" sz="2000" dirty="0"/>
              <a:t>m (</a:t>
            </a:r>
            <a:r>
              <a:rPr lang="en-GB" sz="2000" dirty="0" err="1">
                <a:latin typeface="Symbol" pitchFamily="2" charset="2"/>
              </a:rPr>
              <a:t>s</a:t>
            </a:r>
            <a:r>
              <a:rPr lang="en-GB" sz="2000" baseline="-25000" dirty="0" err="1">
                <a:latin typeface="Symbol" pitchFamily="2" charset="2"/>
              </a:rPr>
              <a:t>x</a:t>
            </a:r>
            <a:r>
              <a:rPr lang="en-GB" sz="2000" dirty="0">
                <a:latin typeface="Symbol" pitchFamily="2" charset="2"/>
              </a:rPr>
              <a:t>/x</a:t>
            </a:r>
            <a:r>
              <a:rPr lang="en-GB" sz="2000" dirty="0"/>
              <a:t>&lt;2.5%) once all the systematic effects will be included </a:t>
            </a:r>
          </a:p>
        </p:txBody>
      </p:sp>
    </p:spTree>
    <p:extLst>
      <p:ext uri="{BB962C8B-B14F-4D97-AF65-F5344CB8AC3E}">
        <p14:creationId xmlns:p14="http://schemas.microsoft.com/office/powerpoint/2010/main" val="967316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10BD-9645-4344-BB1F-E1B7F860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840"/>
            <a:ext cx="10515600" cy="1325563"/>
          </a:xfrm>
        </p:spPr>
        <p:txBody>
          <a:bodyPr/>
          <a:lstStyle/>
          <a:p>
            <a:r>
              <a:rPr lang="en-GB" dirty="0"/>
              <a:t>An alternative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EAAC-E96B-1E46-BF2A-594ED8BFF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03" y="1089900"/>
                <a:ext cx="10515600" cy="536345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How is the beam width defined ?</a:t>
                </a:r>
              </a:p>
              <a:p>
                <a:r>
                  <a:rPr lang="en-GB" dirty="0"/>
                  <a:t>For a gaussian beam shape the beam width could be defined as </a:t>
                </a:r>
              </a:p>
              <a:p>
                <a:pPr lvl="1"/>
                <a:r>
                  <a:rPr lang="en-GB" dirty="0"/>
                  <a:t>profile standard deviation : </a:t>
                </a:r>
                <a:r>
                  <a:rPr lang="en-GB" dirty="0">
                    <a:latin typeface="Symbol" pitchFamily="2" charset="2"/>
                  </a:rPr>
                  <a:t>s</a:t>
                </a:r>
              </a:p>
              <a:p>
                <a:pPr lvl="1"/>
                <a:r>
                  <a:rPr lang="en-GB" dirty="0"/>
                  <a:t>profile FWHM: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>
                  <a:latin typeface="Symbol" pitchFamily="2" charset="2"/>
                </a:endParaRPr>
              </a:p>
              <a:p>
                <a:pPr lvl="1"/>
                <a:r>
                  <a:rPr lang="en-GB" dirty="0"/>
                  <a:t>Area/Amplitude: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In general: beam width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If the X and Y distributions belong to the same class of distribution</a:t>
                </a:r>
              </a:p>
              <a:p>
                <a:pPr lvl="1"/>
                <a:r>
                  <a:rPr lang="en-GB" dirty="0"/>
                  <a:t>the proportionality factor cancels in the ratio</a:t>
                </a:r>
              </a:p>
              <a:p>
                <a:r>
                  <a:rPr lang="en-GB" dirty="0"/>
                  <a:t>In this case, following the Area/Amplitude definition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𝐴𝑚𝑝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𝐴𝑚𝑝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And since A(x)=A(y), finally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EAAC-E96B-1E46-BF2A-594ED8BFF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03" y="1089900"/>
                <a:ext cx="10515600" cy="5363451"/>
              </a:xfrm>
              <a:blipFill>
                <a:blip r:embed="rId2"/>
                <a:stretch>
                  <a:fillRect l="-965" t="-2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1FD4A4-7756-3548-830C-C50DBF3880FF}"/>
              </a:ext>
            </a:extLst>
          </p:cNvPr>
          <p:cNvSpPr txBox="1"/>
          <p:nvPr/>
        </p:nvSpPr>
        <p:spPr>
          <a:xfrm>
            <a:off x="6096000" y="4752437"/>
            <a:ext cx="5606086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Measuring the ratio of the peak amplitudes in the</a:t>
            </a:r>
          </a:p>
          <a:p>
            <a:r>
              <a:rPr lang="en-GB" dirty="0"/>
              <a:t>X and Y strips will provide the value of </a:t>
            </a:r>
            <a:r>
              <a:rPr lang="en-GB" dirty="0">
                <a:latin typeface="Symbol" pitchFamily="2" charset="2"/>
              </a:rPr>
              <a:t>x</a:t>
            </a:r>
          </a:p>
          <a:p>
            <a:endParaRPr lang="en-GB" dirty="0"/>
          </a:p>
          <a:p>
            <a:r>
              <a:rPr lang="en-GB" dirty="0"/>
              <a:t>The measurement could be in principle precise and many </a:t>
            </a:r>
          </a:p>
          <a:p>
            <a:r>
              <a:rPr lang="en-GB" dirty="0"/>
              <a:t>systematics effects should cancel out</a:t>
            </a:r>
          </a:p>
          <a:p>
            <a:endParaRPr lang="en-GB" dirty="0"/>
          </a:p>
          <a:p>
            <a:r>
              <a:rPr lang="en-GB" dirty="0"/>
              <a:t>This could be tested with the full G4 simulation</a:t>
            </a:r>
          </a:p>
        </p:txBody>
      </p:sp>
    </p:spTree>
    <p:extLst>
      <p:ext uri="{BB962C8B-B14F-4D97-AF65-F5344CB8AC3E}">
        <p14:creationId xmlns:p14="http://schemas.microsoft.com/office/powerpoint/2010/main" val="3278822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D48F-3311-8043-A64E-6984135F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85" y="348537"/>
            <a:ext cx="4374337" cy="1325563"/>
          </a:xfrm>
        </p:spPr>
        <p:txBody>
          <a:bodyPr/>
          <a:lstStyle/>
          <a:p>
            <a:r>
              <a:rPr lang="en-GB" dirty="0"/>
              <a:t>Cross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5D26F-25FE-9B4B-810B-13701F87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579" y="197011"/>
            <a:ext cx="4374338" cy="2987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284D1-A5FE-934E-B871-D362412E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3184364"/>
            <a:ext cx="3530600" cy="3352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E2838B-FD6F-904B-9AB5-6CC8ED2D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83" y="1941239"/>
            <a:ext cx="6985000" cy="4351338"/>
          </a:xfrm>
        </p:spPr>
        <p:txBody>
          <a:bodyPr/>
          <a:lstStyle/>
          <a:p>
            <a:r>
              <a:rPr lang="en-GB" dirty="0"/>
              <a:t>Gaussian values (</a:t>
            </a:r>
            <a:r>
              <a:rPr lang="en-GB" dirty="0" err="1"/>
              <a:t>x,y</a:t>
            </a:r>
            <a:r>
              <a:rPr lang="en-GB" dirty="0"/>
              <a:t>) generated according to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=0.375 mm</a:t>
            </a:r>
          </a:p>
          <a:p>
            <a:r>
              <a:rPr lang="en-GB" dirty="0"/>
              <a:t>Agreement found with standalone MC distribution (10E7 gammas with E=5 GeV generated)</a:t>
            </a:r>
          </a:p>
          <a:p>
            <a:pPr lvl="1"/>
            <a:r>
              <a:rPr lang="en-GB" dirty="0"/>
              <a:t>Compatible values found for chi2, parameters, and error 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C6FEC-B7A8-F846-B29D-E9DF75530DAD}"/>
              </a:ext>
            </a:extLst>
          </p:cNvPr>
          <p:cNvSpPr txBox="1"/>
          <p:nvPr/>
        </p:nvSpPr>
        <p:spPr>
          <a:xfrm>
            <a:off x="10486255" y="650941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(mm)</a:t>
            </a:r>
          </a:p>
        </p:txBody>
      </p:sp>
    </p:spTree>
    <p:extLst>
      <p:ext uri="{BB962C8B-B14F-4D97-AF65-F5344CB8AC3E}">
        <p14:creationId xmlns:p14="http://schemas.microsoft.com/office/powerpoint/2010/main" val="351617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9A81-3F0C-7240-B241-EDB876E2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8C2B1-C41D-1847-A5D6-CE779339C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055" y="1690688"/>
                <a:ext cx="6487511" cy="3128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Generated Y distribution with </a:t>
                </a:r>
                <a:r>
                  <a:rPr lang="en-GB" dirty="0" err="1">
                    <a:latin typeface="Symbol" pitchFamily="2" charset="2"/>
                  </a:rPr>
                  <a:t>s</a:t>
                </a:r>
                <a:r>
                  <a:rPr lang="en-GB" baseline="-25000" dirty="0" err="1"/>
                  <a:t>Y</a:t>
                </a:r>
                <a:r>
                  <a:rPr lang="en-GB" dirty="0"/>
                  <a:t>=2 </a:t>
                </a:r>
                <a:r>
                  <a:rPr lang="en-GB" dirty="0" err="1">
                    <a:latin typeface="Symbol" pitchFamily="2" charset="2"/>
                  </a:rPr>
                  <a:t>s</a:t>
                </a:r>
                <a:r>
                  <a:rPr lang="en-GB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endParaRPr lang="en-GB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 with parabolic function around the maximum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Simulation: 10E7 gamma, 5 GeV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1434.2   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18.2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737.5  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 11.6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±0.039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(2.0%)</a:t>
                </a:r>
              </a:p>
              <a:p>
                <a:pPr marL="457200" lvl="1" indent="0">
                  <a:buNone/>
                </a:pPr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Simulation: 10E9 gamma, 5 GeV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148840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307.3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74155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116.2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=2.007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±0.005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(0.25%)</a:t>
                </a:r>
              </a:p>
              <a:p>
                <a:pPr lvl="1"/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8C2B1-C41D-1847-A5D6-CE779339C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055" y="1690688"/>
                <a:ext cx="6487511" cy="3128963"/>
              </a:xfrm>
              <a:blipFill>
                <a:blip r:embed="rId2"/>
                <a:stretch>
                  <a:fillRect l="-1172" t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696E9A-36AE-E14C-974D-ECF8F1B40306}"/>
              </a:ext>
            </a:extLst>
          </p:cNvPr>
          <p:cNvSpPr txBox="1"/>
          <p:nvPr/>
        </p:nvSpPr>
        <p:spPr>
          <a:xfrm flipH="1">
            <a:off x="10462260" y="6531778"/>
            <a:ext cx="11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 (mm)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97040-475A-B341-BCAA-348D126D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21" y="0"/>
            <a:ext cx="3369879" cy="3166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27207-3DA5-7342-8A83-12F836178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91" y="3429000"/>
            <a:ext cx="3305409" cy="3128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202F1-C6DA-C04F-9AFC-85C24EB2E355}"/>
              </a:ext>
            </a:extLst>
          </p:cNvPr>
          <p:cNvSpPr txBox="1"/>
          <p:nvPr/>
        </p:nvSpPr>
        <p:spPr>
          <a:xfrm flipH="1">
            <a:off x="10462259" y="3196012"/>
            <a:ext cx="11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(mm)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F1DF6-EF77-1544-AB89-73EE7463AFB5}"/>
              </a:ext>
            </a:extLst>
          </p:cNvPr>
          <p:cNvSpPr txBox="1"/>
          <p:nvPr/>
        </p:nvSpPr>
        <p:spPr>
          <a:xfrm>
            <a:off x="1187669" y="5549462"/>
            <a:ext cx="55649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The method works if beam is gaussian and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 &gt; 0.375 mm</a:t>
            </a:r>
          </a:p>
        </p:txBody>
      </p:sp>
    </p:spTree>
    <p:extLst>
      <p:ext uri="{BB962C8B-B14F-4D97-AF65-F5344CB8AC3E}">
        <p14:creationId xmlns:p14="http://schemas.microsoft.com/office/powerpoint/2010/main" val="3587717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98E-E089-EA4C-ACB2-23AC5754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08" y="120869"/>
            <a:ext cx="4866875" cy="1325563"/>
          </a:xfrm>
        </p:spPr>
        <p:txBody>
          <a:bodyPr/>
          <a:lstStyle/>
          <a:p>
            <a:r>
              <a:rPr lang="en-GB" dirty="0"/>
              <a:t>Method verification with Lorentz-Cauchy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2391-AE2E-4444-BE14-DCB4FEFD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8" y="5253695"/>
            <a:ext cx="6004034" cy="14834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Full G4 simulation from Kyle’s studies</a:t>
            </a:r>
          </a:p>
          <a:p>
            <a:r>
              <a:rPr lang="en-GB" dirty="0"/>
              <a:t>FWHM (1</a:t>
            </a:r>
            <a:r>
              <a:rPr lang="en-GB" baseline="30000" dirty="0"/>
              <a:t>st</a:t>
            </a:r>
            <a:r>
              <a:rPr lang="en-GB" dirty="0"/>
              <a:t> plane):30 </a:t>
            </a:r>
            <a:r>
              <a:rPr lang="en-GB" dirty="0" err="1"/>
              <a:t>npixx</a:t>
            </a:r>
            <a:r>
              <a:rPr lang="en-GB" dirty="0"/>
              <a:t>=0.150 mm</a:t>
            </a:r>
          </a:p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dirty="0"/>
              <a:t>=FWHM/2=0.075 mm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BE032-0587-A54C-AC97-C72A04CC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457" y="2504707"/>
            <a:ext cx="3093706" cy="2968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46337-7F93-C74F-9590-6B82C681F53C}"/>
              </a:ext>
            </a:extLst>
          </p:cNvPr>
          <p:cNvSpPr txBox="1"/>
          <p:nvPr/>
        </p:nvSpPr>
        <p:spPr>
          <a:xfrm>
            <a:off x="10699530" y="538096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(mm)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8438E-4F89-C14B-867A-64602A7CE3A9}"/>
              </a:ext>
            </a:extLst>
          </p:cNvPr>
          <p:cNvSpPr txBox="1"/>
          <p:nvPr/>
        </p:nvSpPr>
        <p:spPr>
          <a:xfrm>
            <a:off x="8696289" y="5565633"/>
            <a:ext cx="341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=0.075 mm</a:t>
            </a:r>
          </a:p>
          <a:p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(</a:t>
            </a:r>
            <a:r>
              <a:rPr lang="en-GB" dirty="0" err="1"/>
              <a:t>gaus</a:t>
            </a:r>
            <a:r>
              <a:rPr lang="en-GB" dirty="0"/>
              <a:t>)=0.111 mm</a:t>
            </a:r>
          </a:p>
          <a:p>
            <a:r>
              <a:rPr lang="en-GB" dirty="0"/>
              <a:t>FWHM (</a:t>
            </a:r>
            <a:r>
              <a:rPr lang="en-GB" dirty="0" err="1"/>
              <a:t>gaus</a:t>
            </a:r>
            <a:r>
              <a:rPr lang="en-GB" dirty="0"/>
              <a:t>)=0.260 mm=52 </a:t>
            </a:r>
            <a:r>
              <a:rPr lang="en-GB" dirty="0" err="1"/>
              <a:t>npixx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31446-D7CB-8646-B3D5-C027DDB1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75" y="1309414"/>
            <a:ext cx="4457700" cy="3860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73A1EE-10C7-2249-B95D-0B648F1C72C6}"/>
              </a:ext>
            </a:extLst>
          </p:cNvPr>
          <p:cNvSpPr/>
          <p:nvPr/>
        </p:nvSpPr>
        <p:spPr>
          <a:xfrm>
            <a:off x="1870841" y="3668110"/>
            <a:ext cx="672662" cy="756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D4F7A-2CBB-B84B-BDF6-5453DD22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718204" y="3183180"/>
            <a:ext cx="2730500" cy="48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3107B-5115-394E-AFF3-861AC5217445}"/>
              </a:ext>
            </a:extLst>
          </p:cNvPr>
          <p:cNvSpPr txBox="1"/>
          <p:nvPr/>
        </p:nvSpPr>
        <p:spPr>
          <a:xfrm>
            <a:off x="1965434" y="323981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D=6.7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C0357-BA9B-1B4C-8BB7-A1BEE8FD65EA}"/>
              </a:ext>
            </a:extLst>
          </p:cNvPr>
          <p:cNvSpPr txBox="1"/>
          <p:nvPr/>
        </p:nvSpPr>
        <p:spPr>
          <a:xfrm>
            <a:off x="3570932" y="335477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D=11.8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BB35F-76A7-5C40-A3B8-7A99CBC3A80C}"/>
              </a:ext>
            </a:extLst>
          </p:cNvPr>
          <p:cNvSpPr txBox="1"/>
          <p:nvPr/>
        </p:nvSpPr>
        <p:spPr>
          <a:xfrm>
            <a:off x="4659692" y="6415390"/>
            <a:ext cx="42014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Extrapolation to D=11.8 m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=0.130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DC6844-A290-A549-994A-4C95FA392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027" y="210634"/>
            <a:ext cx="3342227" cy="22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4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479BAF-A0BF-5D43-976C-5EE12B429166}"/>
              </a:ext>
            </a:extLst>
          </p:cNvPr>
          <p:cNvSpPr/>
          <p:nvPr/>
        </p:nvSpPr>
        <p:spPr>
          <a:xfrm>
            <a:off x="480848" y="5076497"/>
            <a:ext cx="7401911" cy="704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C5F5-4B71-A141-B5D3-56DDB88D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-172655"/>
            <a:ext cx="10515600" cy="1325563"/>
          </a:xfrm>
        </p:spPr>
        <p:txBody>
          <a:bodyPr/>
          <a:lstStyle/>
          <a:p>
            <a:r>
              <a:rPr lang="en-GB" dirty="0"/>
              <a:t>Further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BCBB2-D652-9B4B-9103-E66C2C881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984798"/>
                <a:ext cx="7831302" cy="572737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A beam of Lorentz-Cauchy (LC) shape will be assumed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dirty="0" smtClean="0">
                                        <a:latin typeface="Symbol" pitchFamily="2" charset="2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aseline="-25000" dirty="0" smtClean="0"/>
                                      <m:t>x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 err="1">
                    <a:latin typeface="Symbol" pitchFamily="2" charset="2"/>
                  </a:rPr>
                  <a:t>g</a:t>
                </a:r>
                <a:r>
                  <a:rPr lang="en-GB" baseline="-25000" dirty="0" err="1"/>
                  <a:t>x</a:t>
                </a:r>
                <a:r>
                  <a:rPr lang="en-GB" dirty="0"/>
                  <a:t>=0.130 mm</a:t>
                </a:r>
              </a:p>
              <a:p>
                <a:pPr lvl="1"/>
                <a:r>
                  <a:rPr lang="en-GB" dirty="0" err="1">
                    <a:latin typeface="Symbol" pitchFamily="2" charset="2"/>
                  </a:rPr>
                  <a:t>g</a:t>
                </a:r>
                <a:r>
                  <a:rPr lang="en-GB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GB" dirty="0"/>
                  <a:t>=0.260 mm </a:t>
                </a:r>
              </a:p>
              <a:p>
                <a:r>
                  <a:rPr lang="en-GB" dirty="0"/>
                  <a:t>Fitting with parabola one gets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309790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431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167940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=1.845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±0.0044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~35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Fitting with LC in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333670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±263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=1.963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Fitting with LC in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𝑚𝑚</m:t>
                    </m:r>
                  </m:oMath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335610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170360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±252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=1.970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the beam shape is LC the binning we have chosen is not enough for reconstructing beam widths (systematic of 2%)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Fitting with LC in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strip width =50um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170350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±263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85678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±133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=1.988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BCBB2-D652-9B4B-9103-E66C2C881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84798"/>
                <a:ext cx="7831302" cy="5727372"/>
              </a:xfrm>
              <a:blipFill>
                <a:blip r:embed="rId2"/>
                <a:stretch>
                  <a:fillRect l="-1135" t="-2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4615EA-A3DE-014A-8DE7-ACA09AA6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902" y="114300"/>
            <a:ext cx="3492500" cy="331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B61E2-2F12-304D-988B-FEBAEE74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515" y="3429000"/>
            <a:ext cx="34925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7F39-39ED-BB4E-9EC9-DE94E99E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4" y="61639"/>
            <a:ext cx="10515600" cy="1325563"/>
          </a:xfrm>
        </p:spPr>
        <p:txBody>
          <a:bodyPr/>
          <a:lstStyle/>
          <a:p>
            <a:r>
              <a:rPr lang="en-GB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94A2-2CCD-3B4D-9DAD-FE2B44E0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06" y="1123841"/>
            <a:ext cx="11238187" cy="4351338"/>
          </a:xfrm>
        </p:spPr>
        <p:txBody>
          <a:bodyPr>
            <a:normAutofit/>
          </a:bodyPr>
          <a:lstStyle/>
          <a:p>
            <a:r>
              <a:rPr lang="en-GB" dirty="0"/>
              <a:t>If the beam shape is more LC than gaussian (and if </a:t>
            </a:r>
            <a:r>
              <a:rPr lang="en-GB" dirty="0">
                <a:latin typeface="Symbol" pitchFamily="2" charset="2"/>
              </a:rPr>
              <a:t>g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GB" dirty="0"/>
              <a:t>~0.130 mm) it looks like the strip pitch 100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is not enough</a:t>
            </a:r>
          </a:p>
          <a:p>
            <a:r>
              <a:rPr lang="en-GB" dirty="0"/>
              <a:t>In any case, to reconstruct the beam profile we will need to know very precisely which distribution should be used</a:t>
            </a:r>
          </a:p>
          <a:p>
            <a:r>
              <a:rPr lang="en-GB" dirty="0"/>
              <a:t>In general, we would like to </a:t>
            </a:r>
            <a:r>
              <a:rPr lang="en-GB" b="1" dirty="0"/>
              <a:t>measure position and width with a method weakly dependent on theoretical assumptions (ideally, by using only the content of the strip with highest release of charge)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E7B90C-A2A9-A140-9ED8-8F19A3D46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502861"/>
              </p:ext>
            </p:extLst>
          </p:nvPr>
        </p:nvGraphicFramePr>
        <p:xfrm>
          <a:off x="767254" y="4298021"/>
          <a:ext cx="1083013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Worksheet" r:id="rId3" imgW="13601700" imgH="1663700" progId="Excel.Sheet.12">
                  <p:embed/>
                </p:oleObj>
              </mc:Choice>
              <mc:Fallback>
                <p:oleObj name="Worksheet" r:id="rId3" imgW="13601700" imgH="166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254" y="4298021"/>
                        <a:ext cx="10830137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D42102-CB25-EC4D-913E-7CF7F8ADF7C1}"/>
              </a:ext>
            </a:extLst>
          </p:cNvPr>
          <p:cNvSpPr txBox="1"/>
          <p:nvPr/>
        </p:nvSpPr>
        <p:spPr>
          <a:xfrm>
            <a:off x="2900855" y="5833242"/>
            <a:ext cx="65374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detector with pitch </a:t>
            </a:r>
            <a:r>
              <a:rPr lang="en-GB" b="1" dirty="0"/>
              <a:t>20 </a:t>
            </a:r>
            <a:r>
              <a:rPr lang="en-GB" b="1" dirty="0">
                <a:latin typeface="Symbol" pitchFamily="2" charset="2"/>
              </a:rPr>
              <a:t>m</a:t>
            </a:r>
            <a:r>
              <a:rPr lang="en-GB" b="1" dirty="0"/>
              <a:t>m </a:t>
            </a:r>
            <a:r>
              <a:rPr lang="en-GB" dirty="0"/>
              <a:t>would allow to measure for each BX</a:t>
            </a:r>
          </a:p>
          <a:p>
            <a:r>
              <a:rPr lang="en-GB" dirty="0"/>
              <a:t>	</a:t>
            </a:r>
            <a:r>
              <a:rPr lang="en-GB" b="1" dirty="0" err="1">
                <a:latin typeface="Symbol" pitchFamily="2" charset="2"/>
              </a:rPr>
              <a:t>D</a:t>
            </a:r>
            <a:r>
              <a:rPr lang="en-GB" b="1" dirty="0" err="1"/>
              <a:t>x,y</a:t>
            </a:r>
            <a:r>
              <a:rPr lang="en-GB" b="1" dirty="0"/>
              <a:t> &lt; 5.8 </a:t>
            </a:r>
            <a:r>
              <a:rPr lang="en-GB" b="1" dirty="0">
                <a:latin typeface="Symbol" pitchFamily="2" charset="2"/>
              </a:rPr>
              <a:t>m</a:t>
            </a:r>
            <a:r>
              <a:rPr lang="en-GB" b="1" dirty="0"/>
              <a:t>m</a:t>
            </a:r>
          </a:p>
          <a:p>
            <a:r>
              <a:rPr lang="en-GB" b="1" dirty="0"/>
              <a:t>	</a:t>
            </a:r>
            <a:r>
              <a:rPr lang="en-GB" b="1" dirty="0">
                <a:latin typeface="Symbol" pitchFamily="2" charset="2"/>
              </a:rPr>
              <a:t>Dx/x</a:t>
            </a:r>
            <a:r>
              <a:rPr lang="en-GB" b="1" dirty="0"/>
              <a:t>  ~ 1%</a:t>
            </a:r>
          </a:p>
        </p:txBody>
      </p:sp>
    </p:spTree>
    <p:extLst>
      <p:ext uri="{BB962C8B-B14F-4D97-AF65-F5344CB8AC3E}">
        <p14:creationId xmlns:p14="http://schemas.microsoft.com/office/powerpoint/2010/main" val="222335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D9E8-B18C-0442-AEE3-DFEC0976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68" y="0"/>
            <a:ext cx="10515600" cy="1325563"/>
          </a:xfrm>
        </p:spPr>
        <p:txBody>
          <a:bodyPr/>
          <a:lstStyle/>
          <a:p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system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BA72-D4AB-704F-BC7C-06EDAF9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465" y="1082351"/>
            <a:ext cx="3872367" cy="5410524"/>
          </a:xfrm>
        </p:spPr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DT5215</a:t>
            </a:r>
            <a:r>
              <a:rPr lang="en-US" b="1" dirty="0"/>
              <a:t> </a:t>
            </a:r>
            <a:r>
              <a:rPr lang="en-US" dirty="0"/>
              <a:t>Concentrator Board for FERS-5200</a:t>
            </a:r>
          </a:p>
          <a:p>
            <a:endParaRPr lang="en-US" dirty="0"/>
          </a:p>
          <a:p>
            <a:r>
              <a:rPr lang="en-US" u="sng" dirty="0">
                <a:solidFill>
                  <a:srgbClr val="0070C0"/>
                </a:solidFill>
              </a:rPr>
              <a:t>A5202</a:t>
            </a:r>
            <a:r>
              <a:rPr lang="en-US" b="1" dirty="0"/>
              <a:t> </a:t>
            </a:r>
            <a:r>
              <a:rPr lang="en-US" dirty="0"/>
              <a:t>64 Channel </a:t>
            </a:r>
            <a:r>
              <a:rPr lang="en-US" dirty="0" err="1"/>
              <a:t>Citiroc</a:t>
            </a:r>
            <a:r>
              <a:rPr lang="en-US" dirty="0"/>
              <a:t> unit for FERS-5200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DDD66A-3DF1-9C4B-959E-51A2185C3917}"/>
              </a:ext>
            </a:extLst>
          </p:cNvPr>
          <p:cNvGrpSpPr/>
          <p:nvPr/>
        </p:nvGrpSpPr>
        <p:grpSpPr>
          <a:xfrm>
            <a:off x="220158" y="1299349"/>
            <a:ext cx="7116597" cy="5403889"/>
            <a:chOff x="705350" y="3342865"/>
            <a:chExt cx="7116597" cy="54038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10465E-AA44-C541-B8C8-27965CFD371A}"/>
                </a:ext>
              </a:extLst>
            </p:cNvPr>
            <p:cNvGrpSpPr/>
            <p:nvPr/>
          </p:nvGrpSpPr>
          <p:grpSpPr>
            <a:xfrm>
              <a:off x="705350" y="3342865"/>
              <a:ext cx="7116597" cy="5403889"/>
              <a:chOff x="640036" y="1336783"/>
              <a:chExt cx="7116597" cy="540388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F47EE5F-1F89-3E44-AA8A-279F96CB3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0036" y="1336783"/>
                <a:ext cx="7116597" cy="5403889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89106D9-31FD-8F4F-8A5A-0C7415D3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4236" y="2701141"/>
                <a:ext cx="2823409" cy="138856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404F8DF-5F8E-A44E-95D7-A1975F470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4607861" y="2384619"/>
                <a:ext cx="190916" cy="381832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73D81D-DC7B-EC49-8B6B-0382F9684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8427" y="4368681"/>
              <a:ext cx="507943" cy="308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944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D8E5-6FFD-D74E-9F44-FD3AFD6C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5496"/>
            <a:ext cx="10515600" cy="1325563"/>
          </a:xfrm>
        </p:spPr>
        <p:txBody>
          <a:bodyPr/>
          <a:lstStyle/>
          <a:p>
            <a:r>
              <a:rPr lang="en-GB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DFC8-A993-7946-AA31-54AC60D6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722"/>
            <a:ext cx="10515600" cy="53092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results obtained with this study should be redone with full MC simulation</a:t>
            </a:r>
          </a:p>
          <a:p>
            <a:pPr lvl="1"/>
            <a:r>
              <a:rPr lang="en-GB" dirty="0"/>
              <a:t>Realistic beam parameters are fundamental to design the detector</a:t>
            </a:r>
          </a:p>
          <a:p>
            <a:r>
              <a:rPr lang="en-GB" dirty="0"/>
              <a:t>If the results are confirmed</a:t>
            </a:r>
          </a:p>
          <a:p>
            <a:pPr lvl="1"/>
            <a:r>
              <a:rPr lang="en-GB" dirty="0"/>
              <a:t>Can the distance by the two X-Y detectors be reduced to zero (from the actual ~2cm) and a second pair of detectors being added (at 2 cm distance)?</a:t>
            </a:r>
          </a:p>
          <a:p>
            <a:pPr lvl="1"/>
            <a:r>
              <a:rPr lang="en-GB" dirty="0"/>
              <a:t>The first XY station will have 200+200 strips of 20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pitch</a:t>
            </a:r>
          </a:p>
          <a:p>
            <a:pPr lvl="1"/>
            <a:r>
              <a:rPr lang="en-GB" dirty="0"/>
              <a:t>The second XY station will have 200+200 strips of 100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pitch</a:t>
            </a:r>
          </a:p>
          <a:p>
            <a:pPr lvl="2"/>
            <a:r>
              <a:rPr lang="en-GB" dirty="0"/>
              <a:t>It will be used to position correctly the first station and to cross check results and tails </a:t>
            </a:r>
            <a:r>
              <a:rPr lang="en-GB" dirty="0" err="1"/>
              <a:t>behavior</a:t>
            </a:r>
            <a:endParaRPr lang="en-GB" dirty="0"/>
          </a:p>
          <a:p>
            <a:r>
              <a:rPr lang="en-GB" dirty="0"/>
              <a:t>Other things to be discussed</a:t>
            </a:r>
          </a:p>
          <a:p>
            <a:pPr lvl="1"/>
            <a:r>
              <a:rPr lang="en-GB" dirty="0"/>
              <a:t>Position of the electronics</a:t>
            </a:r>
          </a:p>
          <a:p>
            <a:pPr lvl="1"/>
            <a:r>
              <a:rPr lang="en-GB" dirty="0"/>
              <a:t>Baseline detector</a:t>
            </a:r>
          </a:p>
          <a:p>
            <a:pPr lvl="1"/>
            <a:r>
              <a:rPr lang="en-GB" dirty="0"/>
              <a:t>Test procedures (see next slide)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997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BB8F-B921-BF44-814C-0386E306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discussion arguments for the round table (proposed by Mauro)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9271-2A53-4544-BC34-17BF51FE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delivery of wafers to the labs: when and how </a:t>
            </a:r>
          </a:p>
          <a:p>
            <a:pPr marL="0" indent="0">
              <a:buNone/>
            </a:pPr>
            <a:r>
              <a:rPr lang="en-US" dirty="0"/>
              <a:t>wafers test:</a:t>
            </a:r>
          </a:p>
          <a:p>
            <a:pPr marL="457200" lvl="1" indent="0">
              <a:buNone/>
            </a:pPr>
            <a:r>
              <a:rPr lang="en-US" dirty="0"/>
              <a:t>thickness measurements</a:t>
            </a:r>
          </a:p>
          <a:p>
            <a:pPr marL="457200" lvl="1" indent="0">
              <a:buNone/>
            </a:pPr>
            <a:r>
              <a:rPr lang="en-US" dirty="0"/>
              <a:t>uniformity with pair production by UVC radiation ?</a:t>
            </a:r>
          </a:p>
          <a:p>
            <a:pPr marL="457200" lvl="1" indent="0">
              <a:buNone/>
            </a:pPr>
            <a:r>
              <a:rPr lang="en-US" dirty="0"/>
              <a:t>light absorbance  ?</a:t>
            </a:r>
          </a:p>
          <a:p>
            <a:pPr marL="457200" lvl="1" indent="0">
              <a:buNone/>
            </a:pPr>
            <a:r>
              <a:rPr lang="en-US" dirty="0"/>
              <a:t>surface characterization with an Atomic Force Microscope</a:t>
            </a:r>
          </a:p>
          <a:p>
            <a:pPr marL="457200" lvl="1" indent="0">
              <a:buNone/>
            </a:pPr>
            <a:r>
              <a:rPr lang="en-US" dirty="0"/>
              <a:t>do we need jigs to manipulate the wafers ?</a:t>
            </a:r>
          </a:p>
          <a:p>
            <a:pPr marL="0" indent="0">
              <a:buNone/>
            </a:pPr>
            <a:r>
              <a:rPr lang="en-US" dirty="0"/>
              <a:t>wafers cut and metallization process</a:t>
            </a:r>
          </a:p>
          <a:p>
            <a:pPr marL="457200" lvl="1" indent="0">
              <a:buNone/>
            </a:pPr>
            <a:r>
              <a:rPr lang="en-US" dirty="0"/>
              <a:t>pads/test points besides strips ? </a:t>
            </a:r>
          </a:p>
          <a:p>
            <a:pPr marL="457200" lvl="1" indent="0">
              <a:buNone/>
            </a:pPr>
            <a:r>
              <a:rPr lang="en-US" dirty="0"/>
              <a:t>minimum tests performed at TOMSK before the detector are shipped </a:t>
            </a:r>
          </a:p>
          <a:p>
            <a:pPr marL="0" indent="0">
              <a:buNone/>
            </a:pPr>
            <a:r>
              <a:rPr lang="en-US" dirty="0"/>
              <a:t>detector handling and shipment, schedule</a:t>
            </a:r>
          </a:p>
          <a:p>
            <a:pPr marL="0" indent="0">
              <a:buNone/>
            </a:pPr>
            <a:r>
              <a:rPr lang="en-US" dirty="0"/>
              <a:t>characterizing the detectors in the lab: what to do, how, test setup</a:t>
            </a:r>
          </a:p>
          <a:p>
            <a:pPr marL="0" indent="0">
              <a:buNone/>
            </a:pPr>
            <a:r>
              <a:rPr lang="en-US" dirty="0"/>
              <a:t>(if enough time) first ideas for test to be done on a beam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90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32ED-7AE2-0C46-9B44-8337753A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4AA7-3A36-8F46-8A84-0CE97706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863D-D7AE-E345-AD56-0EB05E34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2" y="450064"/>
            <a:ext cx="11719341" cy="57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12AD-D2A8-D541-9127-E836DA15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C8B0-4385-DD4D-938B-127C559D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0E7C4-FB28-1F4F-A15B-393E10C1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068"/>
            <a:ext cx="9639384" cy="65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8D05-5B52-7D49-AF6B-C366AF23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718" cy="1325563"/>
          </a:xfrm>
        </p:spPr>
        <p:txBody>
          <a:bodyPr/>
          <a:lstStyle/>
          <a:p>
            <a:r>
              <a:rPr lang="it-IT" dirty="0" err="1"/>
              <a:t>Electronics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(</a:t>
            </a:r>
            <a:r>
              <a:rPr lang="it-IT" dirty="0" err="1"/>
              <a:t>assuming</a:t>
            </a:r>
            <a:r>
              <a:rPr lang="it-IT" dirty="0"/>
              <a:t> CR-RC with </a:t>
            </a:r>
            <a:r>
              <a:rPr lang="it-IT" dirty="0">
                <a:latin typeface="Symbol" pitchFamily="2" charset="2"/>
              </a:rPr>
              <a:t>t</a:t>
            </a:r>
            <a:r>
              <a:rPr lang="it-IT" dirty="0"/>
              <a:t>=50 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1E44-A27A-4342-A786-9AAEA70E6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5" y="4790890"/>
            <a:ext cx="3106271" cy="180041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</a:t>
            </a:r>
            <a:r>
              <a:rPr lang="it-IT" baseline="-25000" dirty="0"/>
              <a:t>L</a:t>
            </a:r>
            <a:r>
              <a:rPr lang="it-IT" dirty="0"/>
              <a:t> &lt; 1 </a:t>
            </a:r>
            <a:r>
              <a:rPr lang="it-IT" dirty="0" err="1"/>
              <a:t>nA</a:t>
            </a:r>
            <a:endParaRPr lang="it-IT" dirty="0"/>
          </a:p>
          <a:p>
            <a:r>
              <a:rPr lang="it-IT" dirty="0"/>
              <a:t>C</a:t>
            </a:r>
            <a:r>
              <a:rPr lang="it-IT" baseline="-25000" dirty="0"/>
              <a:t>T</a:t>
            </a:r>
            <a:r>
              <a:rPr lang="it-IT" dirty="0"/>
              <a:t>&lt;3.5 pF+2 </a:t>
            </a:r>
            <a:r>
              <a:rPr lang="it-IT" dirty="0" err="1"/>
              <a:t>pF</a:t>
            </a:r>
            <a:endParaRPr lang="it-IT" dirty="0"/>
          </a:p>
          <a:p>
            <a:r>
              <a:rPr lang="it-IT" dirty="0"/>
              <a:t>R</a:t>
            </a:r>
            <a:r>
              <a:rPr lang="it-IT" baseline="-25000" dirty="0"/>
              <a:t>S</a:t>
            </a:r>
            <a:r>
              <a:rPr lang="it-IT" dirty="0"/>
              <a:t>&lt; 10 </a:t>
            </a:r>
            <a:r>
              <a:rPr lang="it-IT" dirty="0" err="1"/>
              <a:t>MOhm</a:t>
            </a:r>
            <a:endParaRPr lang="it-IT" dirty="0"/>
          </a:p>
          <a:p>
            <a:r>
              <a:rPr lang="it-IT" dirty="0">
                <a:latin typeface="Symbol" pitchFamily="2" charset="2"/>
              </a:rPr>
              <a:t>t</a:t>
            </a:r>
            <a:r>
              <a:rPr lang="it-IT" dirty="0"/>
              <a:t>~ 50 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C8D2A-C859-0B41-9F6B-67E86332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5" y="2269661"/>
            <a:ext cx="4525489" cy="113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5F84E-0649-5840-AEDB-BA1F983D5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1" y="3655734"/>
            <a:ext cx="5601099" cy="11351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F46BCC-466D-CD49-AA79-168F3E966554}"/>
              </a:ext>
            </a:extLst>
          </p:cNvPr>
          <p:cNvSpPr txBox="1">
            <a:spLocks/>
          </p:cNvSpPr>
          <p:nvPr/>
        </p:nvSpPr>
        <p:spPr>
          <a:xfrm>
            <a:off x="3052481" y="4790889"/>
            <a:ext cx="8767483" cy="180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ENC</a:t>
            </a:r>
            <a:r>
              <a:rPr lang="it-IT" baseline="-25000" dirty="0"/>
              <a:t>P</a:t>
            </a:r>
            <a:r>
              <a:rPr lang="it-IT" dirty="0"/>
              <a:t>~3.8</a:t>
            </a:r>
            <a:r>
              <a:rPr lang="en-US" dirty="0"/>
              <a:t>E-</a:t>
            </a:r>
            <a:r>
              <a:rPr lang="it-IT" dirty="0"/>
              <a:t>3 </a:t>
            </a:r>
            <a:r>
              <a:rPr lang="it-IT" dirty="0" err="1"/>
              <a:t>fC</a:t>
            </a:r>
            <a:endParaRPr lang="it-IT" dirty="0"/>
          </a:p>
          <a:p>
            <a:r>
              <a:rPr lang="it-IT" dirty="0"/>
              <a:t>ENC</a:t>
            </a:r>
            <a:r>
              <a:rPr lang="it-IT" baseline="-25000" dirty="0"/>
              <a:t>S</a:t>
            </a:r>
            <a:r>
              <a:rPr lang="it-IT" dirty="0"/>
              <a:t>~3.5</a:t>
            </a:r>
            <a:r>
              <a:rPr lang="en-US" dirty="0"/>
              <a:t> </a:t>
            </a:r>
            <a:r>
              <a:rPr lang="it-IT" dirty="0" err="1"/>
              <a:t>fC</a:t>
            </a:r>
            <a:r>
              <a:rPr lang="it-IT" dirty="0"/>
              <a:t> (??)</a:t>
            </a:r>
          </a:p>
          <a:p>
            <a:r>
              <a:rPr lang="it-IT" sz="2400" dirty="0" err="1"/>
              <a:t>Peak</a:t>
            </a:r>
            <a:r>
              <a:rPr lang="it-IT" sz="2400" dirty="0"/>
              <a:t> </a:t>
            </a:r>
            <a:r>
              <a:rPr lang="it-IT" sz="2400" dirty="0" err="1"/>
              <a:t>signal</a:t>
            </a:r>
            <a:r>
              <a:rPr lang="it-IT" sz="2400" dirty="0"/>
              <a:t> on </a:t>
            </a:r>
            <a:r>
              <a:rPr lang="it-IT" sz="2400" dirty="0" err="1"/>
              <a:t>upstream</a:t>
            </a:r>
            <a:r>
              <a:rPr lang="it-IT" sz="2400" dirty="0"/>
              <a:t> detector ~ 30 </a:t>
            </a:r>
            <a:r>
              <a:rPr lang="it-IT" sz="2400" dirty="0" err="1"/>
              <a:t>pC</a:t>
            </a:r>
            <a:r>
              <a:rPr lang="it-IT" sz="2400" dirty="0"/>
              <a:t> (13-bit </a:t>
            </a:r>
            <a:r>
              <a:rPr lang="it-IT" sz="2400" dirty="0" err="1"/>
              <a:t>dynamic</a:t>
            </a:r>
            <a:r>
              <a:rPr lang="it-IT" sz="2400" dirty="0"/>
              <a:t> </a:t>
            </a:r>
            <a:r>
              <a:rPr lang="it-IT" sz="2400" dirty="0" err="1"/>
              <a:t>range</a:t>
            </a:r>
            <a:r>
              <a:rPr lang="it-IT" sz="2400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838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0618-A579-4342-B128-9D3D55B9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863A-EEB0-D048-9AE6-F2B4E469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4770F-0FC9-D646-B783-324EE687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253"/>
            <a:ext cx="12192000" cy="50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2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F372-2851-B047-AED5-20F42FC1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HV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58EC6-C762-B045-9EDA-342421237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4" y="1690688"/>
            <a:ext cx="7243608" cy="2922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15045-856B-FA48-838C-556810DD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72" y="13394"/>
            <a:ext cx="1960179" cy="6479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97505-0B2E-694A-9CED-BBFF49DF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718" y="-180792"/>
            <a:ext cx="3285509" cy="70253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F6351F-84B5-764E-A461-FD7510FC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6788"/>
            <a:ext cx="6272213" cy="1716087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>
                <a:hlinkClick r:id="rId5" tooltip="https://www.caen.it/products/sy5527lc/"/>
              </a:rPr>
              <a:t> SY5527LC</a:t>
            </a:r>
            <a:r>
              <a:rPr lang="en-US" dirty="0"/>
              <a:t> - 4 Slot LOW COST Universal Multichannel Power Supply System</a:t>
            </a:r>
          </a:p>
          <a:p>
            <a:r>
              <a:rPr lang="en-US" u="sng" dirty="0">
                <a:hlinkClick r:id="rId6" tooltip="https://www.caen.it/products/a2519/"/>
              </a:rPr>
              <a:t> A2519CA</a:t>
            </a:r>
            <a:r>
              <a:rPr lang="en-US" dirty="0"/>
              <a:t> - SYx527 L.V. channels 15V 5A (50W) - DB37 - Individual Floating - Current Controlled (8 </a:t>
            </a:r>
            <a:r>
              <a:rPr lang="en-US" dirty="0" err="1"/>
              <a:t>ch</a:t>
            </a:r>
            <a:r>
              <a:rPr lang="en-US" dirty="0"/>
              <a:t>)</a:t>
            </a:r>
          </a:p>
          <a:p>
            <a:r>
              <a:rPr lang="en-US" u="sng" dirty="0">
                <a:solidFill>
                  <a:srgbClr val="0070C0"/>
                </a:solidFill>
              </a:rPr>
              <a:t>A7038 32/48 </a:t>
            </a:r>
            <a:r>
              <a:rPr lang="en-US" dirty="0"/>
              <a:t>Channel 1 kV/100 µA Common Floating Return Boards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52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3235DB3-F76A-6049-81DC-E7110AD1706C}" vid="{1133CD7A-1F1E-5D4F-B14E-FCF90A28460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15600</TotalTime>
  <Words>2563</Words>
  <Application>Microsoft Macintosh PowerPoint</Application>
  <PresentationFormat>Widescreen</PresentationFormat>
  <Paragraphs>358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Helvetica</vt:lpstr>
      <vt:lpstr>Symbol</vt:lpstr>
      <vt:lpstr>Office Theme</vt:lpstr>
      <vt:lpstr>2_Office Theme</vt:lpstr>
      <vt:lpstr>1_Office Theme</vt:lpstr>
      <vt:lpstr>Worksheet</vt:lpstr>
      <vt:lpstr>General Info</vt:lpstr>
      <vt:lpstr>News</vt:lpstr>
      <vt:lpstr>Readout Electronics</vt:lpstr>
      <vt:lpstr>Readout system</vt:lpstr>
      <vt:lpstr>PowerPoint Presentation</vt:lpstr>
      <vt:lpstr>PowerPoint Presentation</vt:lpstr>
      <vt:lpstr>Electronics Noise (assuming CR-RC with t=50 ns) </vt:lpstr>
      <vt:lpstr>PowerPoint Presentation</vt:lpstr>
      <vt:lpstr>HV System</vt:lpstr>
      <vt:lpstr>Very low-noise electronics to test sapphire</vt:lpstr>
      <vt:lpstr>Test Beam Needs</vt:lpstr>
      <vt:lpstr>Today’s program</vt:lpstr>
      <vt:lpstr>Backup</vt:lpstr>
      <vt:lpstr>Questions from the Padova group</vt:lpstr>
      <vt:lpstr>Specifications for mechanics</vt:lpstr>
      <vt:lpstr>TDR GBP</vt:lpstr>
      <vt:lpstr>Todo List for TDR</vt:lpstr>
      <vt:lpstr>Today’s discussion</vt:lpstr>
      <vt:lpstr>PowerPoint Presentation</vt:lpstr>
      <vt:lpstr>Electrical methods?</vt:lpstr>
      <vt:lpstr>Probe station + pumping</vt:lpstr>
      <vt:lpstr>Cable attenuation</vt:lpstr>
      <vt:lpstr>Method verification with Lorentz-Cauchy</vt:lpstr>
      <vt:lpstr>To be discussed at the next meeting on 05/10  </vt:lpstr>
      <vt:lpstr>Questions for mechanics</vt:lpstr>
      <vt:lpstr>Table of Risks</vt:lpstr>
      <vt:lpstr>Timeline</vt:lpstr>
      <vt:lpstr>Clean Room</vt:lpstr>
      <vt:lpstr>Test Beam</vt:lpstr>
      <vt:lpstr>GBP collaboration tasks</vt:lpstr>
      <vt:lpstr>Some thoughts about the measurement</vt:lpstr>
      <vt:lpstr>PowerPoint Presentation</vt:lpstr>
      <vt:lpstr>Precision on x</vt:lpstr>
      <vt:lpstr>An alternative approach</vt:lpstr>
      <vt:lpstr>Cross check</vt:lpstr>
      <vt:lpstr>Method verification</vt:lpstr>
      <vt:lpstr>Method verification with Lorentz-Cauchy</vt:lpstr>
      <vt:lpstr>Further studies</vt:lpstr>
      <vt:lpstr>Comments</vt:lpstr>
      <vt:lpstr>Wrap-up</vt:lpstr>
      <vt:lpstr>List of discussion arguments for the round table (proposed by Mauro)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</dc:title>
  <dc:creator>Microsoft Office User</dc:creator>
  <cp:lastModifiedBy>Marco Bruschi</cp:lastModifiedBy>
  <cp:revision>75</cp:revision>
  <dcterms:created xsi:type="dcterms:W3CDTF">2021-04-22T17:08:19Z</dcterms:created>
  <dcterms:modified xsi:type="dcterms:W3CDTF">2021-07-01T12:31:34Z</dcterms:modified>
</cp:coreProperties>
</file>