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01" r:id="rId2"/>
    <p:sldId id="295" r:id="rId3"/>
    <p:sldId id="302" r:id="rId4"/>
    <p:sldId id="304" r:id="rId5"/>
    <p:sldId id="303" r:id="rId6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orient="horz" pos="167">
          <p15:clr>
            <a:srgbClr val="A4A3A4"/>
          </p15:clr>
        </p15:guide>
        <p15:guide id="3" orient="horz" pos="616">
          <p15:clr>
            <a:srgbClr val="A4A3A4"/>
          </p15:clr>
        </p15:guide>
        <p15:guide id="4" orient="horz" pos="2672">
          <p15:clr>
            <a:srgbClr val="A4A3A4"/>
          </p15:clr>
        </p15:guide>
        <p15:guide id="5" orient="horz" pos="1165">
          <p15:clr>
            <a:srgbClr val="A4A3A4"/>
          </p15:clr>
        </p15:guide>
        <p15:guide id="6" pos="5551">
          <p15:clr>
            <a:srgbClr val="A4A3A4"/>
          </p15:clr>
        </p15:guide>
        <p15:guide id="7" pos="1551">
          <p15:clr>
            <a:srgbClr val="A4A3A4"/>
          </p15:clr>
        </p15:guide>
        <p15:guide id="8" pos="4178">
          <p15:clr>
            <a:srgbClr val="A4A3A4"/>
          </p15:clr>
        </p15:guide>
        <p15:guide id="9" pos="2927">
          <p15:clr>
            <a:srgbClr val="A4A3A4"/>
          </p15:clr>
        </p15:guide>
        <p15:guide id="10" pos="2809">
          <p15:clr>
            <a:srgbClr val="A4A3A4"/>
          </p15:clr>
        </p15:guide>
        <p15:guide id="11" pos="178">
          <p15:clr>
            <a:srgbClr val="A4A3A4"/>
          </p15:clr>
        </p15:guide>
        <p15:guide id="12" pos="4299">
          <p15:clr>
            <a:srgbClr val="A4A3A4"/>
          </p15:clr>
        </p15:guide>
        <p15:guide id="13" pos="14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  <a:srgbClr val="2AB4C2"/>
    <a:srgbClr val="00A5EB"/>
    <a:srgbClr val="FFFF99"/>
    <a:srgbClr val="D3E903"/>
    <a:srgbClr val="FFFF00"/>
    <a:srgbClr val="9C9E9F"/>
    <a:srgbClr val="DDDDD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4" autoAdjust="0"/>
    <p:restoredTop sz="94374" autoAdjust="0"/>
  </p:normalViewPr>
  <p:slideViewPr>
    <p:cSldViewPr snapToGrid="0">
      <p:cViewPr varScale="1">
        <p:scale>
          <a:sx n="67" d="100"/>
          <a:sy n="67" d="100"/>
        </p:scale>
        <p:origin x="1195" y="34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-1602" y="-90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36858A-39C2-4BA9-B2EA-2EBB3C5D7C04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34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329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82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164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930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623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900113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8142" y="90011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900113" y="0"/>
            <a:ext cx="8219281" cy="900113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732094" y="6463378"/>
            <a:ext cx="7062531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smtClean="0">
                <a:solidFill>
                  <a:schemeClr val="bg2"/>
                </a:solidFill>
              </a:rPr>
              <a:t>Wolfgang</a:t>
            </a:r>
            <a:r>
              <a:rPr lang="en-GB" sz="900" b="1" baseline="0" dirty="0" smtClean="0">
                <a:solidFill>
                  <a:schemeClr val="bg2"/>
                </a:solidFill>
              </a:rPr>
              <a:t> Lohmann</a:t>
            </a:r>
            <a:r>
              <a:rPr lang="en-GB" sz="900" dirty="0" smtClean="0">
                <a:solidFill>
                  <a:schemeClr val="bg2"/>
                </a:solidFill>
              </a:rPr>
              <a:t>  </a:t>
            </a:r>
            <a:r>
              <a:rPr lang="en-GB" sz="900" dirty="0">
                <a:solidFill>
                  <a:schemeClr val="bg2"/>
                </a:solidFill>
              </a:rPr>
              <a:t>| </a:t>
            </a:r>
            <a:r>
              <a:rPr lang="en-GB" sz="900" baseline="0" dirty="0" smtClean="0">
                <a:solidFill>
                  <a:schemeClr val="bg2"/>
                </a:solidFill>
              </a:rPr>
              <a:t> </a:t>
            </a:r>
            <a:r>
              <a:rPr lang="en-GB" sz="900" baseline="0" dirty="0" smtClean="0">
                <a:solidFill>
                  <a:schemeClr val="bg2"/>
                </a:solidFill>
              </a:rPr>
              <a:t>02.07.2021 </a:t>
            </a:r>
            <a:r>
              <a:rPr lang="en-GB" sz="900" dirty="0" smtClean="0">
                <a:solidFill>
                  <a:schemeClr val="bg2"/>
                </a:solidFill>
              </a:rPr>
              <a:t>  </a:t>
            </a:r>
            <a:r>
              <a:rPr lang="en-GB" sz="900" b="1" dirty="0">
                <a:solidFill>
                  <a:schemeClr val="bg2"/>
                </a:solidFill>
              </a:rPr>
              <a:t>Page </a:t>
            </a:r>
            <a:fld id="{ABA098E9-E6EE-44BF-9612-6777A6DF1330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‹Nr.›</a:t>
            </a:fld>
            <a:endParaRPr lang="en-GB" sz="9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34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80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03188"/>
            <a:ext cx="791210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Titelmasterformat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5" descr="CMSLog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 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82659" y="2133490"/>
            <a:ext cx="8431469" cy="304698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r>
              <a:rPr lang="en-US" sz="2400" dirty="0" smtClean="0"/>
              <a:t>Operation of solid state sensors at high particle intensity</a:t>
            </a:r>
            <a:endParaRPr lang="en-US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en-US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en-US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r>
              <a:rPr lang="en-US" sz="2400" dirty="0" smtClean="0"/>
              <a:t>Wolfgang </a:t>
            </a:r>
            <a:r>
              <a:rPr lang="en-US" sz="2400" dirty="0" smtClean="0"/>
              <a:t>Lohmann </a:t>
            </a:r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en-US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en-US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en-US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178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07687" y="987444"/>
            <a:ext cx="8431469" cy="5632311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2800" dirty="0" smtClean="0"/>
              <a:t>Beam Monitor</a:t>
            </a:r>
            <a:r>
              <a:rPr lang="en-US" sz="2800" dirty="0" smtClean="0"/>
              <a:t> </a:t>
            </a:r>
            <a:endParaRPr lang="de-DE" sz="28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150" y="1209236"/>
            <a:ext cx="2300540" cy="169632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11455" y="1688067"/>
            <a:ext cx="125158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CVD </a:t>
            </a:r>
            <a:r>
              <a:rPr lang="de-DE" sz="1400" dirty="0" err="1" smtClean="0"/>
              <a:t>diomand</a:t>
            </a:r>
            <a:r>
              <a:rPr lang="de-DE" sz="1400" dirty="0" smtClean="0"/>
              <a:t> </a:t>
            </a:r>
            <a:r>
              <a:rPr lang="de-DE" sz="1400" dirty="0" err="1" smtClean="0"/>
              <a:t>sensor</a:t>
            </a:r>
            <a:r>
              <a:rPr lang="de-DE" sz="1400" dirty="0" smtClean="0"/>
              <a:t>,</a:t>
            </a:r>
          </a:p>
          <a:p>
            <a:r>
              <a:rPr lang="de-DE" sz="1400" dirty="0" smtClean="0"/>
              <a:t>300 </a:t>
            </a:r>
            <a:r>
              <a:rPr lang="de-DE" dirty="0" smtClean="0">
                <a:latin typeface="Symbol" panose="05050102010706020507" pitchFamily="18" charset="2"/>
              </a:rPr>
              <a:t>m</a:t>
            </a:r>
            <a:r>
              <a:rPr lang="de-DE" sz="1400" dirty="0" smtClean="0"/>
              <a:t>m</a:t>
            </a:r>
            <a:endParaRPr lang="en-GB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3971925" y="1765010"/>
            <a:ext cx="2406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Sensor in </a:t>
            </a:r>
            <a:r>
              <a:rPr lang="de-DE" dirty="0" err="1" smtClean="0"/>
              <a:t>the</a:t>
            </a:r>
            <a:r>
              <a:rPr lang="de-DE" dirty="0" smtClean="0"/>
              <a:t> beam-pipe </a:t>
            </a:r>
            <a:r>
              <a:rPr lang="de-DE" dirty="0" err="1" smtClean="0"/>
              <a:t>vacuum</a:t>
            </a:r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 flipH="1">
            <a:off x="509800" y="3160330"/>
            <a:ext cx="8027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Maximal </a:t>
            </a:r>
            <a:r>
              <a:rPr lang="de-DE" dirty="0" err="1" smtClean="0"/>
              <a:t>expected</a:t>
            </a:r>
            <a:r>
              <a:rPr lang="de-DE" dirty="0" smtClean="0"/>
              <a:t> </a:t>
            </a:r>
            <a:r>
              <a:rPr lang="de-DE" dirty="0" err="1" smtClean="0"/>
              <a:t>bunch</a:t>
            </a:r>
            <a:r>
              <a:rPr lang="de-DE" dirty="0" smtClean="0"/>
              <a:t> </a:t>
            </a:r>
            <a:r>
              <a:rPr lang="de-DE" dirty="0" err="1" smtClean="0"/>
              <a:t>charge</a:t>
            </a:r>
            <a:r>
              <a:rPr lang="de-DE" dirty="0" smtClean="0"/>
              <a:t>:  10 </a:t>
            </a:r>
            <a:r>
              <a:rPr lang="de-DE" dirty="0" err="1"/>
              <a:t>n</a:t>
            </a:r>
            <a:r>
              <a:rPr lang="de-DE" dirty="0" err="1" smtClean="0"/>
              <a:t>C</a:t>
            </a:r>
            <a:r>
              <a:rPr lang="de-DE" dirty="0" smtClean="0"/>
              <a:t> ≈ 2x 10</a:t>
            </a:r>
            <a:r>
              <a:rPr lang="de-DE" baseline="30000" dirty="0" smtClean="0"/>
              <a:t>7</a:t>
            </a:r>
            <a:r>
              <a:rPr lang="de-DE" dirty="0" smtClean="0"/>
              <a:t> </a:t>
            </a:r>
            <a:r>
              <a:rPr lang="de-DE" dirty="0" err="1" smtClean="0"/>
              <a:t>particles</a:t>
            </a:r>
            <a:r>
              <a:rPr lang="de-DE" dirty="0" smtClean="0"/>
              <a:t>, 10</a:t>
            </a:r>
            <a:r>
              <a:rPr lang="de-DE" baseline="30000" dirty="0" smtClean="0"/>
              <a:t>11</a:t>
            </a:r>
            <a:r>
              <a:rPr lang="de-DE" dirty="0" smtClean="0"/>
              <a:t> </a:t>
            </a:r>
            <a:r>
              <a:rPr lang="de-DE" dirty="0" err="1" smtClean="0"/>
              <a:t>signal</a:t>
            </a:r>
            <a:r>
              <a:rPr lang="de-DE" dirty="0" smtClean="0"/>
              <a:t> </a:t>
            </a:r>
            <a:r>
              <a:rPr lang="de-DE" dirty="0" err="1" smtClean="0"/>
              <a:t>charge</a:t>
            </a:r>
            <a:r>
              <a:rPr lang="de-DE" dirty="0" smtClean="0"/>
              <a:t> </a:t>
            </a:r>
            <a:r>
              <a:rPr lang="de-DE" dirty="0" err="1" smtClean="0"/>
              <a:t>carrier</a:t>
            </a:r>
            <a:endParaRPr lang="en-GB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4460" y="4728242"/>
            <a:ext cx="5804049" cy="1700042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24452" y="4273383"/>
            <a:ext cx="6086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Electrical</a:t>
            </a:r>
            <a:r>
              <a:rPr lang="de-DE" dirty="0" smtClean="0"/>
              <a:t> </a:t>
            </a:r>
            <a:r>
              <a:rPr lang="de-DE" dirty="0" err="1" smtClean="0"/>
              <a:t>scheme</a:t>
            </a:r>
            <a:r>
              <a:rPr lang="de-DE" dirty="0" smtClean="0"/>
              <a:t>: </a:t>
            </a:r>
            <a:endParaRPr lang="en-GB" dirty="0"/>
          </a:p>
        </p:txBody>
      </p:sp>
      <p:cxnSp>
        <p:nvCxnSpPr>
          <p:cNvPr id="13" name="Gerade Verbindung mit Pfeil 12"/>
          <p:cNvCxnSpPr/>
          <p:nvPr/>
        </p:nvCxnSpPr>
        <p:spPr bwMode="auto">
          <a:xfrm flipV="1">
            <a:off x="900113" y="2180509"/>
            <a:ext cx="420052" cy="850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mit Pfeil 15"/>
          <p:cNvCxnSpPr/>
          <p:nvPr/>
        </p:nvCxnSpPr>
        <p:spPr bwMode="auto">
          <a:xfrm>
            <a:off x="4706858" y="4611937"/>
            <a:ext cx="0" cy="3741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feld 18"/>
          <p:cNvSpPr txBox="1"/>
          <p:nvPr/>
        </p:nvSpPr>
        <p:spPr>
          <a:xfrm>
            <a:off x="4457700" y="4150272"/>
            <a:ext cx="3166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Capacitors</a:t>
            </a:r>
            <a:r>
              <a:rPr lang="de-DE" sz="1200" dirty="0" smtClean="0"/>
              <a:t> </a:t>
            </a:r>
            <a:r>
              <a:rPr lang="de-DE" sz="1200" dirty="0" err="1" smtClean="0"/>
              <a:t>to</a:t>
            </a:r>
            <a:r>
              <a:rPr lang="de-DE" sz="1200" dirty="0" smtClean="0"/>
              <a:t> </a:t>
            </a:r>
            <a:r>
              <a:rPr lang="de-DE" sz="1200" dirty="0" err="1" smtClean="0"/>
              <a:t>deliver</a:t>
            </a:r>
            <a:r>
              <a:rPr lang="de-DE" sz="1200" dirty="0" smtClean="0"/>
              <a:t> </a:t>
            </a:r>
            <a:r>
              <a:rPr lang="de-DE" sz="1200" dirty="0" err="1" smtClean="0"/>
              <a:t>charge</a:t>
            </a:r>
            <a:r>
              <a:rPr lang="de-DE" sz="1200" dirty="0" smtClean="0"/>
              <a:t> </a:t>
            </a:r>
            <a:r>
              <a:rPr lang="de-DE" sz="1200" dirty="0" err="1" smtClean="0"/>
              <a:t>for</a:t>
            </a:r>
            <a:r>
              <a:rPr lang="de-DE" sz="1200" dirty="0" smtClean="0"/>
              <a:t> </a:t>
            </a:r>
            <a:r>
              <a:rPr lang="de-DE" sz="1200" dirty="0" err="1" smtClean="0"/>
              <a:t>signal</a:t>
            </a:r>
            <a:r>
              <a:rPr lang="de-DE" sz="1200" dirty="0" smtClean="0"/>
              <a:t> </a:t>
            </a:r>
            <a:r>
              <a:rPr lang="de-DE" sz="1200" dirty="0" err="1" smtClean="0"/>
              <a:t>generation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21869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44436" y="900113"/>
            <a:ext cx="8431469" cy="532453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2800" dirty="0" smtClean="0"/>
              <a:t>Performance </a:t>
            </a:r>
            <a:endParaRPr lang="de-DE" sz="28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95" y="957333"/>
            <a:ext cx="3269869" cy="222299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4770" y="2950790"/>
            <a:ext cx="4121262" cy="322155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977487" y="4486275"/>
            <a:ext cx="2811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Response </a:t>
            </a:r>
            <a:r>
              <a:rPr lang="de-DE" dirty="0" err="1" smtClean="0"/>
              <a:t>as</a:t>
            </a:r>
            <a:r>
              <a:rPr lang="de-DE" dirty="0" smtClean="0"/>
              <a:t> a </a:t>
            </a:r>
            <a:r>
              <a:rPr lang="de-DE" dirty="0" err="1" smtClean="0"/>
              <a:t>function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bunch</a:t>
            </a:r>
            <a:r>
              <a:rPr lang="de-DE" dirty="0" smtClean="0"/>
              <a:t> </a:t>
            </a:r>
            <a:r>
              <a:rPr lang="de-DE" dirty="0" err="1" smtClean="0"/>
              <a:t>charge</a:t>
            </a:r>
            <a:endParaRPr lang="de-DE" dirty="0" smtClean="0"/>
          </a:p>
          <a:p>
            <a:r>
              <a:rPr lang="de-DE" dirty="0" err="1"/>
              <a:t>f</a:t>
            </a:r>
            <a:r>
              <a:rPr lang="de-DE" dirty="0" err="1" smtClean="0"/>
              <a:t>or</a:t>
            </a:r>
            <a:r>
              <a:rPr lang="de-DE" dirty="0" smtClean="0"/>
              <a:t> different HV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4421505" y="1781175"/>
            <a:ext cx="2811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Signal </a:t>
            </a:r>
            <a:r>
              <a:rPr lang="de-DE" dirty="0" err="1" smtClean="0"/>
              <a:t>roughly</a:t>
            </a:r>
            <a:r>
              <a:rPr lang="de-DE" dirty="0" smtClean="0"/>
              <a:t> 1V (50</a:t>
            </a:r>
            <a:r>
              <a:rPr lang="el-GR" dirty="0" smtClean="0"/>
              <a:t>Ω</a:t>
            </a:r>
            <a:r>
              <a:rPr lang="de-DE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51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44436" y="900113"/>
            <a:ext cx="8431469" cy="532453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2800" dirty="0" smtClean="0"/>
              <a:t>Beam Halo monitors at FLASH</a:t>
            </a:r>
            <a:r>
              <a:rPr lang="en-US" sz="2800" dirty="0" smtClean="0"/>
              <a:t> </a:t>
            </a:r>
            <a:endParaRPr lang="de-DE" sz="28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291" y="1195202"/>
            <a:ext cx="2929559" cy="215950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821" y="1279291"/>
            <a:ext cx="3347415" cy="181910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438" y="3354705"/>
            <a:ext cx="3257207" cy="2645592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 bwMode="auto">
          <a:xfrm>
            <a:off x="4843030" y="1195202"/>
            <a:ext cx="1463040" cy="22288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216342" y="4677501"/>
            <a:ext cx="3554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Response </a:t>
            </a:r>
            <a:r>
              <a:rPr lang="de-DE" dirty="0" err="1" smtClean="0"/>
              <a:t>as</a:t>
            </a:r>
            <a:r>
              <a:rPr lang="de-DE" dirty="0" smtClean="0"/>
              <a:t> a </a:t>
            </a:r>
            <a:r>
              <a:rPr lang="de-DE" dirty="0" err="1" smtClean="0"/>
              <a:t>function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bunch</a:t>
            </a:r>
            <a:r>
              <a:rPr lang="de-DE" dirty="0" smtClean="0"/>
              <a:t> </a:t>
            </a:r>
            <a:r>
              <a:rPr lang="de-DE" dirty="0" err="1" smtClean="0"/>
              <a:t>charge</a:t>
            </a:r>
            <a:r>
              <a:rPr lang="en-GB" dirty="0" smtClean="0"/>
              <a:t> CVD diamond sensor and sapphire sensor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74839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87286" y="900113"/>
            <a:ext cx="8431469" cy="532453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2800" dirty="0" smtClean="0"/>
              <a:t>Summary</a:t>
            </a:r>
            <a:r>
              <a:rPr lang="en-US" sz="2800" dirty="0" smtClean="0"/>
              <a:t> </a:t>
            </a:r>
            <a:endParaRPr lang="de-DE" sz="2800" dirty="0"/>
          </a:p>
        </p:txBody>
      </p:sp>
      <p:sp>
        <p:nvSpPr>
          <p:cNvPr id="3" name="Textfeld 2"/>
          <p:cNvSpPr txBox="1"/>
          <p:nvPr/>
        </p:nvSpPr>
        <p:spPr>
          <a:xfrm>
            <a:off x="1051560" y="1611630"/>
            <a:ext cx="68694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>
                  <a:lumMod val="25000"/>
                </a:schemeClr>
              </a:buClr>
              <a:buSzPct val="156000"/>
              <a:buFont typeface="Arial" panose="020B0604020202020204" pitchFamily="34" charset="0"/>
              <a:buChar char="•"/>
            </a:pPr>
            <a:r>
              <a:rPr lang="de-DE" dirty="0" err="1" smtClean="0"/>
              <a:t>It</a:t>
            </a:r>
            <a:r>
              <a:rPr lang="de-DE" dirty="0" smtClean="0"/>
              <a:t> was </a:t>
            </a:r>
            <a:r>
              <a:rPr lang="de-DE" dirty="0" err="1" smtClean="0"/>
              <a:t>demonatrated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single</a:t>
            </a:r>
            <a:r>
              <a:rPr lang="de-DE" dirty="0" smtClean="0"/>
              <a:t> </a:t>
            </a:r>
            <a:r>
              <a:rPr lang="de-DE" dirty="0" err="1" smtClean="0"/>
              <a:t>sensors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operated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upmto</a:t>
            </a:r>
            <a:r>
              <a:rPr lang="de-DE" dirty="0" smtClean="0"/>
              <a:t> 10</a:t>
            </a:r>
            <a:r>
              <a:rPr lang="de-DE" baseline="30000" dirty="0" smtClean="0"/>
              <a:t>8</a:t>
            </a:r>
            <a:r>
              <a:rPr lang="de-DE" dirty="0" smtClean="0"/>
              <a:t> </a:t>
            </a:r>
            <a:r>
              <a:rPr lang="de-DE" dirty="0" err="1" smtClean="0"/>
              <a:t>paricles</a:t>
            </a:r>
            <a:r>
              <a:rPr lang="de-DE" dirty="0" smtClean="0"/>
              <a:t> </a:t>
            </a:r>
            <a:r>
              <a:rPr lang="de-DE" dirty="0" err="1" smtClean="0"/>
              <a:t>crossing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sensor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a </a:t>
            </a:r>
            <a:r>
              <a:rPr lang="de-DE" dirty="0" err="1" smtClean="0"/>
              <a:t>dedicated</a:t>
            </a:r>
            <a:r>
              <a:rPr lang="de-DE" dirty="0" smtClean="0"/>
              <a:t> </a:t>
            </a:r>
            <a:r>
              <a:rPr lang="de-DE" dirty="0" err="1" smtClean="0"/>
              <a:t>electrical</a:t>
            </a:r>
            <a:r>
              <a:rPr lang="de-DE" dirty="0" smtClean="0"/>
              <a:t> </a:t>
            </a:r>
            <a:r>
              <a:rPr lang="de-DE" dirty="0" err="1" smtClean="0"/>
              <a:t>network</a:t>
            </a:r>
            <a:endParaRPr lang="de-DE" dirty="0" smtClean="0"/>
          </a:p>
          <a:p>
            <a:pPr marL="285750" indent="-285750">
              <a:buClr>
                <a:schemeClr val="accent5">
                  <a:lumMod val="25000"/>
                </a:schemeClr>
              </a:buClr>
              <a:buSzPct val="156000"/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Clr>
                <a:schemeClr val="accent5">
                  <a:lumMod val="25000"/>
                </a:schemeClr>
              </a:buClr>
              <a:buSzPct val="156000"/>
              <a:buFont typeface="Arial" panose="020B0604020202020204" pitchFamily="34" charset="0"/>
              <a:buChar char="•"/>
            </a:pPr>
            <a:r>
              <a:rPr lang="de-DE" dirty="0" smtClean="0"/>
              <a:t>The </a:t>
            </a:r>
            <a:r>
              <a:rPr lang="de-DE" dirty="0" err="1" smtClean="0"/>
              <a:t>response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not linear</a:t>
            </a:r>
          </a:p>
          <a:p>
            <a:pPr marL="285750" indent="-285750">
              <a:buClr>
                <a:schemeClr val="accent5">
                  <a:lumMod val="25000"/>
                </a:schemeClr>
              </a:buClr>
              <a:buSzPct val="156000"/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Clr>
                <a:schemeClr val="accent5">
                  <a:lumMod val="25000"/>
                </a:schemeClr>
              </a:buClr>
              <a:buSzPct val="156000"/>
              <a:buFont typeface="Arial" panose="020B0604020202020204" pitchFamily="34" charset="0"/>
              <a:buChar char="•"/>
            </a:pPr>
            <a:r>
              <a:rPr lang="de-DE" dirty="0" smtClean="0"/>
              <a:t>Different </a:t>
            </a:r>
            <a:r>
              <a:rPr lang="de-DE" dirty="0" err="1" smtClean="0"/>
              <a:t>sensor</a:t>
            </a:r>
            <a:r>
              <a:rPr lang="de-DE" dirty="0" smtClean="0"/>
              <a:t> </a:t>
            </a:r>
            <a:r>
              <a:rPr lang="de-DE" dirty="0" err="1" smtClean="0"/>
              <a:t>materials</a:t>
            </a:r>
            <a:r>
              <a:rPr lang="de-DE" dirty="0" smtClean="0"/>
              <a:t> </a:t>
            </a:r>
            <a:r>
              <a:rPr lang="de-DE" dirty="0" err="1" smtClean="0"/>
              <a:t>enhance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range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reasonable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94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Vorlage_en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PPT-Vorlage_en</Template>
  <TotalTime>0</TotalTime>
  <Words>130</Words>
  <Application>Microsoft Office PowerPoint</Application>
  <PresentationFormat>Bildschirmpräsentation (4:3)</PresentationFormat>
  <Paragraphs>92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Symbol</vt:lpstr>
      <vt:lpstr>Wingdings</vt:lpstr>
      <vt:lpstr>PPT-Vorlage_en</vt:lpstr>
      <vt:lpstr> </vt:lpstr>
      <vt:lpstr>Beam Monitor </vt:lpstr>
      <vt:lpstr>Performance </vt:lpstr>
      <vt:lpstr>Beam Halo monitors at FLASH </vt:lpstr>
      <vt:lpstr>Summary </vt:lpstr>
    </vt:vector>
  </TitlesOfParts>
  <Company>DESY Zeuthen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BCM1F Workshop Report</dc:title>
  <dc:creator>DESY Mitarbeiter</dc:creator>
  <cp:lastModifiedBy>Wolfgang Lohmann</cp:lastModifiedBy>
  <cp:revision>282</cp:revision>
  <dcterms:created xsi:type="dcterms:W3CDTF">2012-02-28T14:56:30Z</dcterms:created>
  <dcterms:modified xsi:type="dcterms:W3CDTF">2021-07-08T08:45:30Z</dcterms:modified>
</cp:coreProperties>
</file>