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0"/>
  </p:notesMasterIdLst>
  <p:sldIdLst>
    <p:sldId id="701" r:id="rId2"/>
    <p:sldId id="553" r:id="rId3"/>
    <p:sldId id="498" r:id="rId4"/>
    <p:sldId id="500" r:id="rId5"/>
    <p:sldId id="568" r:id="rId6"/>
    <p:sldId id="507" r:id="rId7"/>
    <p:sldId id="506" r:id="rId8"/>
    <p:sldId id="584" r:id="rId9"/>
    <p:sldId id="582" r:id="rId10"/>
    <p:sldId id="585" r:id="rId11"/>
    <p:sldId id="586" r:id="rId12"/>
    <p:sldId id="795" r:id="rId13"/>
    <p:sldId id="745" r:id="rId14"/>
    <p:sldId id="711" r:id="rId15"/>
    <p:sldId id="712" r:id="rId16"/>
    <p:sldId id="713" r:id="rId17"/>
    <p:sldId id="714" r:id="rId18"/>
    <p:sldId id="715" r:id="rId19"/>
    <p:sldId id="716" r:id="rId20"/>
    <p:sldId id="717" r:id="rId21"/>
    <p:sldId id="718" r:id="rId22"/>
    <p:sldId id="796" r:id="rId23"/>
    <p:sldId id="590" r:id="rId24"/>
    <p:sldId id="760" r:id="rId25"/>
    <p:sldId id="510" r:id="rId26"/>
    <p:sldId id="594" r:id="rId27"/>
    <p:sldId id="592" r:id="rId28"/>
    <p:sldId id="678" r:id="rId29"/>
    <p:sldId id="703" r:id="rId30"/>
    <p:sldId id="704" r:id="rId31"/>
    <p:sldId id="705" r:id="rId32"/>
    <p:sldId id="761" r:id="rId33"/>
    <p:sldId id="706" r:id="rId34"/>
    <p:sldId id="707" r:id="rId35"/>
    <p:sldId id="797" r:id="rId36"/>
    <p:sldId id="764" r:id="rId37"/>
    <p:sldId id="377" r:id="rId38"/>
    <p:sldId id="480" r:id="rId39"/>
    <p:sldId id="417" r:id="rId40"/>
    <p:sldId id="683" r:id="rId41"/>
    <p:sldId id="773" r:id="rId42"/>
    <p:sldId id="774" r:id="rId43"/>
    <p:sldId id="775" r:id="rId44"/>
    <p:sldId id="776" r:id="rId45"/>
    <p:sldId id="777" r:id="rId46"/>
    <p:sldId id="778" r:id="rId47"/>
    <p:sldId id="824" r:id="rId48"/>
    <p:sldId id="743" r:id="rId49"/>
    <p:sldId id="744" r:id="rId50"/>
    <p:sldId id="746" r:id="rId51"/>
    <p:sldId id="747" r:id="rId52"/>
    <p:sldId id="835" r:id="rId53"/>
    <p:sldId id="836" r:id="rId54"/>
    <p:sldId id="837" r:id="rId55"/>
    <p:sldId id="465" r:id="rId56"/>
    <p:sldId id="791" r:id="rId57"/>
    <p:sldId id="799" r:id="rId58"/>
    <p:sldId id="800" r:id="rId59"/>
    <p:sldId id="801" r:id="rId60"/>
    <p:sldId id="802" r:id="rId61"/>
    <p:sldId id="803" r:id="rId62"/>
    <p:sldId id="804" r:id="rId63"/>
    <p:sldId id="805" r:id="rId64"/>
    <p:sldId id="806" r:id="rId65"/>
    <p:sldId id="808" r:id="rId66"/>
    <p:sldId id="809" r:id="rId67"/>
    <p:sldId id="762" r:id="rId68"/>
    <p:sldId id="379" r:id="rId69"/>
    <p:sldId id="794" r:id="rId70"/>
    <p:sldId id="792" r:id="rId71"/>
    <p:sldId id="793" r:id="rId72"/>
    <p:sldId id="825" r:id="rId73"/>
    <p:sldId id="719" r:id="rId74"/>
    <p:sldId id="839" r:id="rId75"/>
    <p:sldId id="819" r:id="rId76"/>
    <p:sldId id="820" r:id="rId77"/>
    <p:sldId id="821" r:id="rId78"/>
    <p:sldId id="822" r:id="rId79"/>
  </p:sldIdLst>
  <p:sldSz cx="9144000" cy="6858000" type="screen4x3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F4C9D43A-65EB-4020-974E-E01DA28EA82A}">
          <p14:sldIdLst>
            <p14:sldId id="701"/>
            <p14:sldId id="553"/>
          </p14:sldIdLst>
        </p14:section>
        <p14:section name="Introduction" id="{9EF8EDD0-D5D4-465F-876A-360D8C05DCA0}">
          <p14:sldIdLst>
            <p14:sldId id="498"/>
            <p14:sldId id="500"/>
            <p14:sldId id="568"/>
          </p14:sldIdLst>
        </p14:section>
        <p14:section name="Tevatron results" id="{11DA8F73-7D6A-4FDA-AEE7-3F607084D488}">
          <p14:sldIdLst>
            <p14:sldId id="507"/>
            <p14:sldId id="506"/>
            <p14:sldId id="584"/>
            <p14:sldId id="582"/>
            <p14:sldId id="585"/>
            <p14:sldId id="586"/>
          </p14:sldIdLst>
        </p14:section>
        <p14:section name="Ingredients for a top quark analysis" id="{015DC7D4-6820-4AD8-9952-D44A8B0876B4}">
          <p14:sldIdLst>
            <p14:sldId id="795"/>
            <p14:sldId id="745"/>
            <p14:sldId id="711"/>
            <p14:sldId id="712"/>
            <p14:sldId id="713"/>
            <p14:sldId id="714"/>
            <p14:sldId id="715"/>
            <p14:sldId id="716"/>
            <p14:sldId id="717"/>
            <p14:sldId id="718"/>
          </p14:sldIdLst>
        </p14:section>
        <p14:section name="Top at LHC" id="{98B1C22B-C494-4859-8F4A-C32CF55C08A7}">
          <p14:sldIdLst>
            <p14:sldId id="796"/>
            <p14:sldId id="590"/>
            <p14:sldId id="760"/>
            <p14:sldId id="510"/>
            <p14:sldId id="594"/>
            <p14:sldId id="592"/>
            <p14:sldId id="678"/>
            <p14:sldId id="703"/>
            <p14:sldId id="704"/>
            <p14:sldId id="705"/>
            <p14:sldId id="761"/>
            <p14:sldId id="706"/>
            <p14:sldId id="707"/>
          </p14:sldIdLst>
        </p14:section>
        <p14:section name="Simulations and yields at LHC" id="{34957FA4-84CC-4DCE-8C0C-2A8973BA157B}">
          <p14:sldIdLst>
            <p14:sldId id="797"/>
            <p14:sldId id="764"/>
            <p14:sldId id="377"/>
            <p14:sldId id="480"/>
            <p14:sldId id="417"/>
            <p14:sldId id="683"/>
            <p14:sldId id="773"/>
            <p14:sldId id="774"/>
            <p14:sldId id="775"/>
            <p14:sldId id="776"/>
            <p14:sldId id="777"/>
            <p14:sldId id="778"/>
          </p14:sldIdLst>
        </p14:section>
        <p14:section name="Background determination" id="{6F03DD17-36C6-4B13-9BC8-9B26F4E708BB}">
          <p14:sldIdLst>
            <p14:sldId id="824"/>
            <p14:sldId id="743"/>
            <p14:sldId id="744"/>
            <p14:sldId id="746"/>
            <p14:sldId id="747"/>
            <p14:sldId id="835"/>
            <p14:sldId id="836"/>
            <p14:sldId id="837"/>
          </p14:sldIdLst>
        </p14:section>
        <p14:section name="QCD background" id="{3C6A96EB-5F4F-4BBD-9093-21A237CA445F}">
          <p14:sldIdLst>
            <p14:sldId id="465"/>
            <p14:sldId id="791"/>
            <p14:sldId id="799"/>
            <p14:sldId id="800"/>
            <p14:sldId id="801"/>
            <p14:sldId id="802"/>
            <p14:sldId id="803"/>
            <p14:sldId id="804"/>
            <p14:sldId id="805"/>
            <p14:sldId id="806"/>
            <p14:sldId id="808"/>
            <p14:sldId id="809"/>
          </p14:sldIdLst>
        </p14:section>
        <p14:section name="W+jets" id="{2A6F6645-FEEB-418D-905F-7490191170B1}">
          <p14:sldIdLst>
            <p14:sldId id="762"/>
            <p14:sldId id="379"/>
            <p14:sldId id="794"/>
            <p14:sldId id="792"/>
            <p14:sldId id="793"/>
            <p14:sldId id="825"/>
          </p14:sldIdLst>
        </p14:section>
        <p14:section name="End" id="{228E2598-6443-4DF4-950B-52736BD50463}">
          <p14:sldIdLst>
            <p14:sldId id="719"/>
            <p14:sldId id="839"/>
          </p14:sldIdLst>
        </p14:section>
        <p14:section name="Spares" id="{9E0BD17B-F09B-44F9-A814-15B141AD0F49}">
          <p14:sldIdLst>
            <p14:sldId id="819"/>
            <p14:sldId id="820"/>
            <p14:sldId id="821"/>
            <p14:sldId id="822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us Cristinziani" initials="M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0000"/>
    <a:srgbClr val="FFE38B"/>
    <a:srgbClr val="FF6600"/>
    <a:srgbClr val="FFFF66"/>
    <a:srgbClr val="FF9900"/>
    <a:srgbClr val="91FD94"/>
    <a:srgbClr val="FF7575"/>
    <a:srgbClr val="00FF00"/>
    <a:srgbClr val="ACF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46" autoAdjust="0"/>
    <p:restoredTop sz="58834" autoAdjust="0"/>
  </p:normalViewPr>
  <p:slideViewPr>
    <p:cSldViewPr>
      <p:cViewPr varScale="1">
        <p:scale>
          <a:sx n="67" d="100"/>
          <a:sy n="67" d="100"/>
        </p:scale>
        <p:origin x="-102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7AB564-6C09-49A9-898F-569970DCE757}" type="datetimeFigureOut">
              <a:rPr lang="de-DE" smtClean="0"/>
              <a:pPr/>
              <a:t>29.09.2010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D817F9-B077-4159-A490-7570855A27B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61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63FC-E0C9-4C9A-AEC5-D8B340810E5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43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770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80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008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544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99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621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439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439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303B9-25F8-4673-956D-E201618F69E0}" type="slidenum">
              <a:rPr lang="de-DE"/>
              <a:pPr/>
              <a:t>24</a:t>
            </a:fld>
            <a:endParaRPr lang="de-DE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434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782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3627C-4A9D-4E55-9F40-4F0AA436A81C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780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439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38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39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47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42</a:t>
            </a:fld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8193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439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3890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721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68</a:t>
            </a:fld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309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9E99E-6C8E-4C95-ACF0-AB21E84B8135}" type="slidenum">
              <a:rPr lang="de-DE"/>
              <a:pPr/>
              <a:t>4</a:t>
            </a:fld>
            <a:endParaRPr lang="de-DE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Massivstes Elementarteilchen, 40x b-Quark,</a:t>
            </a:r>
            <a:r>
              <a:rPr lang="en-US" baseline="0" dirty="0" smtClean="0"/>
              <a:t> so schwer wie ein Goldatom</a:t>
            </a:r>
          </a:p>
          <a:p>
            <a:r>
              <a:rPr lang="en-US" baseline="0" dirty="0" smtClean="0"/>
              <a:t>Isospinpartner des b-Quarks postuliert, grosse Masse späte Entdeckung. Masse indirekt durch Strahlungskorrekturen vorhergesagt</a:t>
            </a:r>
          </a:p>
          <a:p>
            <a:r>
              <a:rPr lang="en-US" baseline="0" dirty="0" smtClean="0"/>
              <a:t>Kurzlebig, zefällt direkt nach Produktion, einziges Freies Quark, Quantenzahlen direkt erhalten</a:t>
            </a:r>
          </a:p>
          <a:p>
            <a:r>
              <a:rPr lang="en-US" baseline="0" dirty="0" smtClean="0"/>
              <a:t>Spiess umdrehen und Higgsmasse vorhersagen, bzw. auf Konsistenz prüfen.</a:t>
            </a:r>
          </a:p>
          <a:p>
            <a:r>
              <a:rPr lang="en-US" baseline="0" dirty="0" smtClean="0"/>
              <a:t>Starke Kopplung durch Produktion, schwache Kopplung im Zerfall.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was discovered simultaneously by CDF and D0 experiments</a:t>
            </a:r>
            <a:r>
              <a:rPr lang="en-US" baseline="0" dirty="0" smtClean="0"/>
              <a:t> in 1995 at Tevatron with approximately the same number of produced top pair events as they are available today to the LHC experiments. </a:t>
            </a:r>
          </a:p>
          <a:p>
            <a:r>
              <a:rPr lang="en-US" baseline="0" dirty="0" smtClean="0"/>
              <a:t>Signal appears here as an excess of events with four jets, requiring one of the jet to come from a b quark.</a:t>
            </a:r>
          </a:p>
          <a:p>
            <a:r>
              <a:rPr lang="en-US" baseline="0" dirty="0" smtClean="0"/>
              <a:t>Alternatively the reconstructed mass distribution out of three jets is build and compared to simulation.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039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368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17F9-B077-4159-A490-7570855A27B6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77088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‹#›</a:t>
            </a:fld>
            <a:r>
              <a:rPr lang="de-DE" dirty="0" smtClean="0"/>
              <a:t>/73</a:t>
            </a:r>
            <a:endParaRPr lang="de-DE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572272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28670"/>
            <a:ext cx="4495800" cy="55007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0562" y="928670"/>
            <a:ext cx="4500594" cy="55007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‹#›</a:t>
            </a:fld>
            <a:r>
              <a:rPr lang="de-DE" dirty="0" smtClean="0"/>
              <a:t>/34</a:t>
            </a:r>
            <a:endParaRPr lang="de-DE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55239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976" y="2422"/>
            <a:ext cx="8001024" cy="783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28669"/>
            <a:ext cx="9144000" cy="564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Second bullet</a:t>
            </a:r>
          </a:p>
          <a:p>
            <a:pPr lvl="2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Here is another one</a:t>
            </a:r>
          </a:p>
          <a:p>
            <a:pPr lvl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2469" y="6572272"/>
            <a:ext cx="1574073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72272"/>
            <a:ext cx="2895600" cy="271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Lepton+jets: Top quarks at the LHC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737" y="6572273"/>
            <a:ext cx="2133600" cy="268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fld id="{DDE5F016-8C20-4991-8416-B4103CE6937A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77088"/>
            <a:ext cx="9144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 spc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ndar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800"/>
        </a:spcBef>
        <a:buFont typeface="Candara" pitchFamily="34" charset="0"/>
        <a:buChar char=" "/>
        <a:defRPr sz="2800" b="1" kern="1200" spc="0" baseline="0">
          <a:solidFill>
            <a:srgbClr val="FFFF00"/>
          </a:solidFill>
          <a:latin typeface="Candar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500"/>
        </a:spcBef>
        <a:buFont typeface="Arial" pitchFamily="34" charset="0"/>
        <a:buChar char="•"/>
        <a:defRPr sz="2400" b="1" kern="1200" spc="0" baseline="0">
          <a:solidFill>
            <a:srgbClr val="FF9900"/>
          </a:solidFill>
          <a:latin typeface="Candar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buFont typeface="Symbol" pitchFamily="18" charset="2"/>
        <a:buChar char="-"/>
        <a:defRPr sz="2000" b="1" kern="1200" spc="0" baseline="0">
          <a:solidFill>
            <a:srgbClr val="FF6600"/>
          </a:solidFill>
          <a:latin typeface="Candar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0.wm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33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1.w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3.wmf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3.jpeg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microsoft.com/office/2007/relationships/hdphoto" Target="../media/hdphoto2.wdp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microsoft.com/office/2007/relationships/hdphoto" Target="../media/hdphoto4.wdp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20574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Lepton + jets: </a:t>
            </a:r>
            <a:br>
              <a:rPr lang="en-US" sz="6600" dirty="0" smtClean="0"/>
            </a:br>
            <a:r>
              <a:rPr lang="en-US" sz="6600" dirty="0" smtClean="0"/>
              <a:t>Top quarks at the LHC</a:t>
            </a:r>
            <a:endParaRPr lang="en-US" sz="66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47664" y="3501008"/>
            <a:ext cx="5415136" cy="186251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Markus Cristinziani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FFFF00"/>
                </a:solidFill>
              </a:rPr>
              <a:t>German LHC Physics Workshop at DESY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FFFF00"/>
                </a:solidFill>
              </a:rPr>
              <a:t>September 30</a:t>
            </a:r>
            <a:r>
              <a:rPr lang="en-US" sz="2400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dirty="0" smtClean="0">
                <a:solidFill>
                  <a:srgbClr val="FFFF00"/>
                </a:solidFill>
              </a:rPr>
              <a:t>, 2010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7" name="Picture 12" descr="Logo_UBo_h16_HKS43/Schw pos.tif                                00032651Macintosh HD                   ABA78158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5914390"/>
            <a:ext cx="2217693" cy="800242"/>
          </a:xfrm>
          <a:prstGeom prst="rect">
            <a:avLst/>
          </a:prstGeom>
          <a:noFill/>
        </p:spPr>
      </p:pic>
      <p:pic>
        <p:nvPicPr>
          <p:cNvPr id="8" name="Picture 14" descr="ATLAS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43831"/>
            <a:ext cx="2520280" cy="84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50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top at Tevatron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3174" y="836712"/>
            <a:ext cx="4857182" cy="5402740"/>
          </a:xfrm>
        </p:spPr>
        <p:txBody>
          <a:bodyPr>
            <a:normAutofit/>
          </a:bodyPr>
          <a:lstStyle/>
          <a:p>
            <a:r>
              <a:rPr lang="en-US" dirty="0" smtClean="0"/>
              <a:t>Electroweak production</a:t>
            </a:r>
          </a:p>
          <a:p>
            <a:pPr lvl="1"/>
            <a:r>
              <a:rPr lang="en-US" sz="2000" dirty="0" smtClean="0"/>
              <a:t>V</a:t>
            </a:r>
            <a:r>
              <a:rPr lang="en-US" sz="2000" baseline="-25000" dirty="0" smtClean="0"/>
              <a:t>tb</a:t>
            </a:r>
            <a:endParaRPr lang="en-US" sz="2000" dirty="0" smtClean="0"/>
          </a:p>
          <a:p>
            <a:pPr lvl="1"/>
            <a:r>
              <a:rPr lang="en-US" sz="2000" dirty="0" smtClean="0"/>
              <a:t>anomalous coupling</a:t>
            </a:r>
          </a:p>
          <a:p>
            <a:pPr lvl="1"/>
            <a:r>
              <a:rPr lang="en-US" sz="2000" dirty="0" smtClean="0"/>
              <a:t>W’,H</a:t>
            </a:r>
            <a:r>
              <a:rPr lang="en-US" sz="2000" baseline="30000" dirty="0" smtClean="0"/>
              <a:t>+</a:t>
            </a:r>
            <a:endParaRPr lang="en-US" sz="2000" dirty="0" smtClean="0"/>
          </a:p>
          <a:p>
            <a:r>
              <a:rPr lang="en-US" dirty="0" smtClean="0"/>
              <a:t>Observation in  2009</a:t>
            </a:r>
          </a:p>
          <a:p>
            <a:pPr lvl="1"/>
            <a:r>
              <a:rPr lang="en-US" sz="2000" dirty="0" smtClean="0"/>
              <a:t>Extensive use of multivariate methods (NN, BDT)</a:t>
            </a:r>
          </a:p>
        </p:txBody>
      </p:sp>
      <p:pic>
        <p:nvPicPr>
          <p:cNvPr id="114690" name="Picture 2" descr="http://www-d0.fnal.gov/Run2Physics/WWW/results/prelim/TOP/T85/T85F3.jpeg"/>
          <p:cNvPicPr>
            <a:picLocks noChangeAspect="1" noChangeArrowheads="1"/>
          </p:cNvPicPr>
          <p:nvPr/>
        </p:nvPicPr>
        <p:blipFill>
          <a:blip r:embed="rId4" cstate="print"/>
          <a:srcRect l="10959" r="1370" b="47298"/>
          <a:stretch>
            <a:fillRect/>
          </a:stretch>
        </p:blipFill>
        <p:spPr bwMode="auto">
          <a:xfrm>
            <a:off x="142844" y="4214817"/>
            <a:ext cx="3503864" cy="2299411"/>
          </a:xfrm>
          <a:prstGeom prst="rect">
            <a:avLst/>
          </a:prstGeom>
          <a:noFill/>
        </p:spPr>
      </p:pic>
      <p:pic>
        <p:nvPicPr>
          <p:cNvPr id="114692" name="Picture 4" descr="http://www-d0.fnal.gov/Run2Physics/WWW/results/prelim/TOP/T85/T85F2b.jpeg"/>
          <p:cNvPicPr>
            <a:picLocks noChangeAspect="1" noChangeArrowheads="1"/>
          </p:cNvPicPr>
          <p:nvPr/>
        </p:nvPicPr>
        <p:blipFill>
          <a:blip r:embed="rId5" cstate="print"/>
          <a:srcRect r="6105"/>
          <a:stretch>
            <a:fillRect/>
          </a:stretch>
        </p:blipFill>
        <p:spPr bwMode="auto">
          <a:xfrm>
            <a:off x="3786182" y="4071944"/>
            <a:ext cx="2428892" cy="24817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14481" y="385762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andara" pitchFamily="34" charset="0"/>
              </a:rPr>
              <a:t>arXiv:0908.2171</a:t>
            </a:r>
            <a:endParaRPr lang="de-DE" b="1" dirty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114696" name="Picture 8" descr="http://www-d0.fnal.gov/Run2Physics/WWW/results/final/TOP/T09I/T09IF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2257494"/>
            <a:ext cx="2617000" cy="252882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143768" y="4143381"/>
            <a:ext cx="13997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ndara" pitchFamily="34" charset="0"/>
              </a:rPr>
              <a:t>arXiv:0907.4259</a:t>
            </a:r>
            <a:endParaRPr lang="de-DE" sz="1400" dirty="0">
              <a:latin typeface="Candara" pitchFamily="34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1672" y="857513"/>
            <a:ext cx="1976552" cy="1247339"/>
          </a:xfrm>
          <a:prstGeom prst="rect">
            <a:avLst/>
          </a:prstGeom>
          <a:noFill/>
          <a:ln w="25400" cap="rnd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81961" y="857232"/>
            <a:ext cx="2426543" cy="1247339"/>
          </a:xfrm>
          <a:prstGeom prst="rect">
            <a:avLst/>
          </a:prstGeom>
          <a:noFill/>
          <a:ln w="25400" cap="rnd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 bwMode="auto">
          <a:xfrm>
            <a:off x="6569058" y="5429266"/>
            <a:ext cx="2417628" cy="830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de-DE" sz="2400" b="1" dirty="0" smtClean="0">
                <a:solidFill>
                  <a:srgbClr val="FFFF00"/>
                </a:solidFill>
                <a:latin typeface="Candara" pitchFamily="34" charset="0"/>
              </a:rPr>
              <a:t>|V</a:t>
            </a:r>
            <a:r>
              <a:rPr lang="de-DE" sz="2400" b="1" baseline="-25000" dirty="0" smtClean="0">
                <a:solidFill>
                  <a:srgbClr val="FFFF00"/>
                </a:solidFill>
                <a:latin typeface="Candara" pitchFamily="34" charset="0"/>
              </a:rPr>
              <a:t>tb</a:t>
            </a:r>
            <a:r>
              <a:rPr lang="de-DE" sz="2400" b="1" dirty="0" smtClean="0">
                <a:solidFill>
                  <a:srgbClr val="FFFF00"/>
                </a:solidFill>
                <a:latin typeface="Candara" pitchFamily="34" charset="0"/>
              </a:rPr>
              <a:t>| = 0.91 </a:t>
            </a:r>
            <a:r>
              <a:rPr lang="de-DE" sz="2400" b="1" dirty="0" smtClean="0">
                <a:solidFill>
                  <a:srgbClr val="FFFF00"/>
                </a:solidFill>
                <a:latin typeface="Candara" pitchFamily="34" charset="0"/>
                <a:cs typeface="Times New Roman"/>
              </a:rPr>
              <a:t>± 0.08</a:t>
            </a:r>
          </a:p>
          <a:p>
            <a:pPr algn="ctr" defTabSz="914414"/>
            <a:r>
              <a:rPr lang="de-DE" sz="2400" b="1" dirty="0" smtClean="0">
                <a:solidFill>
                  <a:srgbClr val="FFFF00"/>
                </a:solidFill>
                <a:latin typeface="Candara" pitchFamily="34" charset="0"/>
                <a:cs typeface="Times New Roman"/>
              </a:rPr>
              <a:t>95%C.L. </a:t>
            </a:r>
            <a:r>
              <a:rPr lang="de-DE" sz="2400" b="1" dirty="0" smtClean="0">
                <a:solidFill>
                  <a:srgbClr val="FFFF00"/>
                </a:solidFill>
                <a:latin typeface="Candara" pitchFamily="34" charset="0"/>
              </a:rPr>
              <a:t>|</a:t>
            </a:r>
            <a:r>
              <a:rPr lang="de-DE" sz="2400" b="1" dirty="0" err="1" smtClean="0">
                <a:solidFill>
                  <a:srgbClr val="FFFF00"/>
                </a:solidFill>
                <a:latin typeface="Candara" pitchFamily="34" charset="0"/>
              </a:rPr>
              <a:t>V</a:t>
            </a:r>
            <a:r>
              <a:rPr lang="de-DE" sz="2400" b="1" baseline="-25000" dirty="0" err="1" smtClean="0">
                <a:solidFill>
                  <a:srgbClr val="FFFF00"/>
                </a:solidFill>
                <a:latin typeface="Candara" pitchFamily="34" charset="0"/>
              </a:rPr>
              <a:t>tb</a:t>
            </a:r>
            <a:r>
              <a:rPr lang="de-DE" sz="2400" b="1" dirty="0" smtClean="0">
                <a:solidFill>
                  <a:srgbClr val="FFFF00"/>
                </a:solidFill>
                <a:latin typeface="Candara" pitchFamily="34" charset="0"/>
              </a:rPr>
              <a:t>|&gt;0.77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14810" y="4429133"/>
            <a:ext cx="1071570" cy="357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12" y="2298321"/>
            <a:ext cx="1704135" cy="16499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10</a:t>
            </a:fld>
            <a:r>
              <a:rPr lang="de-DE" smtClean="0"/>
              <a:t>/73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750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6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properties of the top quark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179512" y="1653561"/>
            <a:ext cx="2818380" cy="4616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US" sz="2400" b="1" dirty="0">
                <a:solidFill>
                  <a:srgbClr val="FFFF00"/>
                </a:solidFill>
                <a:latin typeface="Candara" pitchFamily="34" charset="0"/>
              </a:rPr>
              <a:t>U</a:t>
            </a:r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p to 5 fb</a:t>
            </a:r>
            <a:r>
              <a:rPr lang="en-US" sz="2400" b="1" baseline="30000" dirty="0" smtClean="0">
                <a:solidFill>
                  <a:srgbClr val="FFFF00"/>
                </a:solidFill>
                <a:latin typeface="Candara" pitchFamily="34" charset="0"/>
              </a:rPr>
              <a:t>-1</a:t>
            </a:r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 analyzed</a:t>
            </a:r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2" cstate="print"/>
          <a:srcRect r="6154"/>
          <a:stretch>
            <a:fillRect/>
          </a:stretch>
        </p:blipFill>
        <p:spPr bwMode="auto">
          <a:xfrm>
            <a:off x="25672" y="1629928"/>
            <a:ext cx="4248472" cy="4777496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0480" y="16288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672" y="2639432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" y="6095552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030838"/>
              </p:ext>
            </p:extLst>
          </p:nvPr>
        </p:nvGraphicFramePr>
        <p:xfrm>
          <a:off x="4400661" y="765520"/>
          <a:ext cx="4708716" cy="5777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343"/>
                <a:gridCol w="605512"/>
                <a:gridCol w="885087"/>
                <a:gridCol w="2001774"/>
              </a:tblGrid>
              <a:tr h="28803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ndara" pitchFamily="34" charset="0"/>
                        </a:rPr>
                        <a:t>Summer ‘10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CDF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D0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</a:tr>
              <a:tr h="355241">
                <a:tc>
                  <a:txBody>
                    <a:bodyPr/>
                    <a:lstStyle/>
                    <a:p>
                      <a:r>
                        <a:rPr lang="en-US" sz="1400" b="0" kern="1200" spc="0" baseline="0" dirty="0" smtClean="0">
                          <a:solidFill>
                            <a:schemeClr val="tx1"/>
                          </a:solidFill>
                          <a:latin typeface="Candara" pitchFamily="34" charset="0"/>
                          <a:ea typeface="+mn-ea"/>
                          <a:cs typeface="+mn-cs"/>
                        </a:rPr>
                        <a:t>charge</a:t>
                      </a:r>
                      <a:endParaRPr lang="en-US" sz="1400" b="0" kern="1200" spc="0" baseline="0" dirty="0">
                        <a:solidFill>
                          <a:schemeClr val="tx1"/>
                        </a:solidFill>
                        <a:latin typeface="Candara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Not 4/3e at 95%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Not 4/3e at 92% C.L.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b="0" kern="1200" spc="0" baseline="0" dirty="0" smtClean="0">
                          <a:solidFill>
                            <a:schemeClr val="tx1"/>
                          </a:solidFill>
                          <a:latin typeface="Candara" pitchFamily="34" charset="0"/>
                          <a:ea typeface="+mn-ea"/>
                          <a:cs typeface="+mn-cs"/>
                        </a:rPr>
                        <a:t>width</a:t>
                      </a:r>
                      <a:endParaRPr lang="en-US" sz="1400" b="0" kern="1200" spc="0" baseline="0" dirty="0">
                        <a:solidFill>
                          <a:schemeClr val="tx1"/>
                        </a:solidFill>
                        <a:latin typeface="Candara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&lt; 7.6 GeV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2.05 </a:t>
                      </a:r>
                      <a:r>
                        <a:rPr lang="en-US" sz="1400" baseline="30000" dirty="0" smtClean="0">
                          <a:latin typeface="Candara" pitchFamily="34" charset="0"/>
                        </a:rPr>
                        <a:t>+0.57 </a:t>
                      </a:r>
                      <a:r>
                        <a:rPr lang="en-US" sz="1400" baseline="-25000" dirty="0" smtClean="0">
                          <a:latin typeface="Candara" pitchFamily="34" charset="0"/>
                        </a:rPr>
                        <a:t>-0.52 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GeV</a:t>
                      </a:r>
                      <a:endParaRPr lang="en-US" sz="1400" baseline="-25000" dirty="0">
                        <a:latin typeface="Candara" pitchFamily="34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b="0" kern="1200" spc="0" baseline="0" dirty="0" smtClean="0">
                          <a:solidFill>
                            <a:schemeClr val="tx1"/>
                          </a:solidFill>
                          <a:latin typeface="Candara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400" b="0" kern="1200" spc="0" baseline="-25000" dirty="0" smtClean="0">
                          <a:solidFill>
                            <a:schemeClr val="tx1"/>
                          </a:solidFill>
                          <a:latin typeface="Candara" pitchFamily="34" charset="0"/>
                          <a:ea typeface="+mn-ea"/>
                          <a:cs typeface="+mn-cs"/>
                        </a:rPr>
                        <a:t>top</a:t>
                      </a:r>
                      <a:r>
                        <a:rPr lang="en-US" sz="1400" b="0" kern="1200" spc="0" baseline="0" dirty="0" smtClean="0">
                          <a:solidFill>
                            <a:schemeClr val="tx1"/>
                          </a:solidFill>
                          <a:latin typeface="Candara" pitchFamily="34" charset="0"/>
                          <a:ea typeface="+mn-ea"/>
                          <a:cs typeface="+mn-cs"/>
                        </a:rPr>
                        <a:t>- m</a:t>
                      </a:r>
                      <a:r>
                        <a:rPr lang="en-US" sz="1400" b="0" kern="1200" spc="0" baseline="-25000" dirty="0" smtClean="0">
                          <a:solidFill>
                            <a:schemeClr val="tx1"/>
                          </a:solidFill>
                          <a:latin typeface="Candara" pitchFamily="34" charset="0"/>
                          <a:ea typeface="+mn-ea"/>
                          <a:cs typeface="+mn-cs"/>
                        </a:rPr>
                        <a:t>antitop</a:t>
                      </a:r>
                      <a:endParaRPr lang="en-US" sz="1400" b="0" kern="1200" spc="0" baseline="-25000" dirty="0">
                        <a:solidFill>
                          <a:schemeClr val="tx1"/>
                        </a:solidFill>
                        <a:latin typeface="Candara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3.8 ± 3.7 GeV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ndara" pitchFamily="34" charset="0"/>
                        </a:rPr>
                        <a:t>F/B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 </a:t>
                      </a:r>
                      <a:r>
                        <a:rPr lang="en-US" sz="1400" b="0" kern="1200" spc="0" baseline="0" dirty="0" smtClean="0">
                          <a:solidFill>
                            <a:schemeClr val="tx1"/>
                          </a:solidFill>
                          <a:latin typeface="Candara" pitchFamily="34" charset="0"/>
                          <a:ea typeface="+mn-ea"/>
                          <a:cs typeface="+mn-cs"/>
                        </a:rPr>
                        <a:t>q 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asymm.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Candara" pitchFamily="34" charset="0"/>
                        </a:rPr>
                        <a:t>15 </a:t>
                      </a:r>
                      <a:r>
                        <a:rPr lang="en-US" sz="1400" dirty="0" smtClean="0">
                          <a:latin typeface="Candara" pitchFamily="34" charset="0"/>
                        </a:rPr>
                        <a:t>± 5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Candara" pitchFamily="34" charset="0"/>
                        </a:rPr>
                        <a:t>± 2 %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8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Candara" pitchFamily="34" charset="0"/>
                        </a:rPr>
                        <a:t>± 4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Candara" pitchFamily="34" charset="0"/>
                        </a:rPr>
                        <a:t>± 1 %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</a:tr>
              <a:tr h="43684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ndara" pitchFamily="34" charset="0"/>
                        </a:rPr>
                        <a:t>spin corr.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0.32</a:t>
                      </a:r>
                      <a:r>
                        <a:rPr lang="en-US" sz="1400" baseline="30000" dirty="0" smtClean="0">
                          <a:latin typeface="Candara" pitchFamily="34" charset="0"/>
                        </a:rPr>
                        <a:t>+0.55</a:t>
                      </a:r>
                      <a:r>
                        <a:rPr lang="en-US" sz="1400" baseline="-25000" dirty="0" smtClean="0">
                          <a:latin typeface="Candara" pitchFamily="34" charset="0"/>
                        </a:rPr>
                        <a:t>-0.78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-0.17 </a:t>
                      </a:r>
                      <a:r>
                        <a:rPr lang="en-US" sz="1400" baseline="30000" dirty="0" smtClean="0">
                          <a:latin typeface="Candara" pitchFamily="34" charset="0"/>
                        </a:rPr>
                        <a:t>+0.65 </a:t>
                      </a:r>
                      <a:r>
                        <a:rPr lang="en-US" sz="1400" baseline="-25000" dirty="0" smtClean="0">
                          <a:latin typeface="Candara" pitchFamily="34" charset="0"/>
                        </a:rPr>
                        <a:t>–0.53</a:t>
                      </a:r>
                      <a:endParaRPr lang="en-US" sz="1400" baseline="-25000" dirty="0">
                        <a:latin typeface="Candara" pitchFamily="34" charset="0"/>
                      </a:endParaRPr>
                    </a:p>
                  </a:txBody>
                  <a:tcPr anchor="ctr"/>
                </a:tc>
              </a:tr>
              <a:tr h="4872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ndara" pitchFamily="34" charset="0"/>
                        </a:rPr>
                        <a:t>W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 helicity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f</a:t>
                      </a:r>
                      <a:r>
                        <a:rPr lang="en-US" sz="1400" baseline="-25000" dirty="0" smtClean="0">
                          <a:latin typeface="Candara" pitchFamily="34" charset="0"/>
                        </a:rPr>
                        <a:t>0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 = 0.590</a:t>
                      </a:r>
                      <a:r>
                        <a:rPr lang="en-US" sz="1400" dirty="0" smtClean="0">
                          <a:latin typeface="Candara" pitchFamily="34" charset="0"/>
                        </a:rPr>
                        <a:t>± 0.12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ndara" pitchFamily="34" charset="0"/>
                        </a:rPr>
                        <a:t>f</a:t>
                      </a:r>
                      <a:r>
                        <a:rPr lang="en-US" sz="1400" baseline="-25000" dirty="0" smtClean="0">
                          <a:latin typeface="Candara" pitchFamily="34" charset="0"/>
                        </a:rPr>
                        <a:t>+</a:t>
                      </a:r>
                      <a:r>
                        <a:rPr lang="en-US" sz="1400" dirty="0" smtClean="0">
                          <a:latin typeface="Candara" pitchFamily="34" charset="0"/>
                        </a:rPr>
                        <a:t> = -0.04 ± 0.05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f</a:t>
                      </a:r>
                      <a:r>
                        <a:rPr lang="en-US" sz="1400" baseline="-25000" dirty="0" smtClean="0">
                          <a:latin typeface="Candara" pitchFamily="34" charset="0"/>
                        </a:rPr>
                        <a:t>0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 = 0.490</a:t>
                      </a:r>
                      <a:r>
                        <a:rPr lang="en-US" sz="1400" dirty="0" smtClean="0">
                          <a:latin typeface="Candara" pitchFamily="34" charset="0"/>
                        </a:rPr>
                        <a:t>± 0.136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ndara" pitchFamily="34" charset="0"/>
                        </a:rPr>
                        <a:t>f</a:t>
                      </a:r>
                      <a:r>
                        <a:rPr lang="en-US" sz="1400" baseline="-25000" dirty="0" smtClean="0">
                          <a:latin typeface="Candara" pitchFamily="34" charset="0"/>
                        </a:rPr>
                        <a:t>+</a:t>
                      </a:r>
                      <a:r>
                        <a:rPr lang="en-US" sz="1400" dirty="0" smtClean="0">
                          <a:latin typeface="Candara" pitchFamily="34" charset="0"/>
                        </a:rPr>
                        <a:t> = 0.110 ± 0.079</a:t>
                      </a:r>
                    </a:p>
                  </a:txBody>
                  <a:tcPr anchor="ctr"/>
                </a:tc>
              </a:tr>
              <a:tr h="129540">
                <a:tc rowSpan="4">
                  <a:txBody>
                    <a:bodyPr/>
                    <a:lstStyle/>
                    <a:p>
                      <a:r>
                        <a:rPr lang="en-US" sz="1400" dirty="0" smtClean="0">
                          <a:latin typeface="Candara" pitchFamily="34" charset="0"/>
                        </a:rPr>
                        <a:t>FCNC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r>
                        <a:rPr lang="en-US" sz="1400" dirty="0" smtClean="0">
                          <a:latin typeface="Candara" pitchFamily="34" charset="0"/>
                        </a:rPr>
                        <a:t>t</a:t>
                      </a:r>
                      <a:r>
                        <a:rPr lang="en-US" sz="1400" dirty="0" smtClean="0">
                          <a:latin typeface="Candara" pitchFamily="34" charset="0"/>
                          <a:cs typeface="Arial"/>
                        </a:rPr>
                        <a:t>→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Zq &lt; 3.7%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l-GR" sz="1400" dirty="0" smtClean="0">
                          <a:latin typeface="Candara" pitchFamily="34" charset="0"/>
                        </a:rPr>
                        <a:t>σ</a:t>
                      </a:r>
                      <a:r>
                        <a:rPr lang="en-US" sz="1400" baseline="-25000" dirty="0" smtClean="0">
                          <a:latin typeface="Candara" pitchFamily="34" charset="0"/>
                        </a:rPr>
                        <a:t>tgu 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&lt; 0.20 pb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Candara" pitchFamily="34" charset="0"/>
                        </a:rPr>
                        <a:t>σ</a:t>
                      </a:r>
                      <a:r>
                        <a:rPr lang="en-US" sz="1400" baseline="-25000" dirty="0" smtClean="0">
                          <a:latin typeface="Candara" pitchFamily="34" charset="0"/>
                        </a:rPr>
                        <a:t>tgc 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&lt; 0.22 pb</a:t>
                      </a:r>
                    </a:p>
                  </a:txBody>
                  <a:tcPr anchor="ctr"/>
                </a:tc>
              </a:tr>
              <a:tr h="213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Zc &lt; 13%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6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gc &lt; 12%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8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>
                          <a:latin typeface="Cambria Math"/>
                          <a:ea typeface="Cambria Math"/>
                        </a:rPr>
                        <a:t>γ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ndara" pitchFamily="34" charset="0"/>
                          <a:ea typeface="+mn-ea"/>
                          <a:cs typeface="+mn-cs"/>
                        </a:rPr>
                        <a:t>c &lt; 18%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012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ndara" pitchFamily="34" charset="0"/>
                        </a:rPr>
                        <a:t>BF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 ratio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ndara" pitchFamily="34" charset="0"/>
                        </a:rPr>
                        <a:t>R(Wb/Wq) =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ndara" pitchFamily="34" charset="0"/>
                        </a:rPr>
                        <a:t>1.12 ± 0.25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R(ll/lj) = 0.86 ± 0.18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R(tl/ll+lj) = 0.97 ± 0.31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R(Wb/Wq) = 0.97 ± 0.09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</a:tr>
              <a:tr h="39467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ndara" pitchFamily="34" charset="0"/>
                        </a:rPr>
                        <a:t>4</a:t>
                      </a:r>
                      <a:r>
                        <a:rPr lang="en-US" sz="1400" baseline="30000" dirty="0" smtClean="0">
                          <a:latin typeface="Candara" pitchFamily="34" charset="0"/>
                        </a:rPr>
                        <a:t>th</a:t>
                      </a:r>
                      <a:r>
                        <a:rPr lang="en-US" sz="1400" dirty="0" smtClean="0">
                          <a:latin typeface="Candara" pitchFamily="34" charset="0"/>
                        </a:rPr>
                        <a:t> gen.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m(b’) &gt; 385 GeV 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m(t’) &gt;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 335 GeV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m(t’) &gt; </a:t>
                      </a:r>
                      <a:r>
                        <a:rPr lang="en-US" sz="1400" baseline="0" dirty="0" smtClean="0">
                          <a:latin typeface="Candara" pitchFamily="34" charset="0"/>
                        </a:rPr>
                        <a:t>296 GeV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</a:tr>
              <a:tr h="30856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ndara" pitchFamily="34" charset="0"/>
                        </a:rPr>
                        <a:t>resonances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m(W’) &gt; 800 GeV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m(Z’) &gt; 820 GeV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ndara" pitchFamily="34" charset="0"/>
                        </a:rPr>
                        <a:t>limits on</a:t>
                      </a:r>
                      <a:endParaRPr lang="en-US" sz="14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ndara" pitchFamily="34" charset="0"/>
                        </a:rPr>
                        <a:t>ttH, t</a:t>
                      </a:r>
                      <a:r>
                        <a:rPr lang="en-US" sz="1400" dirty="0" smtClean="0">
                          <a:latin typeface="Candara" pitchFamily="34" charset="0"/>
                          <a:cs typeface="Arial"/>
                        </a:rPr>
                        <a:t>→</a:t>
                      </a:r>
                      <a:r>
                        <a:rPr lang="en-US" sz="1400" baseline="0" dirty="0" smtClean="0">
                          <a:latin typeface="Candara" pitchFamily="34" charset="0"/>
                          <a:cs typeface="Arial"/>
                        </a:rPr>
                        <a:t>H</a:t>
                      </a:r>
                      <a:r>
                        <a:rPr lang="en-US" sz="1400" baseline="30000" dirty="0" smtClean="0">
                          <a:latin typeface="Candara" pitchFamily="34" charset="0"/>
                          <a:cs typeface="Arial"/>
                        </a:rPr>
                        <a:t>+</a:t>
                      </a:r>
                      <a:r>
                        <a:rPr lang="en-US" sz="1400" baseline="0" dirty="0" smtClean="0">
                          <a:latin typeface="Candara" pitchFamily="34" charset="0"/>
                          <a:cs typeface="Arial"/>
                        </a:rPr>
                        <a:t>b, H</a:t>
                      </a:r>
                      <a:r>
                        <a:rPr lang="en-US" sz="1400" baseline="30000" dirty="0" smtClean="0">
                          <a:latin typeface="Candara" pitchFamily="34" charset="0"/>
                          <a:cs typeface="Arial"/>
                        </a:rPr>
                        <a:t>+</a:t>
                      </a:r>
                      <a:r>
                        <a:rPr lang="en-US" sz="1400" dirty="0" smtClean="0">
                          <a:latin typeface="Candara" pitchFamily="34" charset="0"/>
                          <a:cs typeface="Arial"/>
                        </a:rPr>
                        <a:t>→</a:t>
                      </a:r>
                      <a:r>
                        <a:rPr lang="en-US" sz="1400" dirty="0" smtClean="0">
                          <a:latin typeface="Candara" pitchFamily="34" charset="0"/>
                        </a:rPr>
                        <a:t>t</a:t>
                      </a:r>
                      <a:r>
                        <a:rPr lang="en-US" sz="1400" baseline="0" dirty="0" smtClean="0">
                          <a:latin typeface="Candara" pitchFamily="34" charset="0"/>
                          <a:cs typeface="Arial"/>
                        </a:rPr>
                        <a:t>b, t</a:t>
                      </a:r>
                      <a:r>
                        <a:rPr lang="en-US" sz="1400" baseline="30000" dirty="0" smtClean="0">
                          <a:latin typeface="Candara" pitchFamily="34" charset="0"/>
                          <a:cs typeface="Arial"/>
                        </a:rPr>
                        <a:t>~</a:t>
                      </a:r>
                      <a:r>
                        <a:rPr lang="en-US" sz="1400" baseline="-25000" dirty="0" smtClean="0">
                          <a:latin typeface="Candara" pitchFamily="34" charset="0"/>
                          <a:cs typeface="Arial"/>
                        </a:rPr>
                        <a:t>1</a:t>
                      </a:r>
                      <a:r>
                        <a:rPr lang="en-US" sz="1400" baseline="0" dirty="0" smtClean="0">
                          <a:latin typeface="Candara" pitchFamily="34" charset="0"/>
                          <a:cs typeface="Arial"/>
                        </a:rPr>
                        <a:t>t</a:t>
                      </a:r>
                      <a:r>
                        <a:rPr lang="en-US" sz="1400" baseline="30000" dirty="0" smtClean="0">
                          <a:latin typeface="Candara" pitchFamily="34" charset="0"/>
                          <a:cs typeface="Arial"/>
                        </a:rPr>
                        <a:t>~</a:t>
                      </a:r>
                      <a:r>
                        <a:rPr lang="en-US" sz="1400" baseline="-25000" dirty="0" smtClean="0">
                          <a:latin typeface="Candara" pitchFamily="34" charset="0"/>
                          <a:cs typeface="Arial"/>
                        </a:rPr>
                        <a:t>1</a:t>
                      </a:r>
                      <a:endParaRPr lang="en-US" sz="1400" baseline="30000" dirty="0">
                        <a:latin typeface="Candar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aseline="30000" dirty="0">
                        <a:latin typeface="Candara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545516" y="966922"/>
            <a:ext cx="2985092" cy="4616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Analyzed up to ~5 fb</a:t>
            </a:r>
            <a:r>
              <a:rPr lang="en-US" sz="2400" b="1" baseline="30000" dirty="0" smtClean="0">
                <a:solidFill>
                  <a:srgbClr val="FFFF00"/>
                </a:solidFill>
                <a:latin typeface="Candara" pitchFamily="34" charset="0"/>
              </a:rPr>
              <a:t>-1</a:t>
            </a:r>
            <a:endParaRPr lang="en-US" sz="2400" b="1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11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675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Plan for today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9958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The top quark</a:t>
            </a:r>
          </a:p>
          <a:p>
            <a:pPr lvl="1"/>
            <a:r>
              <a:rPr lang="de-DE" dirty="0" smtClean="0"/>
              <a:t>What we know from Tevatron</a:t>
            </a:r>
          </a:p>
          <a:p>
            <a:pPr lvl="1"/>
            <a:r>
              <a:rPr lang="de-DE" dirty="0" smtClean="0"/>
              <a:t>Ingredients for a top analysis</a:t>
            </a:r>
          </a:p>
          <a:p>
            <a:pPr lvl="1"/>
            <a:r>
              <a:rPr lang="de-DE" dirty="0" smtClean="0"/>
              <a:t>Potential at the LHC</a:t>
            </a:r>
          </a:p>
          <a:p>
            <a:endParaRPr lang="de-DE" sz="3200" dirty="0" smtClean="0"/>
          </a:p>
          <a:p>
            <a:r>
              <a:rPr lang="de-DE" sz="3200" dirty="0" smtClean="0"/>
              <a:t>Establishing the top quark at LHC</a:t>
            </a:r>
          </a:p>
          <a:p>
            <a:pPr lvl="1"/>
            <a:r>
              <a:rPr lang="de-DE" dirty="0" smtClean="0"/>
              <a:t>Monte-Carlo simulation studies and yields</a:t>
            </a:r>
          </a:p>
          <a:p>
            <a:pPr lvl="1"/>
            <a:r>
              <a:rPr lang="de-DE" dirty="0" smtClean="0"/>
              <a:t>Data-driven background estimates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12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178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Begin by understanding the basic objects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leptons</a:t>
            </a:r>
            <a:r>
              <a:rPr lang="en-US" dirty="0"/>
              <a:t>, jets, b-tagging, </a:t>
            </a:r>
            <a:r>
              <a:rPr lang="en-US" dirty="0" smtClean="0"/>
              <a:t>missing </a:t>
            </a:r>
            <a:r>
              <a:rPr lang="en-US" dirty="0"/>
              <a:t>transverse </a:t>
            </a:r>
            <a:r>
              <a:rPr lang="en-US" dirty="0" smtClean="0"/>
              <a:t>energy</a:t>
            </a:r>
          </a:p>
          <a:p>
            <a:pPr lvl="1"/>
            <a:r>
              <a:rPr lang="en-US" dirty="0" smtClean="0"/>
              <a:t>combine </a:t>
            </a:r>
            <a:r>
              <a:rPr lang="en-US" dirty="0"/>
              <a:t>them to low-mass </a:t>
            </a:r>
            <a:r>
              <a:rPr lang="en-US" dirty="0" smtClean="0"/>
              <a:t>resonances, see lepton talks</a:t>
            </a:r>
            <a:endParaRPr lang="en-US" dirty="0"/>
          </a:p>
          <a:p>
            <a:r>
              <a:rPr lang="en-US" dirty="0"/>
              <a:t>Establish W </a:t>
            </a:r>
            <a:r>
              <a:rPr lang="en-US" dirty="0" smtClean="0"/>
              <a:t>and Z signal (see next talk)</a:t>
            </a:r>
          </a:p>
          <a:p>
            <a:pPr lvl="1"/>
            <a:r>
              <a:rPr lang="en-US" dirty="0" smtClean="0"/>
              <a:t>study </a:t>
            </a:r>
            <a:r>
              <a:rPr lang="en-US" dirty="0"/>
              <a:t>vs </a:t>
            </a:r>
            <a:r>
              <a:rPr lang="en-US" dirty="0" smtClean="0"/>
              <a:t>#jets</a:t>
            </a:r>
            <a:r>
              <a:rPr lang="en-US" dirty="0"/>
              <a:t>, estimate QCD </a:t>
            </a:r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Measure </a:t>
            </a:r>
            <a:r>
              <a:rPr lang="en-US" dirty="0"/>
              <a:t>ID and trigger lepton efficiencies, study backgrounds to top in </a:t>
            </a:r>
            <a:r>
              <a:rPr lang="en-US" dirty="0" smtClean="0"/>
              <a:t>W + jets </a:t>
            </a:r>
            <a:r>
              <a:rPr lang="en-US" dirty="0"/>
              <a:t>and </a:t>
            </a:r>
            <a:r>
              <a:rPr lang="en-US" dirty="0" smtClean="0"/>
              <a:t>Z + jets samples</a:t>
            </a:r>
          </a:p>
          <a:p>
            <a:pPr lvl="1"/>
            <a:r>
              <a:rPr lang="en-US" dirty="0" smtClean="0"/>
              <a:t>Validate </a:t>
            </a:r>
            <a:r>
              <a:rPr lang="en-US" dirty="0"/>
              <a:t>MET in complex final states</a:t>
            </a:r>
          </a:p>
          <a:p>
            <a:r>
              <a:rPr lang="en-US" dirty="0"/>
              <a:t>Look for the emergence of a top </a:t>
            </a:r>
            <a:r>
              <a:rPr lang="en-US" dirty="0" smtClean="0"/>
              <a:t>signal</a:t>
            </a:r>
          </a:p>
          <a:p>
            <a:pPr lvl="1"/>
            <a:r>
              <a:rPr lang="en-US" dirty="0" smtClean="0"/>
              <a:t>Study </a:t>
            </a:r>
            <a:r>
              <a:rPr lang="en-US" dirty="0"/>
              <a:t>top final states </a:t>
            </a:r>
            <a:r>
              <a:rPr lang="en-US" dirty="0" smtClean="0"/>
              <a:t>(also background </a:t>
            </a:r>
            <a:r>
              <a:rPr lang="en-US" dirty="0"/>
              <a:t>for many searches for physics beyond the Standard Model)</a:t>
            </a:r>
          </a:p>
          <a:p>
            <a:r>
              <a:rPr lang="en-US" dirty="0"/>
              <a:t>Higgs and / or beyond the Standard Model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13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818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 r="9274"/>
          <a:stretch/>
        </p:blipFill>
        <p:spPr bwMode="auto">
          <a:xfrm>
            <a:off x="5244075" y="895468"/>
            <a:ext cx="3877681" cy="303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 sample</a:t>
            </a:r>
            <a:endParaRPr lang="de-DE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-180528" y="928669"/>
            <a:ext cx="5400600" cy="5643603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Peak luminosity 2 10</a:t>
            </a:r>
            <a:r>
              <a:rPr lang="de-DE" baseline="30000" dirty="0" smtClean="0"/>
              <a:t>31</a:t>
            </a:r>
            <a:r>
              <a:rPr lang="de-DE" dirty="0" smtClean="0"/>
              <a:t>/cm</a:t>
            </a:r>
            <a:r>
              <a:rPr lang="de-DE" baseline="30000" dirty="0" smtClean="0"/>
              <a:t>2</a:t>
            </a:r>
            <a:r>
              <a:rPr lang="de-DE" dirty="0" smtClean="0"/>
              <a:t> sec</a:t>
            </a:r>
            <a:endParaRPr lang="de-DE" baseline="30000" dirty="0" smtClean="0"/>
          </a:p>
          <a:p>
            <a:pPr lvl="1"/>
            <a:r>
              <a:rPr lang="de-DE" dirty="0" smtClean="0"/>
              <a:t>First top candidates shown at ICHEP</a:t>
            </a:r>
          </a:p>
          <a:p>
            <a:pPr lvl="1"/>
            <a:r>
              <a:rPr lang="de-DE" dirty="0" smtClean="0"/>
              <a:t>Background studies for HCP</a:t>
            </a:r>
          </a:p>
          <a:p>
            <a:pPr lvl="1"/>
            <a:r>
              <a:rPr lang="de-DE" dirty="0" smtClean="0"/>
              <a:t>Present data sample should allow to see the top quark at significances exceeding  5</a:t>
            </a:r>
            <a:r>
              <a:rPr lang="el-GR" dirty="0" smtClean="0"/>
              <a:t>σ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Excellent detector performance</a:t>
            </a:r>
            <a:endParaRPr lang="de-DE" dirty="0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t="2114" r="8838"/>
          <a:stretch>
            <a:fillRect/>
          </a:stretch>
        </p:blipFill>
        <p:spPr bwMode="auto">
          <a:xfrm>
            <a:off x="5868144" y="3989333"/>
            <a:ext cx="3193398" cy="246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5616624" cy="173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44208" y="2998113"/>
            <a:ext cx="1800200" cy="430887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ndara" pitchFamily="34" charset="0"/>
              </a:rPr>
              <a:t>Last LHC talk on April 2010 on minimum bias events</a:t>
            </a:r>
          </a:p>
        </p:txBody>
      </p:sp>
      <p:sp>
        <p:nvSpPr>
          <p:cNvPr id="6" name="Right Arrow 5"/>
          <p:cNvSpPr/>
          <p:nvPr/>
        </p:nvSpPr>
        <p:spPr>
          <a:xfrm rot="12161203">
            <a:off x="6160920" y="2795908"/>
            <a:ext cx="341378" cy="14065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436096" y="1340768"/>
            <a:ext cx="3553438" cy="2016224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212815" y="2387499"/>
            <a:ext cx="1584176" cy="26161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Candara" pitchFamily="34" charset="0"/>
              </a:rPr>
              <a:t>Doubling time  ~10 days</a:t>
            </a:r>
            <a:endParaRPr lang="en-US" sz="1100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14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14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514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9512" y="908720"/>
            <a:ext cx="9144000" cy="564360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Electron </a:t>
            </a:r>
            <a:r>
              <a:rPr lang="en-US" dirty="0" smtClean="0"/>
              <a:t>sources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sz="2000" dirty="0"/>
              <a:t>W/Z decays 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HF decays: b,c</a:t>
            </a:r>
            <a:r>
              <a:rPr lang="en-US" sz="2000" dirty="0">
                <a:cs typeface="Arial" charset="0"/>
              </a:rPr>
              <a:t> →</a:t>
            </a:r>
            <a:r>
              <a:rPr lang="en-US" sz="2000" dirty="0" smtClean="0">
                <a:cs typeface="Arial" charset="0"/>
              </a:rPr>
              <a:t>eX</a:t>
            </a:r>
            <a:endParaRPr lang="en-US" sz="2000" dirty="0"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Symbol" pitchFamily="18" charset="2"/>
                <a:cs typeface="Arial" charset="0"/>
              </a:rPr>
              <a:t>g</a:t>
            </a:r>
            <a:r>
              <a:rPr lang="en-US" sz="2000" dirty="0">
                <a:cs typeface="Arial" charset="0"/>
              </a:rPr>
              <a:t> conversions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cs typeface="Arial" charset="0"/>
              </a:rPr>
              <a:t>fakes from charged </a:t>
            </a:r>
            <a:r>
              <a:rPr lang="en-US" sz="2000" dirty="0" smtClean="0">
                <a:cs typeface="Arial" charset="0"/>
              </a:rPr>
              <a:t>hadrons</a:t>
            </a:r>
            <a:endParaRPr lang="en-US" sz="2000" dirty="0"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dirty="0"/>
              <a:t>I</a:t>
            </a:r>
            <a:r>
              <a:rPr lang="en-US" dirty="0" smtClean="0"/>
              <a:t>dentification definitions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sz="2000" i="1" dirty="0" smtClean="0"/>
              <a:t>Loose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en-US" sz="1600" dirty="0"/>
              <a:t>acceptance, min trk quality, EM shower width</a:t>
            </a:r>
          </a:p>
          <a:p>
            <a:pPr lvl="1">
              <a:lnSpc>
                <a:spcPct val="110000"/>
              </a:lnSpc>
            </a:pPr>
            <a:r>
              <a:rPr lang="en-US" sz="2000" i="1" dirty="0"/>
              <a:t>Medium 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additional shower shapes, 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hits in </a:t>
            </a:r>
            <a:r>
              <a:rPr lang="en-US" sz="1600" dirty="0" smtClean="0"/>
              <a:t>silicon, </a:t>
            </a:r>
            <a:r>
              <a:rPr lang="en-US" sz="1600" dirty="0"/>
              <a:t>d</a:t>
            </a:r>
            <a:r>
              <a:rPr lang="en-US" sz="1600" baseline="-25000" dirty="0"/>
              <a:t>0</a:t>
            </a:r>
            <a:r>
              <a:rPr lang="en-US" sz="1600" dirty="0"/>
              <a:t>, cluster-track matching</a:t>
            </a:r>
          </a:p>
          <a:p>
            <a:pPr lvl="1">
              <a:lnSpc>
                <a:spcPct val="110000"/>
              </a:lnSpc>
            </a:pPr>
            <a:r>
              <a:rPr lang="en-US" sz="2000" i="1" dirty="0"/>
              <a:t>Tight 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had leakage, </a:t>
            </a:r>
            <a:r>
              <a:rPr lang="en-US" sz="1600" dirty="0" smtClean="0"/>
              <a:t>E/p</a:t>
            </a:r>
            <a:endParaRPr lang="en-US" sz="1600" dirty="0"/>
          </a:p>
          <a:p>
            <a:pPr lvl="2">
              <a:lnSpc>
                <a:spcPct val="110000"/>
              </a:lnSpc>
            </a:pPr>
            <a:r>
              <a:rPr lang="en-US" sz="1600" dirty="0"/>
              <a:t>inner pix layer hits (</a:t>
            </a:r>
            <a:r>
              <a:rPr lang="en-US" sz="1600" dirty="0" smtClean="0"/>
              <a:t>n</a:t>
            </a:r>
            <a:r>
              <a:rPr lang="en-US" sz="1600" baseline="-25000" dirty="0" smtClean="0"/>
              <a:t>BL</a:t>
            </a:r>
            <a:r>
              <a:rPr lang="en-US" sz="1600" dirty="0"/>
              <a:t>)</a:t>
            </a:r>
            <a:r>
              <a:rPr lang="en-US" sz="1600" dirty="0" smtClean="0"/>
              <a:t>, </a:t>
            </a:r>
            <a:r>
              <a:rPr lang="en-US" sz="1600" dirty="0"/>
              <a:t>and TRT high </a:t>
            </a:r>
            <a:r>
              <a:rPr lang="en-US" sz="1600" dirty="0" smtClean="0"/>
              <a:t>thresh.hits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2400" dirty="0">
                <a:cs typeface="Arial" charset="0"/>
              </a:rPr>
              <a:t>First data used to validate </a:t>
            </a:r>
            <a:r>
              <a:rPr lang="en-US" sz="2400" dirty="0" smtClean="0">
                <a:cs typeface="Arial" charset="0"/>
              </a:rPr>
              <a:t>data/MC</a:t>
            </a:r>
            <a:endParaRPr lang="en-US" sz="2400" dirty="0">
              <a:cs typeface="Arial" charset="0"/>
            </a:endParaRPr>
          </a:p>
          <a:p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3832225"/>
            <a:ext cx="382111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47725"/>
            <a:ext cx="382111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511925" y="3553271"/>
            <a:ext cx="17300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chemeClr val="bg1"/>
                </a:solidFill>
              </a:rPr>
              <a:t>ATL-CONF-2010-073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75375" y="5745163"/>
            <a:ext cx="11207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rejection h</a:t>
            </a:r>
            <a:r>
              <a:rPr lang="en-US" sz="1200" dirty="0" smtClean="0">
                <a:solidFill>
                  <a:srgbClr val="C00000"/>
                </a:solidFill>
                <a:cs typeface="Arial" charset="0"/>
              </a:rPr>
              <a:t>→e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7513638" y="2520950"/>
            <a:ext cx="1098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cs typeface="Arial" charset="0"/>
              </a:rPr>
              <a:t>rejection </a:t>
            </a:r>
            <a:r>
              <a:rPr lang="en-US" sz="1200" dirty="0" smtClean="0">
                <a:solidFill>
                  <a:srgbClr val="C00000"/>
                </a:solidFill>
                <a:latin typeface="Symbol" pitchFamily="18" charset="2"/>
                <a:cs typeface="Arial" charset="0"/>
              </a:rPr>
              <a:t>g</a:t>
            </a:r>
            <a:r>
              <a:rPr lang="en-US" sz="1200" dirty="0" smtClean="0">
                <a:solidFill>
                  <a:srgbClr val="C00000"/>
                </a:solidFill>
                <a:cs typeface="Arial" charset="0"/>
              </a:rPr>
              <a:t>→e</a:t>
            </a:r>
          </a:p>
        </p:txBody>
      </p:sp>
      <p:pic>
        <p:nvPicPr>
          <p:cNvPr id="12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15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729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7504" y="980728"/>
            <a:ext cx="9144000" cy="542757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000" dirty="0"/>
              <a:t>Muon </a:t>
            </a:r>
            <a:r>
              <a:rPr lang="en-US" sz="3000" dirty="0" smtClean="0"/>
              <a:t>sources</a:t>
            </a:r>
            <a:endParaRPr lang="en-US" sz="3000" dirty="0"/>
          </a:p>
          <a:p>
            <a:pPr lvl="1">
              <a:lnSpc>
                <a:spcPct val="110000"/>
              </a:lnSpc>
            </a:pPr>
            <a:r>
              <a:rPr lang="en-US" dirty="0"/>
              <a:t>W/Z decays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HF decays: b,c</a:t>
            </a:r>
            <a:r>
              <a:rPr lang="en-US" dirty="0">
                <a:cs typeface="Arial" charset="0"/>
              </a:rPr>
              <a:t>→</a:t>
            </a:r>
            <a:r>
              <a:rPr lang="en-US" dirty="0">
                <a:latin typeface="Symbol" pitchFamily="18" charset="2"/>
                <a:cs typeface="Arial" charset="0"/>
              </a:rPr>
              <a:t>m</a:t>
            </a:r>
            <a:r>
              <a:rPr lang="en-US" dirty="0">
                <a:cs typeface="Arial" charset="0"/>
              </a:rPr>
              <a:t>X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/K decays in flights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punch-through, cosmic </a:t>
            </a:r>
            <a:r>
              <a:rPr lang="en-US" dirty="0" smtClean="0"/>
              <a:t>rays</a:t>
            </a:r>
            <a:endParaRPr lang="en-US" sz="2600" dirty="0"/>
          </a:p>
          <a:p>
            <a:pPr>
              <a:lnSpc>
                <a:spcPct val="110000"/>
              </a:lnSpc>
            </a:pPr>
            <a:r>
              <a:rPr lang="en-US" sz="3000" dirty="0" smtClean="0"/>
              <a:t>Reconstruction/ID using</a:t>
            </a:r>
            <a:endParaRPr lang="en-US" sz="3000" dirty="0"/>
          </a:p>
          <a:p>
            <a:pPr lvl="1">
              <a:lnSpc>
                <a:spcPct val="110000"/>
              </a:lnSpc>
            </a:pPr>
            <a:r>
              <a:rPr lang="en-US" dirty="0"/>
              <a:t>Inner Detector Tracker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Muon Spectrometer </a:t>
            </a: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ID+MS </a:t>
            </a:r>
            <a:r>
              <a:rPr lang="en-US" dirty="0"/>
              <a:t>combined </a:t>
            </a:r>
            <a:r>
              <a:rPr lang="en-US" dirty="0" smtClean="0"/>
              <a:t>muons</a:t>
            </a:r>
          </a:p>
          <a:p>
            <a:pPr lvl="2">
              <a:lnSpc>
                <a:spcPct val="110000"/>
              </a:lnSpc>
            </a:pPr>
            <a:r>
              <a:rPr lang="en-US" sz="2200" dirty="0" smtClean="0"/>
              <a:t>complete </a:t>
            </a:r>
            <a:r>
              <a:rPr lang="en-US" sz="2200" dirty="0"/>
              <a:t>trk refit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49" y="823264"/>
            <a:ext cx="3995936" cy="266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27" y="3519319"/>
            <a:ext cx="3176033" cy="304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16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881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4544" y="928669"/>
            <a:ext cx="4176464" cy="163623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Anti-k</a:t>
            </a:r>
            <a:r>
              <a:rPr lang="en-US" baseline="-25000" dirty="0" smtClean="0"/>
              <a:t>T</a:t>
            </a:r>
            <a:r>
              <a:rPr lang="en-US" dirty="0" smtClean="0"/>
              <a:t> </a:t>
            </a:r>
            <a:r>
              <a:rPr lang="en-US" dirty="0"/>
              <a:t>R=0.4/0.6 jets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use topo clusters as </a:t>
            </a:r>
            <a:r>
              <a:rPr lang="en-US" dirty="0" smtClean="0"/>
              <a:t>input: 3-D </a:t>
            </a:r>
            <a:r>
              <a:rPr lang="en-US" dirty="0"/>
              <a:t>noise-suppressed clusters of cells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3818218"/>
            <a:ext cx="2860675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065306"/>
            <a:ext cx="2860675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 rot="16200000">
            <a:off x="-785812" y="4156075"/>
            <a:ext cx="20304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undergoing  commissioning</a:t>
            </a:r>
          </a:p>
        </p:txBody>
      </p:sp>
      <p:sp>
        <p:nvSpPr>
          <p:cNvPr id="10" name="AutoShape 10"/>
          <p:cNvSpPr>
            <a:spLocks/>
          </p:cNvSpPr>
          <p:nvPr/>
        </p:nvSpPr>
        <p:spPr bwMode="auto">
          <a:xfrm>
            <a:off x="342900" y="3571875"/>
            <a:ext cx="98425" cy="1682750"/>
          </a:xfrm>
          <a:prstGeom prst="leftBrace">
            <a:avLst>
              <a:gd name="adj1" fmla="val 1424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grpSp>
        <p:nvGrpSpPr>
          <p:cNvPr id="11" name="Group 15"/>
          <p:cNvGrpSpPr>
            <a:grpSpLocks/>
          </p:cNvGrpSpPr>
          <p:nvPr/>
        </p:nvGrpSpPr>
        <p:grpSpPr bwMode="auto">
          <a:xfrm>
            <a:off x="3673971" y="886000"/>
            <a:ext cx="1762125" cy="1784350"/>
            <a:chOff x="2752" y="0"/>
            <a:chExt cx="1110" cy="1124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r="15880" b="11911"/>
            <a:stretch>
              <a:fillRect/>
            </a:stretch>
          </p:blipFill>
          <p:spPr bwMode="auto">
            <a:xfrm>
              <a:off x="2752" y="0"/>
              <a:ext cx="1110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760" y="920"/>
              <a:ext cx="192" cy="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3712" y="632"/>
              <a:ext cx="150" cy="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934200" y="796272"/>
            <a:ext cx="17300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FFFF00"/>
                </a:solidFill>
              </a:rPr>
              <a:t>ATL-CONF-2010-053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-324544" y="2865740"/>
            <a:ext cx="6156176" cy="35875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1800"/>
              </a:spcBef>
              <a:buFont typeface="Candara" pitchFamily="34" charset="0"/>
              <a:buChar char=" "/>
              <a:defRPr sz="2800" b="1" kern="1200" spc="0" baseline="0">
                <a:solidFill>
                  <a:srgbClr val="FFFF00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2400" b="1" kern="1200" spc="0" baseline="0">
                <a:solidFill>
                  <a:srgbClr val="FF9900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Symbol" pitchFamily="18" charset="2"/>
              <a:buChar char="-"/>
              <a:defRPr sz="2000" b="1" kern="1200" spc="0" baseline="0">
                <a:solidFill>
                  <a:srgbClr val="FF6600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 smtClean="0"/>
              <a:t>Calibrations Schemes: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EM+JES (baseline)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simple p</a:t>
            </a:r>
            <a:r>
              <a:rPr lang="en-US" baseline="-25000" dirty="0" smtClean="0"/>
              <a:t>T</a:t>
            </a:r>
            <a:r>
              <a:rPr lang="en-US" dirty="0" smtClean="0"/>
              <a:t>/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dependent calibration from MC</a:t>
            </a:r>
            <a:endParaRPr lang="en-US" sz="3200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GSC: Global Sequential Calibration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use jet shapes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GCW: Global Cell energy density Weighting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LCW: Local Cluster Weighting calibration</a:t>
            </a:r>
            <a:endParaRPr lang="en-US" sz="2000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Corrections in data/MC agree to few %</a:t>
            </a:r>
          </a:p>
        </p:txBody>
      </p:sp>
      <p:pic>
        <p:nvPicPr>
          <p:cNvPr id="17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17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19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energy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4090249"/>
            <a:ext cx="5429943" cy="2651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Main uncertainty contributions</a:t>
            </a:r>
          </a:p>
          <a:p>
            <a:pPr lvl="1"/>
            <a:r>
              <a:rPr lang="en-US" sz="2000" dirty="0" smtClean="0"/>
              <a:t>dead </a:t>
            </a:r>
            <a:r>
              <a:rPr lang="en-US" sz="2000" dirty="0"/>
              <a:t>material (~5</a:t>
            </a:r>
            <a:r>
              <a:rPr lang="en-US" sz="2000" dirty="0" smtClean="0"/>
              <a:t>%)</a:t>
            </a:r>
          </a:p>
          <a:p>
            <a:pPr lvl="1"/>
            <a:r>
              <a:rPr lang="en-US" sz="2000" dirty="0" smtClean="0"/>
              <a:t>showering </a:t>
            </a:r>
            <a:r>
              <a:rPr lang="en-US" sz="2000" dirty="0"/>
              <a:t>model/noise (</a:t>
            </a:r>
            <a:r>
              <a:rPr lang="en-US" sz="2000" dirty="0" smtClean="0"/>
              <a:t>3-4 %)</a:t>
            </a:r>
          </a:p>
          <a:p>
            <a:pPr lvl="1"/>
            <a:r>
              <a:rPr lang="en-US" sz="2000" dirty="0" smtClean="0"/>
              <a:t>calorimeter </a:t>
            </a:r>
            <a:r>
              <a:rPr lang="en-US" sz="2000" dirty="0"/>
              <a:t>absolute EM scale (3</a:t>
            </a:r>
            <a:r>
              <a:rPr lang="en-US" sz="2000" dirty="0" smtClean="0"/>
              <a:t>%)</a:t>
            </a:r>
          </a:p>
          <a:p>
            <a:pPr lvl="1"/>
            <a:r>
              <a:rPr lang="en-US" sz="2000" dirty="0" smtClean="0"/>
              <a:t>analysis </a:t>
            </a:r>
            <a:r>
              <a:rPr lang="en-US" sz="2000" dirty="0"/>
              <a:t>dependent </a:t>
            </a:r>
            <a:r>
              <a:rPr lang="en-US" sz="2000" dirty="0" smtClean="0"/>
              <a:t>corrections</a:t>
            </a:r>
          </a:p>
          <a:p>
            <a:pPr lvl="2"/>
            <a:r>
              <a:rPr lang="en-US" sz="1600" dirty="0" smtClean="0"/>
              <a:t>topology/flavor dependent </a:t>
            </a:r>
            <a:r>
              <a:rPr lang="en-US" sz="1600" dirty="0"/>
              <a:t>(up to 6</a:t>
            </a:r>
            <a:r>
              <a:rPr lang="en-US" sz="1600" dirty="0" smtClean="0"/>
              <a:t>%)</a:t>
            </a:r>
          </a:p>
          <a:p>
            <a:pPr lvl="2"/>
            <a:r>
              <a:rPr lang="en-US" sz="1600" dirty="0" smtClean="0"/>
              <a:t>pile-up </a:t>
            </a:r>
            <a:r>
              <a:rPr lang="en-US" sz="1600" dirty="0"/>
              <a:t>~</a:t>
            </a:r>
            <a:r>
              <a:rPr lang="en-US" sz="1600" dirty="0" smtClean="0"/>
              <a:t>1.2 </a:t>
            </a:r>
            <a:r>
              <a:rPr lang="en-US" sz="1600" dirty="0"/>
              <a:t>%</a:t>
            </a:r>
          </a:p>
          <a:p>
            <a:endParaRPr lang="en-US" dirty="0"/>
          </a:p>
        </p:txBody>
      </p:sp>
      <p:pic>
        <p:nvPicPr>
          <p:cNvPr id="8" name="Picture 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2897"/>
            <a:ext cx="3994647" cy="270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2"/>
          <p:cNvSpPr txBox="1">
            <a:spLocks noChangeArrowheads="1"/>
          </p:cNvSpPr>
          <p:nvPr/>
        </p:nvSpPr>
        <p:spPr bwMode="auto">
          <a:xfrm>
            <a:off x="6261108" y="4005064"/>
            <a:ext cx="19112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0000"/>
                </a:solidFill>
              </a:rPr>
              <a:t>anti-kt6, end-caps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8602"/>
            <a:ext cx="2880320" cy="321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843807" y="836712"/>
            <a:ext cx="6226895" cy="195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800"/>
              </a:spcBef>
              <a:buFont typeface="Candara" pitchFamily="34" charset="0"/>
              <a:buChar char=" "/>
              <a:defRPr sz="2800" b="1" kern="1200" spc="0" baseline="0">
                <a:solidFill>
                  <a:srgbClr val="FFFF00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2400" b="1" kern="1200" spc="0" baseline="0">
                <a:solidFill>
                  <a:srgbClr val="FF9900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Symbol" pitchFamily="18" charset="2"/>
              <a:buChar char="-"/>
              <a:defRPr sz="2000" b="1" kern="1200" spc="0" baseline="0">
                <a:solidFill>
                  <a:srgbClr val="FF6600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JES uncertainty from MC with alternative detector configurations, hadronic shower and comparing the relative response data/MC</a:t>
            </a:r>
            <a:endParaRPr lang="en-US" dirty="0" smtClean="0"/>
          </a:p>
        </p:txBody>
      </p:sp>
      <p:graphicFrame>
        <p:nvGraphicFramePr>
          <p:cNvPr id="13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777878"/>
              </p:ext>
            </p:extLst>
          </p:nvPr>
        </p:nvGraphicFramePr>
        <p:xfrm>
          <a:off x="4644008" y="5301208"/>
          <a:ext cx="3219450" cy="987552"/>
        </p:xfrm>
        <a:graphic>
          <a:graphicData uri="http://schemas.openxmlformats.org/drawingml/2006/table">
            <a:tbl>
              <a:tblPr/>
              <a:tblGrid>
                <a:gridCol w="1760538"/>
                <a:gridCol w="606425"/>
                <a:gridCol w="852487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JES unc., anti-kt4 jets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barrel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end-caps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low p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(&lt;60 GeV)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 p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(&gt;60 GeV)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283969" y="6228020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Candara" pitchFamily="34" charset="0"/>
              </a:rPr>
              <a:t>ultimately from </a:t>
            </a:r>
            <a:r>
              <a:rPr lang="en-US" b="1" dirty="0">
                <a:solidFill>
                  <a:srgbClr val="FFFF00"/>
                </a:solidFill>
                <a:latin typeface="Candara" pitchFamily="34" charset="0"/>
              </a:rPr>
              <a:t>data </a:t>
            </a:r>
            <a:r>
              <a:rPr lang="en-US" b="1" dirty="0" smtClean="0">
                <a:solidFill>
                  <a:srgbClr val="FFFF00"/>
                </a:solidFill>
                <a:latin typeface="Candara" pitchFamily="34" charset="0"/>
              </a:rPr>
              <a:t> (</a:t>
            </a:r>
            <a:r>
              <a:rPr lang="en-US" b="1" dirty="0">
                <a:solidFill>
                  <a:srgbClr val="FFFF00"/>
                </a:solidFill>
                <a:latin typeface="Candara" pitchFamily="34" charset="0"/>
                <a:ea typeface="Cambria Math"/>
              </a:rPr>
              <a:t>γ</a:t>
            </a:r>
            <a:r>
              <a:rPr lang="en-US" b="1" dirty="0" smtClean="0">
                <a:solidFill>
                  <a:srgbClr val="FFFF00"/>
                </a:solidFill>
                <a:latin typeface="Candara" pitchFamily="34" charset="0"/>
              </a:rPr>
              <a:t>-jet</a:t>
            </a:r>
            <a:r>
              <a:rPr lang="en-US" b="1" dirty="0">
                <a:solidFill>
                  <a:srgbClr val="FFFF00"/>
                </a:solidFill>
                <a:latin typeface="Candara" pitchFamily="34" charset="0"/>
              </a:rPr>
              <a:t>, Z+jets, </a:t>
            </a:r>
            <a:r>
              <a:rPr lang="en-US" b="1" dirty="0" smtClean="0">
                <a:solidFill>
                  <a:srgbClr val="FFFF00"/>
                </a:solidFill>
                <a:latin typeface="Candara" pitchFamily="34" charset="0"/>
              </a:rPr>
              <a:t>in-situ)</a:t>
            </a:r>
            <a:endParaRPr lang="en-US" b="1" dirty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15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18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188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65104"/>
            <a:ext cx="2979590" cy="214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transverse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4544" y="764704"/>
            <a:ext cx="6264696" cy="4107324"/>
          </a:xfrm>
        </p:spPr>
        <p:txBody>
          <a:bodyPr>
            <a:norm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alculated </a:t>
            </a:r>
            <a:r>
              <a:rPr lang="en-US" sz="2400" dirty="0"/>
              <a:t>from cells in topo </a:t>
            </a:r>
            <a:r>
              <a:rPr lang="en-US" sz="2400" dirty="0" smtClean="0"/>
              <a:t>clusters and refined </a:t>
            </a:r>
            <a:r>
              <a:rPr lang="en-US" sz="2400" dirty="0"/>
              <a:t>according </a:t>
            </a:r>
            <a:r>
              <a:rPr lang="en-US" sz="2400" dirty="0" smtClean="0"/>
              <a:t>to</a:t>
            </a:r>
            <a:endParaRPr lang="en-US" sz="2400" dirty="0"/>
          </a:p>
          <a:p>
            <a:pPr lvl="1"/>
            <a:r>
              <a:rPr lang="en-US" sz="2000" dirty="0"/>
              <a:t>global energy calibrations </a:t>
            </a:r>
            <a:r>
              <a:rPr lang="en-US" sz="2000" dirty="0" smtClean="0"/>
              <a:t>(various schemes)</a:t>
            </a:r>
            <a:endParaRPr lang="en-US" sz="2000" dirty="0"/>
          </a:p>
          <a:p>
            <a:pPr lvl="1"/>
            <a:r>
              <a:rPr lang="en-US" sz="2000" dirty="0"/>
              <a:t>object refined measurements (</a:t>
            </a:r>
            <a:r>
              <a:rPr lang="en-US" sz="2000" dirty="0" smtClean="0"/>
              <a:t>e,</a:t>
            </a:r>
            <a:r>
              <a:rPr lang="en-US" sz="2000" dirty="0" smtClean="0">
                <a:latin typeface="Symbol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itchFamily="18" charset="2"/>
              </a:rPr>
              <a:t>t</a:t>
            </a:r>
            <a:r>
              <a:rPr lang="en-US" sz="2000" dirty="0" smtClean="0"/>
              <a:t>,jets,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400" dirty="0"/>
              <a:t>C</a:t>
            </a:r>
            <a:r>
              <a:rPr lang="en-US" sz="2400" dirty="0" smtClean="0"/>
              <a:t>alibrated </a:t>
            </a:r>
            <a:r>
              <a:rPr lang="en-US" sz="2400" dirty="0"/>
              <a:t>E</a:t>
            </a:r>
            <a:r>
              <a:rPr lang="en-US" sz="2400" baseline="-25000" dirty="0"/>
              <a:t>T</a:t>
            </a:r>
            <a:r>
              <a:rPr lang="en-US" sz="2400" baseline="30000" dirty="0"/>
              <a:t>miss</a:t>
            </a:r>
            <a:r>
              <a:rPr lang="en-US" sz="2400" dirty="0"/>
              <a:t> well described by MC </a:t>
            </a:r>
            <a:endParaRPr lang="en-US" sz="2400" dirty="0" smtClean="0"/>
          </a:p>
          <a:p>
            <a:pPr lvl="1"/>
            <a:r>
              <a:rPr lang="en-US" sz="2000" dirty="0" smtClean="0"/>
              <a:t>both </a:t>
            </a:r>
            <a:r>
              <a:rPr lang="en-US" sz="2000" dirty="0"/>
              <a:t>for min bias and W </a:t>
            </a:r>
            <a:r>
              <a:rPr lang="en-US" sz="2000" dirty="0" smtClean="0"/>
              <a:t>events    </a:t>
            </a:r>
            <a:endParaRPr lang="en-US" sz="2000" dirty="0"/>
          </a:p>
          <a:p>
            <a:r>
              <a:rPr lang="en-US" sz="2400" dirty="0" smtClean="0"/>
              <a:t>E</a:t>
            </a:r>
            <a:r>
              <a:rPr lang="en-US" sz="2400" baseline="-25000" dirty="0" smtClean="0"/>
              <a:t>T</a:t>
            </a:r>
            <a:r>
              <a:rPr lang="en-US" sz="2400" baseline="30000" dirty="0" smtClean="0"/>
              <a:t>miss</a:t>
            </a:r>
            <a:r>
              <a:rPr lang="en-US" sz="2400" dirty="0" smtClean="0"/>
              <a:t> resolution in MC</a:t>
            </a:r>
          </a:p>
          <a:p>
            <a:pPr lvl="1"/>
            <a:r>
              <a:rPr lang="en-US" sz="2000" dirty="0" smtClean="0"/>
              <a:t>correctly </a:t>
            </a:r>
            <a:r>
              <a:rPr lang="en-US" sz="2000" dirty="0"/>
              <a:t>describe the </a:t>
            </a:r>
            <a:r>
              <a:rPr lang="en-US" sz="2000" dirty="0" smtClean="0"/>
              <a:t>data</a:t>
            </a:r>
            <a:endParaRPr lang="en-US" sz="2000" dirty="0"/>
          </a:p>
          <a:p>
            <a:endParaRPr lang="en-US" sz="4000" dirty="0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r="2914"/>
          <a:stretch/>
        </p:blipFill>
        <p:spPr bwMode="auto">
          <a:xfrm>
            <a:off x="5534031" y="836712"/>
            <a:ext cx="357447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731000" y="760413"/>
            <a:ext cx="187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FF"/>
                </a:solidFill>
              </a:rPr>
              <a:t>ATL-CONF-2010-057</a:t>
            </a:r>
          </a:p>
        </p:txBody>
      </p:sp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14" y="3339520"/>
            <a:ext cx="3335654" cy="317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6092825" y="2727325"/>
            <a:ext cx="960438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</a:rPr>
              <a:t>min-bias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6804248" y="4725144"/>
            <a:ext cx="766557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</a:rPr>
              <a:t>W</a:t>
            </a:r>
            <a:r>
              <a:rPr lang="en-US" sz="1600" i="1" dirty="0" smtClean="0">
                <a:solidFill>
                  <a:srgbClr val="000000"/>
                </a:solidFill>
                <a:cs typeface="Arial" charset="0"/>
              </a:rPr>
              <a:t>→</a:t>
            </a:r>
            <a:r>
              <a:rPr lang="en-US" sz="1600" i="1" dirty="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mn</a:t>
            </a:r>
          </a:p>
        </p:txBody>
      </p:sp>
      <p:pic>
        <p:nvPicPr>
          <p:cNvPr id="13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19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335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Plan for today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9958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The top quark</a:t>
            </a:r>
          </a:p>
          <a:p>
            <a:pPr lvl="1"/>
            <a:r>
              <a:rPr lang="de-DE" dirty="0" smtClean="0"/>
              <a:t>What we know from Tevatron</a:t>
            </a:r>
          </a:p>
          <a:p>
            <a:pPr lvl="1"/>
            <a:r>
              <a:rPr lang="de-DE" dirty="0" smtClean="0"/>
              <a:t>Ingredients for a top analysis</a:t>
            </a:r>
          </a:p>
          <a:p>
            <a:pPr lvl="1"/>
            <a:r>
              <a:rPr lang="de-DE" dirty="0" smtClean="0"/>
              <a:t>Potential at the LHC</a:t>
            </a:r>
          </a:p>
          <a:p>
            <a:endParaRPr lang="de-DE" sz="3200" dirty="0" smtClean="0"/>
          </a:p>
          <a:p>
            <a:r>
              <a:rPr lang="de-DE" sz="3200" dirty="0" smtClean="0"/>
              <a:t>Establishing the top quark at LHC</a:t>
            </a:r>
          </a:p>
          <a:p>
            <a:pPr lvl="1"/>
            <a:r>
              <a:rPr lang="de-DE" dirty="0" smtClean="0"/>
              <a:t>Monte-Carlo simulation studies and yields</a:t>
            </a:r>
          </a:p>
          <a:p>
            <a:pPr lvl="1"/>
            <a:r>
              <a:rPr lang="de-DE" dirty="0" smtClean="0"/>
              <a:t>Data-driven background estimates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2</a:t>
            </a:fld>
            <a:r>
              <a:rPr lang="de-DE" smtClean="0"/>
              <a:t>/73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Tagging of b-jets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364088" y="1156801"/>
            <a:ext cx="3733800" cy="2133600"/>
            <a:chOff x="4800600" y="1257300"/>
            <a:chExt cx="3495675" cy="19431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00600" y="1257300"/>
              <a:ext cx="3495675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4800600" y="2590800"/>
              <a:ext cx="381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5272" y="3962400"/>
            <a:ext cx="3505200" cy="193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-108520" y="764704"/>
            <a:ext cx="9412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Goal: recognize b-jets with high efficiency </a:t>
            </a:r>
            <a:r>
              <a:rPr lang="el-GR" sz="2000" dirty="0" smtClean="0">
                <a:solidFill>
                  <a:srgbClr val="FFFF00"/>
                </a:solidFill>
              </a:rPr>
              <a:t>ε</a:t>
            </a:r>
            <a:r>
              <a:rPr lang="en-US" sz="2000" dirty="0" smtClean="0">
                <a:solidFill>
                  <a:srgbClr val="FFFF00"/>
                </a:solidFill>
              </a:rPr>
              <a:t>(b) and rejection against light jets R(</a:t>
            </a:r>
            <a:r>
              <a:rPr lang="en-US" sz="2000" dirty="0" err="1" smtClean="0">
                <a:solidFill>
                  <a:srgbClr val="FFFF00"/>
                </a:solidFill>
              </a:rPr>
              <a:t>uds</a:t>
            </a:r>
            <a:r>
              <a:rPr lang="en-US" sz="2000" dirty="0" smtClean="0">
                <a:solidFill>
                  <a:srgbClr val="FFFF00"/>
                </a:solidFill>
              </a:rPr>
              <a:t>)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-396552" y="1206556"/>
            <a:ext cx="6336704" cy="545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1800"/>
              </a:spcBef>
              <a:buFont typeface="Candara" pitchFamily="34" charset="0"/>
              <a:buChar char=" "/>
              <a:defRPr sz="2800" b="1" kern="1200" spc="0" baseline="0">
                <a:solidFill>
                  <a:srgbClr val="FFFF00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2400" b="1" kern="1200" spc="0" baseline="0">
                <a:solidFill>
                  <a:srgbClr val="FF9900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Symbol" pitchFamily="18" charset="2"/>
              <a:buChar char="-"/>
              <a:defRPr sz="2000" b="1" kern="1200" spc="0" baseline="0">
                <a:solidFill>
                  <a:srgbClr val="FF6600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Lifetime based taggers</a:t>
            </a:r>
          </a:p>
          <a:p>
            <a:pPr lvl="1"/>
            <a:r>
              <a:rPr lang="en-US" sz="2000" dirty="0" smtClean="0"/>
              <a:t>B hadron flies few mm before decaying</a:t>
            </a:r>
          </a:p>
          <a:p>
            <a:pPr lvl="2"/>
            <a:r>
              <a:rPr lang="en-US" dirty="0" smtClean="0"/>
              <a:t>Tracks form a secondary vertex (</a:t>
            </a:r>
            <a:r>
              <a:rPr lang="en-US" dirty="0" err="1" smtClean="0"/>
              <a:t>SVx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Tracks inconsistent with </a:t>
            </a:r>
            <a:r>
              <a:rPr lang="en-US" dirty="0" err="1" smtClean="0"/>
              <a:t>p.vertex</a:t>
            </a:r>
            <a:r>
              <a:rPr lang="en-US" dirty="0" smtClean="0"/>
              <a:t> (IP)</a:t>
            </a:r>
            <a:endParaRPr lang="en-US" sz="200" dirty="0" smtClean="0"/>
          </a:p>
          <a:p>
            <a:r>
              <a:rPr lang="en-US" sz="2400" dirty="0" smtClean="0"/>
              <a:t>Soft lepton taggers</a:t>
            </a:r>
          </a:p>
          <a:p>
            <a:pPr lvl="1"/>
            <a:r>
              <a:rPr lang="en-US" sz="2000" dirty="0" smtClean="0"/>
              <a:t>B decay include in ~40% of the cases a soft lepton (e/</a:t>
            </a:r>
            <a:r>
              <a:rPr lang="en-US" sz="2000" dirty="0" smtClean="0">
                <a:cs typeface="Times New Roman"/>
              </a:rPr>
              <a:t>µ) from b</a:t>
            </a:r>
            <a:r>
              <a:rPr lang="en-US" sz="2000" b="0" dirty="0" smtClean="0">
                <a:cs typeface="Times New Roman"/>
              </a:rPr>
              <a:t>→</a:t>
            </a:r>
            <a:r>
              <a:rPr lang="en-US" sz="2000" dirty="0" smtClean="0">
                <a:cs typeface="Times New Roman"/>
              </a:rPr>
              <a:t> </a:t>
            </a:r>
            <a:r>
              <a:rPr lang="en-US" sz="2000" dirty="0" smtClean="0">
                <a:cs typeface="Arial"/>
              </a:rPr>
              <a:t>ℓ or </a:t>
            </a:r>
            <a:r>
              <a:rPr lang="en-US" dirty="0" smtClean="0">
                <a:cs typeface="Times New Roman"/>
              </a:rPr>
              <a:t>b</a:t>
            </a:r>
            <a:r>
              <a:rPr lang="en-US" b="0" dirty="0" smtClean="0">
                <a:cs typeface="Times New Roman"/>
              </a:rPr>
              <a:t>→</a:t>
            </a:r>
            <a:r>
              <a:rPr lang="en-US" dirty="0" smtClean="0">
                <a:cs typeface="Times New Roman"/>
              </a:rPr>
              <a:t> c</a:t>
            </a:r>
            <a:r>
              <a:rPr lang="en-US" sz="2000" b="0" dirty="0" smtClean="0">
                <a:cs typeface="Times New Roman"/>
              </a:rPr>
              <a:t> → </a:t>
            </a:r>
            <a:r>
              <a:rPr lang="en-US" sz="2000" dirty="0" smtClean="0">
                <a:cs typeface="Arial"/>
              </a:rPr>
              <a:t>ℓ</a:t>
            </a:r>
          </a:p>
          <a:p>
            <a:r>
              <a:rPr lang="en-US" sz="2400" dirty="0" smtClean="0">
                <a:cs typeface="Arial"/>
              </a:rPr>
              <a:t>Complications</a:t>
            </a:r>
          </a:p>
          <a:p>
            <a:pPr lvl="1"/>
            <a:r>
              <a:rPr lang="en-US" sz="2000" dirty="0" smtClean="0">
                <a:cs typeface="Arial"/>
              </a:rPr>
              <a:t>Dense jet environment</a:t>
            </a:r>
          </a:p>
          <a:p>
            <a:pPr lvl="1"/>
            <a:r>
              <a:rPr lang="en-US" sz="2000" dirty="0" smtClean="0">
                <a:cs typeface="Arial"/>
              </a:rPr>
              <a:t>Primary vertex finding (pileup)</a:t>
            </a:r>
          </a:p>
          <a:p>
            <a:pPr lvl="1"/>
            <a:r>
              <a:rPr lang="en-US" sz="2000" dirty="0" smtClean="0">
                <a:cs typeface="Arial"/>
              </a:rPr>
              <a:t>Fake secondary vertex</a:t>
            </a:r>
          </a:p>
          <a:p>
            <a:pPr lvl="1"/>
            <a:r>
              <a:rPr lang="en-US" sz="2000" dirty="0" smtClean="0">
                <a:cs typeface="Arial"/>
              </a:rPr>
              <a:t>Charm quarks</a:t>
            </a:r>
            <a:endParaRPr lang="en-US" sz="2000" dirty="0" smtClean="0"/>
          </a:p>
          <a:p>
            <a:r>
              <a:rPr lang="en-US" sz="2400" dirty="0" smtClean="0"/>
              <a:t>Combine information for best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20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SV0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928669"/>
                <a:ext cx="5828083" cy="564360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Track </a:t>
                </a:r>
                <a:r>
                  <a:rPr lang="en-US" dirty="0"/>
                  <a:t>s</a:t>
                </a:r>
                <a:r>
                  <a:rPr lang="en-US" dirty="0" smtClean="0"/>
                  <a:t>election</a:t>
                </a:r>
              </a:p>
              <a:p>
                <a:pPr marL="911225" lvl="1"/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b="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100" b="0" i="1"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US" sz="2100" b="0" i="1">
                        <a:latin typeface="Cambria Math"/>
                      </a:rPr>
                      <m:t>&gt;0.3 </m:t>
                    </m:r>
                    <m:r>
                      <a:rPr lang="en-US" sz="21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100" b="0" i="1" dirty="0" smtClean="0"/>
                  <a:t>GeV</a:t>
                </a:r>
              </a:p>
              <a:p>
                <a:pPr marL="911225"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100" b="0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100" b="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2100" b="0" i="1">
                            <a:latin typeface="Cambria Math"/>
                          </a:rPr>
                          <m:t>𝑃𝑉</m:t>
                        </m:r>
                      </m:sup>
                    </m:sSubSup>
                    <m:r>
                      <a:rPr lang="en-US" sz="2100" b="0" i="1">
                        <a:latin typeface="Cambria Math"/>
                      </a:rPr>
                      <m:t>&lt;0.2</m:t>
                    </m:r>
                  </m:oMath>
                </a14:m>
                <a:r>
                  <a:rPr lang="en-US" sz="2100" dirty="0"/>
                  <a:t> mm</a:t>
                </a:r>
                <a:r>
                  <a:rPr lang="en-US" sz="2100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100" b="0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sz="2100" b="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2100" b="0" i="1">
                            <a:latin typeface="Cambria Math"/>
                          </a:rPr>
                          <m:t>𝑃𝑉</m:t>
                        </m:r>
                      </m:sup>
                    </m:sSubSup>
                    <m:r>
                      <a:rPr lang="en-US" sz="2100" b="0" i="1">
                        <a:latin typeface="Cambria Math"/>
                      </a:rPr>
                      <m:t>𝑠𝑖𝑛</m:t>
                    </m:r>
                    <m:r>
                      <a:rPr lang="en-US" sz="2100" b="0" i="1">
                        <a:latin typeface="Cambria Math"/>
                      </a:rPr>
                      <m:t>𝜃</m:t>
                    </m:r>
                    <m:r>
                      <a:rPr lang="en-US" sz="2100" b="0" i="1">
                        <a:latin typeface="Cambria Math"/>
                      </a:rPr>
                      <m:t>&lt;2</m:t>
                    </m:r>
                  </m:oMath>
                </a14:m>
                <a:r>
                  <a:rPr lang="en-US" sz="2100" dirty="0"/>
                  <a:t> mm</a:t>
                </a:r>
              </a:p>
              <a:p>
                <a:pPr marL="911225" lvl="1"/>
                <a14:m>
                  <m:oMath xmlns:m="http://schemas.openxmlformats.org/officeDocument/2006/math">
                    <m:r>
                      <a:rPr lang="en-US" sz="2100" b="0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en-US" sz="2100" b="0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100" b="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100" b="0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100" b="0" i="1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sz="2100" b="0" i="1">
                                <a:latin typeface="Cambria Math"/>
                              </a:rPr>
                              <m:t>𝑃𝑉</m:t>
                            </m:r>
                          </m:sup>
                        </m:sSubSup>
                      </m:e>
                    </m:d>
                    <m:r>
                      <a:rPr lang="en-US" sz="2100" b="0" i="1">
                        <a:latin typeface="Cambria Math"/>
                      </a:rPr>
                      <m:t>&lt;1</m:t>
                    </m:r>
                  </m:oMath>
                </a14:m>
                <a:r>
                  <a:rPr lang="en-US" sz="2100" dirty="0"/>
                  <a:t> mm</a:t>
                </a:r>
                <a:r>
                  <a:rPr lang="en-US" sz="2100" dirty="0" smtClean="0"/>
                  <a:t>, </a:t>
                </a:r>
                <a14:m>
                  <m:oMath xmlns:m="http://schemas.openxmlformats.org/officeDocument/2006/math">
                    <m:r>
                      <a:rPr lang="en-US" sz="2100" b="0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en-US" sz="2100" b="0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100" b="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100" b="0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100" b="0" i="1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sz="2100" b="0" i="1">
                                <a:latin typeface="Cambria Math"/>
                              </a:rPr>
                              <m:t>𝑃𝑉</m:t>
                            </m:r>
                          </m:sup>
                        </m:sSubSup>
                      </m:e>
                    </m:d>
                    <m:r>
                      <a:rPr lang="en-US" sz="2100" b="0" i="1">
                        <a:latin typeface="Cambria Math"/>
                      </a:rPr>
                      <m:t>&lt;5</m:t>
                    </m:r>
                  </m:oMath>
                </a14:m>
                <a:r>
                  <a:rPr lang="en-US" sz="2100" dirty="0"/>
                  <a:t> mm</a:t>
                </a:r>
              </a:p>
              <a:p>
                <a:pPr marL="911225" lvl="1"/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b="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b="0" i="1">
                                <a:latin typeface="Cambria Math"/>
                              </a:rPr>
                              <m:t>𝜒</m:t>
                            </m:r>
                          </m:e>
                          <m:sup>
                            <m:r>
                              <a:rPr lang="en-US" sz="2100" b="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100" b="0" i="1">
                            <a:latin typeface="Cambria Math"/>
                          </a:rPr>
                          <m:t>𝑛𝑑𝑜𝑓</m:t>
                        </m:r>
                      </m:den>
                    </m:f>
                    <m:r>
                      <a:rPr lang="en-US" sz="2100" b="0" i="1">
                        <a:latin typeface="Cambria Math"/>
                      </a:rPr>
                      <m:t>&lt;3</m:t>
                    </m:r>
                  </m:oMath>
                </a14:m>
                <a:endParaRPr lang="en-US" sz="2100" dirty="0"/>
              </a:p>
              <a:p>
                <a:pPr marL="911225"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100" b="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100" b="0" i="1">
                            <a:latin typeface="Cambria Math"/>
                          </a:rPr>
                          <m:t>𝐻𝑖𝑡𝑠</m:t>
                        </m:r>
                      </m:sub>
                      <m:sup>
                        <m:r>
                          <a:rPr lang="en-US" sz="2100" b="0" i="1">
                            <a:latin typeface="Cambria Math"/>
                          </a:rPr>
                          <m:t>𝑃𝑖𝑥𝑒𝑙𝑠</m:t>
                        </m:r>
                      </m:sup>
                    </m:sSubSup>
                    <m:r>
                      <a:rPr lang="en-US" sz="2100" b="0" i="1">
                        <a:latin typeface="Cambria Math"/>
                      </a:rPr>
                      <m:t>≥2</m:t>
                    </m:r>
                    <m:r>
                      <a:rPr lang="en-US" sz="2100" i="1" smtClean="0">
                        <a:latin typeface="Cambria Math"/>
                      </a:rPr>
                      <m:t>,  </m:t>
                    </m:r>
                    <m:sSubSup>
                      <m:sSubSupPr>
                        <m:ctrlPr>
                          <a:rPr lang="en-US" sz="2100" b="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100" b="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100" b="0" i="1">
                            <a:latin typeface="Cambria Math"/>
                          </a:rPr>
                          <m:t>𝐻𝑖𝑡𝑠</m:t>
                        </m:r>
                      </m:sub>
                      <m:sup>
                        <m:r>
                          <a:rPr lang="en-US" sz="2100" b="0" i="1">
                            <a:latin typeface="Cambria Math"/>
                          </a:rPr>
                          <m:t>𝑆𝐶𝑇</m:t>
                        </m:r>
                      </m:sup>
                    </m:sSubSup>
                    <m:r>
                      <a:rPr lang="en-US" sz="2100" b="0" i="1">
                        <a:latin typeface="Cambria Math"/>
                      </a:rPr>
                      <m:t>≥4</m:t>
                    </m:r>
                    <m:r>
                      <a:rPr lang="en-US" sz="2100" i="1" smtClean="0">
                        <a:latin typeface="Cambria Math"/>
                      </a:rPr>
                      <m:t>,   </m:t>
                    </m:r>
                    <m:sSubSup>
                      <m:sSubSupPr>
                        <m:ctrlPr>
                          <a:rPr lang="en-US" sz="21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100" b="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100" b="0" i="1">
                            <a:latin typeface="Cambria Math"/>
                          </a:rPr>
                          <m:t>𝐻𝑖𝑡𝑠</m:t>
                        </m:r>
                      </m:sub>
                      <m:sup>
                        <m:r>
                          <a:rPr lang="en-US" sz="2100" b="0" i="1">
                            <a:latin typeface="Cambria Math"/>
                          </a:rPr>
                          <m:t>𝑃𝑖𝑥𝑒𝑙</m:t>
                        </m:r>
                        <m:r>
                          <a:rPr lang="en-US" sz="2100" b="0" i="1">
                            <a:latin typeface="Cambria Math"/>
                          </a:rPr>
                          <m:t>+</m:t>
                        </m:r>
                        <m:r>
                          <a:rPr lang="en-US" sz="2100" b="0" i="1">
                            <a:latin typeface="Cambria Math"/>
                          </a:rPr>
                          <m:t>𝑆𝐶𝑇</m:t>
                        </m:r>
                      </m:sup>
                    </m:sSubSup>
                    <m:r>
                      <a:rPr lang="en-US" sz="2100" b="0" i="1">
                        <a:latin typeface="Cambria Math"/>
                      </a:rPr>
                      <m:t>≥7</m:t>
                    </m:r>
                  </m:oMath>
                </a14:m>
                <a:endParaRPr lang="en-US" sz="2100" dirty="0"/>
              </a:p>
              <a:p>
                <a:pPr marL="0" indent="0">
                  <a:buNone/>
                </a:pPr>
                <a:r>
                  <a:rPr lang="en-US" sz="2400" dirty="0"/>
                  <a:t>Tracks</a:t>
                </a:r>
                <a:r>
                  <a:rPr lang="en-US" sz="2400" dirty="0" smtClean="0"/>
                  <a:t>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>
                        <a:latin typeface="Cambria Math"/>
                      </a:rPr>
                      <m:t>Δ</m:t>
                    </m:r>
                    <m:r>
                      <a:rPr lang="en-US" sz="2400" b="0" i="1">
                        <a:latin typeface="Cambria Math"/>
                      </a:rPr>
                      <m:t>𝑅</m:t>
                    </m:r>
                    <m:r>
                      <a:rPr lang="en-US" sz="2400" b="0" i="1">
                        <a:latin typeface="Cambria Math"/>
                      </a:rPr>
                      <m:t>&lt;0.4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to </a:t>
                </a:r>
                <a:r>
                  <a:rPr lang="en-US" sz="2400" dirty="0"/>
                  <a:t>jet axis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Combine two-track vertices to final secondary vertex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Remove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400" b="0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sz="2400" b="0" i="1">
                            <a:latin typeface="Cambria Math"/>
                          </a:rPr>
                          <m:t>𝑠</m:t>
                        </m:r>
                      </m:sub>
                      <m:sup>
                        <m:r>
                          <a:rPr lang="en-US" sz="2400" b="0" i="1">
                            <a:latin typeface="Cambria Math"/>
                          </a:rPr>
                          <m:t>0</m:t>
                        </m:r>
                      </m:sup>
                    </m:sSubSup>
                    <m:r>
                      <a:rPr lang="en-US" sz="2400" b="0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400" b="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1">
                            <a:latin typeface="Cambria Math"/>
                          </a:rPr>
                          <m:t>Λ</m:t>
                        </m:r>
                      </m:e>
                      <m:sup>
                        <m:r>
                          <a:rPr lang="en-US" sz="2400" b="0" i="1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/>
                  <a:t> and photon conversion by mass or if consistent with </a:t>
                </a:r>
                <a:r>
                  <a:rPr lang="en-US" sz="2400" dirty="0" smtClean="0"/>
                  <a:t>material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28669"/>
                <a:ext cx="5828083" cy="5643603"/>
              </a:xfrm>
              <a:blipFill rotWithShape="1">
                <a:blip r:embed="rId3"/>
                <a:stretch>
                  <a:fillRect l="-2092" t="-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84" y="836712"/>
            <a:ext cx="3352428" cy="28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0"/>
          <a:stretch/>
        </p:blipFill>
        <p:spPr bwMode="auto">
          <a:xfrm>
            <a:off x="5796136" y="3714898"/>
            <a:ext cx="3350559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337300" y="3643313"/>
            <a:ext cx="187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srgbClr val="0000FF"/>
                </a:solidFill>
              </a:rPr>
              <a:t>ATL-CONF-2010-042</a:t>
            </a:r>
          </a:p>
        </p:txBody>
      </p:sp>
      <p:pic>
        <p:nvPicPr>
          <p:cNvPr id="11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21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67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Plan for today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9958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The top quark</a:t>
            </a:r>
          </a:p>
          <a:p>
            <a:pPr lvl="1"/>
            <a:r>
              <a:rPr lang="de-DE" dirty="0" smtClean="0"/>
              <a:t>What we know from Tevatron</a:t>
            </a:r>
          </a:p>
          <a:p>
            <a:pPr lvl="1"/>
            <a:r>
              <a:rPr lang="de-DE" dirty="0" smtClean="0"/>
              <a:t>Ingredients for a top analysis</a:t>
            </a:r>
          </a:p>
          <a:p>
            <a:pPr lvl="1"/>
            <a:r>
              <a:rPr lang="de-DE" dirty="0" smtClean="0"/>
              <a:t>Potential at the LHC</a:t>
            </a:r>
          </a:p>
          <a:p>
            <a:endParaRPr lang="de-DE" sz="3200" dirty="0" smtClean="0"/>
          </a:p>
          <a:p>
            <a:r>
              <a:rPr lang="de-DE" sz="3200" dirty="0" smtClean="0"/>
              <a:t>Establishing the top quark at LHC</a:t>
            </a:r>
          </a:p>
          <a:p>
            <a:pPr lvl="1"/>
            <a:r>
              <a:rPr lang="de-DE" dirty="0" smtClean="0"/>
              <a:t>Monte-Carlo simulation studies and yields</a:t>
            </a:r>
          </a:p>
          <a:p>
            <a:pPr lvl="1"/>
            <a:r>
              <a:rPr lang="de-DE" dirty="0" smtClean="0"/>
              <a:t>Data-driven background estimates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22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3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 </a:t>
            </a:r>
            <a:r>
              <a:rPr lang="en-US" dirty="0"/>
              <a:t>q</a:t>
            </a:r>
            <a:r>
              <a:rPr lang="en-US" dirty="0" smtClean="0"/>
              <a:t>uark production at LHC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6546" y="953749"/>
            <a:ext cx="9260545" cy="5643603"/>
          </a:xfrm>
        </p:spPr>
        <p:txBody>
          <a:bodyPr/>
          <a:lstStyle/>
          <a:p>
            <a:r>
              <a:rPr lang="en-US" dirty="0" smtClean="0"/>
              <a:t>Pair production through strong interaction</a:t>
            </a:r>
          </a:p>
          <a:p>
            <a:pPr lvl="1"/>
            <a:r>
              <a:rPr lang="en-US" dirty="0" smtClean="0"/>
              <a:t>Cross section: ~850pb (14TeV), 160pb (7TeV)</a:t>
            </a:r>
          </a:p>
          <a:p>
            <a:pPr lvl="1"/>
            <a:r>
              <a:rPr lang="en-US" dirty="0" smtClean="0"/>
              <a:t>1Hz at 10</a:t>
            </a:r>
            <a:r>
              <a:rPr lang="en-US" baseline="30000" dirty="0" smtClean="0"/>
              <a:t>33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(collisions at  40MHz) </a:t>
            </a:r>
            <a:r>
              <a:rPr lang="en-US" dirty="0"/>
              <a:t>→ top factory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Single top production through weak interaction</a:t>
            </a:r>
          </a:p>
          <a:p>
            <a:pPr lvl="1"/>
            <a:r>
              <a:rPr lang="en-US" dirty="0" smtClean="0"/>
              <a:t>Cross section : ~320pb (14TeV)  [t-channel ~250pb]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irectly sensitive to V</a:t>
            </a:r>
            <a:r>
              <a:rPr lang="en-US" baseline="-25000" dirty="0" smtClean="0"/>
              <a:t>tb</a:t>
            </a:r>
            <a:endParaRPr lang="de-DE" baseline="-25000" dirty="0"/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24128" y="2492896"/>
            <a:ext cx="2196308" cy="1175900"/>
          </a:xfrm>
          <a:prstGeom prst="rect">
            <a:avLst/>
          </a:prstGeom>
          <a:noFill/>
          <a:ln w="25400" cap="rnd">
            <a:solidFill>
              <a:srgbClr val="FFFF00"/>
            </a:solidFill>
          </a:ln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492896"/>
            <a:ext cx="1458924" cy="1175900"/>
          </a:xfrm>
          <a:prstGeom prst="rect">
            <a:avLst/>
          </a:prstGeom>
          <a:noFill/>
          <a:ln w="25400" cap="rnd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492896"/>
            <a:ext cx="2113703" cy="1175900"/>
          </a:xfrm>
          <a:prstGeom prst="rect">
            <a:avLst/>
          </a:prstGeom>
          <a:noFill/>
          <a:ln w="25400" cap="rnd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09" y="5324935"/>
            <a:ext cx="1863350" cy="1175900"/>
          </a:xfrm>
          <a:prstGeom prst="rect">
            <a:avLst/>
          </a:prstGeom>
          <a:noFill/>
          <a:ln w="25400" cap="rnd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5324935"/>
            <a:ext cx="1714512" cy="1175900"/>
          </a:xfrm>
          <a:prstGeom prst="rect">
            <a:avLst/>
          </a:prstGeom>
          <a:noFill/>
          <a:ln w="25400" cap="rnd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824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6446" y="5324935"/>
            <a:ext cx="2287569" cy="1175900"/>
          </a:xfrm>
          <a:prstGeom prst="rect">
            <a:avLst/>
          </a:prstGeom>
          <a:noFill/>
          <a:ln w="25400" cap="rnd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23</a:t>
            </a:fld>
            <a:r>
              <a:rPr lang="de-DE" smtClean="0"/>
              <a:t>/73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914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rticle04_image18.jpg"/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251520" y="847829"/>
            <a:ext cx="8208912" cy="5605507"/>
          </a:xfrm>
          <a:prstGeom prst="rect">
            <a:avLst/>
          </a:prstGeom>
        </p:spPr>
      </p:pic>
      <p:pic>
        <p:nvPicPr>
          <p:cNvPr id="28" name="Inhaltsplatzhalter 7" descr="crosssections2009_v2.pn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972506"/>
            <a:ext cx="3681015" cy="5122071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Top pair production</a:t>
            </a:r>
            <a:endParaRPr lang="de-DE" dirty="0"/>
          </a:p>
        </p:txBody>
      </p:sp>
      <p:sp>
        <p:nvSpPr>
          <p:cNvPr id="68623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-324544" y="5145360"/>
            <a:ext cx="5638800" cy="1524000"/>
          </a:xfrm>
        </p:spPr>
        <p:txBody>
          <a:bodyPr>
            <a:normAutofit fontScale="92500"/>
          </a:bodyPr>
          <a:lstStyle/>
          <a:p>
            <a:r>
              <a:rPr lang="en-US" dirty="0"/>
              <a:t>LHC is a top factory</a:t>
            </a:r>
          </a:p>
          <a:p>
            <a:pPr lvl="1"/>
            <a:r>
              <a:rPr lang="en-US" dirty="0"/>
              <a:t>8M tt/yr at 10</a:t>
            </a:r>
            <a:r>
              <a:rPr lang="en-US" baseline="30000" dirty="0"/>
              <a:t>33</a:t>
            </a:r>
            <a:r>
              <a:rPr lang="en-US" dirty="0"/>
              <a:t> cm</a:t>
            </a:r>
            <a:r>
              <a:rPr lang="en-US" baseline="30000" dirty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smtClean="0"/>
              <a:t>(14 TeV)</a:t>
            </a:r>
            <a:endParaRPr lang="en-US" baseline="30000" dirty="0"/>
          </a:p>
          <a:p>
            <a:pPr lvl="1"/>
            <a:r>
              <a:rPr lang="en-US" dirty="0"/>
              <a:t>still, </a:t>
            </a:r>
            <a:r>
              <a:rPr lang="en-US" dirty="0" err="1"/>
              <a:t>bckgnd</a:t>
            </a:r>
            <a:r>
              <a:rPr lang="en-US" dirty="0"/>
              <a:t> suppression O(10</a:t>
            </a:r>
            <a:r>
              <a:rPr lang="en-US" baseline="30000" dirty="0"/>
              <a:t>8</a:t>
            </a:r>
            <a:r>
              <a:rPr lang="en-US" dirty="0"/>
              <a:t>) needed</a:t>
            </a:r>
            <a:endParaRPr lang="de-DE" dirty="0"/>
          </a:p>
        </p:txBody>
      </p:sp>
      <p:sp>
        <p:nvSpPr>
          <p:cNvPr id="68628" name="Line 20"/>
          <p:cNvSpPr>
            <a:spLocks noChangeShapeType="1"/>
          </p:cNvSpPr>
          <p:nvPr/>
        </p:nvSpPr>
        <p:spPr bwMode="auto">
          <a:xfrm>
            <a:off x="8028384" y="1714499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9471458">
            <a:off x="7244626" y="3991105"/>
            <a:ext cx="792088" cy="2993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6" y="1035767"/>
            <a:ext cx="3460973" cy="381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24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240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Top quark decay</a:t>
            </a:r>
            <a:endParaRPr lang="de-DE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720"/>
            <a:ext cx="9144000" cy="501265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Top quarks decay to Wb ~ 100</a:t>
            </a:r>
            <a:r>
              <a:rPr lang="en-US" dirty="0" smtClean="0"/>
              <a:t>%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r>
              <a:rPr lang="en-US" dirty="0"/>
              <a:t>Pair production signatures</a:t>
            </a:r>
          </a:p>
          <a:p>
            <a:pPr lvl="1"/>
            <a:r>
              <a:rPr lang="en-US" dirty="0"/>
              <a:t>dilepton		( 2b + 2</a:t>
            </a:r>
            <a:r>
              <a:rPr lang="en-US" dirty="0">
                <a:latin typeface="Monotype Corsiva" pitchFamily="66" charset="0"/>
              </a:rPr>
              <a:t>l  </a:t>
            </a:r>
            <a:r>
              <a:rPr lang="en-US" dirty="0"/>
              <a:t>+ 2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/>
              <a:t>lepton + jets	( 2b + 2q</a:t>
            </a:r>
            <a:r>
              <a:rPr lang="en-US" dirty="0">
                <a:latin typeface="Monotype Corsiva" pitchFamily="66" charset="0"/>
              </a:rPr>
              <a:t> </a:t>
            </a:r>
            <a:r>
              <a:rPr lang="en-US" dirty="0"/>
              <a:t>+ </a:t>
            </a:r>
            <a:r>
              <a:rPr lang="en-US" dirty="0">
                <a:latin typeface="Monotype Corsiva" pitchFamily="66" charset="0"/>
              </a:rPr>
              <a:t>l  </a:t>
            </a:r>
            <a:r>
              <a:rPr lang="en-US" dirty="0"/>
              <a:t>+</a:t>
            </a:r>
            <a:r>
              <a:rPr lang="en-US" dirty="0">
                <a:latin typeface="Monotype Corsiva" pitchFamily="66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/>
              <a:t>all hadronic	( 2b + 4q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cs typeface="Times New Roman" pitchFamily="18" charset="0"/>
              </a:rPr>
              <a:t>Single top signatures</a:t>
            </a:r>
          </a:p>
          <a:p>
            <a:pPr lvl="1"/>
            <a:r>
              <a:rPr lang="en-US" dirty="0">
                <a:cs typeface="Times New Roman" pitchFamily="18" charset="0"/>
              </a:rPr>
              <a:t>t - channel	( </a:t>
            </a:r>
            <a:r>
              <a:rPr lang="en-US" dirty="0" smtClean="0">
                <a:cs typeface="Times New Roman" pitchFamily="18" charset="0"/>
              </a:rPr>
              <a:t>1b </a:t>
            </a:r>
            <a:r>
              <a:rPr lang="en-US" dirty="0">
                <a:cs typeface="Times New Roman" pitchFamily="18" charset="0"/>
              </a:rPr>
              <a:t>+ q + </a:t>
            </a:r>
            <a:r>
              <a:rPr lang="en-US" dirty="0">
                <a:latin typeface="Monotype Corsiva" pitchFamily="66" charset="0"/>
              </a:rPr>
              <a:t>l  </a:t>
            </a:r>
            <a:r>
              <a:rPr lang="en-US" dirty="0"/>
              <a:t>+</a:t>
            </a:r>
            <a:r>
              <a:rPr lang="en-US" dirty="0">
                <a:latin typeface="Monotype Corsiva" pitchFamily="66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cs typeface="Times New Roman" pitchFamily="18" charset="0"/>
            </a:endParaRPr>
          </a:p>
          <a:p>
            <a:pPr lvl="1"/>
            <a:r>
              <a:rPr lang="en-US" dirty="0">
                <a:cs typeface="Times New Roman" pitchFamily="18" charset="0"/>
              </a:rPr>
              <a:t>Wt - channel	( 1b + 2q + </a:t>
            </a:r>
            <a:r>
              <a:rPr lang="en-US" dirty="0">
                <a:latin typeface="Monotype Corsiva" pitchFamily="66" charset="0"/>
              </a:rPr>
              <a:t>l  </a:t>
            </a:r>
            <a:r>
              <a:rPr lang="en-US" dirty="0"/>
              <a:t>+</a:t>
            </a:r>
            <a:r>
              <a:rPr lang="en-US" dirty="0">
                <a:latin typeface="Monotype Corsiva" pitchFamily="66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cs typeface="Times New Roman" pitchFamily="18" charset="0"/>
            </a:endParaRPr>
          </a:p>
          <a:p>
            <a:pPr lvl="1"/>
            <a:r>
              <a:rPr lang="en-US" dirty="0">
                <a:cs typeface="Times New Roman" pitchFamily="18" charset="0"/>
              </a:rPr>
              <a:t>s - channel	( 2b + </a:t>
            </a:r>
            <a:r>
              <a:rPr lang="en-US" dirty="0">
                <a:latin typeface="Monotype Corsiva" pitchFamily="66" charset="0"/>
              </a:rPr>
              <a:t>l  </a:t>
            </a:r>
            <a:r>
              <a:rPr lang="en-US" dirty="0"/>
              <a:t>+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0772" name="Picture 4" descr="t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219200"/>
            <a:ext cx="255905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628800"/>
            <a:ext cx="4321472" cy="70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 t="15152" b="2597"/>
          <a:stretch>
            <a:fillRect/>
          </a:stretch>
        </p:blipFill>
        <p:spPr bwMode="auto">
          <a:xfrm>
            <a:off x="4869656" y="2967536"/>
            <a:ext cx="4265117" cy="280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 bwMode="auto">
          <a:xfrm>
            <a:off x="5005452" y="2923352"/>
            <a:ext cx="1189024" cy="4000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de-DE" sz="2000" b="1" dirty="0" smtClean="0">
                <a:latin typeface="Candara" pitchFamily="34" charset="0"/>
              </a:rPr>
              <a:t>Top </a:t>
            </a:r>
            <a:r>
              <a:rPr lang="de-DE" sz="2000" b="1" dirty="0" err="1" smtClean="0">
                <a:latin typeface="Candara" pitchFamily="34" charset="0"/>
              </a:rPr>
              <a:t>pairs</a:t>
            </a:r>
            <a:endParaRPr lang="de-DE" sz="2000" b="1" dirty="0" smtClean="0">
              <a:latin typeface="Candar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25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5421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quark </a:t>
            </a:r>
            <a:r>
              <a:rPr lang="en-US" dirty="0"/>
              <a:t>r</a:t>
            </a:r>
            <a:r>
              <a:rPr lang="en-US" dirty="0" smtClean="0"/>
              <a:t>econstruction</a:t>
            </a:r>
            <a:endParaRPr lang="de-D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15418" y="980728"/>
            <a:ext cx="6208910" cy="2857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ndara" pitchFamily="34" charset="0"/>
              <a:buChar char=" 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hadronic (probability ~ ⅔)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+ Kinematics of W and top fully determined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-  Combinatorics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ndara" pitchFamily="34" charset="0"/>
              <a:buChar char=" 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leptonic (probability  ~ ⅓)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+  Lepton conserves charge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+  Rejects QCD: lepton + E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miss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-   Information (partially) lost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ndara" pitchFamily="34" charset="0"/>
              <a:buChar char=" "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035" y="908720"/>
            <a:ext cx="1305629" cy="130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035" y="2339395"/>
            <a:ext cx="1305629" cy="130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9831" y="2780928"/>
            <a:ext cx="3178105" cy="367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18"/>
          <p:cNvSpPr txBox="1">
            <a:spLocks/>
          </p:cNvSpPr>
          <p:nvPr/>
        </p:nvSpPr>
        <p:spPr>
          <a:xfrm>
            <a:off x="-180528" y="3838248"/>
            <a:ext cx="5670747" cy="2643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ndara" pitchFamily="34" charset="0"/>
              <a:buChar char=" 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Typical event selection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Isolated lepton with large p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Missing transverse energy        and/or m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W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Additionally useful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Second lepton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b-jet identification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Hadronic top decay (N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jets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m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jj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m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jjj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)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72929" y="5939446"/>
            <a:ext cx="201168" cy="2011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/>
          <p:cNvSpPr/>
          <p:nvPr/>
        </p:nvSpPr>
        <p:spPr>
          <a:xfrm>
            <a:off x="2889364" y="5658665"/>
            <a:ext cx="201168" cy="201168"/>
          </a:xfrm>
          <a:prstGeom prst="ellipse">
            <a:avLst/>
          </a:prstGeom>
          <a:solidFill>
            <a:srgbClr val="E36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/>
          <p:cNvSpPr/>
          <p:nvPr/>
        </p:nvSpPr>
        <p:spPr>
          <a:xfrm>
            <a:off x="3608833" y="4787318"/>
            <a:ext cx="201168" cy="20116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/>
          <p:cNvSpPr/>
          <p:nvPr/>
        </p:nvSpPr>
        <p:spPr>
          <a:xfrm>
            <a:off x="5378944" y="4715310"/>
            <a:ext cx="201168" cy="20970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/>
          <p:cNvSpPr/>
          <p:nvPr/>
        </p:nvSpPr>
        <p:spPr>
          <a:xfrm>
            <a:off x="3763240" y="4385714"/>
            <a:ext cx="201168" cy="2011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/>
          <p:cNvSpPr/>
          <p:nvPr/>
        </p:nvSpPr>
        <p:spPr>
          <a:xfrm>
            <a:off x="2627784" y="5385469"/>
            <a:ext cx="201168" cy="2011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26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76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program at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013176"/>
            <a:ext cx="2808312" cy="8441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Search for New Physics effects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695" t="6449" b="1118"/>
          <a:stretch>
            <a:fillRect/>
          </a:stretch>
        </p:blipFill>
        <p:spPr bwMode="auto">
          <a:xfrm>
            <a:off x="3059832" y="4149080"/>
            <a:ext cx="580401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908721"/>
            <a:ext cx="91440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800"/>
              </a:spcBef>
              <a:buFont typeface="Candara" pitchFamily="34" charset="0"/>
              <a:buChar char=" "/>
              <a:defRPr sz="2800" b="1" kern="1200" spc="0" baseline="0">
                <a:solidFill>
                  <a:srgbClr val="FFFF00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2400" b="1" kern="1200" spc="0" baseline="0">
                <a:solidFill>
                  <a:srgbClr val="FF9900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Symbol" pitchFamily="18" charset="2"/>
              <a:buChar char="-"/>
              <a:defRPr sz="2000" b="1" kern="1200" spc="0" baseline="0">
                <a:solidFill>
                  <a:srgbClr val="FF6600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Huge sample eventually expected at 14 TeV </a:t>
            </a:r>
          </a:p>
          <a:p>
            <a:pPr lvl="1"/>
            <a:r>
              <a:rPr lang="en-US" dirty="0" smtClean="0"/>
              <a:t>Can be used to calibrate detector</a:t>
            </a:r>
          </a:p>
          <a:p>
            <a:r>
              <a:rPr lang="en-US" dirty="0" smtClean="0"/>
              <a:t>Improve on Tevatron measurements</a:t>
            </a:r>
          </a:p>
          <a:p>
            <a:pPr lvl="1"/>
            <a:r>
              <a:rPr lang="en-US" dirty="0" smtClean="0"/>
              <a:t>Can e.g. measure single top in separate channels</a:t>
            </a:r>
          </a:p>
          <a:p>
            <a:r>
              <a:rPr lang="en-US" dirty="0" smtClean="0"/>
              <a:t>Try to improve on top mass with new ideas</a:t>
            </a:r>
          </a:p>
          <a:p>
            <a:pPr lvl="1"/>
            <a:r>
              <a:rPr lang="en-US" dirty="0" smtClean="0"/>
              <a:t>e.g.  B decay length method</a:t>
            </a:r>
          </a:p>
          <a:p>
            <a:pPr marL="457200" lvl="1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27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10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Decays in SM extensions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Anomalous couplings in the tbW vertex</a:t>
            </a:r>
          </a:p>
          <a:p>
            <a:endParaRPr lang="en-US" dirty="0" smtClean="0"/>
          </a:p>
          <a:p>
            <a:r>
              <a:rPr lang="en-US" dirty="0" smtClean="0"/>
              <a:t>Decay to charged Higgs</a:t>
            </a:r>
          </a:p>
          <a:p>
            <a:pPr lvl="1"/>
            <a:r>
              <a:rPr lang="en-US" dirty="0" smtClean="0"/>
              <a:t>Present in in 2HDM , e.g. in MSSM</a:t>
            </a:r>
          </a:p>
          <a:p>
            <a:pPr lvl="1"/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sufficiently</a:t>
            </a:r>
            <a:r>
              <a:rPr lang="de-DE" dirty="0" smtClean="0"/>
              <a:t> </a:t>
            </a:r>
            <a:r>
              <a:rPr lang="de-DE" dirty="0" err="1" smtClean="0"/>
              <a:t>light</a:t>
            </a:r>
            <a:r>
              <a:rPr lang="en-US" dirty="0" smtClean="0"/>
              <a:t>, </a:t>
            </a:r>
            <a:r>
              <a:rPr lang="de-DE" dirty="0" err="1" smtClean="0"/>
              <a:t>expect</a:t>
            </a:r>
            <a:r>
              <a:rPr lang="en-US" dirty="0" smtClean="0"/>
              <a:t> t → bH</a:t>
            </a:r>
            <a:r>
              <a:rPr lang="en-US" baseline="30000" dirty="0" smtClean="0"/>
              <a:t>+</a:t>
            </a:r>
            <a:r>
              <a:rPr lang="en-US" dirty="0" smtClean="0"/>
              <a:t> decays, H</a:t>
            </a:r>
            <a:r>
              <a:rPr lang="en-US" baseline="30000" dirty="0" smtClean="0"/>
              <a:t>+</a:t>
            </a:r>
            <a:r>
              <a:rPr lang="en-US" dirty="0" smtClean="0"/>
              <a:t> → </a:t>
            </a:r>
            <a:r>
              <a:rPr lang="el-GR" dirty="0" smtClean="0">
                <a:latin typeface="Cambria Math" pitchFamily="18" charset="0"/>
                <a:ea typeface="Cambria Math" pitchFamily="18" charset="0"/>
                <a:cs typeface="Times New Roman"/>
              </a:rPr>
              <a:t>τ</a:t>
            </a:r>
            <a:r>
              <a:rPr lang="el-GR" dirty="0" smtClean="0">
                <a:latin typeface="Cambria Math" pitchFamily="18" charset="0"/>
                <a:ea typeface="Cambria Math" pitchFamily="18" charset="0"/>
              </a:rPr>
              <a:t>ν</a:t>
            </a:r>
            <a:r>
              <a:rPr lang="el-GR" baseline="-25000" dirty="0" smtClean="0">
                <a:latin typeface="Cambria Math" pitchFamily="18" charset="0"/>
                <a:ea typeface="Cambria Math" pitchFamily="18" charset="0"/>
                <a:cs typeface="Times New Roman"/>
              </a:rPr>
              <a:t>τ</a:t>
            </a:r>
            <a:r>
              <a:rPr lang="en-US" dirty="0" smtClean="0"/>
              <a:t>, cs, cb</a:t>
            </a:r>
          </a:p>
          <a:p>
            <a:r>
              <a:rPr lang="en-US" dirty="0" smtClean="0"/>
              <a:t>Decay to/of SUSY particles</a:t>
            </a:r>
          </a:p>
          <a:p>
            <a:pPr lvl="1"/>
            <a:r>
              <a:rPr lang="en-US" dirty="0" smtClean="0"/>
              <a:t>e.g.                    and subsequent decays</a:t>
            </a:r>
          </a:p>
          <a:p>
            <a:pPr lvl="1"/>
            <a:r>
              <a:rPr lang="en-US" dirty="0" smtClean="0"/>
              <a:t>Gluino decay or stop pair production</a:t>
            </a:r>
          </a:p>
          <a:p>
            <a:r>
              <a:rPr lang="en-US" dirty="0" smtClean="0"/>
              <a:t>Flavor changing neutral currents</a:t>
            </a:r>
          </a:p>
          <a:p>
            <a:pPr lvl="1"/>
            <a:r>
              <a:rPr lang="en-US" dirty="0" smtClean="0"/>
              <a:t>t → c and t → u highly suppressed in the SM</a:t>
            </a:r>
          </a:p>
          <a:p>
            <a:pPr lvl="1"/>
            <a:r>
              <a:rPr lang="en-US" dirty="0" smtClean="0"/>
              <a:t>Signature at LHC would point to new physics</a:t>
            </a:r>
          </a:p>
          <a:p>
            <a:endParaRPr lang="en-US" sz="2400" dirty="0"/>
          </a:p>
        </p:txBody>
      </p:sp>
      <p:pic>
        <p:nvPicPr>
          <p:cNvPr id="14" name="Picture 1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16900" y="4031568"/>
            <a:ext cx="1153146" cy="405544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8011" y="1440180"/>
            <a:ext cx="8957922" cy="690547"/>
          </a:xfrm>
          <a:prstGeom prst="rect">
            <a:avLst/>
          </a:prstGeom>
          <a:noFill/>
          <a:ln/>
          <a:effectLst/>
        </p:spPr>
      </p:pic>
      <p:cxnSp>
        <p:nvCxnSpPr>
          <p:cNvPr id="13" name="Straight Connector 12"/>
          <p:cNvCxnSpPr/>
          <p:nvPr/>
        </p:nvCxnSpPr>
        <p:spPr>
          <a:xfrm>
            <a:off x="7884938" y="3067372"/>
            <a:ext cx="71438" cy="1588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270912" y="3040868"/>
            <a:ext cx="142876" cy="1588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28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8263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Outlook: What to expect in Run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78016"/>
            <a:ext cx="9144000" cy="4079376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In </a:t>
            </a:r>
            <a:r>
              <a:rPr lang="en-US" dirty="0"/>
              <a:t>Phase-0 produce </a:t>
            </a:r>
            <a:r>
              <a:rPr lang="en-US" dirty="0" smtClean="0"/>
              <a:t>~160k top pairs, ~50k single top</a:t>
            </a:r>
          </a:p>
          <a:p>
            <a:r>
              <a:rPr lang="en-US" dirty="0" smtClean="0"/>
              <a:t>Example 1: a first LHC top mass measurements</a:t>
            </a:r>
          </a:p>
          <a:p>
            <a:r>
              <a:rPr lang="en-US" dirty="0" smtClean="0"/>
              <a:t>Example 2: single top studies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68" y="980728"/>
            <a:ext cx="6432566" cy="280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1547664" y="1124991"/>
            <a:ext cx="2645256" cy="4616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US" sz="2400" b="1" dirty="0" smtClean="0">
                <a:latin typeface="Candara" pitchFamily="34" charset="0"/>
              </a:rPr>
              <a:t>LHC upgrade plans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29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73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6818" t="6363" r="6818" b="9651"/>
          <a:stretch>
            <a:fillRect/>
          </a:stretch>
        </p:blipFill>
        <p:spPr bwMode="auto">
          <a:xfrm>
            <a:off x="1409510" y="870578"/>
            <a:ext cx="6550547" cy="568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Setting the scene: Top in the SM</a:t>
            </a:r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3227293" y="1409072"/>
            <a:ext cx="900664" cy="85362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3</a:t>
            </a:fld>
            <a:r>
              <a:rPr lang="de-DE" smtClean="0"/>
              <a:t>/73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Top mass with early data: 1D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2536" y="3742112"/>
            <a:ext cx="5071840" cy="2927248"/>
          </a:xfrm>
        </p:spPr>
        <p:txBody>
          <a:bodyPr/>
          <a:lstStyle/>
          <a:p>
            <a:r>
              <a:rPr lang="de-DE" dirty="0" smtClean="0"/>
              <a:t>Reduce JES effect by normalizing to W mass</a:t>
            </a:r>
            <a:endParaRPr lang="de-DE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3929" y="3945256"/>
            <a:ext cx="1627659" cy="63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99" y="858797"/>
            <a:ext cx="379900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30663"/>
            <a:ext cx="4876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73048"/>
            <a:ext cx="3491880" cy="235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27584" y="6114782"/>
            <a:ext cx="29236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at 7 TeV stat. unc. ~ 50% larger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30" y="831903"/>
            <a:ext cx="3990603" cy="281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30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3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Top mass</a:t>
            </a:r>
            <a:r>
              <a:rPr lang="de-DE" dirty="0"/>
              <a:t> </a:t>
            </a:r>
            <a:r>
              <a:rPr lang="de-DE" dirty="0" smtClean="0"/>
              <a:t>with 1fb</a:t>
            </a:r>
            <a:r>
              <a:rPr lang="de-DE" baseline="30000" dirty="0" smtClean="0"/>
              <a:t>-1</a:t>
            </a:r>
            <a:r>
              <a:rPr lang="de-DE" dirty="0" smtClean="0"/>
              <a:t> : 2 dimensions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Add use of b-tagging and kinematic fit</a:t>
            </a:r>
          </a:p>
          <a:p>
            <a:r>
              <a:rPr lang="de-DE" dirty="0" smtClean="0"/>
              <a:t>2D fit to top mass AND jet-energy scale</a:t>
            </a:r>
            <a:endParaRPr lang="de-DE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490" y="2204864"/>
            <a:ext cx="4984998" cy="350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127309" y="2780928"/>
            <a:ext cx="4156659" cy="169276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defTabSz="914414"/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c</a:t>
            </a:r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leaner </a:t>
            </a:r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sample (S/B~8) </a:t>
            </a:r>
            <a:endParaRPr lang="en-US" sz="2000" b="1" dirty="0" smtClean="0">
              <a:solidFill>
                <a:srgbClr val="FFFF00"/>
              </a:solidFill>
              <a:latin typeface="Candara" pitchFamily="34" charset="0"/>
            </a:endParaRPr>
          </a:p>
          <a:p>
            <a:pPr defTabSz="914414"/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more </a:t>
            </a:r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precise m</a:t>
            </a:r>
            <a:r>
              <a:rPr lang="en-US" sz="2000" b="1" baseline="-25000" dirty="0">
                <a:solidFill>
                  <a:srgbClr val="FFFF00"/>
                </a:solidFill>
                <a:latin typeface="Candara" pitchFamily="34" charset="0"/>
              </a:rPr>
              <a:t>top</a:t>
            </a:r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determination</a:t>
            </a:r>
          </a:p>
          <a:p>
            <a:pPr defTabSz="914414"/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requires better </a:t>
            </a:r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detector understanding</a:t>
            </a:r>
          </a:p>
          <a:p>
            <a:pPr algn="ctr" defTabSz="914414"/>
            <a:endParaRPr lang="en-US" sz="2400" b="1" dirty="0" err="1" smtClean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07504" y="5840232"/>
            <a:ext cx="7397582" cy="75712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FFFF00"/>
                </a:solidFill>
                <a:latin typeface="Candara" pitchFamily="34" charset="0"/>
              </a:rPr>
              <a:t>1-D: </a:t>
            </a:r>
            <a:r>
              <a:rPr lang="el-GR" sz="2400" dirty="0" smtClean="0">
                <a:solidFill>
                  <a:srgbClr val="FFFF00"/>
                </a:solidFill>
                <a:latin typeface="Arial"/>
                <a:cs typeface="Arial"/>
              </a:rPr>
              <a:t>Δ</a:t>
            </a:r>
            <a:r>
              <a:rPr lang="en-US" sz="2400" dirty="0" err="1" smtClean="0">
                <a:solidFill>
                  <a:srgbClr val="FFFF00"/>
                </a:solidFill>
                <a:latin typeface="Candara" pitchFamily="34" charset="0"/>
              </a:rPr>
              <a:t>m</a:t>
            </a:r>
            <a:r>
              <a:rPr lang="en-US" sz="2400" baseline="-25000" dirty="0" err="1" smtClean="0">
                <a:solidFill>
                  <a:srgbClr val="FFFF00"/>
                </a:solidFill>
                <a:latin typeface="Candara" pitchFamily="34" charset="0"/>
              </a:rPr>
              <a:t>top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</a:rPr>
              <a:t>(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√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</a:rPr>
              <a:t>s=10TeV, L=.1fb</a:t>
            </a:r>
            <a:r>
              <a:rPr lang="en-US" sz="2400" baseline="30000" dirty="0">
                <a:solidFill>
                  <a:srgbClr val="FFFF00"/>
                </a:solidFill>
                <a:latin typeface="Candara" pitchFamily="34" charset="0"/>
              </a:rPr>
              <a:t>-1</a:t>
            </a:r>
            <a:r>
              <a:rPr lang="en-US" sz="2400" dirty="0" smtClean="0">
                <a:solidFill>
                  <a:srgbClr val="FFFF00"/>
                </a:solidFill>
                <a:latin typeface="Candara" pitchFamily="34" charset="0"/>
              </a:rPr>
              <a:t>):  </a:t>
            </a:r>
            <a:r>
              <a:rPr lang="en-US" sz="2400" dirty="0" smtClean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±   </a:t>
            </a:r>
            <a:r>
              <a:rPr lang="en-US" sz="2400" dirty="0" smtClean="0">
                <a:solidFill>
                  <a:srgbClr val="FFFF00"/>
                </a:solidFill>
                <a:latin typeface="Candara" pitchFamily="34" charset="0"/>
              </a:rPr>
              <a:t>2  (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</a:rPr>
              <a:t>stat) 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± </a:t>
            </a:r>
            <a:r>
              <a:rPr lang="en-US" sz="2400" dirty="0" smtClean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4 (</a:t>
            </a:r>
            <a:r>
              <a:rPr lang="en-US" sz="2400" dirty="0" err="1">
                <a:solidFill>
                  <a:srgbClr val="FFFF00"/>
                </a:solidFill>
                <a:latin typeface="Candara" pitchFamily="34" charset="0"/>
                <a:cs typeface="Arial" charset="0"/>
              </a:rPr>
              <a:t>syst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) GeV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</a:rPr>
              <a:t>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FFFF00"/>
                </a:solidFill>
                <a:latin typeface="Candara" pitchFamily="34" charset="0"/>
              </a:rPr>
              <a:t>2-D: </a:t>
            </a:r>
            <a:r>
              <a:rPr lang="el-GR" sz="2400" dirty="0" smtClean="0">
                <a:solidFill>
                  <a:srgbClr val="FFFF00"/>
                </a:solidFill>
                <a:latin typeface="Arial"/>
                <a:cs typeface="Arial"/>
              </a:rPr>
              <a:t>Δ</a:t>
            </a:r>
            <a:r>
              <a:rPr lang="en-US" sz="2400" dirty="0" err="1" smtClean="0">
                <a:solidFill>
                  <a:srgbClr val="FFFF00"/>
                </a:solidFill>
                <a:latin typeface="Candara" pitchFamily="34" charset="0"/>
              </a:rPr>
              <a:t>m</a:t>
            </a:r>
            <a:r>
              <a:rPr lang="en-US" sz="2400" baseline="-25000" dirty="0" err="1" smtClean="0">
                <a:solidFill>
                  <a:srgbClr val="FFFF00"/>
                </a:solidFill>
                <a:latin typeface="Candara" pitchFamily="34" charset="0"/>
              </a:rPr>
              <a:t>top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</a:rPr>
              <a:t>(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√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</a:rPr>
              <a:t>s=10TeV, </a:t>
            </a:r>
            <a:r>
              <a:rPr lang="en-US" sz="2400" dirty="0" smtClean="0">
                <a:solidFill>
                  <a:srgbClr val="FFFF00"/>
                </a:solidFill>
                <a:latin typeface="Candara" pitchFamily="34" charset="0"/>
              </a:rPr>
              <a:t>L=1fb</a:t>
            </a:r>
            <a:r>
              <a:rPr lang="en-US" sz="2400" baseline="30000" dirty="0" smtClean="0">
                <a:solidFill>
                  <a:srgbClr val="FFFF00"/>
                </a:solidFill>
                <a:latin typeface="Candara" pitchFamily="34" charset="0"/>
              </a:rPr>
              <a:t>-1 </a:t>
            </a:r>
            <a:r>
              <a:rPr lang="en-US" sz="2400" dirty="0" smtClean="0">
                <a:solidFill>
                  <a:srgbClr val="FFFF00"/>
                </a:solidFill>
                <a:latin typeface="Candara" pitchFamily="34" charset="0"/>
              </a:rPr>
              <a:t>):  </a:t>
            </a:r>
            <a:r>
              <a:rPr lang="en-US" sz="2400" dirty="0" smtClean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±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0.6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</a:rPr>
              <a:t> (stat) 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± </a:t>
            </a:r>
            <a:r>
              <a:rPr lang="en-US" sz="2400" dirty="0" smtClean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2 (</a:t>
            </a:r>
            <a:r>
              <a:rPr lang="en-US" sz="2400" dirty="0" err="1">
                <a:solidFill>
                  <a:srgbClr val="FFFF00"/>
                </a:solidFill>
                <a:latin typeface="Candara" pitchFamily="34" charset="0"/>
                <a:cs typeface="Arial" charset="0"/>
              </a:rPr>
              <a:t>syst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  <a:cs typeface="Arial" charset="0"/>
              </a:rPr>
              <a:t>) GeV</a:t>
            </a:r>
            <a:r>
              <a:rPr lang="en-US" sz="2400" dirty="0">
                <a:solidFill>
                  <a:srgbClr val="FFFF00"/>
                </a:solidFill>
                <a:latin typeface="Candara" pitchFamily="34" charset="0"/>
              </a:rPr>
              <a:t> </a:t>
            </a:r>
            <a:endParaRPr lang="en-US" sz="2400" baseline="30000" dirty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10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31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753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4954321" y="3581402"/>
            <a:ext cx="4154183" cy="2731463"/>
            <a:chOff x="3264" y="2256"/>
            <a:chExt cx="2937" cy="1813"/>
          </a:xfrm>
        </p:grpSpPr>
        <p:grpSp>
          <p:nvGrpSpPr>
            <p:cNvPr id="7" name="Group 33"/>
            <p:cNvGrpSpPr>
              <a:grpSpLocks/>
            </p:cNvGrpSpPr>
            <p:nvPr/>
          </p:nvGrpSpPr>
          <p:grpSpPr bwMode="auto">
            <a:xfrm>
              <a:off x="3264" y="2256"/>
              <a:ext cx="1924" cy="1813"/>
              <a:chOff x="2789" y="981"/>
              <a:chExt cx="2858" cy="2725"/>
            </a:xfrm>
          </p:grpSpPr>
          <p:pic>
            <p:nvPicPr>
              <p:cNvPr id="69666" name="Picture 3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9" y="981"/>
                <a:ext cx="2858" cy="2725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9667" name="Oval 35"/>
              <p:cNvSpPr>
                <a:spLocks noChangeArrowheads="1"/>
              </p:cNvSpPr>
              <p:nvPr/>
            </p:nvSpPr>
            <p:spPr bwMode="auto">
              <a:xfrm>
                <a:off x="3606" y="2432"/>
                <a:ext cx="272" cy="862"/>
              </a:xfrm>
              <a:prstGeom prst="ellipse">
                <a:avLst/>
              </a:prstGeom>
              <a:noFill/>
              <a:ln w="762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68" name="Oval 36"/>
              <p:cNvSpPr>
                <a:spLocks noChangeArrowheads="1"/>
              </p:cNvSpPr>
              <p:nvPr/>
            </p:nvSpPr>
            <p:spPr bwMode="auto">
              <a:xfrm>
                <a:off x="3606" y="2478"/>
                <a:ext cx="272" cy="816"/>
              </a:xfrm>
              <a:prstGeom prst="ellipse">
                <a:avLst/>
              </a:prstGeom>
              <a:noFill/>
              <a:ln w="762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69" name="Oval 37"/>
              <p:cNvSpPr>
                <a:spLocks noChangeArrowheads="1"/>
              </p:cNvSpPr>
              <p:nvPr/>
            </p:nvSpPr>
            <p:spPr bwMode="auto">
              <a:xfrm>
                <a:off x="3651" y="2432"/>
                <a:ext cx="272" cy="862"/>
              </a:xfrm>
              <a:prstGeom prst="ellipse">
                <a:avLst/>
              </a:prstGeom>
              <a:noFill/>
              <a:ln w="762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671" name="Rectangle 39"/>
            <p:cNvSpPr>
              <a:spLocks noChangeArrowheads="1"/>
            </p:cNvSpPr>
            <p:nvPr/>
          </p:nvSpPr>
          <p:spPr bwMode="auto">
            <a:xfrm>
              <a:off x="4176" y="2977"/>
              <a:ext cx="85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endParaRPr kumimoji="1" lang="en-US" b="1" baseline="30000">
                <a:solidFill>
                  <a:srgbClr val="FF0000"/>
                </a:solidFill>
                <a:latin typeface="Comic Sans MS" pitchFamily="66" charset="0"/>
              </a:endParaRPr>
            </a:p>
            <a:p>
              <a:pPr algn="ctr" eaLnBrk="0" hangingPunct="0"/>
              <a:r>
                <a:rPr kumimoji="1" lang="en-US" sz="1400" b="1">
                  <a:solidFill>
                    <a:srgbClr val="FF0000"/>
                  </a:solidFill>
                  <a:latin typeface="Comic Sans MS" pitchFamily="66" charset="0"/>
                </a:rPr>
                <a:t>1</a:t>
              </a:r>
              <a:r>
                <a:rPr kumimoji="1" lang="en-US" sz="1400" b="1">
                  <a:solidFill>
                    <a:srgbClr val="FF0000"/>
                  </a:solidFill>
                  <a:latin typeface="Symbol" pitchFamily="18" charset="2"/>
                </a:rPr>
                <a:t>s</a:t>
              </a:r>
              <a:r>
                <a:rPr kumimoji="1" lang="en-US" sz="1400" b="1">
                  <a:solidFill>
                    <a:srgbClr val="FF0000"/>
                  </a:solidFill>
                  <a:latin typeface="Comic Sans MS" pitchFamily="66" charset="0"/>
                </a:rPr>
                <a:t>-bands</a:t>
              </a:r>
            </a:p>
            <a:p>
              <a:pPr algn="ctr" eaLnBrk="0" hangingPunct="0"/>
              <a:r>
                <a:rPr kumimoji="1" lang="en-US" sz="1600" b="1">
                  <a:solidFill>
                    <a:srgbClr val="FF0000"/>
                  </a:solidFill>
                  <a:latin typeface="Comic Sans MS" pitchFamily="66" charset="0"/>
                </a:rPr>
                <a:t>L=10fb</a:t>
              </a:r>
              <a:r>
                <a:rPr kumimoji="1" lang="en-US" sz="1600" b="1" baseline="30000">
                  <a:solidFill>
                    <a:srgbClr val="FF0000"/>
                  </a:solidFill>
                  <a:latin typeface="Comic Sans MS" pitchFamily="66" charset="0"/>
                </a:rPr>
                <a:t>-1</a:t>
              </a:r>
              <a:endParaRPr kumimoji="1" lang="pt-PT" sz="1600" b="1" baseline="300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pic>
          <p:nvPicPr>
            <p:cNvPr id="69672" name="Picture 40"/>
            <p:cNvPicPr>
              <a:picLocks noChangeAspect="1" noChangeArrowheads="1"/>
            </p:cNvPicPr>
            <p:nvPr/>
          </p:nvPicPr>
          <p:blipFill>
            <a:blip r:embed="rId4" cstate="print"/>
            <a:srcRect l="20677" t="29120" r="11958" b="23769"/>
            <a:stretch>
              <a:fillRect/>
            </a:stretch>
          </p:blipFill>
          <p:spPr bwMode="auto">
            <a:xfrm>
              <a:off x="4023" y="3097"/>
              <a:ext cx="205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673" name="Line 41"/>
            <p:cNvSpPr>
              <a:spLocks noChangeShapeType="1"/>
            </p:cNvSpPr>
            <p:nvPr/>
          </p:nvSpPr>
          <p:spPr bwMode="auto">
            <a:xfrm flipH="1">
              <a:off x="3936" y="3339"/>
              <a:ext cx="91" cy="91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674" name="Line 42"/>
            <p:cNvSpPr>
              <a:spLocks noChangeShapeType="1"/>
            </p:cNvSpPr>
            <p:nvPr/>
          </p:nvSpPr>
          <p:spPr bwMode="auto">
            <a:xfrm flipH="1">
              <a:off x="3997" y="3399"/>
              <a:ext cx="30" cy="91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675" name="Rectangle 43"/>
            <p:cNvSpPr>
              <a:spLocks noChangeArrowheads="1"/>
            </p:cNvSpPr>
            <p:nvPr/>
          </p:nvSpPr>
          <p:spPr bwMode="auto">
            <a:xfrm>
              <a:off x="3984" y="3072"/>
              <a:ext cx="26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9676" name="Picture 4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40" y="2304"/>
              <a:ext cx="1061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Electroweak production</a:t>
            </a:r>
            <a:endParaRPr lang="de-DE"/>
          </a:p>
        </p:txBody>
      </p:sp>
      <p:sp>
        <p:nvSpPr>
          <p:cNvPr id="69651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-252536" y="3933056"/>
            <a:ext cx="5652120" cy="2520280"/>
          </a:xfrm>
        </p:spPr>
        <p:txBody>
          <a:bodyPr>
            <a:noAutofit/>
          </a:bodyPr>
          <a:lstStyle/>
          <a:p>
            <a:r>
              <a:rPr lang="en-US" sz="2400" dirty="0"/>
              <a:t>Single top </a:t>
            </a:r>
            <a:r>
              <a:rPr lang="en-US" sz="2400" dirty="0" smtClean="0"/>
              <a:t>complementary to tt production : </a:t>
            </a:r>
            <a:r>
              <a:rPr lang="el-GR" sz="2400" dirty="0" smtClean="0">
                <a:cs typeface="Arial"/>
              </a:rPr>
              <a:t>σ</a:t>
            </a:r>
            <a:r>
              <a:rPr lang="en-US" sz="2400" baseline="-25000" dirty="0" smtClean="0">
                <a:cs typeface="Arial"/>
              </a:rPr>
              <a:t>t</a:t>
            </a:r>
            <a:r>
              <a:rPr lang="en-US" sz="2400" dirty="0" smtClean="0">
                <a:cs typeface="Arial"/>
              </a:rPr>
              <a:t>/</a:t>
            </a:r>
            <a:r>
              <a:rPr lang="el-GR" sz="2400" dirty="0" smtClean="0">
                <a:cs typeface="Arial"/>
              </a:rPr>
              <a:t>σ</a:t>
            </a:r>
            <a:r>
              <a:rPr lang="en-US" sz="2400" baseline="-25000" dirty="0" err="1" smtClean="0">
                <a:cs typeface="Arial"/>
              </a:rPr>
              <a:t>tt</a:t>
            </a:r>
            <a:r>
              <a:rPr lang="en-US" sz="2400" dirty="0" smtClean="0"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≈</a:t>
            </a:r>
            <a:r>
              <a:rPr lang="en-US" sz="2400" dirty="0" smtClean="0"/>
              <a:t>1/3</a:t>
            </a:r>
            <a:endParaRPr lang="en-US" sz="2400" dirty="0"/>
          </a:p>
          <a:p>
            <a:r>
              <a:rPr lang="en-US" sz="2400" dirty="0"/>
              <a:t>Cross-section </a:t>
            </a:r>
            <a:r>
              <a:rPr lang="en-US" sz="2400" dirty="0">
                <a:sym typeface="Wingdings" pitchFamily="2" charset="2"/>
              </a:rPr>
              <a:t> |</a:t>
            </a:r>
            <a:r>
              <a:rPr lang="en-US" sz="2400" dirty="0" err="1"/>
              <a:t>V</a:t>
            </a:r>
            <a:r>
              <a:rPr lang="en-US" sz="2400" baseline="-25000" dirty="0" err="1"/>
              <a:t>tb</a:t>
            </a:r>
            <a:r>
              <a:rPr lang="en-US" sz="2400" dirty="0">
                <a:sym typeface="Wingdings" pitchFamily="2" charset="2"/>
              </a:rPr>
              <a:t>|</a:t>
            </a:r>
          </a:p>
          <a:p>
            <a:r>
              <a:rPr lang="en-US" sz="2400" dirty="0">
                <a:sym typeface="Wingdings" pitchFamily="2" charset="2"/>
              </a:rPr>
              <a:t>Potential for BSM physics discovery</a:t>
            </a:r>
            <a:endParaRPr lang="en-US" sz="2400" dirty="0"/>
          </a:p>
        </p:txBody>
      </p:sp>
      <p:grpSp>
        <p:nvGrpSpPr>
          <p:cNvPr id="8" name="Group 55"/>
          <p:cNvGrpSpPr>
            <a:grpSpLocks/>
          </p:cNvGrpSpPr>
          <p:nvPr/>
        </p:nvGrpSpPr>
        <p:grpSpPr bwMode="auto">
          <a:xfrm>
            <a:off x="1371600" y="3048000"/>
            <a:ext cx="1238250" cy="533400"/>
            <a:chOff x="2304" y="1584"/>
            <a:chExt cx="720" cy="336"/>
          </a:xfrm>
        </p:grpSpPr>
        <p:sp>
          <p:nvSpPr>
            <p:cNvPr id="69688" name="AutoShape 56"/>
            <p:cNvSpPr>
              <a:spLocks noChangeArrowheads="1"/>
            </p:cNvSpPr>
            <p:nvPr/>
          </p:nvSpPr>
          <p:spPr bwMode="auto">
            <a:xfrm>
              <a:off x="2304" y="1584"/>
              <a:ext cx="720" cy="336"/>
            </a:xfrm>
            <a:prstGeom prst="roundRect">
              <a:avLst>
                <a:gd name="adj" fmla="val 16667"/>
              </a:avLst>
            </a:prstGeom>
            <a:solidFill>
              <a:srgbClr val="F2F6A8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Arial" charset="0"/>
              </a:endParaRPr>
            </a:p>
          </p:txBody>
        </p:sp>
        <p:sp>
          <p:nvSpPr>
            <p:cNvPr id="69689" name="Text Box 57"/>
            <p:cNvSpPr txBox="1">
              <a:spLocks noChangeArrowheads="1"/>
            </p:cNvSpPr>
            <p:nvPr/>
          </p:nvSpPr>
          <p:spPr bwMode="auto">
            <a:xfrm>
              <a:off x="2352" y="1632"/>
              <a:ext cx="58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t (250pb)</a:t>
              </a:r>
              <a:endParaRPr lang="de-DE" sz="1600">
                <a:latin typeface="Arial" charset="0"/>
              </a:endParaRPr>
            </a:p>
          </p:txBody>
        </p:sp>
      </p:grp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3851275" y="2997200"/>
            <a:ext cx="1238250" cy="533400"/>
            <a:chOff x="2472" y="1552"/>
            <a:chExt cx="720" cy="336"/>
          </a:xfrm>
        </p:grpSpPr>
        <p:sp>
          <p:nvSpPr>
            <p:cNvPr id="69691" name="AutoShape 59"/>
            <p:cNvSpPr>
              <a:spLocks noChangeArrowheads="1"/>
            </p:cNvSpPr>
            <p:nvPr/>
          </p:nvSpPr>
          <p:spPr bwMode="auto">
            <a:xfrm>
              <a:off x="2472" y="1552"/>
              <a:ext cx="720" cy="336"/>
            </a:xfrm>
            <a:prstGeom prst="roundRect">
              <a:avLst>
                <a:gd name="adj" fmla="val 16667"/>
              </a:avLst>
            </a:prstGeom>
            <a:solidFill>
              <a:srgbClr val="F2F6A8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Arial" charset="0"/>
              </a:endParaRPr>
            </a:p>
          </p:txBody>
        </p:sp>
        <p:sp>
          <p:nvSpPr>
            <p:cNvPr id="69692" name="Text Box 60"/>
            <p:cNvSpPr txBox="1">
              <a:spLocks noChangeArrowheads="1"/>
            </p:cNvSpPr>
            <p:nvPr/>
          </p:nvSpPr>
          <p:spPr bwMode="auto">
            <a:xfrm>
              <a:off x="2472" y="1612"/>
              <a:ext cx="62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charset="0"/>
                </a:rPr>
                <a:t>Wt (60pb)</a:t>
              </a:r>
              <a:endParaRPr lang="de-DE" sz="1600" dirty="0">
                <a:latin typeface="Arial" charset="0"/>
              </a:endParaRPr>
            </a:p>
          </p:txBody>
        </p:sp>
      </p:grpSp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6858000" y="2819400"/>
            <a:ext cx="1238250" cy="533400"/>
            <a:chOff x="2304" y="1584"/>
            <a:chExt cx="720" cy="336"/>
          </a:xfrm>
        </p:grpSpPr>
        <p:sp>
          <p:nvSpPr>
            <p:cNvPr id="69694" name="AutoShape 62"/>
            <p:cNvSpPr>
              <a:spLocks noChangeArrowheads="1"/>
            </p:cNvSpPr>
            <p:nvPr/>
          </p:nvSpPr>
          <p:spPr bwMode="auto">
            <a:xfrm>
              <a:off x="2304" y="1584"/>
              <a:ext cx="720" cy="336"/>
            </a:xfrm>
            <a:prstGeom prst="roundRect">
              <a:avLst>
                <a:gd name="adj" fmla="val 16667"/>
              </a:avLst>
            </a:prstGeom>
            <a:solidFill>
              <a:srgbClr val="F2F6A8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Arial" charset="0"/>
              </a:endParaRPr>
            </a:p>
          </p:txBody>
        </p:sp>
        <p:sp>
          <p:nvSpPr>
            <p:cNvPr id="69695" name="Text Box 63"/>
            <p:cNvSpPr txBox="1">
              <a:spLocks noChangeArrowheads="1"/>
            </p:cNvSpPr>
            <p:nvPr/>
          </p:nvSpPr>
          <p:spPr bwMode="auto">
            <a:xfrm>
              <a:off x="2352" y="1632"/>
              <a:ext cx="54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s (10pb)</a:t>
              </a:r>
              <a:endParaRPr lang="de-DE" sz="1600">
                <a:latin typeface="Arial" charset="0"/>
              </a:endParaRPr>
            </a:p>
          </p:txBody>
        </p:sp>
      </p:grpSp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268760"/>
            <a:ext cx="2660809" cy="1679150"/>
          </a:xfrm>
          <a:prstGeom prst="rect">
            <a:avLst/>
          </a:prstGeom>
          <a:noFill/>
          <a:ln w="25400" cap="rnd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556792"/>
            <a:ext cx="2287569" cy="1175900"/>
          </a:xfrm>
          <a:prstGeom prst="rect">
            <a:avLst/>
          </a:prstGeom>
          <a:noFill/>
          <a:ln w="25400" cap="rnd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1268760"/>
            <a:ext cx="2448272" cy="1679150"/>
          </a:xfrm>
          <a:prstGeom prst="rect">
            <a:avLst/>
          </a:prstGeom>
          <a:noFill/>
          <a:ln w="25400" cap="rnd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32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229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Perspectives for single top</a:t>
            </a:r>
            <a:endParaRPr lang="en-US" dirty="0"/>
          </a:p>
        </p:txBody>
      </p:sp>
      <p:sp>
        <p:nvSpPr>
          <p:cNvPr id="7" name="Inhaltsplatzhalter 26"/>
          <p:cNvSpPr txBox="1">
            <a:spLocks/>
          </p:cNvSpPr>
          <p:nvPr/>
        </p:nvSpPr>
        <p:spPr>
          <a:xfrm>
            <a:off x="-252536" y="807105"/>
            <a:ext cx="4174317" cy="2304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1800"/>
              </a:spcBef>
              <a:buFont typeface="Candara" pitchFamily="34" charset="0"/>
              <a:buChar char=" "/>
              <a:defRPr sz="2800" b="1" kern="1200" spc="0" baseline="0">
                <a:solidFill>
                  <a:srgbClr val="FFFF00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2400" b="1" kern="1200" spc="0" baseline="0">
                <a:solidFill>
                  <a:srgbClr val="FF9900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Symbol" pitchFamily="18" charset="2"/>
              <a:buChar char="-"/>
              <a:defRPr sz="2000" b="1" kern="1200" spc="0" baseline="0">
                <a:solidFill>
                  <a:srgbClr val="FF6600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Pre-tag selection</a:t>
            </a:r>
          </a:p>
          <a:p>
            <a:pPr lvl="1"/>
            <a:r>
              <a:rPr lang="en-GB" dirty="0" err="1" smtClean="0"/>
              <a:t>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 &gt; 20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1"/>
            <a:r>
              <a:rPr lang="en-GB" dirty="0" smtClean="0"/>
              <a:t>only one lepton,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 &gt; 20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1"/>
            <a:r>
              <a:rPr lang="en-GB" dirty="0" smtClean="0"/>
              <a:t>2 or 3 jets, </a:t>
            </a:r>
            <a:r>
              <a:rPr lang="en-GB" dirty="0" err="1"/>
              <a:t>p</a:t>
            </a:r>
            <a:r>
              <a:rPr lang="en-GB" baseline="-25000" dirty="0" err="1"/>
              <a:t>T</a:t>
            </a:r>
            <a:r>
              <a:rPr lang="en-GB" dirty="0" smtClean="0"/>
              <a:t> &gt; 30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1"/>
            <a:r>
              <a:rPr lang="en-GB" dirty="0" err="1" smtClean="0">
                <a:solidFill>
                  <a:srgbClr val="FF0000"/>
                </a:solidFill>
              </a:rPr>
              <a:t>m</a:t>
            </a:r>
            <a:r>
              <a:rPr lang="en-GB" baseline="-25000" dirty="0" err="1" smtClean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(W) &gt; 30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At least one b-tagged jet</a:t>
            </a:r>
          </a:p>
          <a:p>
            <a:pPr lvl="1"/>
            <a:r>
              <a:rPr lang="en-GB" dirty="0" err="1" smtClean="0"/>
              <a:t>JetProb</a:t>
            </a:r>
            <a:r>
              <a:rPr lang="en-GB" dirty="0" smtClean="0"/>
              <a:t> @ 45% efficiency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824" y="1665779"/>
            <a:ext cx="4091054" cy="165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 bwMode="auto">
          <a:xfrm>
            <a:off x="2835467" y="807105"/>
            <a:ext cx="3833786" cy="4616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GB" sz="2400" dirty="0">
                <a:solidFill>
                  <a:schemeClr val="bg1"/>
                </a:solidFill>
              </a:rPr>
              <a:t>10 </a:t>
            </a:r>
            <a:r>
              <a:rPr lang="en-GB" sz="2400" dirty="0" err="1">
                <a:solidFill>
                  <a:schemeClr val="bg1"/>
                </a:solidFill>
              </a:rPr>
              <a:t>TeV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t-channel@200 </a:t>
            </a:r>
            <a:r>
              <a:rPr lang="en-GB" sz="2400" dirty="0">
                <a:solidFill>
                  <a:schemeClr val="bg1"/>
                </a:solidFill>
              </a:rPr>
              <a:t>pb</a:t>
            </a:r>
            <a:r>
              <a:rPr lang="en-GB" sz="2400" baseline="30000" dirty="0">
                <a:solidFill>
                  <a:schemeClr val="bg1"/>
                </a:solidFill>
              </a:rPr>
              <a:t>-1</a:t>
            </a:r>
            <a:endParaRPr lang="en-US" sz="2400" b="1" dirty="0" err="1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77991" y="3050997"/>
            <a:ext cx="500887" cy="267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2924944"/>
            <a:ext cx="2829024" cy="194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82" y="4642870"/>
            <a:ext cx="2789085" cy="19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 bwMode="auto">
          <a:xfrm>
            <a:off x="1275644" y="3896797"/>
            <a:ext cx="1588876" cy="369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US" dirty="0" smtClean="0">
                <a:solidFill>
                  <a:srgbClr val="FF0000"/>
                </a:solidFill>
                <a:latin typeface="Candara" pitchFamily="34" charset="0"/>
              </a:rPr>
              <a:t>Control region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1346175" y="5440046"/>
            <a:ext cx="1447813" cy="369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US" dirty="0" smtClean="0">
                <a:solidFill>
                  <a:srgbClr val="FF0000"/>
                </a:solidFill>
                <a:latin typeface="Candara" pitchFamily="34" charset="0"/>
              </a:rPr>
              <a:t>Signal region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915816" y="3356992"/>
            <a:ext cx="6117511" cy="3335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1800"/>
              </a:spcBef>
              <a:buFont typeface="Candara" pitchFamily="34" charset="0"/>
              <a:buChar char=" "/>
              <a:defRPr sz="2800" b="1" kern="1200" spc="0" baseline="0">
                <a:solidFill>
                  <a:srgbClr val="FFFF00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2400" b="1" kern="1200" spc="0" baseline="0">
                <a:solidFill>
                  <a:srgbClr val="FF9900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Symbol" pitchFamily="18" charset="2"/>
              <a:buChar char="-"/>
              <a:defRPr sz="2000" b="1" kern="1200" spc="0" baseline="0">
                <a:solidFill>
                  <a:srgbClr val="FF6600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Analysis strategy</a:t>
            </a:r>
          </a:p>
          <a:p>
            <a:pPr lvl="1"/>
            <a:r>
              <a:rPr lang="en-GB" dirty="0" smtClean="0"/>
              <a:t>Measure main backgrounds in </a:t>
            </a:r>
            <a:r>
              <a:rPr lang="en-GB" dirty="0" smtClean="0">
                <a:solidFill>
                  <a:srgbClr val="FF0000"/>
                </a:solidFill>
              </a:rPr>
              <a:t>3</a:t>
            </a:r>
            <a:r>
              <a:rPr lang="en-GB" dirty="0" smtClean="0"/>
              <a:t> jets bin after </a:t>
            </a:r>
            <a:r>
              <a:rPr lang="en-GB" dirty="0" smtClean="0">
                <a:solidFill>
                  <a:srgbClr val="FFC000"/>
                </a:solidFill>
              </a:rPr>
              <a:t>pre-tag</a:t>
            </a:r>
            <a:r>
              <a:rPr lang="en-GB" dirty="0" smtClean="0"/>
              <a:t> selection</a:t>
            </a:r>
          </a:p>
          <a:p>
            <a:pPr lvl="2"/>
            <a:r>
              <a:rPr lang="en-GB" dirty="0" err="1" smtClean="0"/>
              <a:t>W+jets</a:t>
            </a:r>
            <a:r>
              <a:rPr lang="en-GB" dirty="0" smtClean="0"/>
              <a:t> and </a:t>
            </a:r>
            <a:r>
              <a:rPr lang="en-GB" dirty="0" err="1" smtClean="0"/>
              <a:t>tt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Measure t-channel in </a:t>
            </a:r>
            <a:r>
              <a:rPr lang="en-GB" dirty="0" smtClean="0">
                <a:solidFill>
                  <a:srgbClr val="FF0000"/>
                </a:solidFill>
              </a:rPr>
              <a:t>2</a:t>
            </a:r>
            <a:r>
              <a:rPr lang="en-GB" dirty="0" smtClean="0"/>
              <a:t> jets </a:t>
            </a:r>
            <a:r>
              <a:rPr lang="en-GB" dirty="0">
                <a:solidFill>
                  <a:srgbClr val="FFC000"/>
                </a:solidFill>
              </a:rPr>
              <a:t>bin after tag </a:t>
            </a:r>
            <a:r>
              <a:rPr lang="en-GB" dirty="0" smtClean="0"/>
              <a:t>selection</a:t>
            </a:r>
          </a:p>
          <a:p>
            <a:pPr lvl="1"/>
            <a:r>
              <a:rPr lang="en-GB" dirty="0" smtClean="0"/>
              <a:t>Trust MC generators that they correctly model </a:t>
            </a:r>
            <a:r>
              <a:rPr lang="en-GB" dirty="0" smtClean="0">
                <a:solidFill>
                  <a:srgbClr val="FF0000"/>
                </a:solidFill>
              </a:rPr>
              <a:t>3j/2j</a:t>
            </a:r>
            <a:r>
              <a:rPr lang="en-GB" dirty="0" smtClean="0"/>
              <a:t> – rate ratios for the backgrounds</a:t>
            </a:r>
          </a:p>
          <a:p>
            <a:pPr lvl="1"/>
            <a:r>
              <a:rPr lang="en-GB" dirty="0" smtClean="0"/>
              <a:t>Assume good MC knowledge of the </a:t>
            </a:r>
            <a:r>
              <a:rPr lang="en-GB" dirty="0" err="1" smtClean="0"/>
              <a:t>W+jets</a:t>
            </a:r>
            <a:r>
              <a:rPr lang="en-GB" dirty="0" smtClean="0"/>
              <a:t> HF fraction </a:t>
            </a:r>
            <a:r>
              <a:rPr lang="en-GB" dirty="0"/>
              <a:t>for a pre-tag to tag </a:t>
            </a:r>
            <a:r>
              <a:rPr lang="en-GB" dirty="0" smtClean="0"/>
              <a:t>extrapolation</a:t>
            </a:r>
          </a:p>
          <a:p>
            <a:r>
              <a:rPr lang="en-GB" dirty="0" smtClean="0"/>
              <a:t>Neural Network against background</a:t>
            </a:r>
            <a:endParaRPr lang="en-GB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62" y="2060848"/>
            <a:ext cx="1912036" cy="153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33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259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Perspectives </a:t>
            </a:r>
            <a:r>
              <a:rPr lang="en-US" smtClean="0"/>
              <a:t>for single top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Neural network with input variables</a:t>
            </a:r>
          </a:p>
          <a:p>
            <a:pPr lvl="1"/>
            <a:r>
              <a:rPr lang="en-US" sz="2000" dirty="0" smtClean="0"/>
              <a:t>H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; </a:t>
            </a:r>
            <a:r>
              <a:rPr lang="en-US" sz="2000" dirty="0"/>
              <a:t>i</a:t>
            </a:r>
            <a:r>
              <a:rPr lang="en-US" sz="2000" dirty="0" smtClean="0"/>
              <a:t>nvariant mass of 2 and 3 jet combinations</a:t>
            </a:r>
          </a:p>
          <a:p>
            <a:pPr lvl="1"/>
            <a:r>
              <a:rPr lang="en-US" sz="2000" dirty="0"/>
              <a:t>Δ</a:t>
            </a:r>
            <a:r>
              <a:rPr lang="el-GR" sz="2000" dirty="0" smtClean="0"/>
              <a:t>η</a:t>
            </a:r>
            <a:r>
              <a:rPr lang="en-US" sz="2000" dirty="0" smtClean="0"/>
              <a:t> of lepton and jets; </a:t>
            </a:r>
            <a:r>
              <a:rPr lang="en-US" sz="2000" dirty="0"/>
              <a:t>Δ</a:t>
            </a:r>
            <a:r>
              <a:rPr lang="el-GR" sz="2000" dirty="0" smtClean="0"/>
              <a:t>η</a:t>
            </a:r>
            <a:r>
              <a:rPr lang="en-US" sz="2000" dirty="0" smtClean="0"/>
              <a:t> of jets</a:t>
            </a:r>
          </a:p>
          <a:p>
            <a:pPr lvl="1"/>
            <a:r>
              <a:rPr lang="en-US" sz="2000" dirty="0" err="1" smtClean="0"/>
              <a:t>cos</a:t>
            </a:r>
            <a:r>
              <a:rPr lang="el-GR" sz="2000" dirty="0" smtClean="0"/>
              <a:t>θ</a:t>
            </a:r>
            <a:r>
              <a:rPr lang="en-US" sz="2000" dirty="0" smtClean="0"/>
              <a:t> of lepton and leading jet (in appropriate frame)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Extract MC/data scale factors</a:t>
            </a:r>
          </a:p>
          <a:p>
            <a:pPr lvl="1"/>
            <a:r>
              <a:rPr lang="en-US" sz="2000" dirty="0" err="1" smtClean="0"/>
              <a:t>tt</a:t>
            </a:r>
            <a:r>
              <a:rPr lang="en-US" sz="2000" dirty="0" smtClean="0"/>
              <a:t> (3.5% stat)  and </a:t>
            </a:r>
            <a:r>
              <a:rPr lang="en-US" sz="2000" dirty="0" err="1" smtClean="0"/>
              <a:t>W+jets</a:t>
            </a:r>
            <a:r>
              <a:rPr lang="en-US" sz="2000" dirty="0" smtClean="0"/>
              <a:t> (2%)</a:t>
            </a:r>
          </a:p>
          <a:p>
            <a:pPr lvl="1"/>
            <a:r>
              <a:rPr lang="en-US" sz="2000" dirty="0" smtClean="0"/>
              <a:t>consider JES, PDF and single top admixture in control sample</a:t>
            </a:r>
          </a:p>
          <a:p>
            <a:r>
              <a:rPr lang="en-US" sz="2400" dirty="0" smtClean="0"/>
              <a:t>Likelihood analysis with S/B~0.9 obtains 2.7</a:t>
            </a:r>
            <a:r>
              <a:rPr lang="el-GR" sz="2400" dirty="0" smtClean="0"/>
              <a:t>σ</a:t>
            </a:r>
            <a:r>
              <a:rPr lang="en-US" sz="2400" dirty="0" smtClean="0"/>
              <a:t> and </a:t>
            </a:r>
            <a:r>
              <a:rPr lang="el-GR" sz="2400" dirty="0" smtClean="0">
                <a:cs typeface="Arial"/>
              </a:rPr>
              <a:t>Δσ</a:t>
            </a:r>
            <a:r>
              <a:rPr lang="en-US" sz="2400" baseline="-25000" dirty="0" smtClean="0">
                <a:cs typeface="Arial"/>
              </a:rPr>
              <a:t>t</a:t>
            </a:r>
            <a:r>
              <a:rPr lang="en-US" sz="2400" dirty="0" smtClean="0">
                <a:cs typeface="Arial"/>
              </a:rPr>
              <a:t>/</a:t>
            </a:r>
            <a:r>
              <a:rPr lang="el-GR" sz="2400" dirty="0" smtClean="0">
                <a:cs typeface="Arial"/>
              </a:rPr>
              <a:t>σ</a:t>
            </a:r>
            <a:r>
              <a:rPr lang="en-US" sz="2400" baseline="-25000" dirty="0" smtClean="0">
                <a:cs typeface="Arial"/>
              </a:rPr>
              <a:t>t</a:t>
            </a:r>
            <a:r>
              <a:rPr lang="en-US" sz="2400" dirty="0" smtClean="0">
                <a:cs typeface="Arial"/>
              </a:rPr>
              <a:t> ~ 40%</a:t>
            </a:r>
            <a:endParaRPr lang="en-US" sz="2400" dirty="0" smtClean="0"/>
          </a:p>
          <a:p>
            <a:pPr lvl="1"/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" y="2492896"/>
            <a:ext cx="556379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9801" y="2514668"/>
            <a:ext cx="36050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34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40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Plan for today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9958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The top quark</a:t>
            </a:r>
          </a:p>
          <a:p>
            <a:pPr lvl="1"/>
            <a:r>
              <a:rPr lang="de-DE" dirty="0" smtClean="0"/>
              <a:t>What we know from Tevatron</a:t>
            </a:r>
          </a:p>
          <a:p>
            <a:pPr lvl="1"/>
            <a:r>
              <a:rPr lang="de-DE" dirty="0" smtClean="0"/>
              <a:t>Ingredients for a top analysis</a:t>
            </a:r>
          </a:p>
          <a:p>
            <a:pPr lvl="1"/>
            <a:r>
              <a:rPr lang="de-DE" dirty="0" smtClean="0"/>
              <a:t>Potential at the LHC</a:t>
            </a:r>
          </a:p>
          <a:p>
            <a:endParaRPr lang="de-DE" sz="3200" dirty="0" smtClean="0"/>
          </a:p>
          <a:p>
            <a:r>
              <a:rPr lang="de-DE" sz="3200" dirty="0" smtClean="0"/>
              <a:t>Establishing the top quark at LHC</a:t>
            </a:r>
          </a:p>
          <a:p>
            <a:pPr lvl="1"/>
            <a:r>
              <a:rPr lang="de-DE" dirty="0" smtClean="0"/>
              <a:t>Monte-Carlo simulation studies and yields</a:t>
            </a:r>
          </a:p>
          <a:p>
            <a:pPr lvl="1"/>
            <a:r>
              <a:rPr lang="de-DE" dirty="0" smtClean="0"/>
              <a:t>Data-driven background estimates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35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3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top cross-section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What do we measure?</a:t>
            </a:r>
          </a:p>
          <a:p>
            <a:pPr lvl="1"/>
            <a:r>
              <a:rPr lang="en-US" dirty="0" err="1"/>
              <a:t>tt</a:t>
            </a:r>
            <a:r>
              <a:rPr lang="en-US" dirty="0"/>
              <a:t> cross-section in </a:t>
            </a:r>
            <a:r>
              <a:rPr lang="en-US" dirty="0" err="1"/>
              <a:t>dileptonic</a:t>
            </a:r>
            <a:r>
              <a:rPr lang="en-US" dirty="0"/>
              <a:t> (e or </a:t>
            </a:r>
            <a:r>
              <a:rPr lang="el-GR" dirty="0"/>
              <a:t>μ</a:t>
            </a:r>
            <a:r>
              <a:rPr lang="en-US" dirty="0"/>
              <a:t>) or </a:t>
            </a:r>
            <a:r>
              <a:rPr lang="en-US" dirty="0" err="1"/>
              <a:t>semileptonic</a:t>
            </a:r>
            <a:r>
              <a:rPr lang="en-US" dirty="0"/>
              <a:t> final states</a:t>
            </a:r>
          </a:p>
          <a:p>
            <a:pPr lvl="1"/>
            <a:r>
              <a:rPr lang="en-US" dirty="0"/>
              <a:t>include leptonic </a:t>
            </a:r>
            <a:r>
              <a:rPr lang="el-GR" dirty="0">
                <a:latin typeface="Times New Roman"/>
                <a:cs typeface="Times New Roman"/>
              </a:rPr>
              <a:t>τ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/>
              <a:t>decays</a:t>
            </a:r>
            <a:endParaRPr lang="en-US" dirty="0"/>
          </a:p>
          <a:p>
            <a:r>
              <a:rPr lang="en-US" dirty="0"/>
              <a:t>Signal definition</a:t>
            </a:r>
          </a:p>
          <a:p>
            <a:pPr lvl="1"/>
            <a:r>
              <a:rPr lang="en-US" dirty="0"/>
              <a:t>Consider only </a:t>
            </a:r>
            <a:r>
              <a:rPr lang="en-US" dirty="0" smtClean="0"/>
              <a:t>t </a:t>
            </a:r>
            <a:r>
              <a:rPr lang="en-US" dirty="0">
                <a:latin typeface="Arial"/>
                <a:cs typeface="Arial"/>
              </a:rPr>
              <a:t>→ </a:t>
            </a:r>
            <a:r>
              <a:rPr lang="en-US" dirty="0" smtClean="0"/>
              <a:t>W </a:t>
            </a:r>
            <a:r>
              <a:rPr lang="en-US" dirty="0">
                <a:latin typeface="Arial"/>
                <a:cs typeface="Arial"/>
              </a:rPr>
              <a:t>→ </a:t>
            </a:r>
            <a:r>
              <a:rPr lang="en-US" dirty="0"/>
              <a:t>l </a:t>
            </a:r>
            <a:r>
              <a:rPr lang="en-US" dirty="0" smtClean="0"/>
              <a:t> (or →</a:t>
            </a:r>
            <a:r>
              <a:rPr lang="el-GR" dirty="0" smtClean="0"/>
              <a:t> </a:t>
            </a:r>
            <a:r>
              <a:rPr lang="el-GR" dirty="0"/>
              <a:t>τ</a:t>
            </a:r>
            <a:r>
              <a:rPr lang="en-US" dirty="0"/>
              <a:t> → </a:t>
            </a:r>
            <a:r>
              <a:rPr lang="en-US" dirty="0" smtClean="0"/>
              <a:t>l), i.e</a:t>
            </a:r>
            <a:r>
              <a:rPr lang="en-US" dirty="0"/>
              <a:t>. get </a:t>
            </a:r>
            <a:r>
              <a:rPr lang="en-US" dirty="0" smtClean="0"/>
              <a:t>data-driven fakes</a:t>
            </a:r>
          </a:p>
          <a:p>
            <a:pPr lvl="1"/>
            <a:r>
              <a:rPr lang="en-US" dirty="0" smtClean="0"/>
              <a:t>BR(</a:t>
            </a:r>
            <a:r>
              <a:rPr lang="en-US" dirty="0" err="1" smtClean="0"/>
              <a:t>tt</a:t>
            </a:r>
            <a:r>
              <a:rPr lang="en-US" dirty="0" smtClean="0"/>
              <a:t> </a:t>
            </a:r>
            <a:r>
              <a:rPr lang="en-US" dirty="0">
                <a:cs typeface="Arial"/>
              </a:rPr>
              <a:t>→ </a:t>
            </a:r>
            <a:r>
              <a:rPr lang="en-US" dirty="0" err="1">
                <a:cs typeface="Arial"/>
              </a:rPr>
              <a:t>ll</a:t>
            </a:r>
            <a:r>
              <a:rPr lang="en-US" dirty="0">
                <a:cs typeface="Arial"/>
              </a:rPr>
              <a:t>)</a:t>
            </a:r>
            <a:r>
              <a:rPr lang="en-US" dirty="0"/>
              <a:t> = 6.4%,  BR(</a:t>
            </a:r>
            <a:r>
              <a:rPr lang="en-US" dirty="0" err="1"/>
              <a:t>tt</a:t>
            </a:r>
            <a:r>
              <a:rPr lang="en-US" dirty="0">
                <a:cs typeface="Arial"/>
              </a:rPr>
              <a:t>→ </a:t>
            </a:r>
            <a:r>
              <a:rPr lang="en-US" dirty="0" err="1">
                <a:cs typeface="Arial"/>
              </a:rPr>
              <a:t>l+jets</a:t>
            </a:r>
            <a:r>
              <a:rPr lang="en-US" dirty="0">
                <a:cs typeface="Arial"/>
              </a:rPr>
              <a:t>)</a:t>
            </a:r>
            <a:r>
              <a:rPr lang="en-US" dirty="0"/>
              <a:t> = 34.2</a:t>
            </a:r>
            <a:r>
              <a:rPr lang="en-US" dirty="0" smtClean="0"/>
              <a:t>%</a:t>
            </a:r>
          </a:p>
          <a:p>
            <a:r>
              <a:rPr lang="en-US" dirty="0" smtClean="0"/>
              <a:t>Strategy </a:t>
            </a:r>
            <a:r>
              <a:rPr lang="de-DE" dirty="0"/>
              <a:t>d</a:t>
            </a:r>
            <a:r>
              <a:rPr lang="de-DE" dirty="0" smtClean="0"/>
              <a:t>ilepton </a:t>
            </a:r>
            <a:r>
              <a:rPr lang="de-DE" dirty="0"/>
              <a:t>channel</a:t>
            </a:r>
          </a:p>
          <a:p>
            <a:pPr lvl="1"/>
            <a:r>
              <a:rPr lang="de-DE" dirty="0"/>
              <a:t>Simple </a:t>
            </a:r>
            <a:r>
              <a:rPr lang="de-DE" dirty="0" smtClean="0"/>
              <a:t>cut-and-count analysis with </a:t>
            </a:r>
          </a:p>
          <a:p>
            <a:pPr lvl="1">
              <a:buNone/>
            </a:pPr>
            <a:r>
              <a:rPr lang="en-US" sz="2800" dirty="0" smtClean="0"/>
              <a:t>               </a:t>
            </a:r>
            <a:r>
              <a:rPr lang="en-US" sz="2800" dirty="0" err="1" smtClean="0"/>
              <a:t>N</a:t>
            </a:r>
            <a:r>
              <a:rPr lang="en-US" sz="2800" baseline="-25000" dirty="0" err="1" smtClean="0"/>
              <a:t>sel</a:t>
            </a:r>
            <a:r>
              <a:rPr lang="en-US" sz="2800" dirty="0" smtClean="0"/>
              <a:t> = </a:t>
            </a:r>
            <a:r>
              <a:rPr lang="en-US" sz="2800" dirty="0" err="1" smtClean="0"/>
              <a:t>Lumi</a:t>
            </a:r>
            <a:r>
              <a:rPr lang="en-US" sz="2800" dirty="0" smtClean="0"/>
              <a:t>·</a:t>
            </a:r>
            <a:r>
              <a:rPr lang="el-GR" sz="2800" dirty="0" smtClean="0"/>
              <a:t>σ</a:t>
            </a:r>
            <a:r>
              <a:rPr lang="en-US" sz="2800" baseline="-25000" dirty="0" err="1" smtClean="0"/>
              <a:t>tt</a:t>
            </a:r>
            <a:r>
              <a:rPr lang="en-US" sz="2800" dirty="0" smtClean="0"/>
              <a:t>·</a:t>
            </a:r>
            <a:r>
              <a:rPr lang="en-US" sz="2800" baseline="-25000" dirty="0" smtClean="0"/>
              <a:t> </a:t>
            </a:r>
            <a:r>
              <a:rPr lang="en-US" sz="2800" dirty="0" err="1" smtClean="0"/>
              <a:t>BF·</a:t>
            </a:r>
            <a:r>
              <a:rPr lang="en-US" sz="2800" dirty="0" err="1" smtClean="0">
                <a:ea typeface="Cambria Math"/>
              </a:rPr>
              <a:t>eff</a:t>
            </a:r>
            <a:r>
              <a:rPr lang="en-US" sz="2800" dirty="0" err="1" smtClean="0"/>
              <a:t>·</a:t>
            </a:r>
            <a:r>
              <a:rPr lang="en-US" sz="2800" dirty="0" err="1" smtClean="0">
                <a:ea typeface="Cambria Math"/>
              </a:rPr>
              <a:t>acc</a:t>
            </a:r>
            <a:r>
              <a:rPr lang="en-US" sz="2800" dirty="0" smtClean="0">
                <a:ea typeface="Cambria Math"/>
              </a:rPr>
              <a:t> + </a:t>
            </a:r>
            <a:r>
              <a:rPr lang="en-US" sz="2800" dirty="0" err="1" smtClean="0">
                <a:ea typeface="Cambria Math"/>
              </a:rPr>
              <a:t>Bckgnd</a:t>
            </a:r>
            <a:endParaRPr lang="de-DE" sz="2800" dirty="0" smtClean="0"/>
          </a:p>
          <a:p>
            <a:pPr lvl="1"/>
            <a:r>
              <a:rPr lang="en-US" dirty="0" smtClean="0"/>
              <a:t>Determine </a:t>
            </a:r>
            <a:r>
              <a:rPr lang="en-US" dirty="0" err="1">
                <a:ea typeface="Cambria Math"/>
              </a:rPr>
              <a:t>eff</a:t>
            </a:r>
            <a:r>
              <a:rPr lang="en-US" dirty="0" err="1"/>
              <a:t>·acc</a:t>
            </a:r>
            <a:r>
              <a:rPr lang="en-US" dirty="0"/>
              <a:t> </a:t>
            </a:r>
            <a:r>
              <a:rPr lang="en-US" dirty="0">
                <a:ea typeface="Cambria Math"/>
              </a:rPr>
              <a:t>from signal MC, </a:t>
            </a:r>
            <a:r>
              <a:rPr lang="en-US" dirty="0" smtClean="0">
                <a:ea typeface="Cambria Math"/>
              </a:rPr>
              <a:t>background </a:t>
            </a:r>
            <a:r>
              <a:rPr lang="en-US" dirty="0">
                <a:ea typeface="Cambria Math"/>
              </a:rPr>
              <a:t>from data and MC</a:t>
            </a:r>
            <a:endParaRPr lang="de-DE" dirty="0"/>
          </a:p>
          <a:p>
            <a:pPr lvl="1"/>
            <a:r>
              <a:rPr lang="de-DE" dirty="0"/>
              <a:t>Use likelihood for combination of systematics and </a:t>
            </a:r>
            <a:r>
              <a:rPr lang="de-DE" dirty="0" smtClean="0"/>
              <a:t>channels</a:t>
            </a:r>
          </a:p>
          <a:p>
            <a:r>
              <a:rPr lang="de-DE" dirty="0" smtClean="0"/>
              <a:t>Strategy single-lepton </a:t>
            </a:r>
            <a:r>
              <a:rPr lang="de-DE" dirty="0"/>
              <a:t>channel</a:t>
            </a:r>
          </a:p>
          <a:p>
            <a:pPr lvl="1"/>
            <a:r>
              <a:rPr lang="de-DE" dirty="0"/>
              <a:t>Baseline cut-and-count</a:t>
            </a:r>
          </a:p>
          <a:p>
            <a:pPr lvl="1"/>
            <a:r>
              <a:rPr lang="de-DE" dirty="0"/>
              <a:t>Likelihood fit to hadronic top mass</a:t>
            </a:r>
          </a:p>
          <a:p>
            <a:endParaRPr lang="en-US" dirty="0"/>
          </a:p>
          <a:p>
            <a:pPr lvl="1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36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29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 top pair to </a:t>
            </a:r>
            <a:r>
              <a:rPr lang="en-US" dirty="0" err="1" smtClean="0"/>
              <a:t>l+jets</a:t>
            </a:r>
            <a:r>
              <a:rPr lang="en-US" dirty="0" smtClean="0"/>
              <a:t> analysis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Basic selection</a:t>
            </a:r>
          </a:p>
          <a:p>
            <a:pPr lvl="1"/>
            <a:r>
              <a:rPr lang="en-US" sz="2000" dirty="0" smtClean="0"/>
              <a:t>isolated leptons with p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&gt;20 GeV</a:t>
            </a:r>
          </a:p>
          <a:p>
            <a:pPr lvl="1"/>
            <a:r>
              <a:rPr lang="en-US" sz="2000" dirty="0" smtClean="0"/>
              <a:t>four jets</a:t>
            </a:r>
          </a:p>
          <a:p>
            <a:r>
              <a:rPr lang="en-US" sz="2400" dirty="0" smtClean="0"/>
              <a:t>In addition</a:t>
            </a:r>
          </a:p>
          <a:p>
            <a:pPr lvl="1"/>
            <a:r>
              <a:rPr lang="en-US" sz="2000" dirty="0" smtClean="0"/>
              <a:t>combine jets to top decay (</a:t>
            </a:r>
            <a:r>
              <a:rPr lang="el-GR" sz="2000" dirty="0" smtClean="0">
                <a:ea typeface="Cambria Math"/>
              </a:rPr>
              <a:t>ε</a:t>
            </a:r>
            <a:r>
              <a:rPr lang="en-US" sz="2000" dirty="0" smtClean="0">
                <a:ea typeface="Cambria Math"/>
              </a:rPr>
              <a:t>=35%)</a:t>
            </a:r>
            <a:endParaRPr lang="en-US" sz="2000" dirty="0" smtClean="0"/>
          </a:p>
          <a:p>
            <a:pPr lvl="1"/>
            <a:r>
              <a:rPr lang="en-US" sz="2000" dirty="0" smtClean="0"/>
              <a:t>require W mass (10 GeV, </a:t>
            </a:r>
            <a:r>
              <a:rPr lang="el-GR" sz="2000" dirty="0" smtClean="0">
                <a:ea typeface="Cambria Math"/>
              </a:rPr>
              <a:t>ε</a:t>
            </a:r>
            <a:r>
              <a:rPr lang="en-US" sz="2000" dirty="0" smtClean="0">
                <a:ea typeface="Cambria Math"/>
              </a:rPr>
              <a:t>=40%)</a:t>
            </a:r>
            <a:endParaRPr lang="en-US" sz="2000" dirty="0" smtClean="0"/>
          </a:p>
          <a:p>
            <a:pPr lvl="1"/>
            <a:r>
              <a:rPr lang="en-US" sz="2000" dirty="0" smtClean="0"/>
              <a:t>missing transverse energy &gt;20 GeV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8645"/>
          <a:stretch>
            <a:fillRect/>
          </a:stretch>
        </p:blipFill>
        <p:spPr bwMode="auto">
          <a:xfrm>
            <a:off x="5076056" y="908720"/>
            <a:ext cx="288937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3971735"/>
            <a:ext cx="7434286" cy="245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3452818" y="5029200"/>
            <a:ext cx="1905000" cy="76200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82599" y="5215890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ndara" pitchFamily="34" charset="0"/>
              </a:rPr>
              <a:t>W mass requirement</a:t>
            </a:r>
            <a:endParaRPr lang="en-US" sz="1600" b="1" dirty="0">
              <a:latin typeface="Candar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37</a:t>
            </a:fld>
            <a:r>
              <a:rPr lang="de-DE" smtClean="0"/>
              <a:t>/73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diagrams to events</a:t>
            </a:r>
            <a:endParaRPr lang="de-DE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Additional jets due to gluon radiation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smtClean="0"/>
              <a:t>Jets can be misidentified as leptons (</a:t>
            </a:r>
            <a:r>
              <a:rPr lang="en-US" sz="2400" i="1" dirty="0" smtClean="0"/>
              <a:t>fakes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Background processes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W,Z + jets</a:t>
            </a:r>
            <a:r>
              <a:rPr lang="en-US" sz="2000" dirty="0" smtClean="0"/>
              <a:t>  (W/Z + heavy quarks)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QCD multijet</a:t>
            </a:r>
            <a:r>
              <a:rPr lang="en-US" sz="2000" dirty="0" smtClean="0"/>
              <a:t> production</a:t>
            </a:r>
          </a:p>
          <a:p>
            <a:pPr lvl="1"/>
            <a:r>
              <a:rPr lang="en-US" sz="2000" dirty="0" smtClean="0"/>
              <a:t>Dibosons (WW, WZ, WW)</a:t>
            </a:r>
          </a:p>
          <a:p>
            <a:pPr lvl="1"/>
            <a:r>
              <a:rPr lang="en-US" sz="2000" dirty="0" smtClean="0"/>
              <a:t>Single top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7" y="1428736"/>
            <a:ext cx="2350397" cy="1908000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428736"/>
            <a:ext cx="2929876" cy="19080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787960" y="5085184"/>
            <a:ext cx="156808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5072074"/>
            <a:ext cx="166583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5072075"/>
            <a:ext cx="1704964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Notched Right Arrow 15"/>
          <p:cNvSpPr/>
          <p:nvPr/>
        </p:nvSpPr>
        <p:spPr>
          <a:xfrm>
            <a:off x="4071934" y="2000241"/>
            <a:ext cx="1285884" cy="928695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38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116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Lepton+jets: Simulation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2536" y="908721"/>
            <a:ext cx="5857884" cy="259228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de-DE" sz="2400" dirty="0" smtClean="0"/>
              <a:t>    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approaches</a:t>
            </a:r>
            <a:endParaRPr lang="de-DE" dirty="0" smtClean="0"/>
          </a:p>
          <a:p>
            <a:pPr lvl="1"/>
            <a:r>
              <a:rPr lang="de-DE" dirty="0" smtClean="0"/>
              <a:t>Cut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el-GR" dirty="0" smtClean="0"/>
              <a:t>ε</a:t>
            </a:r>
            <a:r>
              <a:rPr lang="en-US" dirty="0" smtClean="0"/>
              <a:t>~20%</a:t>
            </a:r>
          </a:p>
          <a:p>
            <a:pPr lvl="2"/>
            <a:r>
              <a:rPr lang="en-US" dirty="0" smtClean="0"/>
              <a:t>Background from data or simulation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Fit to the hadronic m</a:t>
            </a:r>
            <a:r>
              <a:rPr lang="en-US" baseline="-25000" dirty="0" smtClean="0"/>
              <a:t>top </a:t>
            </a:r>
            <a:r>
              <a:rPr lang="en-US" dirty="0" smtClean="0"/>
              <a:t>distribution</a:t>
            </a:r>
            <a:endParaRPr lang="en-US" baseline="-25000" dirty="0" smtClean="0"/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5076056" y="5661248"/>
            <a:ext cx="2624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ATL-PHYS-PUB-2009-087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200pb</a:t>
            </a:r>
            <a:r>
              <a:rPr lang="en-US" b="1" baseline="30000" dirty="0" smtClean="0">
                <a:solidFill>
                  <a:schemeClr val="bg1"/>
                </a:solidFill>
                <a:latin typeface="Candara" pitchFamily="34" charset="0"/>
              </a:rPr>
              <a:t>-1</a:t>
            </a:r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 @ 10TeV</a:t>
            </a:r>
            <a:endParaRPr lang="en-US" dirty="0"/>
          </a:p>
        </p:txBody>
      </p:sp>
      <p:graphicFrame>
        <p:nvGraphicFramePr>
          <p:cNvPr id="8" name="Inhaltsplatzhalter 9"/>
          <p:cNvGraphicFramePr>
            <a:graphicFrameLocks/>
          </p:cNvGraphicFramePr>
          <p:nvPr/>
        </p:nvGraphicFramePr>
        <p:xfrm>
          <a:off x="5436096" y="908720"/>
          <a:ext cx="3707904" cy="316835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35968"/>
                <a:gridCol w="1235968"/>
                <a:gridCol w="1235968"/>
              </a:tblGrid>
              <a:tr h="352039">
                <a:tc>
                  <a:txBody>
                    <a:bodyPr/>
                    <a:lstStyle/>
                    <a:p>
                      <a:r>
                        <a:rPr lang="en-GB" sz="1500" dirty="0" smtClean="0"/>
                        <a:t>Sample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Electron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err="1" smtClean="0"/>
                        <a:t>Muon</a:t>
                      </a:r>
                      <a:endParaRPr lang="en-GB" sz="15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Signal</a:t>
                      </a:r>
                      <a:endParaRPr lang="en-GB" sz="12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/>
                        <a:t>1286+11</a:t>
                      </a:r>
                      <a:endParaRPr lang="en-GB" sz="15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/>
                        <a:t>1584±12</a:t>
                      </a:r>
                      <a:endParaRPr lang="en-GB" sz="15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W+jets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455±20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637±27</a:t>
                      </a:r>
                      <a:endParaRPr lang="en-GB" sz="1500" dirty="0"/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single top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81±6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98±6</a:t>
                      </a:r>
                      <a:endParaRPr lang="en-GB" sz="1500" dirty="0"/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Z+jets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43±2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49±2</a:t>
                      </a:r>
                      <a:endParaRPr lang="en-GB" sz="1500" dirty="0"/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diboson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7±1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9±1</a:t>
                      </a:r>
                      <a:endParaRPr lang="en-GB" sz="1500" dirty="0"/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top (</a:t>
                      </a:r>
                      <a:r>
                        <a:rPr lang="en-GB" sz="1200" dirty="0" err="1" smtClean="0"/>
                        <a:t>allhadr</a:t>
                      </a:r>
                      <a:r>
                        <a:rPr lang="en-GB" sz="1200" dirty="0" smtClean="0"/>
                        <a:t>.)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10±2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5±1</a:t>
                      </a:r>
                      <a:endParaRPr lang="en-GB" sz="1500" dirty="0"/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Background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/>
                        <a:t>598</a:t>
                      </a:r>
                      <a:endParaRPr lang="en-GB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/>
                        <a:t>799</a:t>
                      </a:r>
                      <a:endParaRPr lang="en-GB" sz="1500" b="1" dirty="0"/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S/B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/>
                        <a:t>2.1</a:t>
                      </a:r>
                      <a:endParaRPr lang="en-GB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/>
                        <a:t>2.0</a:t>
                      </a:r>
                      <a:endParaRPr lang="en-GB" sz="15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91680" y="2132856"/>
            <a:ext cx="1910623" cy="611399"/>
          </a:xfrm>
          <a:prstGeom prst="rect">
            <a:avLst/>
          </a:prstGeom>
          <a:noFill/>
          <a:ln/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428999"/>
            <a:ext cx="4104456" cy="310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572000" y="4581128"/>
            <a:ext cx="4427984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Anticipated result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Arial"/>
              </a:rPr>
              <a:t>Δ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Arial"/>
              </a:rPr>
              <a:t>σ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Arial"/>
              </a:rPr>
              <a:t>/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Arial"/>
              </a:rPr>
              <a:t>σ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Arial"/>
              </a:rPr>
              <a:t> =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</a:rPr>
              <a:t>3%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</a:rPr>
              <a:t>(stat)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</a:rPr>
              <a:t>+ &lt;15%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</a:rPr>
              <a:t>(</a:t>
            </a:r>
            <a:r>
              <a:rPr kumimoji="0" lang="en-US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</a:rPr>
              <a:t>syst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</a:rPr>
              <a:t>)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</a:rPr>
              <a:t>+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</a:rPr>
              <a:t>lumi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ndara" pitchFamily="34" charset="0"/>
              <a:ea typeface="+mn-e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13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39</a:t>
            </a:fld>
            <a:r>
              <a:rPr lang="de-DE" smtClean="0"/>
              <a:t>/73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 smtClean="0"/>
              <a:t>The heaviest quarks</a:t>
            </a:r>
            <a:endParaRPr lang="de-DE" dirty="0"/>
          </a:p>
        </p:txBody>
      </p:sp>
      <p:pic>
        <p:nvPicPr>
          <p:cNvPr id="73740" name="Picture 12" descr="masses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20072" y="836712"/>
            <a:ext cx="3923928" cy="3736061"/>
          </a:xfrm>
          <a:prstGeom prst="rect">
            <a:avLst/>
          </a:prstGeom>
          <a:noFill/>
          <a:ln>
            <a:noFill/>
          </a:ln>
        </p:spPr>
      </p:pic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8810254" y="1196752"/>
            <a:ext cx="3337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Candara" pitchFamily="34" charset="0"/>
              </a:rPr>
              <a:t>t</a:t>
            </a:r>
            <a:endParaRPr lang="de-DE" sz="3200" b="1" i="1" dirty="0">
              <a:latin typeface="Candara" pitchFamily="34" charset="0"/>
            </a:endParaRP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7884368" y="1700808"/>
            <a:ext cx="1223412" cy="400110"/>
          </a:xfrm>
          <a:prstGeom prst="rect">
            <a:avLst/>
          </a:prstGeom>
          <a:solidFill>
            <a:srgbClr val="F5FFF5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dirty="0" smtClean="0">
                <a:latin typeface="Candara" pitchFamily="34" charset="0"/>
              </a:rPr>
              <a:t>173 </a:t>
            </a:r>
            <a:r>
              <a:rPr lang="en-US" sz="2000" i="1" dirty="0">
                <a:latin typeface="Candara" pitchFamily="34" charset="0"/>
              </a:rPr>
              <a:t>GeV/c</a:t>
            </a:r>
            <a:r>
              <a:rPr lang="en-US" sz="2000" i="1" baseline="30000" dirty="0">
                <a:latin typeface="Candara" pitchFamily="34" charset="0"/>
              </a:rPr>
              <a:t>2</a:t>
            </a:r>
            <a:endParaRPr lang="de-DE" sz="2000" i="1" baseline="30000" dirty="0">
              <a:latin typeface="Candara" pitchFamily="34" charset="0"/>
            </a:endParaRP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298137" y="4221088"/>
            <a:ext cx="813690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andara" pitchFamily="34" charset="0"/>
              </a:rPr>
              <a:t>Lifetime:</a:t>
            </a:r>
            <a:endParaRPr lang="en-US" sz="2800" b="1" dirty="0">
              <a:solidFill>
                <a:srgbClr val="FFFF00"/>
              </a:solidFill>
              <a:latin typeface="Candara" pitchFamily="34" charset="0"/>
            </a:endParaRPr>
          </a:p>
          <a:p>
            <a:pPr>
              <a:buFontTx/>
              <a:buChar char="•"/>
            </a:pPr>
            <a:r>
              <a:rPr lang="en-US" sz="2400" b="1" dirty="0">
                <a:solidFill>
                  <a:srgbClr val="FF9900"/>
                </a:solidFill>
                <a:latin typeface="Candara" pitchFamily="34" charset="0"/>
              </a:rPr>
              <a:t>  b 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quarks form hadrons &lt;</a:t>
            </a:r>
            <a:r>
              <a:rPr lang="el-GR" sz="2400" b="1" dirty="0" smtClean="0">
                <a:solidFill>
                  <a:srgbClr val="FF9900"/>
                </a:solidFill>
                <a:latin typeface="Candara" pitchFamily="34" charset="0"/>
              </a:rPr>
              <a:t>τ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&gt; (</a:t>
            </a:r>
            <a:r>
              <a:rPr lang="en-US" sz="2400" b="1" dirty="0">
                <a:solidFill>
                  <a:srgbClr val="FF9900"/>
                </a:solidFill>
                <a:latin typeface="Candara" pitchFamily="34" charset="0"/>
              </a:rPr>
              <a:t>B 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hadron) </a:t>
            </a:r>
            <a:r>
              <a:rPr lang="en-US" sz="2400" b="1" dirty="0">
                <a:solidFill>
                  <a:srgbClr val="FF9900"/>
                </a:solidFill>
                <a:latin typeface="Candara" pitchFamily="34" charset="0"/>
              </a:rPr>
              <a:t>= 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1.5 </a:t>
            </a:r>
            <a:r>
              <a:rPr lang="en-US" sz="2400" b="1" dirty="0">
                <a:solidFill>
                  <a:srgbClr val="FF9900"/>
                </a:solidFill>
                <a:latin typeface="Candara" pitchFamily="34" charset="0"/>
              </a:rPr>
              <a:t>ps</a:t>
            </a:r>
          </a:p>
          <a:p>
            <a:pPr>
              <a:buFontTx/>
              <a:buChar char="•"/>
            </a:pPr>
            <a:r>
              <a:rPr lang="en-US" sz="2400" b="1" dirty="0">
                <a:solidFill>
                  <a:srgbClr val="FF9900"/>
                </a:solidFill>
                <a:latin typeface="Candara" pitchFamily="34" charset="0"/>
              </a:rPr>
              <a:t>  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t  extremely short lived, </a:t>
            </a:r>
            <a:r>
              <a:rPr lang="el-GR" sz="2400" b="1" dirty="0" smtClean="0">
                <a:solidFill>
                  <a:srgbClr val="FF9900"/>
                </a:solidFill>
                <a:latin typeface="Candara" pitchFamily="34" charset="0"/>
              </a:rPr>
              <a:t>τ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 (top quark) </a:t>
            </a:r>
            <a:r>
              <a:rPr lang="en-US" sz="2400" b="1" dirty="0">
                <a:solidFill>
                  <a:srgbClr val="FF9900"/>
                </a:solidFill>
                <a:latin typeface="Candara" pitchFamily="34" charset="0"/>
              </a:rPr>
              <a:t>= 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4 · 10</a:t>
            </a:r>
            <a:r>
              <a:rPr lang="en-US" sz="2400" b="1" baseline="30000" dirty="0" smtClean="0">
                <a:solidFill>
                  <a:srgbClr val="FF9900"/>
                </a:solidFill>
                <a:latin typeface="Candara" pitchFamily="34" charset="0"/>
              </a:rPr>
              <a:t>-25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 </a:t>
            </a:r>
            <a:r>
              <a:rPr lang="en-US" sz="2400" b="1" dirty="0">
                <a:solidFill>
                  <a:srgbClr val="FF9900"/>
                </a:solidFill>
                <a:latin typeface="Candara" pitchFamily="34" charset="0"/>
              </a:rPr>
              <a:t>s </a:t>
            </a:r>
            <a:endParaRPr lang="el-GR" sz="2400" b="1" dirty="0">
              <a:solidFill>
                <a:srgbClr val="FF9900"/>
              </a:solidFill>
              <a:latin typeface="Candara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244408" y="1412776"/>
            <a:ext cx="597408" cy="152400"/>
          </a:xfrm>
          <a:prstGeom prst="rightArrow">
            <a:avLst/>
          </a:prstGeom>
          <a:solidFill>
            <a:srgbClr val="00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971" t="16877" r="24485" b="61243"/>
          <a:stretch/>
        </p:blipFill>
        <p:spPr bwMode="auto">
          <a:xfrm>
            <a:off x="138027" y="836712"/>
            <a:ext cx="4866021" cy="199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 bwMode="auto">
          <a:xfrm>
            <a:off x="618" y="2852936"/>
            <a:ext cx="1763070" cy="3077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algn="ctr" defTabSz="914414"/>
            <a:r>
              <a:rPr lang="de-DE" sz="1400" dirty="0" smtClean="0">
                <a:solidFill>
                  <a:schemeClr val="bg1"/>
                </a:solidFill>
                <a:latin typeface="Candara" pitchFamily="34" charset="0"/>
              </a:rPr>
              <a:t>© particlezoo.net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661248"/>
            <a:ext cx="6217247" cy="66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t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0443" y="3132730"/>
            <a:ext cx="2116976" cy="114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4</a:t>
            </a:fld>
            <a:r>
              <a:rPr lang="de-DE" smtClean="0"/>
              <a:t>/73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2" grpId="0"/>
      <p:bldP spid="73743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Lepton+jets</a:t>
            </a:r>
            <a:r>
              <a:rPr lang="en-US" dirty="0" smtClean="0"/>
              <a:t>: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4544" y="956570"/>
            <a:ext cx="9144000" cy="5643603"/>
          </a:xfrm>
        </p:spPr>
        <p:txBody>
          <a:bodyPr/>
          <a:lstStyle/>
          <a:p>
            <a:r>
              <a:rPr lang="en-US" sz="2000" dirty="0"/>
              <a:t>primary vertex with </a:t>
            </a:r>
            <a:r>
              <a:rPr lang="en-US" sz="2000" dirty="0" smtClean="0">
                <a:cs typeface="Arial" charset="0"/>
              </a:rPr>
              <a:t>≥5 </a:t>
            </a:r>
            <a:r>
              <a:rPr lang="en-US" sz="2000" dirty="0">
                <a:cs typeface="Arial" charset="0"/>
              </a:rPr>
              <a:t>tracks</a:t>
            </a:r>
          </a:p>
          <a:p>
            <a:r>
              <a:rPr lang="en-US" sz="2000" dirty="0"/>
              <a:t>exactly one medium </a:t>
            </a:r>
            <a:r>
              <a:rPr lang="en-US" sz="2000" dirty="0" smtClean="0"/>
              <a:t>e/</a:t>
            </a:r>
            <a:r>
              <a:rPr lang="en-US" sz="2000" dirty="0" smtClean="0">
                <a:latin typeface="Symbol" pitchFamily="18" charset="2"/>
              </a:rPr>
              <a:t>m</a:t>
            </a:r>
            <a:endParaRPr lang="en-US" sz="2000" dirty="0">
              <a:latin typeface="Symbol" pitchFamily="18" charset="2"/>
            </a:endParaRPr>
          </a:p>
          <a:p>
            <a:pPr lvl="1"/>
            <a:r>
              <a:rPr lang="en-US" sz="1800" dirty="0"/>
              <a:t>match with trigger object</a:t>
            </a:r>
          </a:p>
          <a:p>
            <a:pPr lvl="1"/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&gt;20 GeV, isolated</a:t>
            </a:r>
          </a:p>
          <a:p>
            <a:pPr lvl="1"/>
            <a:r>
              <a:rPr lang="en-US" sz="1800" dirty="0"/>
              <a:t>require b-layer hit (reject </a:t>
            </a:r>
            <a:r>
              <a:rPr lang="en-US" sz="1800" dirty="0">
                <a:latin typeface="Symbol" pitchFamily="18" charset="2"/>
              </a:rPr>
              <a:t>g</a:t>
            </a:r>
            <a:r>
              <a:rPr lang="en-US" sz="1800" dirty="0">
                <a:cs typeface="Arial" charset="0"/>
              </a:rPr>
              <a:t>→2e</a:t>
            </a:r>
            <a:r>
              <a:rPr lang="en-US" sz="1800" dirty="0"/>
              <a:t>)</a:t>
            </a:r>
            <a:endParaRPr lang="en-US" sz="1800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≥4 jets </a:t>
            </a:r>
          </a:p>
          <a:p>
            <a:pPr lvl="1"/>
            <a:r>
              <a:rPr lang="en-US" sz="1800" dirty="0">
                <a:cs typeface="Arial" charset="0"/>
              </a:rPr>
              <a:t>anti-kt4  @ EM+JES scale</a:t>
            </a:r>
          </a:p>
          <a:p>
            <a:pPr lvl="1"/>
            <a:r>
              <a:rPr lang="en-US" sz="1800" dirty="0" err="1">
                <a:cs typeface="Arial" charset="0"/>
              </a:rPr>
              <a:t>p</a:t>
            </a:r>
            <a:r>
              <a:rPr lang="en-US" sz="1800" baseline="-25000" dirty="0" err="1">
                <a:cs typeface="Arial" charset="0"/>
              </a:rPr>
              <a:t>T</a:t>
            </a:r>
            <a:r>
              <a:rPr lang="en-US" sz="1800" dirty="0">
                <a:cs typeface="Arial" charset="0"/>
              </a:rPr>
              <a:t>&gt;20 GeV, |</a:t>
            </a:r>
            <a:r>
              <a:rPr lang="en-US" sz="1800" dirty="0">
                <a:latin typeface="Symbol" pitchFamily="18" charset="2"/>
                <a:cs typeface="Arial" charset="0"/>
              </a:rPr>
              <a:t>h</a:t>
            </a:r>
            <a:r>
              <a:rPr lang="en-US" sz="1800" dirty="0">
                <a:cs typeface="Arial" charset="0"/>
              </a:rPr>
              <a:t>|&lt;</a:t>
            </a:r>
            <a:r>
              <a:rPr lang="en-US" sz="1800" dirty="0" smtClean="0">
                <a:cs typeface="Arial" charset="0"/>
              </a:rPr>
              <a:t>2.5</a:t>
            </a:r>
            <a:endParaRPr lang="en-US" sz="1800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jet-lepton overlap removal</a:t>
            </a:r>
          </a:p>
          <a:p>
            <a:r>
              <a:rPr lang="en-US" sz="2000" dirty="0">
                <a:cs typeface="Arial" charset="0"/>
              </a:rPr>
              <a:t>≥1 b-tag (SV0 @ 50% eff.)</a:t>
            </a:r>
          </a:p>
          <a:p>
            <a:r>
              <a:rPr lang="en-US" sz="2000" dirty="0" err="1">
                <a:cs typeface="Arial" charset="0"/>
              </a:rPr>
              <a:t>E</a:t>
            </a:r>
            <a:r>
              <a:rPr lang="en-US" sz="2000" baseline="-25000" dirty="0" err="1">
                <a:cs typeface="Arial" charset="0"/>
              </a:rPr>
              <a:t>T</a:t>
            </a:r>
            <a:r>
              <a:rPr lang="en-US" sz="2000" baseline="30000" dirty="0" err="1">
                <a:cs typeface="Arial" charset="0"/>
              </a:rPr>
              <a:t>miss</a:t>
            </a:r>
            <a:r>
              <a:rPr lang="en-US" sz="2000" dirty="0">
                <a:cs typeface="Arial" charset="0"/>
              </a:rPr>
              <a:t>&gt;20 GeV</a:t>
            </a:r>
          </a:p>
          <a:p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139" y="965908"/>
            <a:ext cx="267811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594" y="3711723"/>
            <a:ext cx="26781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04" y="956570"/>
            <a:ext cx="2678112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79" y="3699023"/>
            <a:ext cx="2678112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WordArt 13"/>
          <p:cNvSpPr>
            <a:spLocks noChangeArrowheads="1" noChangeShapeType="1" noTextEdit="1"/>
          </p:cNvSpPr>
          <p:nvPr/>
        </p:nvSpPr>
        <p:spPr bwMode="auto">
          <a:xfrm>
            <a:off x="5617666" y="1165373"/>
            <a:ext cx="10985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e+jets</a:t>
            </a:r>
          </a:p>
        </p:txBody>
      </p:sp>
      <p:sp>
        <p:nvSpPr>
          <p:cNvPr id="12" name="WordArt 14"/>
          <p:cNvSpPr>
            <a:spLocks noChangeArrowheads="1" noChangeShapeType="1" noTextEdit="1"/>
          </p:cNvSpPr>
          <p:nvPr/>
        </p:nvSpPr>
        <p:spPr bwMode="auto">
          <a:xfrm>
            <a:off x="5655766" y="3946673"/>
            <a:ext cx="10985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mu+jets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7800" y="5846297"/>
            <a:ext cx="391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7 candidates found in 295 nb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</a:p>
        </p:txBody>
      </p:sp>
      <p:pic>
        <p:nvPicPr>
          <p:cNvPr id="14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40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1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Dilepton: simulation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4544" y="928669"/>
            <a:ext cx="9468544" cy="5643603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400" dirty="0" smtClean="0"/>
              <a:t>Smaller branching fraction, but clean signature </a:t>
            </a:r>
            <a:r>
              <a:rPr lang="en-US" sz="2400" dirty="0" smtClean="0">
                <a:latin typeface="Arial"/>
                <a:cs typeface="Arial"/>
                <a:sym typeface="Wingdings" pitchFamily="2" charset="2"/>
              </a:rPr>
              <a:t>→</a:t>
            </a:r>
            <a:r>
              <a:rPr lang="en-US" sz="2400" dirty="0" smtClean="0">
                <a:sym typeface="Wingdings" pitchFamily="2" charset="2"/>
              </a:rPr>
              <a:t> promising</a:t>
            </a:r>
            <a:r>
              <a:rPr lang="en-US" sz="2400" dirty="0" smtClean="0"/>
              <a:t> at LHC</a:t>
            </a:r>
          </a:p>
          <a:p>
            <a:pPr lvl="0">
              <a:defRPr/>
            </a:pPr>
            <a:r>
              <a:rPr lang="en-US" sz="2400" dirty="0" smtClean="0"/>
              <a:t>Leptons</a:t>
            </a:r>
          </a:p>
          <a:p>
            <a:pPr lvl="1">
              <a:defRPr/>
            </a:pPr>
            <a:r>
              <a:rPr lang="en-US" sz="2000" dirty="0" smtClean="0"/>
              <a:t>Excellent to trigger and reconstruct </a:t>
            </a:r>
          </a:p>
          <a:p>
            <a:pPr lvl="0">
              <a:defRPr/>
            </a:pPr>
            <a:r>
              <a:rPr lang="en-US" sz="2400" dirty="0" smtClean="0"/>
              <a:t>Backgrounds</a:t>
            </a:r>
          </a:p>
          <a:p>
            <a:pPr lvl="1">
              <a:defRPr/>
            </a:pPr>
            <a:r>
              <a:rPr lang="en-US" sz="2000" dirty="0" smtClean="0"/>
              <a:t>Leptons from other SM processes</a:t>
            </a:r>
          </a:p>
          <a:p>
            <a:pPr lvl="2">
              <a:defRPr/>
            </a:pPr>
            <a:r>
              <a:rPr lang="en-US" sz="1800" dirty="0" err="1" smtClean="0"/>
              <a:t>Z→</a:t>
            </a:r>
            <a:r>
              <a:rPr lang="en-US" sz="1800" dirty="0" err="1" smtClean="0">
                <a:latin typeface="+mn-lt"/>
                <a:cs typeface="Times New Roman"/>
              </a:rPr>
              <a:t>ℓ</a:t>
            </a:r>
            <a:r>
              <a:rPr lang="en-US" sz="1800" baseline="30000" dirty="0" smtClean="0">
                <a:latin typeface="+mn-lt"/>
                <a:cs typeface="Times New Roman"/>
              </a:rPr>
              <a:t>+</a:t>
            </a:r>
            <a:r>
              <a:rPr lang="en-US" sz="1800" dirty="0" smtClean="0">
                <a:latin typeface="+mn-lt"/>
                <a:cs typeface="Times New Roman"/>
              </a:rPr>
              <a:t> ℓ</a:t>
            </a:r>
            <a:r>
              <a:rPr lang="en-US" sz="1800" baseline="30000" dirty="0" smtClean="0">
                <a:latin typeface="+mn-lt"/>
                <a:cs typeface="Times New Roman"/>
              </a:rPr>
              <a:t>-</a:t>
            </a:r>
            <a:r>
              <a:rPr lang="en-US" sz="1800" dirty="0" smtClean="0">
                <a:latin typeface="+mn-lt"/>
                <a:cs typeface="Times New Roman"/>
              </a:rPr>
              <a:t>  </a:t>
            </a:r>
            <a:r>
              <a:rPr lang="en-US" sz="1800" dirty="0" smtClean="0">
                <a:latin typeface="Arial"/>
                <a:cs typeface="Arial"/>
              </a:rPr>
              <a:t>, Z</a:t>
            </a:r>
            <a:r>
              <a:rPr lang="en-US" sz="1800" dirty="0" smtClean="0"/>
              <a:t> → </a:t>
            </a:r>
            <a:r>
              <a:rPr lang="el-GR" sz="1800" dirty="0" smtClean="0">
                <a:latin typeface="+mn-lt"/>
                <a:cs typeface="Times New Roman"/>
              </a:rPr>
              <a:t>τ</a:t>
            </a:r>
            <a:r>
              <a:rPr lang="en-US" sz="1800" baseline="30000" dirty="0" smtClean="0">
                <a:latin typeface="+mn-lt"/>
                <a:cs typeface="Times New Roman"/>
              </a:rPr>
              <a:t>+</a:t>
            </a:r>
            <a:r>
              <a:rPr lang="el-GR" sz="1800" dirty="0" smtClean="0">
                <a:latin typeface="+mn-lt"/>
                <a:cs typeface="Times New Roman"/>
              </a:rPr>
              <a:t>τ</a:t>
            </a:r>
            <a:r>
              <a:rPr lang="en-US" sz="1800" baseline="30000" dirty="0" smtClean="0">
                <a:latin typeface="+mn-lt"/>
                <a:cs typeface="Times New Roman"/>
              </a:rPr>
              <a:t>-</a:t>
            </a:r>
          </a:p>
          <a:p>
            <a:pPr lvl="1">
              <a:defRPr/>
            </a:pPr>
            <a:r>
              <a:rPr lang="en-US" sz="2000" dirty="0" smtClean="0"/>
              <a:t>Secondary leptons</a:t>
            </a:r>
          </a:p>
          <a:p>
            <a:pPr lvl="2">
              <a:defRPr/>
            </a:pPr>
            <a:r>
              <a:rPr lang="en-US" sz="1800" dirty="0" smtClean="0"/>
              <a:t>E.g. from jets → Reject with energy isolation</a:t>
            </a:r>
          </a:p>
          <a:p>
            <a:endParaRPr lang="de-DE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12776"/>
            <a:ext cx="8350696" cy="3226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ndara" pitchFamily="34" charset="0"/>
              <a:buChar char=" 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9" name="Picture 1" descr="C:\Documents and Settings\cristinz\Desktop\Seminar 2009\CSC_plots\T6_fig12_left_colo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365104"/>
            <a:ext cx="3150393" cy="2133600"/>
          </a:xfrm>
          <a:prstGeom prst="rect">
            <a:avLst/>
          </a:prstGeom>
          <a:noFill/>
        </p:spPr>
      </p:pic>
      <p:pic>
        <p:nvPicPr>
          <p:cNvPr id="10" name="Picture 2" descr="C:\Documents and Settings\cristinz\Desktop\Seminar 2009\CSC_plots\T6_fig12_right_col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365104"/>
            <a:ext cx="3150393" cy="213360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76400"/>
            <a:ext cx="3581400" cy="24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252736" y="4728592"/>
            <a:ext cx="126669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cs typeface="Times New Roman"/>
              </a:rPr>
              <a:t>Δ</a:t>
            </a:r>
            <a:r>
              <a:rPr lang="en-US" b="1" dirty="0" smtClean="0">
                <a:cs typeface="Times New Roman"/>
              </a:rPr>
              <a:t>R (µ, jet)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59288" y="4652392"/>
            <a:ext cx="1133644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electron</a:t>
            </a:r>
          </a:p>
          <a:p>
            <a:r>
              <a:rPr lang="en-US" b="1" dirty="0" smtClean="0"/>
              <a:t>isolation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6519834" y="5157192"/>
            <a:ext cx="2624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CERN-OPEN-2008-020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100pb</a:t>
            </a:r>
            <a:r>
              <a:rPr lang="en-US" b="1" baseline="30000" dirty="0" smtClean="0">
                <a:solidFill>
                  <a:schemeClr val="bg1"/>
                </a:solidFill>
                <a:latin typeface="Candara" pitchFamily="34" charset="0"/>
              </a:rPr>
              <a:t>-1</a:t>
            </a:r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 @ 14TeV</a:t>
            </a:r>
            <a:endParaRPr lang="en-US" dirty="0"/>
          </a:p>
        </p:txBody>
      </p:sp>
      <p:pic>
        <p:nvPicPr>
          <p:cNvPr id="15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41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201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Systematic uncertainties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7946" y="928669"/>
            <a:ext cx="9144000" cy="564360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Systematic uncertainties</a:t>
            </a:r>
            <a:endParaRPr lang="en-US" sz="2000" dirty="0" smtClean="0"/>
          </a:p>
          <a:p>
            <a:pPr lvl="1"/>
            <a:r>
              <a:rPr lang="en-US" sz="2000" dirty="0" smtClean="0"/>
              <a:t>From data  </a:t>
            </a:r>
          </a:p>
          <a:p>
            <a:pPr lvl="2"/>
            <a:r>
              <a:rPr lang="en-US" sz="1800" dirty="0" err="1" smtClean="0"/>
              <a:t>Drell</a:t>
            </a:r>
            <a:r>
              <a:rPr lang="en-US" sz="1800" dirty="0" smtClean="0"/>
              <a:t>-Yan events</a:t>
            </a:r>
            <a:endParaRPr lang="en-US" sz="1800" b="0" dirty="0" smtClean="0"/>
          </a:p>
          <a:p>
            <a:pPr lvl="2"/>
            <a:r>
              <a:rPr lang="en-US" sz="1800" dirty="0" smtClean="0"/>
              <a:t>fake rate</a:t>
            </a:r>
          </a:p>
          <a:p>
            <a:pPr lvl="2"/>
            <a:r>
              <a:rPr lang="en-US" sz="1800" dirty="0" smtClean="0"/>
              <a:t>luminosity</a:t>
            </a:r>
          </a:p>
          <a:p>
            <a:pPr lvl="1"/>
            <a:r>
              <a:rPr lang="en-US" sz="2000" dirty="0" smtClean="0"/>
              <a:t>Detector effects</a:t>
            </a:r>
          </a:p>
          <a:p>
            <a:pPr lvl="2"/>
            <a:r>
              <a:rPr lang="en-US" sz="1800" dirty="0" smtClean="0"/>
              <a:t>trigger and  lepton ID efficiency</a:t>
            </a:r>
          </a:p>
          <a:p>
            <a:pPr lvl="2"/>
            <a:r>
              <a:rPr lang="en-US" sz="1800" dirty="0" smtClean="0"/>
              <a:t>jet and lepton energy scale</a:t>
            </a:r>
          </a:p>
          <a:p>
            <a:pPr lvl="1"/>
            <a:r>
              <a:rPr lang="en-US" sz="2000" dirty="0" smtClean="0"/>
              <a:t>From theory/models</a:t>
            </a:r>
          </a:p>
          <a:p>
            <a:pPr lvl="2"/>
            <a:r>
              <a:rPr lang="en-US" sz="1800" dirty="0" smtClean="0"/>
              <a:t>Monte-Carlo model</a:t>
            </a:r>
          </a:p>
          <a:p>
            <a:pPr lvl="2"/>
            <a:r>
              <a:rPr lang="en-US" sz="1800" dirty="0" smtClean="0"/>
              <a:t>Background Cross-sections</a:t>
            </a:r>
          </a:p>
          <a:p>
            <a:pPr lvl="2"/>
            <a:r>
              <a:rPr lang="en-US" sz="1800" dirty="0" smtClean="0"/>
              <a:t>parton distribution functions</a:t>
            </a:r>
          </a:p>
          <a:p>
            <a:pPr lvl="2"/>
            <a:r>
              <a:rPr lang="en-US" sz="1800" dirty="0" smtClean="0"/>
              <a:t>gluon radiation</a:t>
            </a:r>
          </a:p>
          <a:p>
            <a:r>
              <a:rPr lang="en-US" sz="2400" dirty="0" smtClean="0"/>
              <a:t>Result</a:t>
            </a:r>
          </a:p>
          <a:p>
            <a:pPr lvl="1"/>
            <a:r>
              <a:rPr lang="en-US" sz="2000" dirty="0" smtClean="0"/>
              <a:t>Statistical 3%</a:t>
            </a:r>
          </a:p>
          <a:p>
            <a:pPr lvl="1"/>
            <a:r>
              <a:rPr lang="en-US" sz="2000" dirty="0" smtClean="0"/>
              <a:t>Total syst. </a:t>
            </a:r>
            <a:r>
              <a:rPr lang="en-US" sz="2000" dirty="0" err="1" smtClean="0"/>
              <a:t>uncert</a:t>
            </a:r>
            <a:r>
              <a:rPr lang="en-US" sz="2000" dirty="0" smtClean="0"/>
              <a:t>.  &lt; 10%+L</a:t>
            </a: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928671"/>
            <a:ext cx="2286016" cy="212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5194394" y="1428737"/>
            <a:ext cx="428628" cy="1285884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ounded Rectangle 17"/>
          <p:cNvSpPr/>
          <p:nvPr/>
        </p:nvSpPr>
        <p:spPr>
          <a:xfrm>
            <a:off x="5623022" y="2265445"/>
            <a:ext cx="428628" cy="428628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ounded Rectangle 18"/>
          <p:cNvSpPr/>
          <p:nvPr/>
        </p:nvSpPr>
        <p:spPr>
          <a:xfrm>
            <a:off x="4765766" y="2275719"/>
            <a:ext cx="428628" cy="428628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ounded Rectangle 19"/>
          <p:cNvSpPr/>
          <p:nvPr/>
        </p:nvSpPr>
        <p:spPr>
          <a:xfrm>
            <a:off x="4765766" y="1449285"/>
            <a:ext cx="428628" cy="428628"/>
          </a:xfrm>
          <a:prstGeom prst="roundRect">
            <a:avLst/>
          </a:prstGeom>
          <a:solidFill>
            <a:srgbClr val="91FD9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ounded Rectangle 20"/>
          <p:cNvSpPr/>
          <p:nvPr/>
        </p:nvSpPr>
        <p:spPr>
          <a:xfrm>
            <a:off x="5623022" y="1449285"/>
            <a:ext cx="428628" cy="428628"/>
          </a:xfrm>
          <a:prstGeom prst="roundRect">
            <a:avLst/>
          </a:prstGeom>
          <a:solidFill>
            <a:srgbClr val="91FD9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Box 22"/>
          <p:cNvSpPr txBox="1"/>
          <p:nvPr/>
        </p:nvSpPr>
        <p:spPr bwMode="auto">
          <a:xfrm>
            <a:off x="6681477" y="1142984"/>
            <a:ext cx="1736353" cy="10772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defTabSz="914414"/>
            <a:r>
              <a:rPr lang="en-US" sz="2400" dirty="0" err="1" smtClean="0">
                <a:solidFill>
                  <a:srgbClr val="FFFF00"/>
                </a:solidFill>
                <a:latin typeface="Candara" pitchFamily="34" charset="0"/>
              </a:rPr>
              <a:t>Drell</a:t>
            </a:r>
            <a:r>
              <a:rPr lang="en-US" sz="2400" dirty="0" smtClean="0">
                <a:solidFill>
                  <a:srgbClr val="FFFF00"/>
                </a:solidFill>
                <a:latin typeface="Candara" pitchFamily="34" charset="0"/>
              </a:rPr>
              <a:t>-Yan</a:t>
            </a:r>
          </a:p>
          <a:p>
            <a:pPr defTabSz="914414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91FD94"/>
                </a:solidFill>
                <a:latin typeface="Candara" pitchFamily="34" charset="0"/>
              </a:rPr>
              <a:t> Signal region</a:t>
            </a:r>
          </a:p>
          <a:p>
            <a:pPr defTabSz="914414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7575"/>
                </a:solidFill>
                <a:latin typeface="Candara" pitchFamily="34" charset="0"/>
              </a:rPr>
              <a:t> Side-bands</a:t>
            </a:r>
            <a:endParaRPr lang="de-DE" sz="2000" dirty="0" smtClean="0">
              <a:solidFill>
                <a:srgbClr val="FF7575"/>
              </a:solidFill>
              <a:latin typeface="Candara" pitchFamily="34" charset="0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7451" y="3500438"/>
            <a:ext cx="4462899" cy="296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1875826" y="5013176"/>
            <a:ext cx="2624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ATL-PHYS-PUB-2009-086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200pb</a:t>
            </a:r>
            <a:r>
              <a:rPr lang="en-US" b="1" baseline="30000" dirty="0" smtClean="0">
                <a:solidFill>
                  <a:schemeClr val="bg1"/>
                </a:solidFill>
                <a:latin typeface="Candara" pitchFamily="34" charset="0"/>
              </a:rPr>
              <a:t>-1</a:t>
            </a:r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 @ 10TeV</a:t>
            </a:r>
            <a:endParaRPr lang="en-US" dirty="0"/>
          </a:p>
        </p:txBody>
      </p:sp>
      <p:pic>
        <p:nvPicPr>
          <p:cNvPr id="16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42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5707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PDF 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669"/>
            <a:ext cx="4788023" cy="5643603"/>
          </a:xfrm>
        </p:spPr>
        <p:txBody>
          <a:bodyPr/>
          <a:lstStyle/>
          <a:p>
            <a:r>
              <a:rPr lang="en-US" dirty="0"/>
              <a:t>Use reweighting technique </a:t>
            </a:r>
          </a:p>
          <a:p>
            <a:pPr lvl="1"/>
            <a:r>
              <a:rPr lang="en-US" dirty="0"/>
              <a:t>based on </a:t>
            </a:r>
            <a:r>
              <a:rPr lang="en-US" dirty="0" err="1"/>
              <a:t>parton</a:t>
            </a:r>
            <a:r>
              <a:rPr lang="en-US" dirty="0"/>
              <a:t> flavor, </a:t>
            </a:r>
            <a:r>
              <a:rPr lang="en-US" dirty="0" smtClean="0"/>
              <a:t>mom. </a:t>
            </a:r>
            <a:r>
              <a:rPr lang="en-US" dirty="0"/>
              <a:t>fraction and mom. transfer</a:t>
            </a:r>
          </a:p>
          <a:p>
            <a:pPr lvl="1"/>
            <a:r>
              <a:rPr lang="en-US" dirty="0"/>
              <a:t>For MC@NLO in particular </a:t>
            </a:r>
            <a:r>
              <a:rPr lang="en-US" dirty="0" smtClean="0"/>
              <a:t> Q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>
                <a:latin typeface="Arial Bar" pitchFamily="34" charset="0"/>
                <a:cs typeface="Arial Bar" pitchFamily="34" charset="0"/>
              </a:rPr>
              <a:t>p</a:t>
            </a:r>
            <a:r>
              <a:rPr lang="en-US" baseline="30000" dirty="0"/>
              <a:t>2</a:t>
            </a:r>
            <a:r>
              <a:rPr lang="en-US" baseline="-25000" dirty="0"/>
              <a:t>Ttop</a:t>
            </a:r>
            <a:r>
              <a:rPr lang="en-US" dirty="0"/>
              <a:t> + m</a:t>
            </a:r>
            <a:r>
              <a:rPr lang="en-US" baseline="30000" dirty="0"/>
              <a:t>2</a:t>
            </a:r>
            <a:r>
              <a:rPr lang="en-US" baseline="-25000" dirty="0"/>
              <a:t>top</a:t>
            </a:r>
          </a:p>
          <a:p>
            <a:pPr lvl="1"/>
            <a:r>
              <a:rPr lang="en-US" dirty="0"/>
              <a:t>Hessian approach to evaluate the uncertainty for a set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Compare PDF sets</a:t>
            </a:r>
          </a:p>
          <a:p>
            <a:pPr lvl="1"/>
            <a:r>
              <a:rPr lang="en-US" dirty="0" smtClean="0"/>
              <a:t>CTEQ, MWST, NNPDF, …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320" y="4005064"/>
            <a:ext cx="2895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8396" y="4235968"/>
            <a:ext cx="3848100" cy="228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5501" y="980728"/>
            <a:ext cx="4216897" cy="280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43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8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Dilepton channel: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4544" y="953749"/>
            <a:ext cx="9144000" cy="5139547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Exactly two </a:t>
            </a:r>
            <a:r>
              <a:rPr lang="de-DE" dirty="0" smtClean="0"/>
              <a:t>leptons</a:t>
            </a:r>
          </a:p>
          <a:p>
            <a:pPr lvl="1"/>
            <a:r>
              <a:rPr lang="de-DE" dirty="0" smtClean="0"/>
              <a:t>oppsite charge</a:t>
            </a:r>
          </a:p>
          <a:p>
            <a:pPr lvl="1"/>
            <a:r>
              <a:rPr lang="de-DE" dirty="0" smtClean="0"/>
              <a:t>isolated</a:t>
            </a:r>
          </a:p>
          <a:p>
            <a:pPr lvl="1"/>
            <a:r>
              <a:rPr lang="de-DE" dirty="0" smtClean="0"/>
              <a:t>high p</a:t>
            </a:r>
            <a:r>
              <a:rPr lang="de-DE" baseline="-25000" dirty="0" smtClean="0"/>
              <a:t>T</a:t>
            </a:r>
          </a:p>
          <a:p>
            <a:pPr lvl="1"/>
            <a:r>
              <a:rPr lang="de-DE" dirty="0" smtClean="0"/>
              <a:t>associated HLT object</a:t>
            </a:r>
          </a:p>
          <a:p>
            <a:r>
              <a:rPr lang="en-US" dirty="0" smtClean="0"/>
              <a:t>≥</a:t>
            </a:r>
            <a:r>
              <a:rPr lang="en-US" dirty="0"/>
              <a:t>2 </a:t>
            </a:r>
            <a:r>
              <a:rPr lang="en-US" dirty="0" smtClean="0"/>
              <a:t>jets</a:t>
            </a:r>
          </a:p>
          <a:p>
            <a:r>
              <a:rPr lang="en-US" dirty="0" smtClean="0"/>
              <a:t>ee</a:t>
            </a:r>
            <a:endParaRPr lang="de-DE" sz="1800" dirty="0"/>
          </a:p>
          <a:p>
            <a:pPr marL="457200" lvl="1" indent="0">
              <a:buNone/>
            </a:pPr>
            <a:r>
              <a:rPr lang="en-US" sz="2200" dirty="0" smtClean="0"/>
              <a:t>|</a:t>
            </a:r>
            <a:r>
              <a:rPr lang="en-US" sz="2200" dirty="0" err="1" smtClean="0"/>
              <a:t>m</a:t>
            </a:r>
            <a:r>
              <a:rPr lang="en-US" sz="2200" baseline="-25000" dirty="0" err="1" smtClean="0"/>
              <a:t>ee</a:t>
            </a:r>
            <a:r>
              <a:rPr lang="en-US" sz="2200" dirty="0" smtClean="0"/>
              <a:t> </a:t>
            </a:r>
            <a:r>
              <a:rPr lang="en-US" sz="2200" dirty="0"/>
              <a:t>– </a:t>
            </a:r>
            <a:r>
              <a:rPr lang="en-US" sz="2200" dirty="0" err="1" smtClean="0"/>
              <a:t>m</a:t>
            </a:r>
            <a:r>
              <a:rPr lang="en-US" sz="2200" baseline="-25000" dirty="0" err="1" smtClean="0"/>
              <a:t>Z</a:t>
            </a:r>
            <a:r>
              <a:rPr lang="en-US" sz="2200" dirty="0" smtClean="0"/>
              <a:t>|&gt;5GeV</a:t>
            </a:r>
            <a:r>
              <a:rPr lang="en-US" sz="2200" dirty="0"/>
              <a:t>; </a:t>
            </a:r>
            <a:r>
              <a:rPr lang="de-DE" sz="2200" dirty="0"/>
              <a:t>E</a:t>
            </a:r>
            <a:r>
              <a:rPr lang="de-DE" sz="2200" baseline="-25000" dirty="0"/>
              <a:t>T</a:t>
            </a:r>
            <a:r>
              <a:rPr lang="de-DE" sz="2200" baseline="30000" dirty="0"/>
              <a:t>miss </a:t>
            </a:r>
            <a:r>
              <a:rPr lang="de-DE" sz="2200" dirty="0"/>
              <a:t>&gt;40 </a:t>
            </a:r>
            <a:r>
              <a:rPr lang="de-DE" sz="2200" dirty="0" smtClean="0"/>
              <a:t>GeV</a:t>
            </a:r>
          </a:p>
          <a:p>
            <a:r>
              <a:rPr lang="de-DE" sz="2600" dirty="0" smtClean="0"/>
              <a:t>µµ </a:t>
            </a:r>
          </a:p>
          <a:p>
            <a:pPr marL="457200" lvl="1" indent="0">
              <a:buNone/>
            </a:pPr>
            <a:r>
              <a:rPr lang="de-DE" sz="2200" dirty="0" smtClean="0"/>
              <a:t> </a:t>
            </a:r>
            <a:r>
              <a:rPr lang="en-US" sz="2200" dirty="0"/>
              <a:t>|</a:t>
            </a:r>
            <a:r>
              <a:rPr lang="en-US" sz="2200" dirty="0" smtClean="0"/>
              <a:t>m</a:t>
            </a:r>
            <a:r>
              <a:rPr lang="en-US" sz="2200" baseline="-25000" dirty="0" smtClean="0"/>
              <a:t>µµ</a:t>
            </a:r>
            <a:r>
              <a:rPr lang="en-US" sz="2200" dirty="0" smtClean="0"/>
              <a:t>–</a:t>
            </a:r>
            <a:r>
              <a:rPr lang="en-US" sz="2200" dirty="0" err="1" smtClean="0"/>
              <a:t>m</a:t>
            </a:r>
            <a:r>
              <a:rPr lang="en-US" sz="2200" baseline="-25000" dirty="0" err="1" smtClean="0"/>
              <a:t>Z</a:t>
            </a:r>
            <a:r>
              <a:rPr lang="en-US" sz="2200" dirty="0" smtClean="0"/>
              <a:t>|&gt;10GeV</a:t>
            </a:r>
            <a:r>
              <a:rPr lang="en-US" sz="2200" dirty="0"/>
              <a:t>; </a:t>
            </a:r>
            <a:r>
              <a:rPr lang="de-DE" sz="2200" dirty="0"/>
              <a:t>E</a:t>
            </a:r>
            <a:r>
              <a:rPr lang="de-DE" sz="2200" baseline="-25000" dirty="0"/>
              <a:t>T</a:t>
            </a:r>
            <a:r>
              <a:rPr lang="de-DE" sz="2200" baseline="30000" dirty="0"/>
              <a:t>miss </a:t>
            </a:r>
            <a:r>
              <a:rPr lang="de-DE" sz="2200" dirty="0"/>
              <a:t>&gt;30 </a:t>
            </a:r>
            <a:r>
              <a:rPr lang="de-DE" sz="2200" dirty="0" smtClean="0"/>
              <a:t>GeV</a:t>
            </a:r>
          </a:p>
          <a:p>
            <a:r>
              <a:rPr lang="de-DE" sz="2600" dirty="0" smtClean="0"/>
              <a:t>eµ</a:t>
            </a:r>
          </a:p>
          <a:p>
            <a:pPr marL="457200" lvl="1" indent="0">
              <a:buNone/>
            </a:pPr>
            <a:r>
              <a:rPr lang="de-DE" sz="2200" dirty="0" smtClean="0"/>
              <a:t>H</a:t>
            </a:r>
            <a:r>
              <a:rPr lang="de-DE" sz="2200" baseline="-25000" dirty="0" smtClean="0"/>
              <a:t>T</a:t>
            </a:r>
            <a:r>
              <a:rPr lang="de-DE" sz="2200" dirty="0" smtClean="0"/>
              <a:t>=</a:t>
            </a:r>
            <a:r>
              <a:rPr lang="el-GR" sz="2200" dirty="0" smtClean="0"/>
              <a:t>Σ</a:t>
            </a:r>
            <a:r>
              <a:rPr lang="en-US" sz="2200" dirty="0"/>
              <a:t>(</a:t>
            </a:r>
            <a:r>
              <a:rPr lang="en-US" sz="2200" dirty="0" err="1"/>
              <a:t>p</a:t>
            </a:r>
            <a:r>
              <a:rPr lang="en-US" sz="2200" baseline="-25000" dirty="0" err="1"/>
              <a:t>T</a:t>
            </a:r>
            <a:r>
              <a:rPr lang="en-US" sz="2200" baseline="30000" dirty="0" err="1"/>
              <a:t>lep</a:t>
            </a:r>
            <a:r>
              <a:rPr lang="en-US" sz="2200" dirty="0"/>
              <a:t> + </a:t>
            </a:r>
            <a:r>
              <a:rPr lang="en-US" sz="2200" dirty="0" err="1"/>
              <a:t>E</a:t>
            </a:r>
            <a:r>
              <a:rPr lang="en-US" sz="2200" baseline="-25000" dirty="0" err="1"/>
              <a:t>T</a:t>
            </a:r>
            <a:r>
              <a:rPr lang="en-US" sz="2200" baseline="30000" dirty="0" err="1"/>
              <a:t>jets</a:t>
            </a:r>
            <a:r>
              <a:rPr lang="en-US" sz="2200" dirty="0"/>
              <a:t>)</a:t>
            </a:r>
            <a:r>
              <a:rPr lang="de-DE" sz="2200" dirty="0"/>
              <a:t>&gt;150GeV</a:t>
            </a:r>
          </a:p>
          <a:p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37" y="920376"/>
            <a:ext cx="2605088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66" y="3677023"/>
            <a:ext cx="2605087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28" y="896470"/>
            <a:ext cx="258762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3638923"/>
            <a:ext cx="2587625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WordArt 17"/>
          <p:cNvSpPr>
            <a:spLocks noChangeArrowheads="1" noChangeShapeType="1" noTextEdit="1"/>
          </p:cNvSpPr>
          <p:nvPr/>
        </p:nvSpPr>
        <p:spPr bwMode="auto">
          <a:xfrm>
            <a:off x="5337175" y="806450"/>
            <a:ext cx="10985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dil-ee</a:t>
            </a:r>
            <a:endParaRPr lang="en-US" sz="3600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18"/>
          <p:cNvSpPr>
            <a:spLocks noChangeArrowheads="1" noChangeShapeType="1" noTextEdit="1"/>
          </p:cNvSpPr>
          <p:nvPr/>
        </p:nvSpPr>
        <p:spPr bwMode="auto">
          <a:xfrm>
            <a:off x="5210175" y="3549650"/>
            <a:ext cx="11747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dil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-eµ 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69116" y="5864799"/>
            <a:ext cx="353878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2 candidates found in 295 nb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aseline="30000" dirty="0" smtClean="0">
              <a:solidFill>
                <a:srgbClr val="FF0000"/>
              </a:solidFill>
            </a:endParaRPr>
          </a:p>
        </p:txBody>
      </p:sp>
      <p:pic>
        <p:nvPicPr>
          <p:cNvPr id="14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44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853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“Platinum” top candidate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Double b-tagged </a:t>
            </a:r>
            <a:r>
              <a:rPr lang="en-US" dirty="0" err="1" smtClean="0"/>
              <a:t>ttbar</a:t>
            </a:r>
            <a:r>
              <a:rPr lang="en-US" dirty="0" smtClean="0"/>
              <a:t> candidate in eµ channel</a:t>
            </a:r>
          </a:p>
          <a:p>
            <a:pPr lvl="1"/>
            <a:r>
              <a:rPr lang="en-US" dirty="0" smtClean="0"/>
              <a:t>purity in excess of 95% </a:t>
            </a:r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0" y="1916832"/>
            <a:ext cx="831146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45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696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know it’s top?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 in single-lepton channel</a:t>
            </a:r>
          </a:p>
          <a:p>
            <a:pPr lvl="1"/>
            <a:r>
              <a:rPr lang="en-US" dirty="0" smtClean="0"/>
              <a:t>Invariant </a:t>
            </a:r>
            <a:r>
              <a:rPr lang="en-US" dirty="0"/>
              <a:t>tri-jet </a:t>
            </a:r>
            <a:r>
              <a:rPr lang="en-US" dirty="0" smtClean="0"/>
              <a:t>mass</a:t>
            </a:r>
            <a:endParaRPr lang="en-US" dirty="0"/>
          </a:p>
          <a:p>
            <a:r>
              <a:rPr lang="en-US" dirty="0"/>
              <a:t>Full reconstruction difficult in </a:t>
            </a:r>
            <a:r>
              <a:rPr lang="en-US" dirty="0" err="1"/>
              <a:t>dilepon</a:t>
            </a:r>
            <a:r>
              <a:rPr lang="en-US" dirty="0"/>
              <a:t> </a:t>
            </a:r>
            <a:r>
              <a:rPr lang="en-US" dirty="0" smtClean="0"/>
              <a:t>channel</a:t>
            </a:r>
            <a:endParaRPr lang="en-US" dirty="0"/>
          </a:p>
          <a:p>
            <a:pPr lvl="1"/>
            <a:r>
              <a:rPr lang="en-US" dirty="0" smtClean="0"/>
              <a:t>need </a:t>
            </a:r>
            <a:r>
              <a:rPr lang="en-US" dirty="0"/>
              <a:t>to </a:t>
            </a:r>
            <a:r>
              <a:rPr lang="en-US" dirty="0" smtClean="0"/>
              <a:t>distribute E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miss</a:t>
            </a:r>
            <a:r>
              <a:rPr lang="en-US" dirty="0" smtClean="0"/>
              <a:t> </a:t>
            </a:r>
            <a:r>
              <a:rPr lang="en-US" dirty="0"/>
              <a:t>over the two </a:t>
            </a:r>
            <a:r>
              <a:rPr lang="en-US" dirty="0" smtClean="0"/>
              <a:t>neutrinos</a:t>
            </a:r>
          </a:p>
          <a:p>
            <a:r>
              <a:rPr lang="en-US" dirty="0" smtClean="0"/>
              <a:t>Can use “</a:t>
            </a:r>
            <a:r>
              <a:rPr lang="en-US" dirty="0" err="1" smtClean="0"/>
              <a:t>stransverse</a:t>
            </a:r>
            <a:r>
              <a:rPr lang="en-US" dirty="0" smtClean="0"/>
              <a:t> mass”</a:t>
            </a:r>
          </a:p>
          <a:p>
            <a:pPr lvl="1"/>
            <a:r>
              <a:rPr lang="en-US" dirty="0" smtClean="0"/>
              <a:t>similar to W mass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5" descr="7-Slides-ta-DileptonTopMass.ppt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9" t="36571" r="14132" b="10856"/>
          <a:stretch/>
        </p:blipFill>
        <p:spPr bwMode="auto">
          <a:xfrm>
            <a:off x="4283968" y="3658876"/>
            <a:ext cx="4783832" cy="28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6465"/>
            <a:ext cx="508952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46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953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Plan for today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9958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The top quark</a:t>
            </a:r>
          </a:p>
          <a:p>
            <a:pPr lvl="1"/>
            <a:r>
              <a:rPr lang="de-DE" dirty="0" smtClean="0"/>
              <a:t>What we know from Tevatron</a:t>
            </a:r>
          </a:p>
          <a:p>
            <a:pPr lvl="1"/>
            <a:r>
              <a:rPr lang="de-DE" dirty="0" smtClean="0"/>
              <a:t>Ingredients for a top analysis</a:t>
            </a:r>
          </a:p>
          <a:p>
            <a:pPr lvl="1"/>
            <a:r>
              <a:rPr lang="de-DE" dirty="0" smtClean="0"/>
              <a:t>Potential at the LHC</a:t>
            </a:r>
          </a:p>
          <a:p>
            <a:endParaRPr lang="de-DE" sz="3200" dirty="0" smtClean="0"/>
          </a:p>
          <a:p>
            <a:r>
              <a:rPr lang="de-DE" sz="3200" dirty="0" smtClean="0"/>
              <a:t>Establishing the top quark at LHC</a:t>
            </a:r>
          </a:p>
          <a:p>
            <a:pPr lvl="1"/>
            <a:r>
              <a:rPr lang="de-DE" dirty="0" smtClean="0"/>
              <a:t>Monte-Carlo simulation studies and yields</a:t>
            </a:r>
          </a:p>
          <a:p>
            <a:pPr lvl="1"/>
            <a:r>
              <a:rPr lang="de-DE" dirty="0" smtClean="0"/>
              <a:t>Data-driven background estimates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47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985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Data-driven backgrounds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data-driven methods?</a:t>
            </a:r>
          </a:p>
          <a:p>
            <a:pPr lvl="1"/>
            <a:r>
              <a:rPr lang="en-US" dirty="0"/>
              <a:t>If the MC were perfect, no need, but at some level, detector simulation, </a:t>
            </a:r>
            <a:r>
              <a:rPr lang="en-US" dirty="0" smtClean="0"/>
              <a:t>matrix </a:t>
            </a:r>
            <a:r>
              <a:rPr lang="en-US" dirty="0"/>
              <a:t>elements, PDF’s,  will never be perfect, and proving they are good enough can be very hard	</a:t>
            </a:r>
          </a:p>
          <a:p>
            <a:r>
              <a:rPr lang="en-US" dirty="0"/>
              <a:t>Early days: establish confidence in background estimates without relying on</a:t>
            </a:r>
          </a:p>
          <a:p>
            <a:pPr lvl="1"/>
            <a:r>
              <a:rPr lang="en-US" dirty="0"/>
              <a:t>MC description of material, detector performance and complicated backgrounds: </a:t>
            </a:r>
            <a:r>
              <a:rPr lang="en-US" dirty="0" err="1"/>
              <a:t>W+jets</a:t>
            </a:r>
            <a:r>
              <a:rPr lang="en-US" dirty="0"/>
              <a:t>, Z+jets, multi-jets (QCD).</a:t>
            </a:r>
          </a:p>
          <a:p>
            <a:pPr lvl="1"/>
            <a:r>
              <a:rPr lang="en-US" dirty="0"/>
              <a:t>Simulating many events (QCD)</a:t>
            </a:r>
          </a:p>
          <a:p>
            <a:r>
              <a:rPr lang="en-US" dirty="0"/>
              <a:t>Estimate and/or reduce backgrounds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48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8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669"/>
            <a:ext cx="5355117" cy="5643603"/>
          </a:xfrm>
        </p:spPr>
        <p:txBody>
          <a:bodyPr/>
          <a:lstStyle/>
          <a:p>
            <a:r>
              <a:rPr lang="en-US" dirty="0" smtClean="0"/>
              <a:t>Several processes with high cross-section can reproduce the </a:t>
            </a:r>
            <a:r>
              <a:rPr lang="en-US" dirty="0" err="1" smtClean="0"/>
              <a:t>lepton+jets</a:t>
            </a:r>
            <a:r>
              <a:rPr lang="en-US" dirty="0" smtClean="0"/>
              <a:t> signature</a:t>
            </a:r>
            <a:endParaRPr lang="en-US" dirty="0"/>
          </a:p>
        </p:txBody>
      </p:sp>
      <p:pic>
        <p:nvPicPr>
          <p:cNvPr id="7" name="Picture 6" descr="fakes_graphics.jpg"/>
          <p:cNvPicPr>
            <a:picLocks noChangeAspect="1"/>
          </p:cNvPicPr>
          <p:nvPr/>
        </p:nvPicPr>
        <p:blipFill rotWithShape="1">
          <a:blip r:embed="rId2"/>
          <a:srcRect r="43250"/>
          <a:stretch/>
        </p:blipFill>
        <p:spPr>
          <a:xfrm>
            <a:off x="72008" y="2636912"/>
            <a:ext cx="5148064" cy="1596950"/>
          </a:xfrm>
          <a:prstGeom prst="rect">
            <a:avLst/>
          </a:prstGeom>
        </p:spPr>
      </p:pic>
      <p:pic>
        <p:nvPicPr>
          <p:cNvPr id="8" name="Inhaltsplatzhalter 7" descr="crosssections2009_v2.pn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5117" y="1258749"/>
            <a:ext cx="3681379" cy="5122579"/>
          </a:xfrm>
          <a:prstGeom prst="rect">
            <a:avLst/>
          </a:prstGeom>
        </p:spPr>
      </p:pic>
      <p:pic>
        <p:nvPicPr>
          <p:cNvPr id="9" name="Picture 8" descr="fakes_graphics.jpg"/>
          <p:cNvPicPr>
            <a:picLocks noChangeAspect="1"/>
          </p:cNvPicPr>
          <p:nvPr/>
        </p:nvPicPr>
        <p:blipFill rotWithShape="1">
          <a:blip r:embed="rId2"/>
          <a:srcRect l="57489"/>
          <a:stretch/>
        </p:blipFill>
        <p:spPr>
          <a:xfrm>
            <a:off x="643609" y="4581128"/>
            <a:ext cx="3856383" cy="15969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49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689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top quark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4544" y="881741"/>
            <a:ext cx="6572264" cy="5643603"/>
          </a:xfrm>
        </p:spPr>
        <p:txBody>
          <a:bodyPr>
            <a:noAutofit/>
          </a:bodyPr>
          <a:lstStyle/>
          <a:p>
            <a:r>
              <a:rPr lang="en-US" sz="2400" dirty="0" smtClean="0"/>
              <a:t>Behavior is determined by the large mass</a:t>
            </a:r>
          </a:p>
          <a:p>
            <a:pPr lvl="1"/>
            <a:r>
              <a:rPr lang="en-US" sz="2000" dirty="0" smtClean="0"/>
              <a:t>m</a:t>
            </a:r>
            <a:r>
              <a:rPr lang="en-US" sz="2000" baseline="-25000" dirty="0" smtClean="0"/>
              <a:t>top</a:t>
            </a:r>
            <a:r>
              <a:rPr lang="en-US" sz="2000" dirty="0" smtClean="0"/>
              <a:t> = (173.3 </a:t>
            </a:r>
            <a:r>
              <a:rPr lang="en-US" sz="2000" dirty="0" smtClean="0">
                <a:sym typeface="Symbol" pitchFamily="18" charset="2"/>
              </a:rPr>
              <a:t></a:t>
            </a:r>
            <a:r>
              <a:rPr lang="en-US" sz="2000" dirty="0" smtClean="0"/>
              <a:t> 1.1) GeV/c</a:t>
            </a:r>
            <a:r>
              <a:rPr lang="en-US" sz="2000" baseline="30000" dirty="0" smtClean="0"/>
              <a:t>2</a:t>
            </a:r>
            <a:endParaRPr lang="en-US" sz="2000" dirty="0"/>
          </a:p>
          <a:p>
            <a:r>
              <a:rPr lang="en-US" sz="2400" dirty="0" smtClean="0"/>
              <a:t>Late discovery at Tevatron (1995)</a:t>
            </a:r>
          </a:p>
          <a:p>
            <a:r>
              <a:rPr lang="en-US" sz="2400" dirty="0" smtClean="0"/>
              <a:t>Short lifetime (no top hadrons)</a:t>
            </a:r>
          </a:p>
          <a:p>
            <a:pPr lvl="1"/>
            <a:r>
              <a:rPr lang="en-US" sz="2000" dirty="0" smtClean="0"/>
              <a:t>Spin information passed to decay products</a:t>
            </a:r>
          </a:p>
          <a:p>
            <a:r>
              <a:rPr lang="en-US" sz="2400" dirty="0" smtClean="0"/>
              <a:t>Large coupling to the Higgs boson</a:t>
            </a:r>
          </a:p>
          <a:p>
            <a:pPr lvl="1"/>
            <a:r>
              <a:rPr lang="en-US" sz="2000" dirty="0" smtClean="0"/>
              <a:t>„Yukawa“ coupling y</a:t>
            </a:r>
            <a:r>
              <a:rPr lang="en-US" sz="2000" baseline="-25000" dirty="0" smtClean="0"/>
              <a:t>t </a:t>
            </a:r>
            <a:r>
              <a:rPr lang="en-US" sz="2000" dirty="0" smtClean="0"/>
              <a:t>~ </a:t>
            </a:r>
            <a:r>
              <a:rPr lang="en-US" sz="2000" dirty="0" smtClean="0">
                <a:latin typeface="Cambria Math" pitchFamily="18" charset="0"/>
                <a:ea typeface="Cambria Math" pitchFamily="18" charset="0"/>
              </a:rPr>
              <a:t>√</a:t>
            </a:r>
            <a:r>
              <a:rPr lang="en-US" sz="2000" dirty="0" smtClean="0">
                <a:ea typeface="Cambria Math"/>
              </a:rPr>
              <a:t>2m</a:t>
            </a:r>
            <a:r>
              <a:rPr lang="en-US" sz="2000" baseline="-25000" dirty="0" smtClean="0">
                <a:ea typeface="Cambria Math"/>
              </a:rPr>
              <a:t>t</a:t>
            </a:r>
            <a:r>
              <a:rPr lang="en-US" sz="2000" dirty="0" smtClean="0">
                <a:ea typeface="Cambria Math"/>
              </a:rPr>
              <a:t>/v</a:t>
            </a:r>
            <a:r>
              <a:rPr lang="en-US" sz="2000" dirty="0" smtClean="0"/>
              <a:t> ~ 1</a:t>
            </a:r>
          </a:p>
          <a:p>
            <a:pPr lvl="1"/>
            <a:r>
              <a:rPr lang="en-US" sz="2000" dirty="0" smtClean="0"/>
              <a:t>Allows for stringent tests of SM</a:t>
            </a:r>
          </a:p>
          <a:p>
            <a:pPr lvl="1"/>
            <a:r>
              <a:rPr lang="en-US" sz="2000" dirty="0" smtClean="0"/>
              <a:t>Discovery potential of New Physics</a:t>
            </a:r>
          </a:p>
          <a:p>
            <a:r>
              <a:rPr lang="en-US" sz="2400" dirty="0" smtClean="0"/>
              <a:t>Only O(10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) decays analyzed so far</a:t>
            </a:r>
          </a:p>
          <a:p>
            <a:pPr lvl="1"/>
            <a:r>
              <a:rPr lang="en-US" sz="2000" dirty="0" smtClean="0"/>
              <a:t>Many properties not precisely known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 l="5043" t="7628" r="9219" b="15845"/>
          <a:stretch>
            <a:fillRect/>
          </a:stretch>
        </p:blipFill>
        <p:spPr bwMode="auto">
          <a:xfrm>
            <a:off x="5929322" y="1285860"/>
            <a:ext cx="29718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286514" y="857232"/>
            <a:ext cx="2513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Radiative corrections</a:t>
            </a:r>
            <a:endParaRPr lang="de-DE" sz="2000" b="1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7864" y="1319986"/>
            <a:ext cx="1819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9900"/>
                </a:solidFill>
                <a:latin typeface="Candara" pitchFamily="34" charset="0"/>
              </a:rPr>
              <a:t>arXiv:1007.3178</a:t>
            </a:r>
            <a:endParaRPr lang="en-US" sz="2000" b="1" dirty="0">
              <a:solidFill>
                <a:srgbClr val="FF9900"/>
              </a:solidFill>
              <a:latin typeface="Candara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4766" y="3356992"/>
            <a:ext cx="4514988" cy="303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4766" y="3356992"/>
            <a:ext cx="4514988" cy="303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4766" y="3356992"/>
            <a:ext cx="4514988" cy="303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4087948" y="4199939"/>
            <a:ext cx="652882" cy="38147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5</a:t>
            </a:fld>
            <a:r>
              <a:rPr lang="de-DE" smtClean="0"/>
              <a:t>/73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t_tr_sket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049163"/>
            <a:ext cx="3596105" cy="1459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“fake”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3528" y="928669"/>
            <a:ext cx="9144000" cy="56436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muons:</a:t>
            </a:r>
          </a:p>
          <a:p>
            <a:pPr lvl="1"/>
            <a:r>
              <a:rPr lang="en-US" dirty="0" smtClean="0"/>
              <a:t>Decays </a:t>
            </a:r>
            <a:r>
              <a:rPr lang="en-US" dirty="0"/>
              <a:t>in flight of </a:t>
            </a:r>
            <a:r>
              <a:rPr lang="el-GR" dirty="0"/>
              <a:t>π </a:t>
            </a:r>
            <a:r>
              <a:rPr lang="en-US" dirty="0"/>
              <a:t>or K meson in light </a:t>
            </a:r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Punch </a:t>
            </a:r>
            <a:r>
              <a:rPr lang="en-US" dirty="0"/>
              <a:t>through </a:t>
            </a:r>
            <a:r>
              <a:rPr lang="en-US" dirty="0" smtClean="0"/>
              <a:t>muons</a:t>
            </a:r>
          </a:p>
          <a:p>
            <a:pPr lvl="1"/>
            <a:r>
              <a:rPr lang="en-US" dirty="0" err="1" smtClean="0"/>
              <a:t>Semileptonic</a:t>
            </a:r>
            <a:r>
              <a:rPr lang="en-US" dirty="0" smtClean="0"/>
              <a:t> </a:t>
            </a:r>
            <a:r>
              <a:rPr lang="en-US" dirty="0"/>
              <a:t>decay in a heavy flavor jet</a:t>
            </a:r>
          </a:p>
          <a:p>
            <a:r>
              <a:rPr lang="en-US" dirty="0" smtClean="0"/>
              <a:t>electron:</a:t>
            </a:r>
          </a:p>
          <a:p>
            <a:pPr lvl="1"/>
            <a:r>
              <a:rPr lang="en-US" dirty="0" smtClean="0"/>
              <a:t>Jet </a:t>
            </a:r>
            <a:r>
              <a:rPr lang="en-US" dirty="0"/>
              <a:t>with high EM </a:t>
            </a:r>
            <a:r>
              <a:rPr lang="en-US" dirty="0" smtClean="0"/>
              <a:t>fraction</a:t>
            </a:r>
          </a:p>
          <a:p>
            <a:pPr lvl="1"/>
            <a:r>
              <a:rPr lang="en-US" dirty="0" smtClean="0"/>
              <a:t>Photon </a:t>
            </a:r>
            <a:r>
              <a:rPr lang="en-US" dirty="0"/>
              <a:t>associated with a track, </a:t>
            </a:r>
            <a:r>
              <a:rPr lang="en-US" dirty="0" smtClean="0"/>
              <a:t>conversions</a:t>
            </a:r>
          </a:p>
          <a:p>
            <a:pPr lvl="1"/>
            <a:r>
              <a:rPr lang="en-US" dirty="0" err="1" smtClean="0"/>
              <a:t>Semileptonic</a:t>
            </a:r>
            <a:r>
              <a:rPr lang="en-US" dirty="0" smtClean="0"/>
              <a:t> </a:t>
            </a:r>
            <a:r>
              <a:rPr lang="en-US" dirty="0"/>
              <a:t>decay in a heavy flavor </a:t>
            </a:r>
            <a:r>
              <a:rPr lang="en-US" dirty="0" smtClean="0"/>
              <a:t>jet</a:t>
            </a:r>
          </a:p>
          <a:p>
            <a:r>
              <a:rPr lang="en-US" dirty="0" err="1"/>
              <a:t>s</a:t>
            </a:r>
            <a:r>
              <a:rPr lang="en-US" dirty="0" err="1" smtClean="0"/>
              <a:t>emileptonic</a:t>
            </a:r>
            <a:r>
              <a:rPr lang="en-US" dirty="0" smtClean="0"/>
              <a:t> channel</a:t>
            </a:r>
          </a:p>
          <a:p>
            <a:pPr lvl="1"/>
            <a:r>
              <a:rPr lang="en-US" dirty="0" smtClean="0"/>
              <a:t>QCD </a:t>
            </a:r>
            <a:r>
              <a:rPr lang="en-US" dirty="0" err="1" smtClean="0"/>
              <a:t>multijet</a:t>
            </a:r>
            <a:endParaRPr lang="en-US" dirty="0"/>
          </a:p>
          <a:p>
            <a:pPr lvl="1"/>
            <a:r>
              <a:rPr lang="en-US" dirty="0" err="1" smtClean="0"/>
              <a:t>gamma+jet</a:t>
            </a:r>
            <a:endParaRPr lang="en-US" dirty="0"/>
          </a:p>
          <a:p>
            <a:r>
              <a:rPr lang="en-US" dirty="0" err="1"/>
              <a:t>d</a:t>
            </a:r>
            <a:r>
              <a:rPr lang="en-US" dirty="0" err="1" smtClean="0"/>
              <a:t>ileptonic</a:t>
            </a:r>
            <a:r>
              <a:rPr lang="en-US" dirty="0" smtClean="0"/>
              <a:t> channel</a:t>
            </a:r>
          </a:p>
          <a:p>
            <a:pPr lvl="1"/>
            <a:r>
              <a:rPr lang="en-US" dirty="0" err="1" smtClean="0"/>
              <a:t>W+jets</a:t>
            </a:r>
            <a:r>
              <a:rPr lang="en-US" dirty="0"/>
              <a:t>: jet fakes </a:t>
            </a:r>
            <a:r>
              <a:rPr lang="en-US" dirty="0" smtClean="0"/>
              <a:t>isolated</a:t>
            </a:r>
          </a:p>
          <a:p>
            <a:pPr lvl="1"/>
            <a:r>
              <a:rPr lang="en-US" dirty="0" smtClean="0"/>
              <a:t>QCD </a:t>
            </a:r>
            <a:r>
              <a:rPr lang="en-US" dirty="0" err="1"/>
              <a:t>multijet</a:t>
            </a:r>
            <a:r>
              <a:rPr lang="en-US" dirty="0"/>
              <a:t>: two jets fake isolated leptons</a:t>
            </a:r>
          </a:p>
          <a:p>
            <a:endParaRPr lang="en-US" dirty="0"/>
          </a:p>
        </p:txBody>
      </p:sp>
      <p:pic>
        <p:nvPicPr>
          <p:cNvPr id="7" name="Picture 6" descr="isol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891645"/>
            <a:ext cx="3203229" cy="203329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50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865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t_tr_sket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049163"/>
            <a:ext cx="3596105" cy="1459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Handles on  “fake”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3528" y="928669"/>
            <a:ext cx="6119664" cy="564360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calorimeter </a:t>
            </a:r>
            <a:r>
              <a:rPr lang="en-US" dirty="0"/>
              <a:t>and track isolation (</a:t>
            </a:r>
            <a:r>
              <a:rPr lang="en-US" dirty="0" smtClean="0"/>
              <a:t>e, µ)</a:t>
            </a:r>
          </a:p>
          <a:p>
            <a:pPr lvl="1"/>
            <a:r>
              <a:rPr lang="en-US" dirty="0" smtClean="0"/>
              <a:t>Track </a:t>
            </a:r>
            <a:r>
              <a:rPr lang="en-US" dirty="0" err="1"/>
              <a:t>iso</a:t>
            </a:r>
            <a:r>
              <a:rPr lang="en-US" dirty="0"/>
              <a:t> is less sensitive to </a:t>
            </a:r>
            <a:r>
              <a:rPr lang="en-US" dirty="0" smtClean="0"/>
              <a:t>pile-up</a:t>
            </a:r>
            <a:endParaRPr lang="en-US" dirty="0"/>
          </a:p>
          <a:p>
            <a:r>
              <a:rPr lang="en-US" dirty="0"/>
              <a:t>d</a:t>
            </a:r>
            <a:r>
              <a:rPr lang="en-US" baseline="-25000" dirty="0"/>
              <a:t>0</a:t>
            </a:r>
            <a:r>
              <a:rPr lang="en-US" dirty="0"/>
              <a:t> for the </a:t>
            </a:r>
            <a:r>
              <a:rPr lang="en-US" dirty="0" smtClean="0"/>
              <a:t>µ’s </a:t>
            </a:r>
            <a:r>
              <a:rPr lang="en-US" dirty="0"/>
              <a:t>and for the </a:t>
            </a:r>
            <a:r>
              <a:rPr lang="en-US" dirty="0" smtClean="0"/>
              <a:t>e’s</a:t>
            </a:r>
          </a:p>
          <a:p>
            <a:pPr lvl="1"/>
            <a:r>
              <a:rPr lang="en-US" dirty="0" smtClean="0"/>
              <a:t>Small </a:t>
            </a:r>
            <a:r>
              <a:rPr lang="en-US" dirty="0"/>
              <a:t>d</a:t>
            </a:r>
            <a:r>
              <a:rPr lang="en-US" baseline="-25000" dirty="0"/>
              <a:t>0</a:t>
            </a:r>
            <a:r>
              <a:rPr lang="en-US" dirty="0"/>
              <a:t> for </a:t>
            </a:r>
            <a:r>
              <a:rPr lang="en-US" dirty="0" smtClean="0"/>
              <a:t>prompt e, µ; large for </a:t>
            </a:r>
            <a:r>
              <a:rPr lang="en-US" dirty="0"/>
              <a:t>HF</a:t>
            </a:r>
          </a:p>
          <a:p>
            <a:r>
              <a:rPr lang="en-US" dirty="0"/>
              <a:t>TRT High Threshold (HT) hits (</a:t>
            </a:r>
            <a:r>
              <a:rPr lang="en-US" dirty="0" smtClean="0"/>
              <a:t>e)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HT fraction for e’s, low </a:t>
            </a:r>
            <a:r>
              <a:rPr lang="en-US" dirty="0" smtClean="0"/>
              <a:t>for </a:t>
            </a:r>
            <a:r>
              <a:rPr lang="en-US" dirty="0"/>
              <a:t>hadrons</a:t>
            </a:r>
          </a:p>
          <a:p>
            <a:r>
              <a:rPr lang="en-US" dirty="0"/>
              <a:t>Number of hits in different parts of the ID (pixels, SCT, </a:t>
            </a:r>
            <a:r>
              <a:rPr lang="en-US" dirty="0" smtClean="0"/>
              <a:t>TRT)</a:t>
            </a:r>
          </a:p>
          <a:p>
            <a:pPr lvl="1"/>
            <a:r>
              <a:rPr lang="en-US" dirty="0" smtClean="0"/>
              <a:t>Conversions </a:t>
            </a:r>
            <a:r>
              <a:rPr lang="en-US" dirty="0"/>
              <a:t>will have no hits in the pixels</a:t>
            </a:r>
          </a:p>
          <a:p>
            <a:r>
              <a:rPr lang="el-GR" dirty="0" smtClean="0">
                <a:latin typeface="Arial"/>
                <a:cs typeface="Arial"/>
              </a:rPr>
              <a:t>Δ</a:t>
            </a:r>
            <a:r>
              <a:rPr lang="el-GR" dirty="0" smtClean="0"/>
              <a:t>φ</a:t>
            </a:r>
            <a:r>
              <a:rPr lang="en-US" dirty="0" smtClean="0"/>
              <a:t> </a:t>
            </a:r>
            <a:r>
              <a:rPr lang="en-US" dirty="0"/>
              <a:t>between MET and leptons, </a:t>
            </a:r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Same </a:t>
            </a:r>
            <a:r>
              <a:rPr lang="en-US" dirty="0"/>
              <a:t>or Opposite direction for fake MET</a:t>
            </a:r>
          </a:p>
          <a:p>
            <a:endParaRPr lang="en-US" dirty="0"/>
          </a:p>
        </p:txBody>
      </p:sp>
      <p:pic>
        <p:nvPicPr>
          <p:cNvPr id="7" name="Picture 6" descr="isol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891645"/>
            <a:ext cx="3203229" cy="203329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51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70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CMS: Non-W/Z lepton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a “</a:t>
            </a:r>
            <a:r>
              <a:rPr lang="en-US" dirty="0" err="1" smtClean="0"/>
              <a:t>fakeable</a:t>
            </a:r>
            <a:r>
              <a:rPr lang="en-US" dirty="0" smtClean="0"/>
              <a:t> object” with looser selection criteria</a:t>
            </a:r>
          </a:p>
          <a:p>
            <a:pPr lvl="1"/>
            <a:r>
              <a:rPr lang="en-US" u="sng" dirty="0" smtClean="0"/>
              <a:t>much</a:t>
            </a:r>
            <a:r>
              <a:rPr lang="en-US" dirty="0" smtClean="0"/>
              <a:t> looser definition (statistics)</a:t>
            </a:r>
          </a:p>
          <a:p>
            <a:pPr lvl="1"/>
            <a:r>
              <a:rPr lang="en-US" dirty="0" smtClean="0"/>
              <a:t>collected with four jet triggers (E</a:t>
            </a:r>
            <a:r>
              <a:rPr lang="en-US" baseline="-25000" dirty="0" smtClean="0"/>
              <a:t>T</a:t>
            </a:r>
            <a:r>
              <a:rPr lang="en-US" dirty="0" smtClean="0"/>
              <a:t> &gt; 6, 10, </a:t>
            </a:r>
            <a:r>
              <a:rPr lang="en-US" dirty="0" smtClean="0">
                <a:solidFill>
                  <a:schemeClr val="bg1"/>
                </a:solidFill>
              </a:rPr>
              <a:t>15</a:t>
            </a:r>
            <a:r>
              <a:rPr lang="en-US" dirty="0" smtClean="0"/>
              <a:t>, 30 GeV)</a:t>
            </a:r>
            <a:endParaRPr lang="en-US" dirty="0"/>
          </a:p>
          <a:p>
            <a:r>
              <a:rPr lang="en-US" dirty="0" smtClean="0"/>
              <a:t>Definition of electron </a:t>
            </a:r>
            <a:r>
              <a:rPr lang="en-US" dirty="0" err="1" smtClean="0"/>
              <a:t>fakeable</a:t>
            </a:r>
            <a:r>
              <a:rPr lang="en-US" dirty="0" smtClean="0"/>
              <a:t> object: remove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of the 90%-efficient </a:t>
            </a:r>
            <a:r>
              <a:rPr lang="en-US" dirty="0" smtClean="0"/>
              <a:t>cut-based </a:t>
            </a:r>
            <a:r>
              <a:rPr lang="en-US" dirty="0"/>
              <a:t>electron ID </a:t>
            </a:r>
            <a:r>
              <a:rPr lang="en-US" dirty="0" smtClean="0"/>
              <a:t>requirements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ut </a:t>
            </a:r>
            <a:r>
              <a:rPr lang="en-US" dirty="0"/>
              <a:t>on </a:t>
            </a:r>
            <a:r>
              <a:rPr lang="en-US" dirty="0" err="1" smtClean="0"/>
              <a:t>transv</a:t>
            </a:r>
            <a:r>
              <a:rPr lang="en-US" dirty="0" smtClean="0"/>
              <a:t>. </a:t>
            </a:r>
            <a:r>
              <a:rPr lang="en-US" dirty="0" err="1" smtClean="0"/>
              <a:t>i.p</a:t>
            </a:r>
            <a:r>
              <a:rPr lang="en-US" dirty="0" smtClean="0"/>
              <a:t>. wrt </a:t>
            </a:r>
            <a:r>
              <a:rPr lang="en-US" dirty="0"/>
              <a:t>beam </a:t>
            </a:r>
            <a:r>
              <a:rPr lang="en-US" dirty="0" smtClean="0"/>
              <a:t>spot (normally </a:t>
            </a:r>
            <a:r>
              <a:rPr lang="en-US" dirty="0"/>
              <a:t>&lt; 400 </a:t>
            </a:r>
            <a:r>
              <a:rPr lang="en-US" dirty="0" err="1"/>
              <a:t>μm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Muon </a:t>
            </a:r>
            <a:r>
              <a:rPr lang="en-US" dirty="0" err="1" smtClean="0"/>
              <a:t>fakeable</a:t>
            </a:r>
            <a:r>
              <a:rPr lang="en-US" dirty="0" smtClean="0"/>
              <a:t> object definition</a:t>
            </a:r>
          </a:p>
          <a:p>
            <a:pPr lvl="1"/>
            <a:r>
              <a:rPr lang="el-GR" dirty="0" smtClean="0"/>
              <a:t>χ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n-US" dirty="0" err="1" smtClean="0"/>
              <a:t>ndof</a:t>
            </a:r>
            <a:r>
              <a:rPr lang="en-US" dirty="0" smtClean="0"/>
              <a:t> </a:t>
            </a:r>
            <a:r>
              <a:rPr lang="en-US" dirty="0"/>
              <a:t>of global fit &lt; 50 </a:t>
            </a:r>
            <a:r>
              <a:rPr lang="en-US" dirty="0" smtClean="0"/>
              <a:t>(vs. 10)</a:t>
            </a:r>
            <a:endParaRPr lang="en-US" dirty="0"/>
          </a:p>
          <a:p>
            <a:pPr lvl="1"/>
            <a:r>
              <a:rPr lang="en-US" dirty="0" err="1" smtClean="0"/>
              <a:t>Transv</a:t>
            </a:r>
            <a:r>
              <a:rPr lang="en-US" dirty="0" smtClean="0"/>
              <a:t>. </a:t>
            </a:r>
            <a:r>
              <a:rPr lang="en-US" dirty="0" err="1" smtClean="0"/>
              <a:t>i.p</a:t>
            </a:r>
            <a:r>
              <a:rPr lang="en-US" dirty="0" smtClean="0"/>
              <a:t>. wrt  </a:t>
            </a:r>
            <a:r>
              <a:rPr lang="en-US" dirty="0"/>
              <a:t>beam spot &lt; 2 mm </a:t>
            </a:r>
            <a:r>
              <a:rPr lang="en-US" dirty="0" smtClean="0"/>
              <a:t>(vs. 200 </a:t>
            </a:r>
            <a:r>
              <a:rPr lang="en-US" dirty="0" err="1"/>
              <a:t>μm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Relative </a:t>
            </a:r>
            <a:r>
              <a:rPr lang="en-US" dirty="0"/>
              <a:t>energy in isolation cone &lt;40% </a:t>
            </a:r>
            <a:r>
              <a:rPr lang="en-US" dirty="0" smtClean="0"/>
              <a:t>(vs. 15%)</a:t>
            </a:r>
          </a:p>
        </p:txBody>
      </p:sp>
      <p:pic>
        <p:nvPicPr>
          <p:cNvPr id="8" name="Picture 11" descr="http://www.uscms.org/LPC/logos/CMS_logo_co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776"/>
            <a:ext cx="720080" cy="7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52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61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CMS: dilepton fake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670"/>
            <a:ext cx="9036496" cy="2334282"/>
          </a:xfrm>
        </p:spPr>
        <p:txBody>
          <a:bodyPr/>
          <a:lstStyle/>
          <a:p>
            <a:r>
              <a:rPr lang="en-US" dirty="0" smtClean="0"/>
              <a:t>Strategy: select lepton </a:t>
            </a:r>
            <a:r>
              <a:rPr lang="en-US" dirty="0" err="1" smtClean="0"/>
              <a:t>fakeable</a:t>
            </a:r>
            <a:r>
              <a:rPr lang="en-US" dirty="0" smtClean="0"/>
              <a:t> objects and determine the tight-to-loose ratio in bins of p</a:t>
            </a:r>
            <a:r>
              <a:rPr lang="en-US" baseline="-25000" dirty="0" smtClean="0"/>
              <a:t>T</a:t>
            </a:r>
            <a:r>
              <a:rPr lang="en-US" dirty="0" smtClean="0"/>
              <a:t> and </a:t>
            </a:r>
            <a:r>
              <a:rPr lang="el-GR" dirty="0" smtClean="0">
                <a:latin typeface="Candara"/>
              </a:rPr>
              <a:t>η</a:t>
            </a:r>
            <a:endParaRPr lang="en-US" dirty="0" smtClean="0">
              <a:latin typeface="Candara"/>
            </a:endParaRPr>
          </a:p>
          <a:p>
            <a:pPr lvl="1"/>
            <a:r>
              <a:rPr lang="en-US" dirty="0" smtClean="0">
                <a:latin typeface="Candara"/>
              </a:rPr>
              <a:t>found to be stable within 50% (per lepton)</a:t>
            </a:r>
          </a:p>
          <a:p>
            <a:pPr lvl="1"/>
            <a:r>
              <a:rPr lang="en-US" dirty="0" smtClean="0">
                <a:latin typeface="Candara"/>
              </a:rPr>
              <a:t>for dilepton cross-section measurement </a:t>
            </a:r>
            <a:r>
              <a:rPr lang="en-US" dirty="0">
                <a:latin typeface="Candara"/>
              </a:rPr>
              <a:t>→ 100%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" y="3278783"/>
            <a:ext cx="4516256" cy="328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344" y="3262951"/>
            <a:ext cx="4561194" cy="329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2725000" y="5528559"/>
            <a:ext cx="1590405" cy="461655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algn="ctr" defTabSz="914414"/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electrons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6012160" y="4005064"/>
            <a:ext cx="1209506" cy="461655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algn="ctr" defTabSz="914414"/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muons</a:t>
            </a:r>
          </a:p>
        </p:txBody>
      </p:sp>
      <p:pic>
        <p:nvPicPr>
          <p:cNvPr id="11" name="Picture 11" descr="http://www.uscms.org/LPC/logos/CMS_logo_co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1776"/>
            <a:ext cx="720080" cy="7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53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3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78 nb</a:t>
            </a:r>
            <a:r>
              <a:rPr lang="en-US" baseline="30000" dirty="0" smtClean="0"/>
              <a:t>-1</a:t>
            </a:r>
            <a:r>
              <a:rPr lang="en-US" dirty="0" smtClean="0"/>
              <a:t> dilepton control 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6" y="836632"/>
            <a:ext cx="6379928" cy="576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57" y="836632"/>
            <a:ext cx="6355463" cy="576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24" y="836632"/>
            <a:ext cx="5977865" cy="576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500" y="836632"/>
            <a:ext cx="5957831" cy="576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36632"/>
            <a:ext cx="5914681" cy="576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54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913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background determination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0494"/>
            <a:ext cx="9144000" cy="5280715"/>
          </a:xfrm>
        </p:spPr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/>
              <a:t>efine  a second electron category</a:t>
            </a:r>
          </a:p>
          <a:p>
            <a:pPr lvl="1"/>
            <a:r>
              <a:rPr lang="en-US" dirty="0" smtClean="0"/>
              <a:t>loose as superset of tight</a:t>
            </a:r>
          </a:p>
          <a:p>
            <a:pPr lvl="1"/>
            <a:r>
              <a:rPr lang="en-US" dirty="0" smtClean="0"/>
              <a:t>solve system of equation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79512" y="2567816"/>
            <a:ext cx="5544616" cy="107720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defTabSz="914414"/>
            <a:r>
              <a:rPr lang="en-US" sz="3200" dirty="0" err="1" smtClean="0">
                <a:solidFill>
                  <a:srgbClr val="FFFF00"/>
                </a:solidFill>
                <a:latin typeface="Candara" pitchFamily="34" charset="0"/>
              </a:rPr>
              <a:t>N</a:t>
            </a:r>
            <a:r>
              <a:rPr lang="en-US" sz="3200" baseline="30000" dirty="0" err="1">
                <a:solidFill>
                  <a:srgbClr val="FFFF00"/>
                </a:solidFill>
                <a:latin typeface="Candara" pitchFamily="34" charset="0"/>
              </a:rPr>
              <a:t>l</a:t>
            </a:r>
            <a:r>
              <a:rPr lang="en-US" sz="3200" baseline="30000" dirty="0" err="1" smtClean="0">
                <a:solidFill>
                  <a:srgbClr val="FFFF00"/>
                </a:solidFill>
                <a:latin typeface="Candara" pitchFamily="34" charset="0"/>
              </a:rPr>
              <a:t>oose</a:t>
            </a:r>
            <a:r>
              <a:rPr lang="en-US" sz="3200" dirty="0" smtClean="0">
                <a:solidFill>
                  <a:srgbClr val="FFFF00"/>
                </a:solidFill>
                <a:latin typeface="Candara" pitchFamily="34" charset="0"/>
              </a:rPr>
              <a:t>  =         </a:t>
            </a:r>
            <a:r>
              <a:rPr lang="en-US" sz="3200" dirty="0" err="1" smtClean="0">
                <a:solidFill>
                  <a:srgbClr val="FFFF00"/>
                </a:solidFill>
                <a:latin typeface="Candara" pitchFamily="34" charset="0"/>
              </a:rPr>
              <a:t>N</a:t>
            </a:r>
            <a:r>
              <a:rPr lang="en-US" sz="3200" baseline="-25000" dirty="0" err="1" smtClean="0">
                <a:solidFill>
                  <a:srgbClr val="FFFF00"/>
                </a:solidFill>
                <a:latin typeface="Candara" pitchFamily="34" charset="0"/>
              </a:rPr>
              <a:t>fake</a:t>
            </a:r>
            <a:r>
              <a:rPr lang="en-US" sz="3200" dirty="0" smtClean="0">
                <a:solidFill>
                  <a:srgbClr val="FFFF00"/>
                </a:solidFill>
                <a:latin typeface="Candara" pitchFamily="34" charset="0"/>
              </a:rPr>
              <a:t> +         </a:t>
            </a:r>
            <a:r>
              <a:rPr lang="en-US" sz="3200" dirty="0" err="1" smtClean="0">
                <a:solidFill>
                  <a:srgbClr val="FFFF00"/>
                </a:solidFill>
                <a:latin typeface="Candara" pitchFamily="34" charset="0"/>
              </a:rPr>
              <a:t>N</a:t>
            </a:r>
            <a:r>
              <a:rPr lang="en-US" sz="3200" baseline="-25000" dirty="0" err="1" smtClean="0">
                <a:solidFill>
                  <a:srgbClr val="FFFF00"/>
                </a:solidFill>
                <a:latin typeface="Candara" pitchFamily="34" charset="0"/>
              </a:rPr>
              <a:t>real</a:t>
            </a:r>
            <a:endParaRPr lang="en-US" sz="3200" baseline="-25000" dirty="0" smtClean="0">
              <a:solidFill>
                <a:srgbClr val="FFFF00"/>
              </a:solidFill>
              <a:latin typeface="Candara" pitchFamily="34" charset="0"/>
            </a:endParaRPr>
          </a:p>
          <a:p>
            <a:pPr defTabSz="914414"/>
            <a:r>
              <a:rPr lang="en-US" sz="3200" dirty="0" err="1" smtClean="0">
                <a:solidFill>
                  <a:srgbClr val="FFFF00"/>
                </a:solidFill>
                <a:latin typeface="Candara" pitchFamily="34" charset="0"/>
              </a:rPr>
              <a:t>N</a:t>
            </a:r>
            <a:r>
              <a:rPr lang="en-US" sz="3200" baseline="30000" dirty="0" err="1" smtClean="0">
                <a:solidFill>
                  <a:srgbClr val="FFFF00"/>
                </a:solidFill>
                <a:latin typeface="Candara" pitchFamily="34" charset="0"/>
              </a:rPr>
              <a:t>tight</a:t>
            </a:r>
            <a:r>
              <a:rPr lang="en-US" sz="3200" dirty="0" smtClean="0">
                <a:solidFill>
                  <a:srgbClr val="FFFF00"/>
                </a:solidFill>
                <a:latin typeface="Candara" pitchFamily="34" charset="0"/>
              </a:rPr>
              <a:t>   = </a:t>
            </a:r>
            <a:r>
              <a:rPr lang="el-GR" sz="3200" dirty="0" smtClean="0">
                <a:solidFill>
                  <a:srgbClr val="FFFF00"/>
                </a:solidFill>
                <a:latin typeface="Arial"/>
                <a:cs typeface="Arial"/>
              </a:rPr>
              <a:t>ε</a:t>
            </a:r>
            <a:r>
              <a:rPr lang="en-US" sz="3200" baseline="-25000" dirty="0" smtClean="0">
                <a:solidFill>
                  <a:srgbClr val="FFFF00"/>
                </a:solidFill>
                <a:latin typeface="Candara" pitchFamily="34" charset="0"/>
              </a:rPr>
              <a:t>fake </a:t>
            </a:r>
            <a:r>
              <a:rPr lang="en-US" sz="3200" dirty="0" err="1" smtClean="0">
                <a:solidFill>
                  <a:srgbClr val="FFFF00"/>
                </a:solidFill>
                <a:latin typeface="Candara" pitchFamily="34" charset="0"/>
              </a:rPr>
              <a:t>N</a:t>
            </a:r>
            <a:r>
              <a:rPr lang="en-US" sz="3200" baseline="-25000" dirty="0" err="1" smtClean="0">
                <a:solidFill>
                  <a:srgbClr val="FFFF00"/>
                </a:solidFill>
                <a:latin typeface="Candara" pitchFamily="34" charset="0"/>
              </a:rPr>
              <a:t>fake</a:t>
            </a:r>
            <a:r>
              <a:rPr lang="en-US" sz="3200" dirty="0" smtClean="0">
                <a:solidFill>
                  <a:srgbClr val="FFFF00"/>
                </a:solidFill>
                <a:latin typeface="Candara" pitchFamily="34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Candara" pitchFamily="34" charset="0"/>
              </a:rPr>
              <a:t>+ </a:t>
            </a:r>
            <a:r>
              <a:rPr lang="el-GR" sz="3200" dirty="0" smtClean="0">
                <a:solidFill>
                  <a:srgbClr val="FFFF00"/>
                </a:solidFill>
                <a:latin typeface="Arial"/>
                <a:cs typeface="Arial"/>
              </a:rPr>
              <a:t>ε</a:t>
            </a:r>
            <a:r>
              <a:rPr lang="en-US" sz="3200" baseline="-25000" dirty="0" smtClean="0">
                <a:solidFill>
                  <a:srgbClr val="FFFF00"/>
                </a:solidFill>
                <a:latin typeface="Candara" pitchFamily="34" charset="0"/>
              </a:rPr>
              <a:t>real </a:t>
            </a:r>
            <a:r>
              <a:rPr lang="en-US" sz="3200" dirty="0" err="1" smtClean="0">
                <a:solidFill>
                  <a:srgbClr val="FFFF00"/>
                </a:solidFill>
                <a:latin typeface="Candara" pitchFamily="34" charset="0"/>
              </a:rPr>
              <a:t>N</a:t>
            </a:r>
            <a:r>
              <a:rPr lang="en-US" sz="3200" baseline="-25000" dirty="0" err="1" smtClean="0">
                <a:solidFill>
                  <a:srgbClr val="FFFF00"/>
                </a:solidFill>
                <a:latin typeface="Candara" pitchFamily="34" charset="0"/>
              </a:rPr>
              <a:t>real</a:t>
            </a:r>
            <a:endParaRPr lang="en-US" sz="3200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79512" y="4379630"/>
            <a:ext cx="2434557" cy="70787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US" sz="2000" dirty="0" smtClean="0">
                <a:solidFill>
                  <a:srgbClr val="FFFF00"/>
                </a:solidFill>
                <a:latin typeface="Candara" pitchFamily="34" charset="0"/>
              </a:rPr>
              <a:t>from QCD enhanced </a:t>
            </a:r>
          </a:p>
          <a:p>
            <a:pPr algn="ctr" defTabSz="914414"/>
            <a:r>
              <a:rPr lang="en-US" sz="2000" dirty="0" smtClean="0">
                <a:solidFill>
                  <a:srgbClr val="FFFF00"/>
                </a:solidFill>
                <a:latin typeface="Candara" pitchFamily="34" charset="0"/>
              </a:rPr>
              <a:t>control region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3143242" y="4386189"/>
            <a:ext cx="1417356" cy="70787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US" sz="2000" dirty="0" smtClean="0">
                <a:solidFill>
                  <a:srgbClr val="FFFF00"/>
                </a:solidFill>
                <a:latin typeface="Candara" pitchFamily="34" charset="0"/>
              </a:rPr>
              <a:t>from Z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→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ll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pPr algn="ctr" defTabSz="914414"/>
            <a:r>
              <a:rPr lang="en-US" sz="2000" dirty="0" smtClean="0">
                <a:solidFill>
                  <a:srgbClr val="FFFF00"/>
                </a:solidFill>
                <a:latin typeface="Candara" pitchFamily="34" charset="0"/>
              </a:rPr>
              <a:t>simulation</a:t>
            </a:r>
            <a:endParaRPr lang="en-US" sz="2000" dirty="0">
              <a:solidFill>
                <a:srgbClr val="FFFF00"/>
              </a:solidFill>
              <a:latin typeface="Candar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47664" y="3683226"/>
            <a:ext cx="432048" cy="62453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51920" y="3708667"/>
            <a:ext cx="0" cy="59909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 bwMode="auto">
          <a:xfrm>
            <a:off x="4908184" y="4379630"/>
            <a:ext cx="4235816" cy="156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defTabSz="914414"/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Other methods under scrutiny</a:t>
            </a:r>
          </a:p>
          <a:p>
            <a:pPr defTabSz="914414"/>
            <a:endParaRPr lang="en-US" sz="2400" b="1" dirty="0">
              <a:solidFill>
                <a:srgbClr val="FFFF00"/>
              </a:solidFill>
              <a:latin typeface="Candara" pitchFamily="34" charset="0"/>
            </a:endParaRPr>
          </a:p>
          <a:p>
            <a:pPr defTabSz="914414"/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Currently: QCD background syst. uncertainty ~30%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28" y="950495"/>
            <a:ext cx="3145468" cy="312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55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08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</a:t>
            </a:r>
            <a:r>
              <a:rPr lang="en-US" dirty="0" err="1" smtClean="0"/>
              <a:t>l+jets</a:t>
            </a:r>
            <a:r>
              <a:rPr lang="en-US" dirty="0" smtClean="0"/>
              <a:t> 295 nb</a:t>
            </a:r>
            <a:r>
              <a:rPr lang="en-US" baseline="30000" dirty="0" smtClean="0"/>
              <a:t>-1 </a:t>
            </a:r>
            <a:r>
              <a:rPr lang="en-US" dirty="0" smtClean="0"/>
              <a:t>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914494"/>
            <a:ext cx="8229600" cy="446622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191867"/>
            <a:ext cx="8229600" cy="440104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508649"/>
            <a:ext cx="8229600" cy="441588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6"/>
          <a:stretch/>
        </p:blipFill>
        <p:spPr bwMode="auto">
          <a:xfrm>
            <a:off x="431540" y="1700808"/>
            <a:ext cx="8229600" cy="41558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2"/>
          <a:stretch/>
        </p:blipFill>
        <p:spPr bwMode="auto">
          <a:xfrm>
            <a:off x="431540" y="2132856"/>
            <a:ext cx="8229600" cy="41221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56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94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fakes in </a:t>
            </a:r>
            <a:r>
              <a:rPr lang="en-US" dirty="0" err="1" smtClean="0"/>
              <a:t>lepton+jets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/>
              <a:t>CMS </a:t>
            </a:r>
            <a:r>
              <a:rPr lang="en-US" dirty="0" smtClean="0"/>
              <a:t>in QCD </a:t>
            </a:r>
            <a:r>
              <a:rPr lang="en-US" dirty="0" err="1" smtClean="0"/>
              <a:t>multijet</a:t>
            </a:r>
            <a:r>
              <a:rPr lang="en-US" dirty="0" smtClean="0"/>
              <a:t> events 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jet objects conspire to satisfy the </a:t>
            </a:r>
            <a:r>
              <a:rPr lang="en-US" dirty="0" smtClean="0"/>
              <a:t>W-boson selection” </a:t>
            </a:r>
            <a:r>
              <a:rPr lang="en-US" dirty="0" smtClean="0">
                <a:sym typeface="Wingdings" pitchFamily="2" charset="2"/>
              </a:rPr>
              <a:t>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normally MET is a good handle for that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however: not easy to understand in first data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CMS does not use MET cut for </a:t>
            </a:r>
            <a:r>
              <a:rPr lang="en-US" dirty="0" err="1" smtClean="0">
                <a:sym typeface="Wingdings" pitchFamily="2" charset="2"/>
              </a:rPr>
              <a:t>lepton+jets</a:t>
            </a:r>
            <a:r>
              <a:rPr lang="en-US" dirty="0" smtClean="0">
                <a:sym typeface="Wingdings" pitchFamily="2" charset="2"/>
              </a:rPr>
              <a:t> selection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carefully consider the QCD background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Three methods used in CMS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can estimate systematics by the agreement/discrepancy of the prediction in the different methods</a:t>
            </a:r>
            <a:endParaRPr lang="en-US" dirty="0"/>
          </a:p>
        </p:txBody>
      </p:sp>
      <p:pic>
        <p:nvPicPr>
          <p:cNvPr id="8" name="Picture 11" descr="http://www.uscms.org/LPC/logos/CMS_logo_co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776"/>
            <a:ext cx="720080" cy="7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57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52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3419872" y="2924943"/>
            <a:ext cx="5724128" cy="2970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1800"/>
              </a:spcBef>
              <a:buFont typeface="Candara" pitchFamily="34" charset="0"/>
              <a:buChar char=" "/>
              <a:defRPr sz="2800" b="1" kern="1200" spc="0" baseline="0">
                <a:solidFill>
                  <a:srgbClr val="FFFF00"/>
                </a:solidFill>
                <a:latin typeface="Candar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2400" b="1" kern="1200" spc="0" baseline="0">
                <a:solidFill>
                  <a:srgbClr val="FF9900"/>
                </a:solidFill>
                <a:latin typeface="Candar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Symbol" pitchFamily="18" charset="2"/>
              <a:buChar char="-"/>
              <a:defRPr sz="2000" b="1" kern="1200" spc="0" baseline="0">
                <a:solidFill>
                  <a:srgbClr val="FF6600"/>
                </a:solidFill>
                <a:latin typeface="Candar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Systematic uncertainty</a:t>
            </a:r>
          </a:p>
          <a:p>
            <a:pPr lvl="1"/>
            <a:r>
              <a:rPr lang="en-US" dirty="0" smtClean="0"/>
              <a:t>driven by small amount of selected data in sample</a:t>
            </a:r>
          </a:p>
          <a:p>
            <a:pPr lvl="1"/>
            <a:r>
              <a:rPr lang="en-US" dirty="0" smtClean="0"/>
              <a:t>place </a:t>
            </a:r>
            <a:r>
              <a:rPr lang="en-US" dirty="0" smtClean="0">
                <a:solidFill>
                  <a:schemeClr val="bg1"/>
                </a:solidFill>
              </a:rPr>
              <a:t>50%</a:t>
            </a:r>
            <a:r>
              <a:rPr lang="en-US" dirty="0" smtClean="0"/>
              <a:t> uncertainty</a:t>
            </a:r>
          </a:p>
          <a:p>
            <a:pPr lvl="1"/>
            <a:r>
              <a:rPr lang="en-US" dirty="0" smtClean="0"/>
              <a:t>verified by varying cuts</a:t>
            </a:r>
          </a:p>
          <a:p>
            <a:r>
              <a:rPr lang="en-US" dirty="0" smtClean="0"/>
              <a:t>           Results: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ABCD (for µ+jets)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669"/>
            <a:ext cx="9144000" cy="1996275"/>
          </a:xfrm>
        </p:spPr>
        <p:txBody>
          <a:bodyPr/>
          <a:lstStyle/>
          <a:p>
            <a:r>
              <a:rPr lang="en-US" dirty="0" smtClean="0"/>
              <a:t>Use two </a:t>
            </a:r>
            <a:r>
              <a:rPr lang="en-US" u="sng" dirty="0" smtClean="0"/>
              <a:t>uncorrelated</a:t>
            </a:r>
            <a:r>
              <a:rPr lang="en-US" dirty="0" smtClean="0"/>
              <a:t> observables to divide data in four sets with linear cuts and extract N</a:t>
            </a:r>
            <a:r>
              <a:rPr lang="en-US" baseline="-25000" dirty="0" smtClean="0"/>
              <a:t>A </a:t>
            </a:r>
            <a:r>
              <a:rPr lang="en-US" dirty="0" smtClean="0"/>
              <a:t>from N</a:t>
            </a:r>
            <a:r>
              <a:rPr lang="en-US" baseline="-25000" dirty="0" smtClean="0"/>
              <a:t>A</a:t>
            </a:r>
            <a:r>
              <a:rPr lang="en-US" dirty="0" smtClean="0"/>
              <a:t>/N</a:t>
            </a:r>
            <a:r>
              <a:rPr lang="en-US" baseline="-25000" dirty="0" smtClean="0"/>
              <a:t>B</a:t>
            </a:r>
            <a:r>
              <a:rPr lang="en-US" dirty="0" smtClean="0"/>
              <a:t> = N</a:t>
            </a:r>
            <a:r>
              <a:rPr lang="en-US" baseline="-25000" dirty="0"/>
              <a:t>C</a:t>
            </a:r>
            <a:r>
              <a:rPr lang="en-US" dirty="0" smtClean="0"/>
              <a:t>/N</a:t>
            </a:r>
            <a:r>
              <a:rPr lang="en-US" baseline="-25000" dirty="0" smtClean="0"/>
              <a:t>D</a:t>
            </a:r>
            <a:endParaRPr lang="en-US" dirty="0" smtClean="0"/>
          </a:p>
          <a:p>
            <a:pPr lvl="1"/>
            <a:r>
              <a:rPr lang="en-US" dirty="0" smtClean="0"/>
              <a:t>here: relative isolation and transverse impact parameter</a:t>
            </a:r>
          </a:p>
          <a:p>
            <a:pPr lvl="1"/>
            <a:r>
              <a:rPr lang="en-US" dirty="0" smtClean="0"/>
              <a:t>verify absence of correlation in Monte-Carlo simulation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" y="2742766"/>
            <a:ext cx="3385266" cy="355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" y="2739751"/>
            <a:ext cx="3636896" cy="355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 bwMode="auto">
          <a:xfrm>
            <a:off x="1043608" y="3068960"/>
            <a:ext cx="1590405" cy="461655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algn="ctr" defTabSz="914414"/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simulation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3565346" y="5895347"/>
            <a:ext cx="2244505" cy="646321"/>
          </a:xfrm>
          <a:prstGeom prst="rect">
            <a:avLst/>
          </a:prstGeom>
          <a:solidFill>
            <a:schemeClr val="tx1"/>
          </a:solidFill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US" b="1" dirty="0" smtClean="0">
                <a:solidFill>
                  <a:srgbClr val="FFFF00"/>
                </a:solidFill>
                <a:latin typeface="Candara" pitchFamily="34" charset="0"/>
              </a:rPr>
              <a:t>No </a:t>
            </a:r>
            <a:r>
              <a:rPr lang="en-US" b="1" dirty="0" err="1" smtClean="0">
                <a:solidFill>
                  <a:srgbClr val="FFFF00"/>
                </a:solidFill>
                <a:latin typeface="Candara" pitchFamily="34" charset="0"/>
              </a:rPr>
              <a:t>n</a:t>
            </a:r>
            <a:r>
              <a:rPr lang="en-US" b="1" baseline="-25000" dirty="0" err="1" smtClean="0">
                <a:solidFill>
                  <a:srgbClr val="FFFF00"/>
                </a:solidFill>
                <a:latin typeface="Candara" pitchFamily="34" charset="0"/>
              </a:rPr>
              <a:t>jets</a:t>
            </a:r>
            <a:r>
              <a:rPr lang="en-US" b="1" dirty="0" smtClean="0">
                <a:solidFill>
                  <a:srgbClr val="FFFF00"/>
                </a:solidFill>
                <a:latin typeface="Candara" pitchFamily="34" charset="0"/>
              </a:rPr>
              <a:t> requirement</a:t>
            </a:r>
          </a:p>
          <a:p>
            <a:pPr algn="ctr" defTabSz="914414"/>
            <a:r>
              <a:rPr lang="en-US" b="1" dirty="0" smtClean="0">
                <a:solidFill>
                  <a:srgbClr val="FFFF00"/>
                </a:solidFill>
                <a:latin typeface="Candara" pitchFamily="34" charset="0"/>
              </a:rPr>
              <a:t>p</a:t>
            </a:r>
            <a:r>
              <a:rPr lang="en-US" b="1" baseline="-25000" dirty="0" smtClean="0">
                <a:solidFill>
                  <a:srgbClr val="FFFF00"/>
                </a:solidFill>
                <a:latin typeface="Candara" pitchFamily="34" charset="0"/>
              </a:rPr>
              <a:t>T</a:t>
            </a:r>
            <a:r>
              <a:rPr lang="en-US" b="1" dirty="0" smtClean="0">
                <a:solidFill>
                  <a:srgbClr val="FFFF00"/>
                </a:solidFill>
                <a:latin typeface="Candara" pitchFamily="34" charset="0"/>
              </a:rPr>
              <a:t>(µ) in signal region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41671"/>
            <a:ext cx="3005754" cy="70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959208" y="3068959"/>
            <a:ext cx="1824677" cy="461655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algn="ctr" defTabSz="914414"/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CMS 78nb</a:t>
            </a:r>
            <a:r>
              <a:rPr lang="en-US" sz="2400" b="1" baseline="30000" dirty="0" smtClean="0">
                <a:solidFill>
                  <a:srgbClr val="FFFF00"/>
                </a:solidFill>
                <a:latin typeface="Candara" pitchFamily="34" charset="0"/>
              </a:rPr>
              <a:t>-1</a:t>
            </a:r>
            <a:endParaRPr lang="en-US" sz="2400" b="1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14" name="Picture 11" descr="http://www.uscms.org/LPC/logos/CMS_logo_co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1776"/>
            <a:ext cx="720080" cy="7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58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45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 animBg="1"/>
      <p:bldP spid="7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Extrapolation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908720"/>
            <a:ext cx="9144000" cy="5643603"/>
          </a:xfrm>
        </p:spPr>
        <p:txBody>
          <a:bodyPr/>
          <a:lstStyle/>
          <a:p>
            <a:r>
              <a:rPr lang="en-US" dirty="0" smtClean="0"/>
              <a:t>1-d extrapolation from background to signal region</a:t>
            </a:r>
          </a:p>
          <a:p>
            <a:pPr lvl="1"/>
            <a:r>
              <a:rPr lang="en-US" dirty="0" smtClean="0"/>
              <a:t>needs assumption about functional form</a:t>
            </a:r>
          </a:p>
          <a:p>
            <a:pPr lvl="1"/>
            <a:r>
              <a:rPr lang="en-US" dirty="0" smtClean="0"/>
              <a:t>works for both e and µ, e.g. with isolation variable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functional form for </a:t>
            </a:r>
            <a:r>
              <a:rPr lang="en-US" u="sng" dirty="0" smtClean="0"/>
              <a:t>µ events</a:t>
            </a:r>
          </a:p>
          <a:p>
            <a:pPr lvl="1"/>
            <a:r>
              <a:rPr lang="en-US" dirty="0" smtClean="0"/>
              <a:t>Landau (empirical)</a:t>
            </a:r>
          </a:p>
          <a:p>
            <a:pPr lv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8" y="2276872"/>
            <a:ext cx="7418182" cy="250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2399367" y="3501008"/>
            <a:ext cx="1380545" cy="707876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algn="ctr" defTabSz="914414"/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µ events</a:t>
            </a:r>
          </a:p>
          <a:p>
            <a:pPr algn="ctr" defTabSz="914414"/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≥0 jets</a:t>
            </a:r>
          </a:p>
        </p:txBody>
      </p:sp>
      <p:sp>
        <p:nvSpPr>
          <p:cNvPr id="31" name="TextBox 30"/>
          <p:cNvSpPr txBox="1"/>
          <p:nvPr/>
        </p:nvSpPr>
        <p:spPr bwMode="auto">
          <a:xfrm>
            <a:off x="6359807" y="3441204"/>
            <a:ext cx="1380545" cy="707876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algn="ctr" defTabSz="914414"/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µ events</a:t>
            </a:r>
          </a:p>
          <a:p>
            <a:pPr algn="ctr" defTabSz="914414"/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≥1 jets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4941168"/>
            <a:ext cx="4381103" cy="146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 descr="http://www.uscms.org/LPC/logos/CMS_logo_co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1776"/>
            <a:ext cx="720080" cy="7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59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72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Top </a:t>
            </a:r>
            <a:r>
              <a:rPr lang="de-DE" dirty="0" err="1" smtClean="0"/>
              <a:t>discovery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49892"/>
          <a:stretch>
            <a:fillRect/>
          </a:stretch>
        </p:blipFill>
        <p:spPr bwMode="auto">
          <a:xfrm>
            <a:off x="3598462" y="882214"/>
            <a:ext cx="2913962" cy="261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 descr="96-0026"/>
          <p:cNvPicPr>
            <a:picLocks noChangeAspect="1" noChangeArrowheads="1"/>
          </p:cNvPicPr>
          <p:nvPr/>
        </p:nvPicPr>
        <p:blipFill>
          <a:blip r:embed="rId4" cstate="print"/>
          <a:srcRect t="6445"/>
          <a:stretch>
            <a:fillRect/>
          </a:stretch>
        </p:blipFill>
        <p:spPr>
          <a:xfrm>
            <a:off x="6660232" y="1408830"/>
            <a:ext cx="2385345" cy="3329122"/>
          </a:xfrm>
          <a:prstGeom prst="rect">
            <a:avLst/>
          </a:prstGeom>
          <a:noFill/>
          <a:ln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t="50108"/>
          <a:stretch>
            <a:fillRect/>
          </a:stretch>
        </p:blipFill>
        <p:spPr bwMode="auto">
          <a:xfrm>
            <a:off x="3605452" y="3733000"/>
            <a:ext cx="2913962" cy="260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 bwMode="auto">
          <a:xfrm>
            <a:off x="8286521" y="1436952"/>
            <a:ext cx="756918" cy="46165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1995</a:t>
            </a:r>
            <a:endParaRPr lang="de-DE" sz="2400" b="1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9" name="Rectangle 6" descr="60%"/>
          <p:cNvSpPr>
            <a:spLocks noChangeArrowheads="1"/>
          </p:cNvSpPr>
          <p:nvPr/>
        </p:nvSpPr>
        <p:spPr bwMode="auto">
          <a:xfrm>
            <a:off x="204016" y="5202958"/>
            <a:ext cx="3283862" cy="769939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990033"/>
              </a:buClr>
              <a:buFont typeface="Wingdings" pitchFamily="2" charset="2"/>
              <a:buNone/>
            </a:pPr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CDF + </a:t>
            </a:r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D0 </a:t>
            </a:r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Run I </a:t>
            </a:r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combined: </a:t>
            </a:r>
            <a:endParaRPr lang="en-US" sz="2000" b="1" dirty="0">
              <a:solidFill>
                <a:srgbClr val="FFFF00"/>
              </a:solidFill>
              <a:latin typeface="Candara" pitchFamily="34" charset="0"/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rgbClr val="990033"/>
              </a:buClr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m</a:t>
            </a:r>
            <a:r>
              <a:rPr lang="en-US" sz="2000" b="1" baseline="-25000" dirty="0" smtClean="0">
                <a:solidFill>
                  <a:srgbClr val="FFFF00"/>
                </a:solidFill>
                <a:latin typeface="Candara" pitchFamily="34" charset="0"/>
              </a:rPr>
              <a:t>top </a:t>
            </a:r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= </a:t>
            </a:r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(178 </a:t>
            </a:r>
            <a:r>
              <a:rPr lang="en-US" sz="2000" b="1" dirty="0">
                <a:solidFill>
                  <a:srgbClr val="FFFF00"/>
                </a:solidFill>
                <a:latin typeface="Candara" pitchFamily="34" charset="0"/>
                <a:sym typeface="Symbol" pitchFamily="18" charset="2"/>
              </a:rPr>
              <a:t></a:t>
            </a:r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4.3) </a:t>
            </a:r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GeV/c</a:t>
            </a:r>
            <a:r>
              <a:rPr lang="en-US" sz="2000" b="1" baseline="30000" dirty="0">
                <a:solidFill>
                  <a:srgbClr val="FFFF00"/>
                </a:solidFill>
                <a:latin typeface="Candara" pitchFamily="34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7" y="1432241"/>
            <a:ext cx="3278215" cy="322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09838" y="3914744"/>
            <a:ext cx="2520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FF0000"/>
                </a:solidFill>
              </a:rPr>
              <a:t>CDF: L</a:t>
            </a:r>
            <a:r>
              <a:rPr lang="en-US" sz="1200" i="1" baseline="-25000" dirty="0" smtClean="0">
                <a:solidFill>
                  <a:srgbClr val="FF0000"/>
                </a:solidFill>
              </a:rPr>
              <a:t>int</a:t>
            </a:r>
            <a:r>
              <a:rPr lang="en-US" sz="1200" i="1" dirty="0" smtClean="0">
                <a:solidFill>
                  <a:srgbClr val="FF0000"/>
                </a:solidFill>
              </a:rPr>
              <a:t>= 19pb-1, </a:t>
            </a:r>
            <a:r>
              <a:rPr lang="en-US" sz="1200" i="1" dirty="0" smtClean="0">
                <a:solidFill>
                  <a:srgbClr val="FF0000"/>
                </a:solidFill>
                <a:cs typeface="Arial" charset="0"/>
              </a:rPr>
              <a:t>√s=1.8 TeV</a:t>
            </a:r>
            <a:endParaRPr lang="en-US" sz="1200" i="1" dirty="0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FF0000"/>
                </a:solidFill>
              </a:rPr>
              <a:t>Phys. Rev. D 50, 2966–3026 (1994)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i="1" dirty="0" smtClean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5" name="WordArt 17"/>
          <p:cNvSpPr>
            <a:spLocks noChangeArrowheads="1" noChangeShapeType="1" noTextEdit="1"/>
          </p:cNvSpPr>
          <p:nvPr/>
        </p:nvSpPr>
        <p:spPr bwMode="auto">
          <a:xfrm>
            <a:off x="107504" y="950284"/>
            <a:ext cx="33845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CDF 1994 evidence paper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6</a:t>
            </a:fld>
            <a:r>
              <a:rPr lang="de-DE" smtClean="0"/>
              <a:t>/73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Extrapolation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3"/>
            <a:ext cx="9144000" cy="1368152"/>
          </a:xfrm>
        </p:spPr>
        <p:txBody>
          <a:bodyPr>
            <a:normAutofit/>
          </a:bodyPr>
          <a:lstStyle/>
          <a:p>
            <a:r>
              <a:rPr lang="en-US" u="sng" dirty="0" smtClean="0"/>
              <a:t>Electron</a:t>
            </a:r>
            <a:r>
              <a:rPr lang="en-US" dirty="0" smtClean="0"/>
              <a:t> events different </a:t>
            </a:r>
            <a:r>
              <a:rPr lang="en-US" dirty="0" err="1" smtClean="0"/>
              <a:t>bckgnd</a:t>
            </a:r>
            <a:r>
              <a:rPr lang="en-US" dirty="0" smtClean="0"/>
              <a:t> processes</a:t>
            </a:r>
          </a:p>
          <a:p>
            <a:pPr lvl="1"/>
            <a:r>
              <a:rPr lang="en-US" dirty="0" smtClean="0"/>
              <a:t>Significant contribution from conversions in CMS tracker </a:t>
            </a:r>
            <a:r>
              <a:rPr lang="en-US" dirty="0" smtClean="0">
                <a:latin typeface="Arial"/>
                <a:cs typeface="Arial"/>
              </a:rPr>
              <a:t>→</a:t>
            </a:r>
            <a:r>
              <a:rPr lang="en-US" dirty="0" smtClean="0"/>
              <a:t>Use simple exponential function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1" y="2203505"/>
            <a:ext cx="8317557" cy="25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76641"/>
            <a:ext cx="4248472" cy="151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1187624" y="2937148"/>
            <a:ext cx="1380545" cy="707876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algn="ctr" defTabSz="914414"/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e</a:t>
            </a:r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 events</a:t>
            </a:r>
          </a:p>
          <a:p>
            <a:pPr algn="ctr" defTabSz="914414"/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≥0 jets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652120" y="2937148"/>
            <a:ext cx="1380545" cy="707876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algn="ctr" defTabSz="914414"/>
            <a:r>
              <a:rPr lang="en-US" sz="2000" b="1" dirty="0">
                <a:solidFill>
                  <a:srgbClr val="FFFF00"/>
                </a:solidFill>
                <a:latin typeface="Candara" pitchFamily="34" charset="0"/>
              </a:rPr>
              <a:t>e</a:t>
            </a:r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 events</a:t>
            </a:r>
          </a:p>
          <a:p>
            <a:pPr algn="ctr" defTabSz="914414"/>
            <a:r>
              <a:rPr lang="en-US" sz="2000" b="1" dirty="0" smtClean="0">
                <a:solidFill>
                  <a:srgbClr val="FFFF00"/>
                </a:solidFill>
                <a:latin typeface="Candara" pitchFamily="34" charset="0"/>
              </a:rPr>
              <a:t>≥1 jets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5436096" y="5262309"/>
            <a:ext cx="3528510" cy="830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Compare different fits</a:t>
            </a:r>
          </a:p>
          <a:p>
            <a:pPr algn="ctr" defTabSz="914414"/>
            <a:r>
              <a:rPr lang="en-US" sz="2400" b="1" dirty="0">
                <a:solidFill>
                  <a:srgbClr val="FFFF00"/>
                </a:solidFill>
                <a:latin typeface="Candara" pitchFamily="34" charset="0"/>
              </a:rPr>
              <a:t>	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→ </a:t>
            </a:r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assign 50% uncertainty</a:t>
            </a:r>
          </a:p>
        </p:txBody>
      </p:sp>
      <p:pic>
        <p:nvPicPr>
          <p:cNvPr id="13" name="Picture 11" descr="http://www.uscms.org/LPC/logos/CMS_logo_co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1776"/>
            <a:ext cx="720080" cy="7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60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7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-11427"/>
            <a:ext cx="8001024" cy="7833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 kinematic shapes in µ+jets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Enrich sample in QCD events by reversing the isolation cut in µ+jets selection</a:t>
            </a:r>
          </a:p>
          <a:p>
            <a:pPr lvl="1"/>
            <a:r>
              <a:rPr lang="en-US" dirty="0" smtClean="0"/>
              <a:t>can have a handle on the shape of the distribution</a:t>
            </a:r>
          </a:p>
          <a:p>
            <a:pPr lvl="1"/>
            <a:r>
              <a:rPr lang="en-US" dirty="0" smtClean="0"/>
              <a:t>needs separate normalization (e.g. from ABCD method)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4464496" cy="324609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55576" y="5373216"/>
            <a:ext cx="1152128" cy="792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 bwMode="auto">
          <a:xfrm>
            <a:off x="4932040" y="3681868"/>
            <a:ext cx="4211960" cy="156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1430" tIns="45715" rIns="91430" bIns="45715" rtlCol="0">
            <a:spAutoFit/>
          </a:bodyPr>
          <a:lstStyle/>
          <a:p>
            <a:pPr algn="ctr" defTabSz="914414"/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Predictions with different methods are not statistically compatible 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→</a:t>
            </a:r>
            <a:r>
              <a:rPr lang="en-US" sz="2400" b="1" dirty="0" smtClean="0">
                <a:solidFill>
                  <a:srgbClr val="FFFF00"/>
                </a:solidFill>
                <a:latin typeface="Candara" pitchFamily="34" charset="0"/>
              </a:rPr>
              <a:t>assign 100% uncertainty from QCD rate</a:t>
            </a:r>
          </a:p>
        </p:txBody>
      </p:sp>
      <p:pic>
        <p:nvPicPr>
          <p:cNvPr id="10" name="Picture 11" descr="http://www.uscms.org/LPC/logos/CMS_logo_co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1776"/>
            <a:ext cx="720080" cy="7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61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78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Template fit in </a:t>
            </a:r>
            <a:r>
              <a:rPr lang="en-US" dirty="0" err="1" smtClean="0"/>
              <a:t>e+jets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for discriminating event-level kinematic quantities </a:t>
            </a:r>
          </a:p>
          <a:p>
            <a:pPr lvl="1"/>
            <a:r>
              <a:rPr lang="en-US" dirty="0" smtClean="0"/>
              <a:t>missing transverse energy (MET)</a:t>
            </a:r>
          </a:p>
          <a:p>
            <a:pPr lvl="1"/>
            <a:r>
              <a:rPr lang="en-US" dirty="0" smtClean="0"/>
              <a:t>scalar sum of lepton p</a:t>
            </a:r>
            <a:r>
              <a:rPr lang="en-US" baseline="-25000" dirty="0" smtClean="0"/>
              <a:t>T </a:t>
            </a:r>
            <a:r>
              <a:rPr lang="en-US" dirty="0" smtClean="0"/>
              <a:t>and MET (</a:t>
            </a:r>
            <a:r>
              <a:rPr lang="en-US" dirty="0" err="1" smtClean="0"/>
              <a:t>H</a:t>
            </a:r>
            <a:r>
              <a:rPr lang="en-US" baseline="-25000" dirty="0" err="1" smtClean="0"/>
              <a:t>T,lep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Extract QCD by fits in these variables with two models</a:t>
            </a:r>
          </a:p>
          <a:p>
            <a:pPr lvl="1"/>
            <a:r>
              <a:rPr lang="en-US" dirty="0" smtClean="0"/>
              <a:t>background electrons: </a:t>
            </a:r>
          </a:p>
          <a:p>
            <a:pPr lvl="2"/>
            <a:r>
              <a:rPr lang="en-US" dirty="0" smtClean="0"/>
              <a:t>marginally failing electron selection</a:t>
            </a:r>
          </a:p>
          <a:p>
            <a:pPr lvl="1"/>
            <a:r>
              <a:rPr lang="en-US" dirty="0" smtClean="0"/>
              <a:t>jet-electrons:</a:t>
            </a:r>
          </a:p>
          <a:p>
            <a:pPr lvl="2"/>
            <a:r>
              <a:rPr lang="en-US" dirty="0" smtClean="0"/>
              <a:t> jet objects with large </a:t>
            </a:r>
            <a:r>
              <a:rPr lang="en-US" dirty="0" err="1" smtClean="0"/>
              <a:t>em</a:t>
            </a:r>
            <a:r>
              <a:rPr lang="en-US" dirty="0" smtClean="0"/>
              <a:t>-fraction</a:t>
            </a:r>
          </a:p>
          <a:p>
            <a:pPr lvl="1"/>
            <a:r>
              <a:rPr lang="en-US" dirty="0" smtClean="0"/>
              <a:t>yield a ~99% pure QCD sample </a:t>
            </a:r>
          </a:p>
          <a:p>
            <a:pPr lvl="1"/>
            <a:r>
              <a:rPr lang="en-US" dirty="0" smtClean="0"/>
              <a:t>two methods give similar shapes</a:t>
            </a:r>
          </a:p>
          <a:p>
            <a:pPr lvl="2"/>
            <a:r>
              <a:rPr lang="en-US" dirty="0" smtClean="0"/>
              <a:t>can be used interchangeably</a:t>
            </a:r>
          </a:p>
        </p:txBody>
      </p:sp>
      <p:pic>
        <p:nvPicPr>
          <p:cNvPr id="7" name="Picture 11" descr="http://www.uscms.org/LPC/logos/CMS_logo_co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776"/>
            <a:ext cx="720080" cy="7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62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449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r="50000"/>
          <a:stretch/>
        </p:blipFill>
        <p:spPr bwMode="auto">
          <a:xfrm>
            <a:off x="5508104" y="1104549"/>
            <a:ext cx="3613386" cy="26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Template fits in </a:t>
            </a:r>
            <a:r>
              <a:rPr lang="en-US" dirty="0" err="1" smtClean="0"/>
              <a:t>e+jets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881741"/>
            <a:ext cx="5847744" cy="5643603"/>
          </a:xfrm>
        </p:spPr>
        <p:txBody>
          <a:bodyPr/>
          <a:lstStyle/>
          <a:p>
            <a:r>
              <a:rPr lang="en-US" dirty="0" smtClean="0"/>
              <a:t>Closure test</a:t>
            </a:r>
          </a:p>
          <a:p>
            <a:pPr lvl="1"/>
            <a:r>
              <a:rPr lang="en-US" dirty="0" smtClean="0"/>
              <a:t>Apply data-driven method on QCD simulation and compare with input</a:t>
            </a:r>
          </a:p>
          <a:p>
            <a:pPr lvl="1"/>
            <a:r>
              <a:rPr lang="en-US" dirty="0" smtClean="0"/>
              <a:t>uncovers  a small bias</a:t>
            </a:r>
          </a:p>
          <a:p>
            <a:r>
              <a:rPr lang="en-US" dirty="0" smtClean="0"/>
              <a:t>QCD  in signal region using template sums from</a:t>
            </a:r>
          </a:p>
          <a:p>
            <a:pPr lvl="1"/>
            <a:r>
              <a:rPr lang="en-US" dirty="0" smtClean="0"/>
              <a:t>QCD model in background region</a:t>
            </a:r>
          </a:p>
          <a:p>
            <a:pPr lvl="1"/>
            <a:r>
              <a:rPr lang="en-US" dirty="0" smtClean="0"/>
              <a:t>W/Z+jets from simulation</a:t>
            </a:r>
          </a:p>
          <a:p>
            <a:r>
              <a:rPr lang="en-US" dirty="0"/>
              <a:t>Fits are repeated in different configurations</a:t>
            </a:r>
          </a:p>
          <a:p>
            <a:pPr lvl="1"/>
            <a:r>
              <a:rPr lang="en-US" dirty="0"/>
              <a:t>the two variables MET and H</a:t>
            </a:r>
            <a:r>
              <a:rPr lang="en-US" baseline="-25000" dirty="0"/>
              <a:t>T</a:t>
            </a:r>
          </a:p>
          <a:p>
            <a:pPr lvl="1"/>
            <a:r>
              <a:rPr lang="en-US" dirty="0"/>
              <a:t>selections with </a:t>
            </a:r>
            <a:r>
              <a:rPr lang="en-US" dirty="0">
                <a:latin typeface="Candara"/>
              </a:rPr>
              <a:t>≥0 jets or ≥1 jet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2"/>
          <a:stretch/>
        </p:blipFill>
        <p:spPr bwMode="auto">
          <a:xfrm>
            <a:off x="5523200" y="3861048"/>
            <a:ext cx="3613386" cy="26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6529468" y="1526233"/>
            <a:ext cx="0" cy="1800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876256" y="4269480"/>
            <a:ext cx="0" cy="1800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1" descr="http://www.uscms.org/LPC/logos/CMS_logo_co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776"/>
            <a:ext cx="720080" cy="7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63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644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Dileptons: Estimation of fake</a:t>
            </a:r>
            <a:r>
              <a:rPr lang="de-DE" dirty="0"/>
              <a:t>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7504" y="809733"/>
            <a:ext cx="9144000" cy="5643603"/>
          </a:xfrm>
        </p:spPr>
        <p:txBody>
          <a:bodyPr/>
          <a:lstStyle/>
          <a:p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methods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estimate</a:t>
            </a:r>
            <a:r>
              <a:rPr lang="de-DE" dirty="0" smtClean="0"/>
              <a:t> P(</a:t>
            </a:r>
            <a:r>
              <a:rPr lang="de-DE" dirty="0" err="1" smtClean="0"/>
              <a:t>fake</a:t>
            </a:r>
            <a:r>
              <a:rPr lang="de-DE" dirty="0" smtClean="0"/>
              <a:t> </a:t>
            </a:r>
            <a:r>
              <a:rPr lang="de-DE" dirty="0" err="1" smtClean="0"/>
              <a:t>lepton</a:t>
            </a:r>
            <a:r>
              <a:rPr lang="de-DE" dirty="0" smtClean="0"/>
              <a:t> | </a:t>
            </a:r>
            <a:r>
              <a:rPr lang="de-DE" dirty="0" err="1" smtClean="0"/>
              <a:t>jet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Jet weighting</a:t>
            </a:r>
          </a:p>
          <a:p>
            <a:pPr lvl="2"/>
            <a:r>
              <a:rPr lang="de-DE" dirty="0" smtClean="0"/>
              <a:t>extrapolate from loose (L) into tight (T) sample</a:t>
            </a:r>
          </a:p>
          <a:p>
            <a:pPr lvl="2"/>
            <a:r>
              <a:rPr lang="de-DE" dirty="0" smtClean="0"/>
              <a:t>measured in dijet sample</a:t>
            </a:r>
          </a:p>
          <a:p>
            <a:pPr lvl="1"/>
            <a:r>
              <a:rPr lang="de-DE" dirty="0" smtClean="0"/>
              <a:t>Matrix</a:t>
            </a:r>
          </a:p>
          <a:p>
            <a:pPr lvl="2"/>
            <a:r>
              <a:rPr lang="de-DE" dirty="0" smtClean="0"/>
              <a:t>explicitly accounts for double-fake events (N</a:t>
            </a:r>
            <a:r>
              <a:rPr lang="de-DE" baseline="-25000" dirty="0" smtClean="0"/>
              <a:t>FF</a:t>
            </a:r>
            <a:r>
              <a:rPr lang="de-DE" dirty="0" smtClean="0"/>
              <a:t>)</a:t>
            </a:r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marL="457200" lvl="1" indent="0">
              <a:buNone/>
            </a:pPr>
            <a:endParaRPr lang="de-DE" dirty="0" smtClean="0"/>
          </a:p>
          <a:p>
            <a:pPr lvl="1"/>
            <a:r>
              <a:rPr lang="de-DE" dirty="0" smtClean="0"/>
              <a:t>Fitting</a:t>
            </a:r>
          </a:p>
          <a:p>
            <a:pPr lvl="2"/>
            <a:r>
              <a:rPr lang="de-DE" dirty="0" smtClean="0"/>
              <a:t>Use additional discrimination (e.g. TRT high-thr. hits, isolation)</a:t>
            </a:r>
          </a:p>
          <a:p>
            <a:pPr lvl="2"/>
            <a:r>
              <a:rPr lang="de-DE" dirty="0" smtClean="0"/>
              <a:t>Templates  for true leptons from Z</a:t>
            </a:r>
          </a:p>
          <a:p>
            <a:pPr lvl="2"/>
            <a:r>
              <a:rPr lang="de-DE" dirty="0"/>
              <a:t>T</a:t>
            </a:r>
            <a:r>
              <a:rPr lang="de-DE" dirty="0" smtClean="0"/>
              <a:t>emplates for fakes from jet triggers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2"/>
            <a:ext cx="7800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64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44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Drell</a:t>
            </a:r>
            <a:r>
              <a:rPr lang="en-US" dirty="0" smtClean="0"/>
              <a:t>-Yan</a:t>
            </a:r>
            <a:r>
              <a:rPr lang="en-US" dirty="0"/>
              <a:t> </a:t>
            </a:r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Veto dilepton pair if invariant mass close to m(Z)</a:t>
            </a:r>
          </a:p>
          <a:p>
            <a:pPr lvl="1"/>
            <a:r>
              <a:rPr lang="en-US" dirty="0" smtClean="0"/>
              <a:t>Currently m(Z) ± 15 GeV</a:t>
            </a:r>
            <a:endParaRPr lang="en-US" dirty="0"/>
          </a:p>
          <a:p>
            <a:r>
              <a:rPr lang="en-US" dirty="0" smtClean="0"/>
              <a:t>Use events outside the Z mass region (“out”) and extrapolate using  Monte-Carlo simulation</a:t>
            </a:r>
          </a:p>
          <a:p>
            <a:endParaRPr lang="en-US" dirty="0">
              <a:latin typeface="MS Reference Sans Serif" pitchFamily="34" charset="0"/>
            </a:endParaRPr>
          </a:p>
          <a:p>
            <a:r>
              <a:rPr lang="en-US" dirty="0"/>
              <a:t>However</a:t>
            </a:r>
            <a:r>
              <a:rPr lang="en-US" dirty="0" smtClean="0"/>
              <a:t>, need to consider signal admixture also</a:t>
            </a:r>
          </a:p>
          <a:p>
            <a:pPr lvl="1"/>
            <a:r>
              <a:rPr lang="en-US" dirty="0" smtClean="0"/>
              <a:t>estimate it from eµ sample in data, assume lepton universality</a:t>
            </a:r>
          </a:p>
          <a:p>
            <a:pPr lvl="1"/>
            <a:r>
              <a:rPr lang="en-US" dirty="0" smtClean="0"/>
              <a:t>scale with e-to-µ efficiency ratio</a:t>
            </a:r>
            <a:endParaRPr lang="en-US" dirty="0"/>
          </a:p>
          <a:p>
            <a:endParaRPr lang="en-US" dirty="0" smtClean="0">
              <a:latin typeface="MS Reference Sans Serif" pitchFamily="34" charset="0"/>
            </a:endParaRPr>
          </a:p>
          <a:p>
            <a:endParaRPr lang="en-US" dirty="0">
              <a:latin typeface="MS Reference Sans Serif" pitchFamily="34" charset="0"/>
            </a:endParaRP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7716"/>
            <a:ext cx="3476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2"/>
            <a:ext cx="3597461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923928" y="3210898"/>
            <a:ext cx="720080" cy="213946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76" y="5410688"/>
            <a:ext cx="45720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157192"/>
            <a:ext cx="18764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http://www.uscms.org/LPC/logos/CMS_logo_co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1776"/>
            <a:ext cx="720080" cy="7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65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2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Drell</a:t>
            </a:r>
            <a:r>
              <a:rPr lang="en-US" dirty="0" smtClean="0"/>
              <a:t>-Yan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89040"/>
            <a:ext cx="9144000" cy="2783232"/>
          </a:xfrm>
        </p:spPr>
        <p:txBody>
          <a:bodyPr>
            <a:normAutofit/>
          </a:bodyPr>
          <a:lstStyle/>
          <a:p>
            <a:r>
              <a:rPr lang="en-US" dirty="0" smtClean="0"/>
              <a:t>Conservative estimate of systematic uncertainty:            50%, based </a:t>
            </a:r>
            <a:r>
              <a:rPr lang="en-US" dirty="0"/>
              <a:t>on </a:t>
            </a:r>
            <a:endParaRPr lang="en-US" dirty="0" smtClean="0"/>
          </a:p>
          <a:p>
            <a:pPr lvl="1"/>
            <a:r>
              <a:rPr lang="en-US" dirty="0" smtClean="0"/>
              <a:t>detector </a:t>
            </a:r>
            <a:r>
              <a:rPr lang="en-US" dirty="0"/>
              <a:t>calibration </a:t>
            </a:r>
            <a:r>
              <a:rPr lang="en-US" dirty="0" smtClean="0"/>
              <a:t>effects</a:t>
            </a:r>
          </a:p>
          <a:p>
            <a:pPr lvl="1"/>
            <a:r>
              <a:rPr lang="en-US" dirty="0" smtClean="0"/>
              <a:t>changes </a:t>
            </a:r>
            <a:r>
              <a:rPr lang="en-US" dirty="0"/>
              <a:t>of </a:t>
            </a:r>
            <a:r>
              <a:rPr lang="en-US" dirty="0" smtClean="0"/>
              <a:t> R</a:t>
            </a:r>
            <a:r>
              <a:rPr lang="en-US" baseline="-25000" dirty="0" smtClean="0"/>
              <a:t>out/in</a:t>
            </a:r>
            <a:r>
              <a:rPr lang="en-US" dirty="0" smtClean="0"/>
              <a:t> </a:t>
            </a:r>
            <a:r>
              <a:rPr lang="en-US" dirty="0"/>
              <a:t>with increasingly </a:t>
            </a:r>
            <a:r>
              <a:rPr lang="en-US" dirty="0" smtClean="0"/>
              <a:t>stringent requirements</a:t>
            </a:r>
          </a:p>
          <a:p>
            <a:pPr lvl="2"/>
            <a:r>
              <a:rPr lang="en-US" dirty="0" smtClean="0"/>
              <a:t>additional </a:t>
            </a:r>
            <a:r>
              <a:rPr lang="en-US" dirty="0"/>
              <a:t>jets </a:t>
            </a:r>
          </a:p>
          <a:p>
            <a:pPr lvl="2"/>
            <a:r>
              <a:rPr lang="en-US" dirty="0" smtClean="0"/>
              <a:t>missing transverse energy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" y="1052736"/>
            <a:ext cx="910518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 descr="http://www.uscms.org/LPC/logos/CMS_logo_co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776"/>
            <a:ext cx="720080" cy="7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66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71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W+jets</a:t>
            </a:r>
            <a:r>
              <a:rPr lang="en-US" dirty="0" smtClean="0"/>
              <a:t> background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Monte-Carlo carries large uncertainties (Tevatron)</a:t>
            </a:r>
          </a:p>
          <a:p>
            <a:r>
              <a:rPr lang="en-US" dirty="0" smtClean="0"/>
              <a:t>Prefer data-driven approach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Possible paths:</a:t>
            </a:r>
          </a:p>
          <a:p>
            <a:pPr lvl="1"/>
            <a:r>
              <a:rPr lang="en-US" dirty="0" smtClean="0"/>
              <a:t>Assume W/Z ratio well modeled in simulation</a:t>
            </a:r>
          </a:p>
          <a:p>
            <a:pPr lvl="1"/>
            <a:r>
              <a:rPr lang="en-US" dirty="0" err="1" smtClean="0"/>
              <a:t>Berends</a:t>
            </a:r>
            <a:r>
              <a:rPr lang="en-US" dirty="0" smtClean="0"/>
              <a:t>’ scaling : assume constant ratio                                         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n</a:t>
            </a:r>
            <a:r>
              <a:rPr lang="en-US" dirty="0" smtClean="0"/>
              <a:t> = W+(n+1)jets /  </a:t>
            </a:r>
            <a:r>
              <a:rPr lang="en-US" dirty="0" err="1" smtClean="0"/>
              <a:t>W+n</a:t>
            </a:r>
            <a:r>
              <a:rPr lang="en-US" dirty="0" smtClean="0"/>
              <a:t> jets</a:t>
            </a:r>
          </a:p>
          <a:p>
            <a:pPr lvl="1"/>
            <a:r>
              <a:rPr lang="en-US" dirty="0" smtClean="0"/>
              <a:t>Use W charge asymmetry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7653425"/>
                  </p:ext>
                </p:extLst>
              </p:nvPr>
            </p:nvGraphicFramePr>
            <p:xfrm>
              <a:off x="3491880" y="2348880"/>
              <a:ext cx="4925191" cy="14833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521905"/>
                    <a:gridCol w="933768"/>
                    <a:gridCol w="741680"/>
                    <a:gridCol w="614680"/>
                    <a:gridCol w="503555"/>
                    <a:gridCol w="609603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7TeV 3pb</a:t>
                          </a:r>
                          <a:r>
                            <a:rPr lang="en-US" baseline="30000" dirty="0" smtClean="0"/>
                            <a:t>-1</a:t>
                          </a:r>
                          <a:endParaRPr lang="en-US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+0 jets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+1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+2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+3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+4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Arial"/>
                              <a:cs typeface="Arial"/>
                            </a:rPr>
                            <a:t>W→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/>
                                </a:rPr>
                                <m:t>µ</m:t>
                              </m:r>
                            </m:oMath>
                          </a14:m>
                          <a:r>
                            <a:rPr lang="el-GR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ν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360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27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Arial"/>
                              <a:cs typeface="Arial"/>
                            </a:rPr>
                            <a:t>Z→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/>
                                </a:rPr>
                                <m:t>µµ</m:t>
                              </m:r>
                            </m:oMath>
                          </a14:m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tt(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/>
                                </a:rPr>
                                <m:t>µ)</m:t>
                              </m:r>
                            </m:oMath>
                          </a14:m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18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7653425"/>
                  </p:ext>
                </p:extLst>
              </p:nvPr>
            </p:nvGraphicFramePr>
            <p:xfrm>
              <a:off x="3491880" y="2348880"/>
              <a:ext cx="4925191" cy="14833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521905"/>
                    <a:gridCol w="933768"/>
                    <a:gridCol w="741680"/>
                    <a:gridCol w="614680"/>
                    <a:gridCol w="503555"/>
                    <a:gridCol w="609603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7TeV </a:t>
                          </a:r>
                          <a:r>
                            <a:rPr lang="en-US" dirty="0" smtClean="0"/>
                            <a:t>3pb</a:t>
                          </a:r>
                          <a:r>
                            <a:rPr lang="en-US" baseline="30000" dirty="0" smtClean="0"/>
                            <a:t>-1</a:t>
                          </a:r>
                          <a:endParaRPr lang="en-US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+0 jets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+1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+2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+3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+4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00" t="-109836" r="-223200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360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27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00" t="-209836" r="-223200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00" t="-309836" r="-223200" b="-22951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18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8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67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1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W+jets background from data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2908" y="928669"/>
            <a:ext cx="9286908" cy="5643603"/>
          </a:xfrm>
        </p:spPr>
        <p:txBody>
          <a:bodyPr>
            <a:normAutofit/>
          </a:bodyPr>
          <a:lstStyle/>
          <a:p>
            <a:r>
              <a:rPr lang="en-US" dirty="0" smtClean="0"/>
              <a:t>W+jets background is difficult to describe in simulation</a:t>
            </a:r>
          </a:p>
          <a:p>
            <a:endParaRPr lang="en-US" sz="1100" dirty="0" smtClean="0"/>
          </a:p>
          <a:p>
            <a:r>
              <a:rPr lang="en-US" dirty="0" smtClean="0"/>
              <a:t>Instead use: (W+jets)/(Z+jets) </a:t>
            </a:r>
            <a:endParaRPr lang="en-US" sz="2000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64904"/>
            <a:ext cx="456050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-396552" y="2492896"/>
            <a:ext cx="5357850" cy="3881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Control region CR(0-1 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j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et),     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s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ignal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region SR (≥4 jets)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Assume: (W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/Z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)/(W</a:t>
            </a:r>
            <a:r>
              <a:rPr lang="en-US" sz="2400" b="1" baseline="30000" dirty="0" err="1" smtClean="0">
                <a:solidFill>
                  <a:srgbClr val="FF9900"/>
                </a:solidFill>
                <a:latin typeface="Candara" pitchFamily="34" charset="0"/>
              </a:rPr>
              <a:t>C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/Z</a:t>
            </a:r>
            <a:r>
              <a:rPr lang="en-US" sz="2400" b="1" baseline="30000" noProof="0" dirty="0" smtClean="0">
                <a:solidFill>
                  <a:srgbClr val="FF9900"/>
                </a:solidFill>
                <a:latin typeface="Candara" pitchFamily="34" charset="0"/>
              </a:rPr>
              <a:t>C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)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is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well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described in simulation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Extract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W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from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lang="en-US" sz="2400" b="1" dirty="0" smtClean="0">
                <a:solidFill>
                  <a:srgbClr val="FF9900"/>
                </a:solidFill>
                <a:latin typeface="Candara" pitchFamily="34" charset="0"/>
              </a:rPr>
              <a:t>d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ata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if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lang="en-US" b="1" noProof="0" dirty="0" smtClean="0">
                <a:solidFill>
                  <a:srgbClr val="FF6600"/>
                </a:solidFill>
                <a:latin typeface="Candara" pitchFamily="34" charset="0"/>
              </a:rPr>
              <a:t>Monte-Carlo predictions agree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Data contains enough Z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SR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lang="en-US" b="1" dirty="0" smtClean="0">
                <a:solidFill>
                  <a:srgbClr val="FF6600"/>
                </a:solidFill>
                <a:latin typeface="Candara" pitchFamily="34" charset="0"/>
              </a:rPr>
              <a:t>W</a:t>
            </a:r>
            <a:r>
              <a:rPr lang="en-US" b="1" baseline="30000" dirty="0" smtClean="0">
                <a:solidFill>
                  <a:srgbClr val="FF6600"/>
                </a:solidFill>
                <a:latin typeface="Candara" pitchFamily="34" charset="0"/>
              </a:rPr>
              <a:t>CR</a:t>
            </a:r>
            <a:r>
              <a:rPr lang="en-US" b="1" dirty="0" smtClean="0">
                <a:solidFill>
                  <a:srgbClr val="FF6600"/>
                </a:solidFill>
                <a:latin typeface="Candara" pitchFamily="34" charset="0"/>
              </a:rPr>
              <a:t> is sufficiently pure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11" name="Picture 9" descr="http://www.slac.stanford.edu/exp/atlas/ATLAS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799" y="13252"/>
            <a:ext cx="573022" cy="7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68</a:t>
            </a:fld>
            <a:r>
              <a:rPr lang="de-DE" smtClean="0"/>
              <a:t>/73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W+jets</a:t>
            </a:r>
            <a:r>
              <a:rPr lang="en-US" dirty="0" smtClean="0"/>
              <a:t>: </a:t>
            </a:r>
            <a:r>
              <a:rPr lang="en-US" dirty="0" err="1" smtClean="0"/>
              <a:t>Berends-Giele</a:t>
            </a:r>
            <a:r>
              <a:rPr lang="en-US" dirty="0" smtClean="0"/>
              <a:t> 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Statistics in Z+4jets is small</a:t>
            </a:r>
          </a:p>
          <a:p>
            <a:r>
              <a:rPr lang="en-US" dirty="0" smtClean="0"/>
              <a:t>Additionally the following ratio is constant</a:t>
            </a:r>
          </a:p>
          <a:p>
            <a:pPr lvl="1"/>
            <a:r>
              <a:rPr lang="en-US" dirty="0" smtClean="0"/>
              <a:t> </a:t>
            </a:r>
            <a:r>
              <a:rPr lang="pl-PL" dirty="0"/>
              <a:t>R</a:t>
            </a:r>
            <a:r>
              <a:rPr lang="pl-PL" baseline="-25000" dirty="0"/>
              <a:t>n</a:t>
            </a:r>
            <a:r>
              <a:rPr lang="pl-PL" dirty="0"/>
              <a:t> = W+(n+1)jets /  W+n </a:t>
            </a:r>
            <a:r>
              <a:rPr lang="pl-PL" dirty="0" smtClean="0"/>
              <a:t>jets</a:t>
            </a:r>
            <a:endParaRPr lang="en-US" dirty="0"/>
          </a:p>
          <a:p>
            <a:r>
              <a:rPr lang="en-US" dirty="0" smtClean="0"/>
              <a:t>Can thus extrapolate</a:t>
            </a:r>
          </a:p>
          <a:p>
            <a:pPr lvl="1"/>
            <a:r>
              <a:rPr lang="en-US" dirty="0" smtClean="0"/>
              <a:t>need only Z+2jets</a:t>
            </a:r>
          </a:p>
          <a:p>
            <a:pPr lvl="1"/>
            <a:r>
              <a:rPr lang="en-US" dirty="0" smtClean="0"/>
              <a:t>smaller extrapolation necessary (W+2jets to W+4jets)</a:t>
            </a:r>
          </a:p>
          <a:p>
            <a:pPr lvl="1"/>
            <a:r>
              <a:rPr lang="en-US" dirty="0" smtClean="0"/>
              <a:t>theoretical uncertainty</a:t>
            </a:r>
            <a:endParaRPr lang="en-US" dirty="0"/>
          </a:p>
          <a:p>
            <a:r>
              <a:rPr lang="en-US" dirty="0" smtClean="0"/>
              <a:t>Including b-tagging we can use</a:t>
            </a:r>
            <a:endParaRPr lang="pl-PL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3600400" cy="7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73217"/>
            <a:ext cx="3672407" cy="55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367702"/>
            <a:ext cx="20669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5685608" y="5926903"/>
            <a:ext cx="3496450" cy="646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30" tIns="45715" rIns="91430" bIns="45715" rtlCol="0">
            <a:spAutoFit/>
          </a:bodyPr>
          <a:lstStyle/>
          <a:p>
            <a:pPr algn="ctr" defTabSz="914414"/>
            <a:r>
              <a:rPr lang="en-US" b="1" dirty="0" smtClean="0">
                <a:solidFill>
                  <a:srgbClr val="FFFF00"/>
                </a:solidFill>
                <a:latin typeface="Candara" pitchFamily="34" charset="0"/>
              </a:rPr>
              <a:t>accounts for different HF fraction</a:t>
            </a:r>
          </a:p>
          <a:p>
            <a:pPr algn="ctr" defTabSz="914414"/>
            <a:r>
              <a:rPr lang="en-US" b="1" dirty="0" smtClean="0">
                <a:solidFill>
                  <a:srgbClr val="FFFF00"/>
                </a:solidFill>
                <a:latin typeface="Candara" pitchFamily="34" charset="0"/>
              </a:rPr>
              <a:t>and tagging probability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948264" y="5650060"/>
            <a:ext cx="792088" cy="20341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69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224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 quark mass in time</a:t>
            </a:r>
            <a:endParaRPr lang="de-DE" dirty="0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99" t="1298" r="2965" b="6493"/>
          <a:stretch>
            <a:fillRect/>
          </a:stretch>
        </p:blipFill>
        <p:spPr bwMode="auto">
          <a:xfrm>
            <a:off x="142844" y="857231"/>
            <a:ext cx="8786874" cy="552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7</a:t>
            </a:fld>
            <a:r>
              <a:rPr lang="de-DE" smtClean="0"/>
              <a:t>/73</a:t>
            </a:r>
            <a:endParaRPr lang="de-DE" dirty="0"/>
          </a:p>
        </p:txBody>
      </p:sp>
    </p:spTree>
    <p:custDataLst>
      <p:tags r:id="rId1"/>
    </p:custDataLst>
  </p:cSld>
  <p:clrMapOvr>
    <a:masterClrMapping/>
  </p:clrMapOvr>
  <p:transition advTm="38851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 charge asymmetry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</a:t>
            </a:r>
            <a:r>
              <a:rPr lang="en-US" baseline="30000" dirty="0" smtClean="0"/>
              <a:t>+ </a:t>
            </a:r>
            <a:r>
              <a:rPr lang="en-US" dirty="0" smtClean="0"/>
              <a:t> production enhanced in pp for large x (low s)</a:t>
            </a:r>
          </a:p>
          <a:p>
            <a:pPr lvl="1"/>
            <a:r>
              <a:rPr lang="en-US" dirty="0" smtClean="0"/>
              <a:t>sensitive to valence quarks</a:t>
            </a:r>
          </a:p>
          <a:p>
            <a:pPr lvl="1"/>
            <a:r>
              <a:rPr lang="en-US" dirty="0" smtClean="0"/>
              <a:t>r ~ 1.4 at NNLO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Signal is mainly charge asymmetric</a:t>
            </a:r>
          </a:p>
          <a:p>
            <a:pPr lvl="1"/>
            <a:r>
              <a:rPr lang="en-US" dirty="0" smtClean="0"/>
              <a:t>can extract W contribution; needs more data than few pb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0" y="2276872"/>
            <a:ext cx="9144000" cy="3308350"/>
            <a:chOff x="0" y="457200"/>
            <a:chExt cx="9144000" cy="3307829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307"/>
            <a:stretch>
              <a:fillRect/>
            </a:stretch>
          </p:blipFill>
          <p:spPr bwMode="auto">
            <a:xfrm>
              <a:off x="0" y="457200"/>
              <a:ext cx="35941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457200"/>
              <a:ext cx="3657600" cy="3307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7"/>
            <p:cNvCxnSpPr>
              <a:cxnSpLocks noChangeShapeType="1"/>
              <a:endCxn id="12" idx="2"/>
            </p:cNvCxnSpPr>
            <p:nvPr/>
          </p:nvCxnSpPr>
          <p:spPr bwMode="auto">
            <a:xfrm>
              <a:off x="3200400" y="1066800"/>
              <a:ext cx="52578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743200" y="762000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290513" indent="-290513" fontAlgn="base">
                <a:spcBef>
                  <a:spcPct val="50000"/>
                </a:spcBef>
                <a:spcAft>
                  <a:spcPct val="0"/>
                </a:spcAft>
                <a:tabLst>
                  <a:tab pos="2381250" algn="l"/>
                  <a:tab pos="5053013" algn="l"/>
                </a:tabLst>
              </a:pPr>
              <a:endParaRPr lang="en-US" sz="160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8458200" y="1905000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290513" indent="-290513" fontAlgn="base">
                <a:spcBef>
                  <a:spcPct val="50000"/>
                </a:spcBef>
                <a:spcAft>
                  <a:spcPct val="0"/>
                </a:spcAft>
                <a:tabLst>
                  <a:tab pos="2381250" algn="l"/>
                  <a:tab pos="5053013" algn="l"/>
                </a:tabLst>
              </a:pPr>
              <a:endParaRPr lang="en-US" sz="160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473488" cy="72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70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1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 charge asymmetry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669"/>
            <a:ext cx="5796136" cy="5643603"/>
          </a:xfrm>
        </p:spPr>
        <p:txBody>
          <a:bodyPr>
            <a:normAutofit/>
          </a:bodyPr>
          <a:lstStyle/>
          <a:p>
            <a:r>
              <a:rPr lang="pt-BR" sz="3000" dirty="0" smtClean="0"/>
              <a:t>Can determine N</a:t>
            </a:r>
            <a:r>
              <a:rPr lang="pt-BR" sz="3000" baseline="-25000" dirty="0" smtClean="0"/>
              <a:t>W</a:t>
            </a:r>
            <a:r>
              <a:rPr lang="pt-BR" sz="3000" dirty="0" smtClean="0"/>
              <a:t> </a:t>
            </a:r>
            <a:r>
              <a:rPr lang="pt-BR" sz="3000" dirty="0"/>
              <a:t>= </a:t>
            </a:r>
            <a:r>
              <a:rPr lang="pt-BR" sz="3000" dirty="0" smtClean="0"/>
              <a:t>R (</a:t>
            </a:r>
            <a:r>
              <a:rPr lang="pt-BR" sz="3000" dirty="0"/>
              <a:t>D</a:t>
            </a:r>
            <a:r>
              <a:rPr lang="pt-BR" sz="3000" baseline="30000" dirty="0"/>
              <a:t>+</a:t>
            </a:r>
            <a:r>
              <a:rPr lang="pt-BR" sz="3000" dirty="0"/>
              <a:t> </a:t>
            </a:r>
            <a:r>
              <a:rPr lang="pt-BR" sz="3000" dirty="0" smtClean="0"/>
              <a:t>- D</a:t>
            </a:r>
            <a:r>
              <a:rPr lang="pt-BR" sz="3000" baseline="30000" dirty="0" smtClean="0"/>
              <a:t>-</a:t>
            </a:r>
            <a:r>
              <a:rPr lang="pt-BR" sz="3000" dirty="0" smtClean="0"/>
              <a:t>)</a:t>
            </a:r>
          </a:p>
          <a:p>
            <a:pPr lvl="1"/>
            <a:r>
              <a:rPr lang="en-US" dirty="0" smtClean="0"/>
              <a:t>D</a:t>
            </a:r>
            <a:r>
              <a:rPr lang="en-US" baseline="30000" dirty="0" smtClean="0"/>
              <a:t>+ </a:t>
            </a:r>
            <a:r>
              <a:rPr lang="en-US" dirty="0" smtClean="0"/>
              <a:t>(D</a:t>
            </a:r>
            <a:r>
              <a:rPr lang="en-US" baseline="30000" dirty="0" smtClean="0"/>
              <a:t>-</a:t>
            </a:r>
            <a:r>
              <a:rPr lang="en-US" dirty="0" smtClean="0"/>
              <a:t>) events </a:t>
            </a:r>
            <a:r>
              <a:rPr lang="en-US" dirty="0"/>
              <a:t>passing </a:t>
            </a:r>
            <a:r>
              <a:rPr lang="en-US" dirty="0" smtClean="0"/>
              <a:t>selection</a:t>
            </a:r>
            <a:r>
              <a:rPr lang="en-US" dirty="0"/>
              <a:t> </a:t>
            </a:r>
            <a:r>
              <a:rPr lang="en-US" dirty="0" smtClean="0"/>
              <a:t>containing </a:t>
            </a:r>
            <a:r>
              <a:rPr lang="en-US" dirty="0"/>
              <a:t>a positively (negatively) charged </a:t>
            </a:r>
            <a:r>
              <a:rPr lang="en-US" dirty="0" smtClean="0"/>
              <a:t>lepton,</a:t>
            </a:r>
            <a:endParaRPr lang="en-US" dirty="0"/>
          </a:p>
          <a:p>
            <a:pPr lvl="1"/>
            <a:r>
              <a:rPr lang="pt-BR" dirty="0" smtClean="0"/>
              <a:t>R </a:t>
            </a:r>
            <a:r>
              <a:rPr lang="pt-BR" dirty="0"/>
              <a:t>= (r + 1</a:t>
            </a:r>
            <a:r>
              <a:rPr lang="pt-BR" dirty="0" smtClean="0"/>
              <a:t>)/(</a:t>
            </a:r>
            <a:r>
              <a:rPr lang="pt-BR" dirty="0"/>
              <a:t>r </a:t>
            </a:r>
            <a:r>
              <a:rPr lang="pt-BR" dirty="0" smtClean="0"/>
              <a:t>- 1</a:t>
            </a:r>
            <a:r>
              <a:rPr lang="pt-BR" dirty="0"/>
              <a:t>) </a:t>
            </a:r>
            <a:r>
              <a:rPr lang="pt-BR" dirty="0" smtClean="0"/>
              <a:t>and </a:t>
            </a:r>
          </a:p>
          <a:p>
            <a:pPr lvl="1"/>
            <a:r>
              <a:rPr lang="pt-BR" dirty="0" smtClean="0"/>
              <a:t>r </a:t>
            </a:r>
            <a:r>
              <a:rPr lang="pt-BR" dirty="0"/>
              <a:t>= N(l</a:t>
            </a:r>
            <a:r>
              <a:rPr lang="pt-BR" baseline="30000" dirty="0" smtClean="0"/>
              <a:t>+</a:t>
            </a:r>
            <a:r>
              <a:rPr lang="pt-BR" dirty="0" smtClean="0"/>
              <a:t>)-N(l</a:t>
            </a:r>
            <a:r>
              <a:rPr lang="pt-BR" baseline="30000" dirty="0" smtClean="0"/>
              <a:t>-</a:t>
            </a:r>
            <a:r>
              <a:rPr lang="pt-BR" dirty="0" smtClean="0"/>
              <a:t>) </a:t>
            </a:r>
            <a:r>
              <a:rPr lang="pt-BR" dirty="0"/>
              <a:t>evaluated for </a:t>
            </a:r>
            <a:r>
              <a:rPr lang="pt-BR" dirty="0" smtClean="0"/>
              <a:t>MC </a:t>
            </a:r>
            <a:r>
              <a:rPr lang="en-US" dirty="0" err="1" smtClean="0"/>
              <a:t>W+jets</a:t>
            </a:r>
            <a:r>
              <a:rPr lang="en-US" dirty="0" smtClean="0"/>
              <a:t> </a:t>
            </a:r>
            <a:r>
              <a:rPr lang="en-US" dirty="0"/>
              <a:t>samples, using the same selection </a:t>
            </a:r>
            <a:r>
              <a:rPr lang="en-US" dirty="0" smtClean="0"/>
              <a:t>cuts as on data</a:t>
            </a:r>
          </a:p>
          <a:p>
            <a:r>
              <a:rPr lang="en-US" dirty="0" smtClean="0"/>
              <a:t>Main systematics expected from </a:t>
            </a:r>
            <a:r>
              <a:rPr lang="en-US" dirty="0" err="1" smtClean="0"/>
              <a:t>pdf</a:t>
            </a:r>
            <a:r>
              <a:rPr lang="en-US" dirty="0" smtClean="0"/>
              <a:t>  uncertainty</a:t>
            </a:r>
            <a:endParaRPr lang="en-US" dirty="0"/>
          </a:p>
        </p:txBody>
      </p:sp>
      <p:pic>
        <p:nvPicPr>
          <p:cNvPr id="7" name="Picture 6" descr="wjets_theo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763" y="1909307"/>
            <a:ext cx="3461237" cy="45923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08104" y="1556792"/>
            <a:ext cx="3694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Candara" pitchFamily="34" charset="0"/>
              </a:rPr>
              <a:t>arXiv:1004.3404, C. H. </a:t>
            </a:r>
            <a:r>
              <a:rPr lang="en-US" sz="1600" b="1" dirty="0" err="1">
                <a:solidFill>
                  <a:srgbClr val="FFFF00"/>
                </a:solidFill>
                <a:latin typeface="Candara" pitchFamily="34" charset="0"/>
              </a:rPr>
              <a:t>Kom</a:t>
            </a:r>
            <a:r>
              <a:rPr lang="en-US" sz="1600" b="1" dirty="0">
                <a:solidFill>
                  <a:srgbClr val="FFFF00"/>
                </a:solidFill>
                <a:latin typeface="Candara" pitchFamily="34" charset="0"/>
              </a:rPr>
              <a:t>, W. J. </a:t>
            </a:r>
            <a:r>
              <a:rPr lang="en-US" sz="1600" b="1" dirty="0" err="1" smtClean="0">
                <a:solidFill>
                  <a:srgbClr val="FFFF00"/>
                </a:solidFill>
                <a:latin typeface="Candara" pitchFamily="34" charset="0"/>
              </a:rPr>
              <a:t>Stirling</a:t>
            </a:r>
            <a:endParaRPr lang="en-US" sz="1600" b="1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71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31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flavor fraction in </a:t>
            </a:r>
            <a:r>
              <a:rPr lang="en-US" dirty="0" err="1" smtClean="0"/>
              <a:t>W+jets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lepton+jets</a:t>
            </a:r>
            <a:r>
              <a:rPr lang="en-US" dirty="0" smtClean="0"/>
              <a:t> </a:t>
            </a:r>
            <a:r>
              <a:rPr lang="en-US" dirty="0" err="1" smtClean="0"/>
              <a:t>ttbar</a:t>
            </a:r>
            <a:r>
              <a:rPr lang="en-US" dirty="0" smtClean="0"/>
              <a:t> analysis can require a b-jet</a:t>
            </a:r>
          </a:p>
          <a:p>
            <a:pPr lvl="1"/>
            <a:r>
              <a:rPr lang="en-US" dirty="0" err="1" smtClean="0"/>
              <a:t>W+b</a:t>
            </a:r>
            <a:r>
              <a:rPr lang="en-US" dirty="0" smtClean="0"/>
              <a:t>/</a:t>
            </a:r>
            <a:r>
              <a:rPr lang="en-US" dirty="0" err="1" smtClean="0"/>
              <a:t>c+jets</a:t>
            </a:r>
            <a:r>
              <a:rPr lang="en-US" dirty="0" smtClean="0"/>
              <a:t> background becomes dominant</a:t>
            </a:r>
          </a:p>
          <a:p>
            <a:pPr lvl="1"/>
            <a:r>
              <a:rPr lang="en-US" dirty="0" smtClean="0"/>
              <a:t>Also interesting for SUSY and Higgs analyses</a:t>
            </a:r>
          </a:p>
          <a:p>
            <a:r>
              <a:rPr lang="en-US" dirty="0" smtClean="0"/>
              <a:t>Modeling in </a:t>
            </a:r>
            <a:r>
              <a:rPr lang="en-US" dirty="0" err="1" smtClean="0"/>
              <a:t>Alpgen</a:t>
            </a:r>
            <a:r>
              <a:rPr lang="en-US" dirty="0" smtClean="0"/>
              <a:t>, need to resolve issues</a:t>
            </a:r>
          </a:p>
          <a:p>
            <a:pPr lvl="1"/>
            <a:r>
              <a:rPr lang="en-US" dirty="0" smtClean="0"/>
              <a:t>e.g. same final state with different ME and PS (use MLM matching)</a:t>
            </a:r>
          </a:p>
          <a:p>
            <a:pPr lvl="1"/>
            <a:r>
              <a:rPr lang="en-US" dirty="0" smtClean="0"/>
              <a:t>have freedom in choice of parameters (scales, matching parameters</a:t>
            </a:r>
          </a:p>
          <a:p>
            <a:r>
              <a:rPr lang="en-US" dirty="0" smtClean="0"/>
              <a:t>In the W+1jet bin CDF quotes a HF data/MC correction factor of 1.5 ± 0.3</a:t>
            </a:r>
          </a:p>
          <a:p>
            <a:endParaRPr lang="en-US" dirty="0" smtClean="0"/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72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418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 </a:t>
            </a:r>
            <a:r>
              <a:rPr lang="en-US" dirty="0"/>
              <a:t>quark is </a:t>
            </a:r>
            <a:r>
              <a:rPr lang="en-US" dirty="0" smtClean="0"/>
              <a:t>special within the Standard Model</a:t>
            </a:r>
            <a:endParaRPr lang="en-US" dirty="0"/>
          </a:p>
          <a:p>
            <a:pPr lvl="1"/>
            <a:r>
              <a:rPr lang="en-US" dirty="0"/>
              <a:t>extremely heavy, yet fundamental</a:t>
            </a:r>
          </a:p>
          <a:p>
            <a:pPr lvl="1"/>
            <a:r>
              <a:rPr lang="en-US" dirty="0"/>
              <a:t>studied as a bare quark</a:t>
            </a:r>
          </a:p>
          <a:p>
            <a:pPr lvl="1"/>
            <a:r>
              <a:rPr lang="en-US" dirty="0"/>
              <a:t>probe of EWSB </a:t>
            </a:r>
            <a:r>
              <a:rPr lang="en-US" dirty="0" smtClean="0"/>
              <a:t>mechanism</a:t>
            </a:r>
          </a:p>
          <a:p>
            <a:pPr lvl="1"/>
            <a:endParaRPr lang="en-US" dirty="0"/>
          </a:p>
          <a:p>
            <a:r>
              <a:rPr lang="en-US" dirty="0"/>
              <a:t>LHC is a top factory</a:t>
            </a:r>
          </a:p>
          <a:p>
            <a:pPr lvl="1"/>
            <a:r>
              <a:rPr lang="en-US" dirty="0" smtClean="0"/>
              <a:t>expect to see top soon, then</a:t>
            </a:r>
          </a:p>
          <a:p>
            <a:pPr lvl="1"/>
            <a:r>
              <a:rPr lang="en-US" dirty="0" smtClean="0"/>
              <a:t>use it as a tool for calibration</a:t>
            </a:r>
          </a:p>
          <a:p>
            <a:pPr lvl="1"/>
            <a:r>
              <a:rPr lang="en-US" dirty="0" smtClean="0"/>
              <a:t>backgrounds modeled by data-driven approaches</a:t>
            </a:r>
            <a:endParaRPr lang="en-US" dirty="0"/>
          </a:p>
          <a:p>
            <a:pPr lvl="1"/>
            <a:r>
              <a:rPr lang="en-US" dirty="0"/>
              <a:t>b-tagging  yields ultimate precision </a:t>
            </a:r>
            <a:r>
              <a:rPr lang="en-US" dirty="0" smtClean="0"/>
              <a:t>measurements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73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38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74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50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382000" cy="990600"/>
          </a:xfrm>
        </p:spPr>
        <p:txBody>
          <a:bodyPr/>
          <a:lstStyle/>
          <a:p>
            <a:r>
              <a:rPr lang="en-US" dirty="0" smtClean="0"/>
              <a:t>Statistics combination </a:t>
            </a:r>
            <a:r>
              <a:rPr lang="en-US" dirty="0" err="1" smtClean="0"/>
              <a:t>dileptons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5"/>
            <a:ext cx="9144000" cy="580756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Based on the principle</a:t>
            </a:r>
          </a:p>
          <a:p>
            <a:endParaRPr lang="en-US" sz="3000" dirty="0" smtClean="0"/>
          </a:p>
          <a:p>
            <a:r>
              <a:rPr lang="en-US" dirty="0" smtClean="0"/>
              <a:t>Construct the likelihood as a product of PDFs</a:t>
            </a:r>
          </a:p>
          <a:p>
            <a:endParaRPr lang="en-US" sz="5800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Calculate the profile likelihood </a:t>
            </a:r>
          </a:p>
          <a:p>
            <a:endParaRPr lang="en-US" sz="26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1200" dirty="0" smtClean="0"/>
          </a:p>
          <a:p>
            <a:r>
              <a:rPr lang="en-US" dirty="0" smtClean="0"/>
              <a:t>Extract confidence intervals</a:t>
            </a:r>
          </a:p>
          <a:p>
            <a:pPr lvl="1"/>
            <a:r>
              <a:rPr lang="en-US" dirty="0" smtClean="0"/>
              <a:t>Statistics only (red)</a:t>
            </a:r>
          </a:p>
          <a:p>
            <a:pPr lvl="1"/>
            <a:r>
              <a:rPr lang="en-US" dirty="0" err="1" smtClean="0"/>
              <a:t>Systematics</a:t>
            </a:r>
            <a:r>
              <a:rPr lang="en-US" dirty="0" smtClean="0"/>
              <a:t> included (blue)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8656" y="980728"/>
            <a:ext cx="3795712" cy="88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933056"/>
            <a:ext cx="28479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51134" t="53030"/>
          <a:stretch>
            <a:fillRect/>
          </a:stretch>
        </p:blipFill>
        <p:spPr bwMode="auto">
          <a:xfrm>
            <a:off x="5004048" y="3501008"/>
            <a:ext cx="3896619" cy="300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4057" y="2420888"/>
            <a:ext cx="7772399" cy="75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75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30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Alpgen</a:t>
            </a:r>
            <a:r>
              <a:rPr lang="en-US" dirty="0" smtClean="0"/>
              <a:t> treatment of heavy quarks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"/>
          <a:stretch/>
        </p:blipFill>
        <p:spPr bwMode="auto">
          <a:xfrm>
            <a:off x="467544" y="836712"/>
            <a:ext cx="8147045" cy="567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76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620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836712"/>
            <a:ext cx="749387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77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96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738070" cy="579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78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22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 mass at Tevatron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2940" y="834085"/>
            <a:ext cx="5679580" cy="602391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Template analysis</a:t>
            </a:r>
          </a:p>
          <a:p>
            <a:pPr lvl="1"/>
            <a:r>
              <a:rPr lang="en-US" sz="2000" dirty="0" smtClean="0"/>
              <a:t>Observables sensitive to top mass</a:t>
            </a:r>
          </a:p>
          <a:p>
            <a:pPr lvl="1"/>
            <a:r>
              <a:rPr lang="en-US" sz="2000" dirty="0" smtClean="0"/>
              <a:t>Simulate ensembles at several masses</a:t>
            </a:r>
          </a:p>
          <a:p>
            <a:pPr lvl="1"/>
            <a:r>
              <a:rPr lang="en-US" sz="2000" dirty="0" smtClean="0"/>
              <a:t>Maximum likelihood fit</a:t>
            </a:r>
            <a:endParaRPr lang="en-US" sz="2000" dirty="0"/>
          </a:p>
          <a:p>
            <a:r>
              <a:rPr lang="en-US" sz="2400" dirty="0" smtClean="0"/>
              <a:t>Matrix-element method</a:t>
            </a:r>
          </a:p>
          <a:p>
            <a:pPr lvl="1"/>
            <a:r>
              <a:rPr lang="en-US" sz="2000" dirty="0" smtClean="0"/>
              <a:t>Assign event probability (ME+PDF)</a:t>
            </a:r>
          </a:p>
          <a:p>
            <a:pPr lvl="1"/>
            <a:r>
              <a:rPr lang="en-US" sz="2000" dirty="0" smtClean="0"/>
              <a:t>Determine prob. for every event</a:t>
            </a:r>
          </a:p>
          <a:p>
            <a:pPr lvl="1"/>
            <a:r>
              <a:rPr lang="en-US" sz="2000" dirty="0" smtClean="0"/>
              <a:t>Multiply to one likelihood function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lvl="1"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             </a:t>
            </a:r>
            <a:r>
              <a:rPr lang="en-US" sz="2800" dirty="0" smtClean="0">
                <a:solidFill>
                  <a:srgbClr val="FFFF00"/>
                </a:solidFill>
              </a:rPr>
              <a:t>m</a:t>
            </a:r>
            <a:r>
              <a:rPr lang="en-US" sz="2800" baseline="-25000" dirty="0" smtClean="0">
                <a:solidFill>
                  <a:srgbClr val="FFFF00"/>
                </a:solidFill>
              </a:rPr>
              <a:t>t</a:t>
            </a:r>
            <a:r>
              <a:rPr lang="en-US" sz="2800" dirty="0" smtClean="0">
                <a:solidFill>
                  <a:srgbClr val="FFFF00"/>
                </a:solidFill>
              </a:rPr>
              <a:t> = 173.3 ± 0.6 ± 0.9 GeV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400" dirty="0" smtClean="0"/>
              <a:t>Outlook LHC</a:t>
            </a:r>
          </a:p>
          <a:p>
            <a:pPr lvl="1"/>
            <a:r>
              <a:rPr lang="en-US" sz="2000" dirty="0" smtClean="0"/>
              <a:t>b-tagging allows for ultimate precision</a:t>
            </a:r>
          </a:p>
          <a:p>
            <a:pPr lvl="1"/>
            <a:r>
              <a:rPr lang="en-US" sz="2000" dirty="0" smtClean="0"/>
              <a:t>need to explore alternative methods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19"/>
            <a:ext cx="3816424" cy="551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8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5978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Production </a:t>
            </a:r>
            <a:r>
              <a:rPr lang="en-US" dirty="0"/>
              <a:t>σ</a:t>
            </a:r>
            <a:r>
              <a:rPr lang="en-US" baseline="-25000" dirty="0"/>
              <a:t>tt</a:t>
            </a:r>
            <a:r>
              <a:rPr lang="en-US" dirty="0" smtClean="0"/>
              <a:t> at Tevatron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80846"/>
            <a:ext cx="6109176" cy="350046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Measurements agree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i</a:t>
            </a:r>
            <a:r>
              <a:rPr lang="de-DE" dirty="0" smtClean="0"/>
              <a:t>n different channels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with theoretical prediction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n</a:t>
            </a:r>
            <a:r>
              <a:rPr lang="de-DE" dirty="0" smtClean="0"/>
              <a:t>ew: normalized to Z production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Uncertainty due to luminosity reduced</a:t>
            </a:r>
            <a:endParaRPr lang="el-GR" dirty="0" smtClean="0"/>
          </a:p>
          <a:p>
            <a:pPr lvl="1">
              <a:lnSpc>
                <a:spcPct val="120000"/>
              </a:lnSpc>
            </a:pPr>
            <a:r>
              <a:rPr lang="de-DE" dirty="0" smtClean="0"/>
              <a:t>Total uncertaitny &lt; 6.5%</a:t>
            </a:r>
          </a:p>
          <a:p>
            <a:r>
              <a:rPr lang="de-DE" dirty="0" smtClean="0"/>
              <a:t>Connection to top mass</a:t>
            </a:r>
          </a:p>
          <a:p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04810" y="1968844"/>
            <a:ext cx="156164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FF00"/>
                </a:solidFill>
                <a:latin typeface="Candara" pitchFamily="34" charset="0"/>
              </a:rPr>
              <a:t>Conf. Note 9913</a:t>
            </a:r>
            <a:endParaRPr lang="de-DE" sz="1600" dirty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834434"/>
            <a:ext cx="581232" cy="58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620" y="834732"/>
            <a:ext cx="2886066" cy="216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5222" y="834732"/>
            <a:ext cx="1047198" cy="55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 cstate="print"/>
          <a:srcRect l="10810" t="2761" r="8114"/>
          <a:stretch>
            <a:fillRect/>
          </a:stretch>
        </p:blipFill>
        <p:spPr bwMode="auto">
          <a:xfrm>
            <a:off x="5857884" y="3484802"/>
            <a:ext cx="2643206" cy="310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929454" y="3714752"/>
            <a:ext cx="1500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andara" pitchFamily="34" charset="0"/>
              </a:rPr>
              <a:t>D0 Note 6038-CONF</a:t>
            </a:r>
            <a:endParaRPr lang="de-DE" sz="12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399" y="800364"/>
            <a:ext cx="2712842" cy="266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4430735" y="6021288"/>
            <a:ext cx="943744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691116" y="1680754"/>
            <a:ext cx="2559740" cy="1370481"/>
          </a:xfrm>
          <a:prstGeom prst="rect">
            <a:avLst/>
          </a:prstGeom>
          <a:noFill/>
          <a:ln w="25400" cap="rnd">
            <a:solidFill>
              <a:srgbClr val="FFFF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M. Cristinziani (Bonn)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Lepton+jets: Top quarks at the LHC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F016-8C20-4991-8416-B4103CE6937A}" type="slidenum">
              <a:rPr lang="de-DE" smtClean="0"/>
              <a:pPr/>
              <a:t>9</a:t>
            </a:fld>
            <a:r>
              <a:rPr lang="de-DE" smtClean="0"/>
              <a:t>/73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8137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t \rightarrow \tilde{t}_1 \tilde{\chi}_1^0  template TPT1  env TPENV7  fore 39423  back 0  eqnno 4"/>
  <p:tag name="FILENAME" val="TP_tmp"/>
  <p:tag name="ORIGWIDTH" val="40"/>
  <p:tag name="PICTUREFILESIZE" val="45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cal M}_{tbW} = - \frac{g_W}{\sqrt{2}} \epsilon ^{* \mu} \bar{u}_b \left[ (V^*_{tb} + f_L) \gamma_{\mu} P_L  +  f_R \gamma_{\mu} P_R + i \sigma_{\mu \nu} q^{\nu} (\frac{g_L}{m_W} P_L + \frac{g_R}{m_W} P_R ) \right] u_t  template TPT1  env TPENV2  fore 8454143  back 0  eqnno 3"/>
  <p:tag name="FILENAME" val="TP_tmp"/>
  <p:tag name="ORIGWIDTH" val="353"/>
  <p:tag name="PICTUREFILESIZE" val="302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sigma = \frac{N_\mathrm{obs} - N_{\mathrm{bkg}}}{{\cal L} \varepsilon}  template TPT1  env TPENV2  fore 65535  back 0  eqnno 1"/>
  <p:tag name="FILENAME" val="TP_tmp"/>
  <p:tag name="ORIGWIDTH" val="76"/>
  <p:tag name="PICTUREFILESIZE" val="55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 w="12700">
          <a:noFill/>
          <a:miter lim="800000"/>
          <a:headEnd type="none" w="sm" len="sm"/>
          <a:tailEnd type="none" w="sm" len="sm"/>
        </a:ln>
        <a:effectLst/>
      </a:spPr>
      <a:bodyPr wrap="none" lIns="91430" tIns="45715" rIns="91430" bIns="45715" rtlCol="0">
        <a:spAutoFit/>
      </a:bodyPr>
      <a:lstStyle>
        <a:defPPr algn="ctr" defTabSz="914414">
          <a:defRPr sz="2400" b="1" dirty="0" err="1" smtClean="0">
            <a:solidFill>
              <a:srgbClr val="FFFF00"/>
            </a:solidFill>
            <a:latin typeface="Candar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13600</TotalTime>
  <Words>5422</Words>
  <Application>Microsoft Office PowerPoint</Application>
  <PresentationFormat>On-screen Show (4:3)</PresentationFormat>
  <Paragraphs>1131</Paragraphs>
  <Slides>78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Lepton + jets:  Top quarks at the LHC</vt:lpstr>
      <vt:lpstr>Plan for today</vt:lpstr>
      <vt:lpstr>Setting the scene: Top in the SM</vt:lpstr>
      <vt:lpstr>The heaviest quarks</vt:lpstr>
      <vt:lpstr>The top quark</vt:lpstr>
      <vt:lpstr>Top discovery</vt:lpstr>
      <vt:lpstr>Top quark mass in time</vt:lpstr>
      <vt:lpstr>Top mass at Tevatron</vt:lpstr>
      <vt:lpstr>Production σtt at Tevatron</vt:lpstr>
      <vt:lpstr>Single top at Tevatron</vt:lpstr>
      <vt:lpstr>Further properties of the top quark</vt:lpstr>
      <vt:lpstr>Plan for today</vt:lpstr>
      <vt:lpstr>Roadmap</vt:lpstr>
      <vt:lpstr>Data sample</vt:lpstr>
      <vt:lpstr>Electrons</vt:lpstr>
      <vt:lpstr>Muons</vt:lpstr>
      <vt:lpstr>Jets</vt:lpstr>
      <vt:lpstr>Jet energy scale</vt:lpstr>
      <vt:lpstr>Missing transverse energy</vt:lpstr>
      <vt:lpstr>Tagging of b-jets</vt:lpstr>
      <vt:lpstr>The SV0 algorithm</vt:lpstr>
      <vt:lpstr>Plan for today</vt:lpstr>
      <vt:lpstr>Top quark production at LHC</vt:lpstr>
      <vt:lpstr>Top pair production</vt:lpstr>
      <vt:lpstr>Top quark decay</vt:lpstr>
      <vt:lpstr>Top quark reconstruction</vt:lpstr>
      <vt:lpstr>Top program at LHC</vt:lpstr>
      <vt:lpstr>Decays in SM extensions</vt:lpstr>
      <vt:lpstr>Outlook: What to expect in Run I</vt:lpstr>
      <vt:lpstr>Top mass with early data: 1D </vt:lpstr>
      <vt:lpstr>Top mass with 1fb-1 : 2 dimensions</vt:lpstr>
      <vt:lpstr>Electroweak production</vt:lpstr>
      <vt:lpstr>Perspectives for single top</vt:lpstr>
      <vt:lpstr>Perspectives for single top</vt:lpstr>
      <vt:lpstr>Plan for today</vt:lpstr>
      <vt:lpstr>First top cross-section measurement</vt:lpstr>
      <vt:lpstr>Typical top pair to l+jets analysis</vt:lpstr>
      <vt:lpstr>From diagrams to events</vt:lpstr>
      <vt:lpstr>Lepton+jets: Simulation</vt:lpstr>
      <vt:lpstr>Lepton+jets: data</vt:lpstr>
      <vt:lpstr>Dilepton: simulation</vt:lpstr>
      <vt:lpstr>Systematic uncertainties</vt:lpstr>
      <vt:lpstr>Example: PDF uncertainty</vt:lpstr>
      <vt:lpstr>Dilepton channel: data</vt:lpstr>
      <vt:lpstr>“Platinum” top candidate event</vt:lpstr>
      <vt:lpstr>How do we know it’s top?</vt:lpstr>
      <vt:lpstr>Plan for today</vt:lpstr>
      <vt:lpstr>Data-driven backgrounds</vt:lpstr>
      <vt:lpstr>Motivation</vt:lpstr>
      <vt:lpstr>Physics “fake” background</vt:lpstr>
      <vt:lpstr>Handles on  “fake” background</vt:lpstr>
      <vt:lpstr>CMS: Non-W/Z lepton background</vt:lpstr>
      <vt:lpstr>CMS: dilepton fake contribution</vt:lpstr>
      <vt:lpstr>CMS 78 nb-1 dilepton control plots</vt:lpstr>
      <vt:lpstr>QCD background determination</vt:lpstr>
      <vt:lpstr>ATLAS l+jets 295 nb-1 plots</vt:lpstr>
      <vt:lpstr>QCD fakes in lepton+jets</vt:lpstr>
      <vt:lpstr>Method 1: ABCD (for µ+jets)</vt:lpstr>
      <vt:lpstr>Method 2: Extrapolation</vt:lpstr>
      <vt:lpstr>Method 2: Extrapolation</vt:lpstr>
      <vt:lpstr>Modeling kinematic shapes in µ+jets</vt:lpstr>
      <vt:lpstr>Method 3: Template fit in e+jets</vt:lpstr>
      <vt:lpstr>Method 3: Template fits in e+jets</vt:lpstr>
      <vt:lpstr>Dileptons: Estimation of fakes</vt:lpstr>
      <vt:lpstr>Drell-Yan background</vt:lpstr>
      <vt:lpstr>Drell-Yan background</vt:lpstr>
      <vt:lpstr>W+jets background strategies</vt:lpstr>
      <vt:lpstr>W+jets background from data</vt:lpstr>
      <vt:lpstr>W+jets: Berends-Giele scaling</vt:lpstr>
      <vt:lpstr>W charge asymmetry</vt:lpstr>
      <vt:lpstr>W charge asymmetry</vt:lpstr>
      <vt:lpstr>Heavy flavor fraction in W+jets</vt:lpstr>
      <vt:lpstr>Conclusion</vt:lpstr>
      <vt:lpstr>Spares</vt:lpstr>
      <vt:lpstr>Statistics combination dileptons</vt:lpstr>
      <vt:lpstr>Alpgen treatment of heavy quarks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Markus Cristinziani</dc:creator>
  <cp:lastModifiedBy>cristinz</cp:lastModifiedBy>
  <cp:revision>2026</cp:revision>
  <dcterms:created xsi:type="dcterms:W3CDTF">2009-09-14T13:37:30Z</dcterms:created>
  <dcterms:modified xsi:type="dcterms:W3CDTF">2010-09-29T21:48:51Z</dcterms:modified>
</cp:coreProperties>
</file>