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6"/>
  </p:notesMasterIdLst>
  <p:sldIdLst>
    <p:sldId id="256" r:id="rId3"/>
    <p:sldId id="257" r:id="rId4"/>
    <p:sldId id="259" r:id="rId5"/>
    <p:sldId id="258" r:id="rId6"/>
    <p:sldId id="260" r:id="rId7"/>
    <p:sldId id="261" r:id="rId8"/>
    <p:sldId id="303" r:id="rId9"/>
    <p:sldId id="262" r:id="rId10"/>
    <p:sldId id="300" r:id="rId11"/>
    <p:sldId id="304" r:id="rId12"/>
    <p:sldId id="301" r:id="rId13"/>
    <p:sldId id="302"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13"/>
    <p:restoredTop sz="96327"/>
  </p:normalViewPr>
  <p:slideViewPr>
    <p:cSldViewPr snapToGrid="0" snapToObjects="1">
      <p:cViewPr varScale="1">
        <p:scale>
          <a:sx n="152" d="100"/>
          <a:sy n="152" d="100"/>
        </p:scale>
        <p:origin x="14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19373-FEE6-6B4F-86F2-C8AA0E77EB11}" type="datetimeFigureOut">
              <a:rPr lang="it-IT" smtClean="0"/>
              <a:t>15/07/21</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B8954F-4F4B-924B-8DAB-388C0AA42005}" type="slidenum">
              <a:rPr lang="it-IT" smtClean="0"/>
              <a:t>‹#›</a:t>
            </a:fld>
            <a:endParaRPr lang="it-IT"/>
          </a:p>
        </p:txBody>
      </p:sp>
    </p:spTree>
    <p:extLst>
      <p:ext uri="{BB962C8B-B14F-4D97-AF65-F5344CB8AC3E}">
        <p14:creationId xmlns:p14="http://schemas.microsoft.com/office/powerpoint/2010/main" val="1717130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C2FC-ACF1-4E41-A8AA-8CED9996DC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644B1776-221E-9347-AF64-1C257CB430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4" name="Date Placeholder 3">
            <a:extLst>
              <a:ext uri="{FF2B5EF4-FFF2-40B4-BE49-F238E27FC236}">
                <a16:creationId xmlns:a16="http://schemas.microsoft.com/office/drawing/2014/main" id="{0E2A3C43-441B-3F44-AA09-87A1F0DEA596}"/>
              </a:ext>
            </a:extLst>
          </p:cNvPr>
          <p:cNvSpPr>
            <a:spLocks noGrp="1"/>
          </p:cNvSpPr>
          <p:nvPr>
            <p:ph type="dt" sz="half" idx="10"/>
          </p:nvPr>
        </p:nvSpPr>
        <p:spPr/>
        <p:txBody>
          <a:bodyPr/>
          <a:lstStyle/>
          <a:p>
            <a:fld id="{2D571D43-0326-3C42-BF2D-B58139B1EBD5}" type="datetime1">
              <a:rPr lang="en-US" smtClean="0"/>
              <a:t>7/15/21</a:t>
            </a:fld>
            <a:endParaRPr lang="it-IT"/>
          </a:p>
        </p:txBody>
      </p:sp>
      <p:sp>
        <p:nvSpPr>
          <p:cNvPr id="5" name="Footer Placeholder 4">
            <a:extLst>
              <a:ext uri="{FF2B5EF4-FFF2-40B4-BE49-F238E27FC236}">
                <a16:creationId xmlns:a16="http://schemas.microsoft.com/office/drawing/2014/main" id="{0C86D8FD-A2DC-704F-86CB-5DAD27D1E165}"/>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37D25EE8-FC50-884A-8F9A-729467C4F218}"/>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160726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9613E-6560-DB44-8E84-54AC65832A66}"/>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A0AB2E72-F9A4-4442-A6A4-1A9384EB2B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E78710AE-25D4-6E41-8DD9-7B24A2491957}"/>
              </a:ext>
            </a:extLst>
          </p:cNvPr>
          <p:cNvSpPr>
            <a:spLocks noGrp="1"/>
          </p:cNvSpPr>
          <p:nvPr>
            <p:ph type="dt" sz="half" idx="10"/>
          </p:nvPr>
        </p:nvSpPr>
        <p:spPr/>
        <p:txBody>
          <a:bodyPr/>
          <a:lstStyle/>
          <a:p>
            <a:fld id="{11D25A60-3796-9A45-A30B-5130D7E2DDA4}" type="datetime1">
              <a:rPr lang="en-US" smtClean="0"/>
              <a:t>7/15/21</a:t>
            </a:fld>
            <a:endParaRPr lang="it-IT"/>
          </a:p>
        </p:txBody>
      </p:sp>
      <p:sp>
        <p:nvSpPr>
          <p:cNvPr id="5" name="Footer Placeholder 4">
            <a:extLst>
              <a:ext uri="{FF2B5EF4-FFF2-40B4-BE49-F238E27FC236}">
                <a16:creationId xmlns:a16="http://schemas.microsoft.com/office/drawing/2014/main" id="{C70B1E11-F7AD-E04D-A4D9-F2B2D6A6D121}"/>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3EBB716D-5B9C-AF4E-AC7F-B4980EBEAED1}"/>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407788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BE5AAC-1D19-B345-BD58-31BDE8FE19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EFE473A6-FAA7-1240-86D4-1E9FB74BC2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405C5EEA-88E6-C64A-A728-D52B18FDBB31}"/>
              </a:ext>
            </a:extLst>
          </p:cNvPr>
          <p:cNvSpPr>
            <a:spLocks noGrp="1"/>
          </p:cNvSpPr>
          <p:nvPr>
            <p:ph type="dt" sz="half" idx="10"/>
          </p:nvPr>
        </p:nvSpPr>
        <p:spPr/>
        <p:txBody>
          <a:bodyPr/>
          <a:lstStyle/>
          <a:p>
            <a:fld id="{4B46832F-B001-864F-8455-B1940986091C}" type="datetime1">
              <a:rPr lang="en-US" smtClean="0"/>
              <a:t>7/15/21</a:t>
            </a:fld>
            <a:endParaRPr lang="it-IT"/>
          </a:p>
        </p:txBody>
      </p:sp>
      <p:sp>
        <p:nvSpPr>
          <p:cNvPr id="5" name="Footer Placeholder 4">
            <a:extLst>
              <a:ext uri="{FF2B5EF4-FFF2-40B4-BE49-F238E27FC236}">
                <a16:creationId xmlns:a16="http://schemas.microsoft.com/office/drawing/2014/main" id="{201C365F-3010-2446-81EA-19473A639616}"/>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1173C706-8E23-7D4B-889A-9B9F0676C4A2}"/>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493471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E863D46-1262-CE48-ADE6-5A6DE5086C97}"/>
              </a:ext>
            </a:extLst>
          </p:cNvPr>
          <p:cNvSpPr/>
          <p:nvPr userDrawn="1"/>
        </p:nvSpPr>
        <p:spPr>
          <a:xfrm>
            <a:off x="0" y="6096000"/>
            <a:ext cx="12192000" cy="76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4904CF6-19D1-6348-95D4-D36105005006}"/>
              </a:ext>
            </a:extLst>
          </p:cNvPr>
          <p:cNvSpPr>
            <a:spLocks noGrp="1"/>
          </p:cNvSpPr>
          <p:nvPr>
            <p:ph type="ctrTitle"/>
          </p:nvPr>
        </p:nvSpPr>
        <p:spPr>
          <a:xfrm>
            <a:off x="1524000" y="1270000"/>
            <a:ext cx="9245600" cy="2247900"/>
          </a:xfrm>
        </p:spPr>
        <p:txBody>
          <a:bodyPr anchor="b">
            <a:normAutofit/>
          </a:bodyPr>
          <a:lstStyle>
            <a:lvl1pPr algn="ctr">
              <a:defRPr sz="5400">
                <a:solidFill>
                  <a:srgbClr val="FF0000"/>
                </a:solidFill>
                <a:latin typeface="Helvetica" pitchFamily="2"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3088A443-B88F-8A4E-B61E-2CD7BE40B21F}"/>
              </a:ext>
            </a:extLst>
          </p:cNvPr>
          <p:cNvSpPr>
            <a:spLocks noGrp="1"/>
          </p:cNvSpPr>
          <p:nvPr>
            <p:ph type="subTitle" idx="1"/>
          </p:nvPr>
        </p:nvSpPr>
        <p:spPr>
          <a:xfrm>
            <a:off x="1524000" y="3788570"/>
            <a:ext cx="9144000" cy="1655762"/>
          </a:xfrm>
        </p:spPr>
        <p:txBody>
          <a:bodyPr>
            <a:normAutofit/>
          </a:bodyPr>
          <a:lstStyle>
            <a:lvl1pPr marL="0" indent="0" algn="ctr">
              <a:buNone/>
              <a:defRPr sz="32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7A1EBB26-D2AB-A14B-B360-B5E458030B9F}"/>
              </a:ext>
            </a:extLst>
          </p:cNvPr>
          <p:cNvSpPr>
            <a:spLocks noGrp="1"/>
          </p:cNvSpPr>
          <p:nvPr>
            <p:ph type="dt" sz="half" idx="10"/>
          </p:nvPr>
        </p:nvSpPr>
        <p:spPr/>
        <p:txBody>
          <a:bodyPr/>
          <a:lstStyle>
            <a:lvl1pPr>
              <a:defRPr sz="1800" b="1">
                <a:solidFill>
                  <a:schemeClr val="bg1"/>
                </a:solidFill>
              </a:defRPr>
            </a:lvl1pPr>
          </a:lstStyle>
          <a:p>
            <a:fld id="{964A0FB7-4FAF-5F47-86D8-038C01A2BEAD}" type="datetime1">
              <a:rPr lang="en-US" smtClean="0"/>
              <a:t>7/15/21</a:t>
            </a:fld>
            <a:endParaRPr lang="en-GB"/>
          </a:p>
        </p:txBody>
      </p:sp>
      <p:sp>
        <p:nvSpPr>
          <p:cNvPr id="5" name="Footer Placeholder 4">
            <a:extLst>
              <a:ext uri="{FF2B5EF4-FFF2-40B4-BE49-F238E27FC236}">
                <a16:creationId xmlns:a16="http://schemas.microsoft.com/office/drawing/2014/main" id="{0BF1B5AA-0323-8D4A-B778-13D7C8B03E66}"/>
              </a:ext>
            </a:extLst>
          </p:cNvPr>
          <p:cNvSpPr>
            <a:spLocks noGrp="1"/>
          </p:cNvSpPr>
          <p:nvPr>
            <p:ph type="ftr" sz="quarter" idx="11"/>
          </p:nvPr>
        </p:nvSpPr>
        <p:spPr/>
        <p:txBody>
          <a:bodyPr/>
          <a:lstStyle>
            <a:lvl1pPr>
              <a:defRPr sz="1800" b="1">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31739991-8773-5646-8AE9-1DAB9461D559}"/>
              </a:ext>
            </a:extLst>
          </p:cNvPr>
          <p:cNvSpPr>
            <a:spLocks noGrp="1"/>
          </p:cNvSpPr>
          <p:nvPr>
            <p:ph type="sldNum" sz="quarter" idx="12"/>
          </p:nvPr>
        </p:nvSpPr>
        <p:spPr>
          <a:xfrm>
            <a:off x="10325100" y="6356350"/>
            <a:ext cx="1028700" cy="365125"/>
          </a:xfrm>
          <a:solidFill>
            <a:srgbClr val="0070C0"/>
          </a:solidFill>
        </p:spPr>
        <p:txBody>
          <a:bodyPr/>
          <a:lstStyle>
            <a:lvl1pPr>
              <a:defRPr sz="1800" b="1">
                <a:solidFill>
                  <a:schemeClr val="bg1"/>
                </a:solidFill>
              </a:defRPr>
            </a:lvl1pPr>
          </a:lstStyle>
          <a:p>
            <a:fld id="{4937FEE4-6955-6144-97DB-3F8891831B30}" type="slidenum">
              <a:rPr lang="en-GB" smtClean="0"/>
              <a:pPr/>
              <a:t>‹#›</a:t>
            </a:fld>
            <a:endParaRPr lang="en-GB"/>
          </a:p>
        </p:txBody>
      </p:sp>
      <p:pic>
        <p:nvPicPr>
          <p:cNvPr id="7" name="Picture 6">
            <a:extLst>
              <a:ext uri="{FF2B5EF4-FFF2-40B4-BE49-F238E27FC236}">
                <a16:creationId xmlns:a16="http://schemas.microsoft.com/office/drawing/2014/main" id="{66EBB15D-F728-9B4F-92DC-C8954613DA7B}"/>
              </a:ext>
            </a:extLst>
          </p:cNvPr>
          <p:cNvPicPr>
            <a:picLocks noChangeAspect="1"/>
          </p:cNvPicPr>
          <p:nvPr userDrawn="1"/>
        </p:nvPicPr>
        <p:blipFill>
          <a:blip r:embed="rId2"/>
          <a:stretch>
            <a:fillRect/>
          </a:stretch>
        </p:blipFill>
        <p:spPr>
          <a:xfrm>
            <a:off x="11074400" y="370271"/>
            <a:ext cx="809664" cy="791263"/>
          </a:xfrm>
          <a:prstGeom prst="rect">
            <a:avLst/>
          </a:prstGeom>
        </p:spPr>
      </p:pic>
    </p:spTree>
    <p:extLst>
      <p:ext uri="{BB962C8B-B14F-4D97-AF65-F5344CB8AC3E}">
        <p14:creationId xmlns:p14="http://schemas.microsoft.com/office/powerpoint/2010/main" val="2709290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D1E453-897F-F540-9D4D-6F424949F5FE}"/>
              </a:ext>
            </a:extLst>
          </p:cNvPr>
          <p:cNvSpPr/>
          <p:nvPr userDrawn="1"/>
        </p:nvSpPr>
        <p:spPr>
          <a:xfrm>
            <a:off x="11376026" y="0"/>
            <a:ext cx="815974" cy="6858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rgbClr val="FFFF00"/>
              </a:solidFill>
            </a:endParaRPr>
          </a:p>
        </p:txBody>
      </p:sp>
      <p:sp>
        <p:nvSpPr>
          <p:cNvPr id="2" name="Title 1">
            <a:extLst>
              <a:ext uri="{FF2B5EF4-FFF2-40B4-BE49-F238E27FC236}">
                <a16:creationId xmlns:a16="http://schemas.microsoft.com/office/drawing/2014/main" id="{B372FAD2-3C7C-D54C-B600-D0BFF901ABAB}"/>
              </a:ext>
            </a:extLst>
          </p:cNvPr>
          <p:cNvSpPr>
            <a:spLocks noGrp="1"/>
          </p:cNvSpPr>
          <p:nvPr>
            <p:ph type="title"/>
          </p:nvPr>
        </p:nvSpPr>
        <p:spPr>
          <a:xfrm>
            <a:off x="279400" y="85090"/>
            <a:ext cx="10913746" cy="967396"/>
          </a:xfrm>
        </p:spPr>
        <p:txBody>
          <a:bodyPr>
            <a:normAutofit/>
          </a:bodyPr>
          <a:lstStyle>
            <a:lvl1pPr>
              <a:defRPr sz="4000">
                <a:solidFill>
                  <a:srgbClr val="FF0000"/>
                </a:solidFill>
                <a:latin typeface="Helvetica" pitchFamily="2"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2A805AC-8DC9-C144-A837-CAFB04B6FC06}"/>
              </a:ext>
            </a:extLst>
          </p:cNvPr>
          <p:cNvSpPr>
            <a:spLocks noGrp="1"/>
          </p:cNvSpPr>
          <p:nvPr>
            <p:ph idx="1"/>
          </p:nvPr>
        </p:nvSpPr>
        <p:spPr>
          <a:xfrm>
            <a:off x="279400" y="1293812"/>
            <a:ext cx="6832600" cy="5437187"/>
          </a:xfrm>
        </p:spPr>
        <p:txBody>
          <a:bodyPr/>
          <a:lstStyle>
            <a:lvl1pPr>
              <a:defRPr>
                <a:solidFill>
                  <a:srgbClr val="002060"/>
                </a:solidFill>
                <a:latin typeface="Helvetica" pitchFamily="2" charset="0"/>
              </a:defRPr>
            </a:lvl1pPr>
            <a:lvl2pPr>
              <a:defRPr>
                <a:solidFill>
                  <a:srgbClr val="002060"/>
                </a:solidFill>
                <a:latin typeface="Helvetica" pitchFamily="2" charset="0"/>
              </a:defRPr>
            </a:lvl2pPr>
            <a:lvl3pPr>
              <a:defRPr>
                <a:solidFill>
                  <a:srgbClr val="002060"/>
                </a:solidFill>
                <a:latin typeface="Helvetica" pitchFamily="2" charset="0"/>
              </a:defRPr>
            </a:lvl3pPr>
            <a:lvl4pPr>
              <a:defRPr>
                <a:solidFill>
                  <a:srgbClr val="002060"/>
                </a:solidFill>
                <a:latin typeface="Helvetica" pitchFamily="2" charset="0"/>
              </a:defRPr>
            </a:lvl4pPr>
            <a:lvl5pPr>
              <a:defRPr>
                <a:solidFill>
                  <a:srgbClr val="002060"/>
                </a:solidFill>
                <a:latin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23F6E28-4326-E545-812F-A235B162BD11}"/>
              </a:ext>
            </a:extLst>
          </p:cNvPr>
          <p:cNvSpPr>
            <a:spLocks noGrp="1"/>
          </p:cNvSpPr>
          <p:nvPr>
            <p:ph type="dt" sz="half" idx="10"/>
          </p:nvPr>
        </p:nvSpPr>
        <p:spPr>
          <a:xfrm rot="16200000">
            <a:off x="11204564" y="1522399"/>
            <a:ext cx="1304951" cy="365125"/>
          </a:xfrm>
        </p:spPr>
        <p:txBody>
          <a:bodyPr/>
          <a:lstStyle>
            <a:lvl1pPr>
              <a:defRPr sz="1400" b="1">
                <a:solidFill>
                  <a:schemeClr val="bg1"/>
                </a:solidFill>
                <a:latin typeface="Helvetica" pitchFamily="2" charset="0"/>
              </a:defRPr>
            </a:lvl1pPr>
          </a:lstStyle>
          <a:p>
            <a:fld id="{14B73EC0-521F-7F4F-BE5A-A098B39EFEEF}" type="datetime1">
              <a:rPr lang="en-US" smtClean="0"/>
              <a:t>7/15/21</a:t>
            </a:fld>
            <a:endParaRPr lang="en-GB" dirty="0"/>
          </a:p>
        </p:txBody>
      </p:sp>
      <p:sp>
        <p:nvSpPr>
          <p:cNvPr id="5" name="Footer Placeholder 4">
            <a:extLst>
              <a:ext uri="{FF2B5EF4-FFF2-40B4-BE49-F238E27FC236}">
                <a16:creationId xmlns:a16="http://schemas.microsoft.com/office/drawing/2014/main" id="{EDC1D6D0-2C58-9644-B97E-F8E22F04FA76}"/>
              </a:ext>
            </a:extLst>
          </p:cNvPr>
          <p:cNvSpPr>
            <a:spLocks noGrp="1"/>
          </p:cNvSpPr>
          <p:nvPr>
            <p:ph type="ftr" sz="quarter" idx="11"/>
          </p:nvPr>
        </p:nvSpPr>
        <p:spPr>
          <a:xfrm rot="16200000">
            <a:off x="10129442" y="4148534"/>
            <a:ext cx="3455194" cy="365125"/>
          </a:xfrm>
        </p:spPr>
        <p:txBody>
          <a:bodyPr/>
          <a:lstStyle>
            <a:lvl1pPr>
              <a:defRPr sz="1400" b="1">
                <a:solidFill>
                  <a:schemeClr val="bg1"/>
                </a:solidFill>
                <a:latin typeface="Helvetica" pitchFamily="2" charset="0"/>
              </a:defRPr>
            </a:lvl1pPr>
          </a:lstStyle>
          <a:p>
            <a:endParaRPr lang="en-GB" dirty="0"/>
          </a:p>
        </p:txBody>
      </p:sp>
      <p:sp>
        <p:nvSpPr>
          <p:cNvPr id="6" name="Slide Number Placeholder 5">
            <a:extLst>
              <a:ext uri="{FF2B5EF4-FFF2-40B4-BE49-F238E27FC236}">
                <a16:creationId xmlns:a16="http://schemas.microsoft.com/office/drawing/2014/main" id="{53F04A07-CA2A-0947-AF12-49E949F56A77}"/>
              </a:ext>
            </a:extLst>
          </p:cNvPr>
          <p:cNvSpPr>
            <a:spLocks noGrp="1"/>
          </p:cNvSpPr>
          <p:nvPr>
            <p:ph type="sldNum" sz="quarter" idx="12"/>
          </p:nvPr>
        </p:nvSpPr>
        <p:spPr>
          <a:xfrm>
            <a:off x="11439526" y="6189663"/>
            <a:ext cx="685800" cy="365125"/>
          </a:xfrm>
          <a:solidFill>
            <a:srgbClr val="0070C0"/>
          </a:solidFill>
        </p:spPr>
        <p:txBody>
          <a:bodyPr/>
          <a:lstStyle>
            <a:lvl1pPr>
              <a:defRPr sz="1400" b="1">
                <a:solidFill>
                  <a:schemeClr val="bg1"/>
                </a:solidFill>
                <a:latin typeface="Helvetica" pitchFamily="2" charset="0"/>
              </a:defRPr>
            </a:lvl1pPr>
          </a:lstStyle>
          <a:p>
            <a:fld id="{4937FEE4-6955-6144-97DB-3F8891831B30}" type="slidenum">
              <a:rPr lang="en-GB" smtClean="0"/>
              <a:pPr/>
              <a:t>‹#›</a:t>
            </a:fld>
            <a:endParaRPr lang="en-GB" dirty="0"/>
          </a:p>
        </p:txBody>
      </p:sp>
      <p:pic>
        <p:nvPicPr>
          <p:cNvPr id="9" name="Picture 8">
            <a:extLst>
              <a:ext uri="{FF2B5EF4-FFF2-40B4-BE49-F238E27FC236}">
                <a16:creationId xmlns:a16="http://schemas.microsoft.com/office/drawing/2014/main" id="{372AD56D-AA7C-FC4B-AA12-1ABCD021DF4F}"/>
              </a:ext>
            </a:extLst>
          </p:cNvPr>
          <p:cNvPicPr>
            <a:picLocks noChangeAspect="1"/>
          </p:cNvPicPr>
          <p:nvPr userDrawn="1"/>
        </p:nvPicPr>
        <p:blipFill>
          <a:blip r:embed="rId2"/>
          <a:stretch>
            <a:fillRect/>
          </a:stretch>
        </p:blipFill>
        <p:spPr>
          <a:xfrm>
            <a:off x="11503026" y="167852"/>
            <a:ext cx="558800" cy="546100"/>
          </a:xfrm>
          <a:prstGeom prst="rect">
            <a:avLst/>
          </a:prstGeom>
        </p:spPr>
      </p:pic>
    </p:spTree>
    <p:extLst>
      <p:ext uri="{BB962C8B-B14F-4D97-AF65-F5344CB8AC3E}">
        <p14:creationId xmlns:p14="http://schemas.microsoft.com/office/powerpoint/2010/main" val="3198886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2344-91AB-5240-A4AF-C33628917D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6EAB27-2A5A-FA44-B02C-99EC18A8E4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DEB21B-AB08-7A44-AF03-F5E7F49B4C96}"/>
              </a:ext>
            </a:extLst>
          </p:cNvPr>
          <p:cNvSpPr>
            <a:spLocks noGrp="1"/>
          </p:cNvSpPr>
          <p:nvPr>
            <p:ph type="dt" sz="half" idx="10"/>
          </p:nvPr>
        </p:nvSpPr>
        <p:spPr/>
        <p:txBody>
          <a:bodyPr/>
          <a:lstStyle/>
          <a:p>
            <a:fld id="{B322DD7C-8916-3545-8ECB-EF8187B66E5D}" type="datetime1">
              <a:rPr lang="en-US" smtClean="0"/>
              <a:t>7/15/21</a:t>
            </a:fld>
            <a:endParaRPr lang="en-GB"/>
          </a:p>
        </p:txBody>
      </p:sp>
      <p:sp>
        <p:nvSpPr>
          <p:cNvPr id="5" name="Footer Placeholder 4">
            <a:extLst>
              <a:ext uri="{FF2B5EF4-FFF2-40B4-BE49-F238E27FC236}">
                <a16:creationId xmlns:a16="http://schemas.microsoft.com/office/drawing/2014/main" id="{380FF4A2-8BDF-EC47-81E5-5957A7A794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3F2443-8894-454E-80FC-EF32782980AD}"/>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570700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88054-F992-2B48-B187-774CB8AAC9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B1231C-D990-1C48-81F5-2ADA70AC697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D142B7-82AD-0D49-8A5E-087B3037739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B063A1-9A97-204B-B077-FA2D09F4F367}"/>
              </a:ext>
            </a:extLst>
          </p:cNvPr>
          <p:cNvSpPr>
            <a:spLocks noGrp="1"/>
          </p:cNvSpPr>
          <p:nvPr>
            <p:ph type="dt" sz="half" idx="10"/>
          </p:nvPr>
        </p:nvSpPr>
        <p:spPr/>
        <p:txBody>
          <a:bodyPr/>
          <a:lstStyle/>
          <a:p>
            <a:fld id="{C12F40CD-0F43-6C4E-910F-6AA553550AE1}" type="datetime1">
              <a:rPr lang="en-US" smtClean="0"/>
              <a:t>7/15/21</a:t>
            </a:fld>
            <a:endParaRPr lang="en-GB"/>
          </a:p>
        </p:txBody>
      </p:sp>
      <p:sp>
        <p:nvSpPr>
          <p:cNvPr id="6" name="Footer Placeholder 5">
            <a:extLst>
              <a:ext uri="{FF2B5EF4-FFF2-40B4-BE49-F238E27FC236}">
                <a16:creationId xmlns:a16="http://schemas.microsoft.com/office/drawing/2014/main" id="{4B0B5703-5B6C-4443-A7B0-6BFE4C25CC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86F8C2-3B94-DE4D-AD09-49882D1A6DF9}"/>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2136269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52AFE-AFAC-554A-B487-8DD0DAC1291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EE283D-59B1-BC4C-8030-E249111CDE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6DF6BBC-317D-D042-8150-F73B696169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D2A89BC-BFC2-914B-9F71-7227559B7A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0866D6-3D5A-A24D-8A26-B182B4E21F2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066A2F-4425-4C42-86BA-F8E2FB75425E}"/>
              </a:ext>
            </a:extLst>
          </p:cNvPr>
          <p:cNvSpPr>
            <a:spLocks noGrp="1"/>
          </p:cNvSpPr>
          <p:nvPr>
            <p:ph type="dt" sz="half" idx="10"/>
          </p:nvPr>
        </p:nvSpPr>
        <p:spPr/>
        <p:txBody>
          <a:bodyPr/>
          <a:lstStyle/>
          <a:p>
            <a:fld id="{3E7086A9-1730-A44B-8C0E-D7EF1000C6D2}" type="datetime1">
              <a:rPr lang="en-US" smtClean="0"/>
              <a:t>7/15/21</a:t>
            </a:fld>
            <a:endParaRPr lang="en-GB"/>
          </a:p>
        </p:txBody>
      </p:sp>
      <p:sp>
        <p:nvSpPr>
          <p:cNvPr id="8" name="Footer Placeholder 7">
            <a:extLst>
              <a:ext uri="{FF2B5EF4-FFF2-40B4-BE49-F238E27FC236}">
                <a16:creationId xmlns:a16="http://schemas.microsoft.com/office/drawing/2014/main" id="{284C3257-A485-7B4B-8E40-246389B68F1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45947B-5DF7-3A45-85F8-B9826A7CB8D0}"/>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2411440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AEEB-122C-5B4B-94A8-993E41EA4F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E40282C-E961-854D-BE75-B84303664D25}"/>
              </a:ext>
            </a:extLst>
          </p:cNvPr>
          <p:cNvSpPr>
            <a:spLocks noGrp="1"/>
          </p:cNvSpPr>
          <p:nvPr>
            <p:ph type="dt" sz="half" idx="10"/>
          </p:nvPr>
        </p:nvSpPr>
        <p:spPr/>
        <p:txBody>
          <a:bodyPr/>
          <a:lstStyle/>
          <a:p>
            <a:fld id="{46021066-508B-F84B-ABF2-99A85EE5C9ED}" type="datetime1">
              <a:rPr lang="en-US" smtClean="0"/>
              <a:t>7/15/21</a:t>
            </a:fld>
            <a:endParaRPr lang="en-GB"/>
          </a:p>
        </p:txBody>
      </p:sp>
      <p:sp>
        <p:nvSpPr>
          <p:cNvPr id="4" name="Footer Placeholder 3">
            <a:extLst>
              <a:ext uri="{FF2B5EF4-FFF2-40B4-BE49-F238E27FC236}">
                <a16:creationId xmlns:a16="http://schemas.microsoft.com/office/drawing/2014/main" id="{69433F15-F08D-B043-89FC-3D170DC4034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E5E8B2A-994A-E640-8AB1-F80A4122F9F5}"/>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7988248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DED35C-F4CD-B342-97DE-DD430B419188}"/>
              </a:ext>
            </a:extLst>
          </p:cNvPr>
          <p:cNvSpPr>
            <a:spLocks noGrp="1"/>
          </p:cNvSpPr>
          <p:nvPr>
            <p:ph type="dt" sz="half" idx="10"/>
          </p:nvPr>
        </p:nvSpPr>
        <p:spPr/>
        <p:txBody>
          <a:bodyPr/>
          <a:lstStyle/>
          <a:p>
            <a:fld id="{E86C5EDF-923B-A94D-8442-B860E71D112A}" type="datetime1">
              <a:rPr lang="en-US" smtClean="0"/>
              <a:t>7/15/21</a:t>
            </a:fld>
            <a:endParaRPr lang="en-GB"/>
          </a:p>
        </p:txBody>
      </p:sp>
      <p:sp>
        <p:nvSpPr>
          <p:cNvPr id="3" name="Footer Placeholder 2">
            <a:extLst>
              <a:ext uri="{FF2B5EF4-FFF2-40B4-BE49-F238E27FC236}">
                <a16:creationId xmlns:a16="http://schemas.microsoft.com/office/drawing/2014/main" id="{D9600930-23FF-C347-9DEC-23AA1ADC0F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9650E1-AC7B-7C45-83A8-D359CE536606}"/>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38011393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10A47-FF22-604A-9ACE-76581CF0B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71741E4-9ADB-B745-A045-09F865DE04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38EFE9-DF2B-634F-987D-5E02E2159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AB2215-0123-9046-824C-FC7AB769DBC4}"/>
              </a:ext>
            </a:extLst>
          </p:cNvPr>
          <p:cNvSpPr>
            <a:spLocks noGrp="1"/>
          </p:cNvSpPr>
          <p:nvPr>
            <p:ph type="dt" sz="half" idx="10"/>
          </p:nvPr>
        </p:nvSpPr>
        <p:spPr/>
        <p:txBody>
          <a:bodyPr/>
          <a:lstStyle/>
          <a:p>
            <a:fld id="{5B65577A-B8A6-874B-9B75-043F58AF7ED7}" type="datetime1">
              <a:rPr lang="en-US" smtClean="0"/>
              <a:t>7/15/21</a:t>
            </a:fld>
            <a:endParaRPr lang="en-GB"/>
          </a:p>
        </p:txBody>
      </p:sp>
      <p:sp>
        <p:nvSpPr>
          <p:cNvPr id="6" name="Footer Placeholder 5">
            <a:extLst>
              <a:ext uri="{FF2B5EF4-FFF2-40B4-BE49-F238E27FC236}">
                <a16:creationId xmlns:a16="http://schemas.microsoft.com/office/drawing/2014/main" id="{723B4260-EE1E-FB43-B074-A0EAD9FD3F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375D4A-C0B8-8349-B68A-74CEB634789B}"/>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173319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04B58-CB57-AD4C-92EA-AE8EA849D036}"/>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D11519DB-8143-274B-AC87-40CD912705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7F4C0728-08C1-6E4F-AE39-214F6854FB4F}"/>
              </a:ext>
            </a:extLst>
          </p:cNvPr>
          <p:cNvSpPr>
            <a:spLocks noGrp="1"/>
          </p:cNvSpPr>
          <p:nvPr>
            <p:ph type="dt" sz="half" idx="10"/>
          </p:nvPr>
        </p:nvSpPr>
        <p:spPr/>
        <p:txBody>
          <a:bodyPr/>
          <a:lstStyle/>
          <a:p>
            <a:fld id="{CB4773C4-BEB9-0045-B8A3-5C4676E545D1}" type="datetime1">
              <a:rPr lang="en-US" smtClean="0"/>
              <a:t>7/15/21</a:t>
            </a:fld>
            <a:endParaRPr lang="it-IT"/>
          </a:p>
        </p:txBody>
      </p:sp>
      <p:sp>
        <p:nvSpPr>
          <p:cNvPr id="5" name="Footer Placeholder 4">
            <a:extLst>
              <a:ext uri="{FF2B5EF4-FFF2-40B4-BE49-F238E27FC236}">
                <a16:creationId xmlns:a16="http://schemas.microsoft.com/office/drawing/2014/main" id="{0C179B17-DD86-1C4B-852F-7AFF1F298083}"/>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A69DD0FC-59E1-4241-AE5C-9198A07B3445}"/>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40098720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968E7-6844-EA43-B9A8-D56F3CCEC4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163BE9-B54A-7B44-9AC9-A10107590E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0ABB3-31EB-944A-B8B6-8035F72D8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D1B12F-2EA2-2B42-AC54-F18B956728C7}"/>
              </a:ext>
            </a:extLst>
          </p:cNvPr>
          <p:cNvSpPr>
            <a:spLocks noGrp="1"/>
          </p:cNvSpPr>
          <p:nvPr>
            <p:ph type="dt" sz="half" idx="10"/>
          </p:nvPr>
        </p:nvSpPr>
        <p:spPr/>
        <p:txBody>
          <a:bodyPr/>
          <a:lstStyle/>
          <a:p>
            <a:fld id="{3C7DFD38-EFD0-6440-A91A-41A17B296770}" type="datetime1">
              <a:rPr lang="en-US" smtClean="0"/>
              <a:t>7/15/21</a:t>
            </a:fld>
            <a:endParaRPr lang="en-GB"/>
          </a:p>
        </p:txBody>
      </p:sp>
      <p:sp>
        <p:nvSpPr>
          <p:cNvPr id="6" name="Footer Placeholder 5">
            <a:extLst>
              <a:ext uri="{FF2B5EF4-FFF2-40B4-BE49-F238E27FC236}">
                <a16:creationId xmlns:a16="http://schemas.microsoft.com/office/drawing/2014/main" id="{A4CDAB24-FC11-BA41-93BC-B3A2A77E9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0BCB94-A1BD-714F-885F-3C3E5BB2996D}"/>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051277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9AA49-B742-644B-8F3C-E923489E2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DF343-8CF7-564F-8A7D-748F422FC9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673AB3-C333-624B-AF71-3F1C5150FF9F}"/>
              </a:ext>
            </a:extLst>
          </p:cNvPr>
          <p:cNvSpPr>
            <a:spLocks noGrp="1"/>
          </p:cNvSpPr>
          <p:nvPr>
            <p:ph type="dt" sz="half" idx="10"/>
          </p:nvPr>
        </p:nvSpPr>
        <p:spPr/>
        <p:txBody>
          <a:bodyPr/>
          <a:lstStyle/>
          <a:p>
            <a:fld id="{3B74C7B2-6DC4-714F-8D33-9D9DA0A88C51}" type="datetime1">
              <a:rPr lang="en-US" smtClean="0"/>
              <a:t>7/15/21</a:t>
            </a:fld>
            <a:endParaRPr lang="en-GB"/>
          </a:p>
        </p:txBody>
      </p:sp>
      <p:sp>
        <p:nvSpPr>
          <p:cNvPr id="5" name="Footer Placeholder 4">
            <a:extLst>
              <a:ext uri="{FF2B5EF4-FFF2-40B4-BE49-F238E27FC236}">
                <a16:creationId xmlns:a16="http://schemas.microsoft.com/office/drawing/2014/main" id="{897A39E5-86B4-2D4C-9A55-1BA11DE439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2AF2EE-DEED-6E4D-BFCD-DDBADAE80C57}"/>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3999611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CBDEF1-010C-AF46-86E6-77F2052CF2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FCA226-EB01-014E-9526-64C553D3A68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06E393-4ACD-1149-BB03-9CC412DE7D29}"/>
              </a:ext>
            </a:extLst>
          </p:cNvPr>
          <p:cNvSpPr>
            <a:spLocks noGrp="1"/>
          </p:cNvSpPr>
          <p:nvPr>
            <p:ph type="dt" sz="half" idx="10"/>
          </p:nvPr>
        </p:nvSpPr>
        <p:spPr/>
        <p:txBody>
          <a:bodyPr/>
          <a:lstStyle/>
          <a:p>
            <a:fld id="{6DAAD5FF-AB48-3448-B0FD-826FB420BCC2}" type="datetime1">
              <a:rPr lang="en-US" smtClean="0"/>
              <a:t>7/15/21</a:t>
            </a:fld>
            <a:endParaRPr lang="en-GB"/>
          </a:p>
        </p:txBody>
      </p:sp>
      <p:sp>
        <p:nvSpPr>
          <p:cNvPr id="5" name="Footer Placeholder 4">
            <a:extLst>
              <a:ext uri="{FF2B5EF4-FFF2-40B4-BE49-F238E27FC236}">
                <a16:creationId xmlns:a16="http://schemas.microsoft.com/office/drawing/2014/main" id="{5F6681A8-E1C0-D042-8D01-01C916D760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0267FC-9AE2-2B4A-BE5E-CDFB96A3A874}"/>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460289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4" name="Content Placeholder 3"/>
          <p:cNvSpPr>
            <a:spLocks noGrp="1"/>
          </p:cNvSpPr>
          <p:nvPr>
            <p:ph sz="half" idx="2"/>
          </p:nvPr>
        </p:nvSpPr>
        <p:spPr>
          <a:xfrm>
            <a:off x="6272011" y="1233197"/>
            <a:ext cx="5502125" cy="49229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132653" y="6439211"/>
            <a:ext cx="2743200" cy="365125"/>
          </a:xfrm>
        </p:spPr>
        <p:txBody>
          <a:bodyPr/>
          <a:lstStyle/>
          <a:p>
            <a:fld id="{E784E5D8-90BD-4B4C-B9B5-7E02AF798E34}" type="datetime1">
              <a:rPr lang="en-US" smtClean="0"/>
              <a:t>7/15/21</a:t>
            </a:fld>
            <a:endParaRPr lang="en-US"/>
          </a:p>
        </p:txBody>
      </p:sp>
      <p:sp>
        <p:nvSpPr>
          <p:cNvPr id="7" name="Slide Number Placeholder 6"/>
          <p:cNvSpPr>
            <a:spLocks noGrp="1"/>
          </p:cNvSpPr>
          <p:nvPr>
            <p:ph type="sldNum" sz="quarter" idx="12"/>
          </p:nvPr>
        </p:nvSpPr>
        <p:spPr>
          <a:xfrm>
            <a:off x="9030936" y="6454734"/>
            <a:ext cx="2743200" cy="365125"/>
          </a:xfrm>
        </p:spPr>
        <p:txBody>
          <a:bodyPr/>
          <a:lstStyle/>
          <a:p>
            <a:fld id="{6E762142-C9B6-5147-A91F-36225ECF297D}" type="slidenum">
              <a:rPr lang="en-US" smtClean="0"/>
              <a:pPr/>
              <a:t>‹#›</a:t>
            </a:fld>
            <a:endParaRPr lang="en-US" dirty="0"/>
          </a:p>
        </p:txBody>
      </p:sp>
      <p:sp>
        <p:nvSpPr>
          <p:cNvPr id="8" name="Content Placeholder 3"/>
          <p:cNvSpPr>
            <a:spLocks noGrp="1"/>
          </p:cNvSpPr>
          <p:nvPr>
            <p:ph sz="half" idx="13"/>
          </p:nvPr>
        </p:nvSpPr>
        <p:spPr>
          <a:xfrm>
            <a:off x="446722" y="1233197"/>
            <a:ext cx="5348771" cy="49229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0303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42B68-DE45-4E4C-A7F5-6F85048891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2933F346-1B7B-AE4B-804A-10BF618E16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54011-2542-B34F-A942-60D3C47C6290}"/>
              </a:ext>
            </a:extLst>
          </p:cNvPr>
          <p:cNvSpPr>
            <a:spLocks noGrp="1"/>
          </p:cNvSpPr>
          <p:nvPr>
            <p:ph type="dt" sz="half" idx="10"/>
          </p:nvPr>
        </p:nvSpPr>
        <p:spPr/>
        <p:txBody>
          <a:bodyPr/>
          <a:lstStyle/>
          <a:p>
            <a:fld id="{89B401F9-3EB3-0E46-95A1-627DAE873D1E}" type="datetime1">
              <a:rPr lang="en-US" smtClean="0"/>
              <a:t>7/15/21</a:t>
            </a:fld>
            <a:endParaRPr lang="it-IT"/>
          </a:p>
        </p:txBody>
      </p:sp>
      <p:sp>
        <p:nvSpPr>
          <p:cNvPr id="5" name="Footer Placeholder 4">
            <a:extLst>
              <a:ext uri="{FF2B5EF4-FFF2-40B4-BE49-F238E27FC236}">
                <a16:creationId xmlns:a16="http://schemas.microsoft.com/office/drawing/2014/main" id="{65E17414-1453-1741-8B71-230622D53E11}"/>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0888F50C-AFE1-3E48-BF60-14E80174D1F8}"/>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189425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B4F63-3F6A-854C-983E-EA32ACB5183A}"/>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CB70412F-1A4D-4244-BA8C-C587B668E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E059BADA-352A-4B4C-8866-33D4C1FB10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Date Placeholder 4">
            <a:extLst>
              <a:ext uri="{FF2B5EF4-FFF2-40B4-BE49-F238E27FC236}">
                <a16:creationId xmlns:a16="http://schemas.microsoft.com/office/drawing/2014/main" id="{0242E4B0-356D-DA4D-8EF2-0E38839238DA}"/>
              </a:ext>
            </a:extLst>
          </p:cNvPr>
          <p:cNvSpPr>
            <a:spLocks noGrp="1"/>
          </p:cNvSpPr>
          <p:nvPr>
            <p:ph type="dt" sz="half" idx="10"/>
          </p:nvPr>
        </p:nvSpPr>
        <p:spPr/>
        <p:txBody>
          <a:bodyPr/>
          <a:lstStyle/>
          <a:p>
            <a:fld id="{F1187922-47EB-2241-984B-DE7068717385}" type="datetime1">
              <a:rPr lang="en-US" smtClean="0"/>
              <a:t>7/15/21</a:t>
            </a:fld>
            <a:endParaRPr lang="it-IT"/>
          </a:p>
        </p:txBody>
      </p:sp>
      <p:sp>
        <p:nvSpPr>
          <p:cNvPr id="6" name="Footer Placeholder 5">
            <a:extLst>
              <a:ext uri="{FF2B5EF4-FFF2-40B4-BE49-F238E27FC236}">
                <a16:creationId xmlns:a16="http://schemas.microsoft.com/office/drawing/2014/main" id="{B0E4FAFF-AC77-9B43-B1EB-A6AE64FF7EB9}"/>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A66FF533-EBB1-654A-8577-D7DA8AA38B89}"/>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58195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A37B5-14DC-B04A-B401-2DA31BEB6DF0}"/>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8EB22E00-C27E-DC4E-BAF0-4150847D11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749026-F184-0C4F-AF75-CF6572DFF9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0FFC0487-5EC3-2644-914D-820B466C76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3F125A-F453-C347-8BB6-00BB414A5F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1841B25E-5F3B-884A-8BBF-B945FE558F03}"/>
              </a:ext>
            </a:extLst>
          </p:cNvPr>
          <p:cNvSpPr>
            <a:spLocks noGrp="1"/>
          </p:cNvSpPr>
          <p:nvPr>
            <p:ph type="dt" sz="half" idx="10"/>
          </p:nvPr>
        </p:nvSpPr>
        <p:spPr/>
        <p:txBody>
          <a:bodyPr/>
          <a:lstStyle/>
          <a:p>
            <a:fld id="{E49991AC-BC52-8446-80D9-E1011B478857}" type="datetime1">
              <a:rPr lang="en-US" smtClean="0"/>
              <a:t>7/15/21</a:t>
            </a:fld>
            <a:endParaRPr lang="it-IT"/>
          </a:p>
        </p:txBody>
      </p:sp>
      <p:sp>
        <p:nvSpPr>
          <p:cNvPr id="8" name="Footer Placeholder 7">
            <a:extLst>
              <a:ext uri="{FF2B5EF4-FFF2-40B4-BE49-F238E27FC236}">
                <a16:creationId xmlns:a16="http://schemas.microsoft.com/office/drawing/2014/main" id="{BE2BB244-086A-EA44-A1F6-8FA65E2714B9}"/>
              </a:ext>
            </a:extLst>
          </p:cNvPr>
          <p:cNvSpPr>
            <a:spLocks noGrp="1"/>
          </p:cNvSpPr>
          <p:nvPr>
            <p:ph type="ftr" sz="quarter" idx="11"/>
          </p:nvPr>
        </p:nvSpPr>
        <p:spPr/>
        <p:txBody>
          <a:bodyPr/>
          <a:lstStyle/>
          <a:p>
            <a:endParaRPr lang="it-IT"/>
          </a:p>
        </p:txBody>
      </p:sp>
      <p:sp>
        <p:nvSpPr>
          <p:cNvPr id="9" name="Slide Number Placeholder 8">
            <a:extLst>
              <a:ext uri="{FF2B5EF4-FFF2-40B4-BE49-F238E27FC236}">
                <a16:creationId xmlns:a16="http://schemas.microsoft.com/office/drawing/2014/main" id="{716008A1-5AB0-254A-A8C9-F347656EF20B}"/>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1573995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71765-47A5-5946-8E2F-8B4DDDAA7D8A}"/>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B6A7CF12-ECF6-EF4A-BCF6-CCF4A728C284}"/>
              </a:ext>
            </a:extLst>
          </p:cNvPr>
          <p:cNvSpPr>
            <a:spLocks noGrp="1"/>
          </p:cNvSpPr>
          <p:nvPr>
            <p:ph type="dt" sz="half" idx="10"/>
          </p:nvPr>
        </p:nvSpPr>
        <p:spPr/>
        <p:txBody>
          <a:bodyPr/>
          <a:lstStyle/>
          <a:p>
            <a:fld id="{20344991-7E26-9A4D-A9BF-C8A738B4A271}" type="datetime1">
              <a:rPr lang="en-US" smtClean="0"/>
              <a:t>7/15/21</a:t>
            </a:fld>
            <a:endParaRPr lang="it-IT"/>
          </a:p>
        </p:txBody>
      </p:sp>
      <p:sp>
        <p:nvSpPr>
          <p:cNvPr id="4" name="Footer Placeholder 3">
            <a:extLst>
              <a:ext uri="{FF2B5EF4-FFF2-40B4-BE49-F238E27FC236}">
                <a16:creationId xmlns:a16="http://schemas.microsoft.com/office/drawing/2014/main" id="{9898FCDD-30EC-D247-B430-CDA25CC4EA58}"/>
              </a:ext>
            </a:extLst>
          </p:cNvPr>
          <p:cNvSpPr>
            <a:spLocks noGrp="1"/>
          </p:cNvSpPr>
          <p:nvPr>
            <p:ph type="ftr" sz="quarter" idx="11"/>
          </p:nvPr>
        </p:nvSpPr>
        <p:spPr/>
        <p:txBody>
          <a:bodyPr/>
          <a:lstStyle/>
          <a:p>
            <a:endParaRPr lang="it-IT"/>
          </a:p>
        </p:txBody>
      </p:sp>
      <p:sp>
        <p:nvSpPr>
          <p:cNvPr id="5" name="Slide Number Placeholder 4">
            <a:extLst>
              <a:ext uri="{FF2B5EF4-FFF2-40B4-BE49-F238E27FC236}">
                <a16:creationId xmlns:a16="http://schemas.microsoft.com/office/drawing/2014/main" id="{C9CB389C-3CC4-2146-8D3C-70E2CEDAE245}"/>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3516762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190EE3-6116-4542-8FAC-CCE0ACA4CE80}"/>
              </a:ext>
            </a:extLst>
          </p:cNvPr>
          <p:cNvSpPr>
            <a:spLocks noGrp="1"/>
          </p:cNvSpPr>
          <p:nvPr>
            <p:ph type="dt" sz="half" idx="10"/>
          </p:nvPr>
        </p:nvSpPr>
        <p:spPr/>
        <p:txBody>
          <a:bodyPr/>
          <a:lstStyle/>
          <a:p>
            <a:fld id="{87AEB8C1-8D59-8B49-BF84-8F892264237A}" type="datetime1">
              <a:rPr lang="en-US" smtClean="0"/>
              <a:t>7/15/21</a:t>
            </a:fld>
            <a:endParaRPr lang="it-IT"/>
          </a:p>
        </p:txBody>
      </p:sp>
      <p:sp>
        <p:nvSpPr>
          <p:cNvPr id="3" name="Footer Placeholder 2">
            <a:extLst>
              <a:ext uri="{FF2B5EF4-FFF2-40B4-BE49-F238E27FC236}">
                <a16:creationId xmlns:a16="http://schemas.microsoft.com/office/drawing/2014/main" id="{FB8BCAC3-F77A-C04D-98D2-E971ABF7D217}"/>
              </a:ext>
            </a:extLst>
          </p:cNvPr>
          <p:cNvSpPr>
            <a:spLocks noGrp="1"/>
          </p:cNvSpPr>
          <p:nvPr>
            <p:ph type="ftr" sz="quarter" idx="11"/>
          </p:nvPr>
        </p:nvSpPr>
        <p:spPr/>
        <p:txBody>
          <a:bodyPr/>
          <a:lstStyle/>
          <a:p>
            <a:endParaRPr lang="it-IT"/>
          </a:p>
        </p:txBody>
      </p:sp>
      <p:sp>
        <p:nvSpPr>
          <p:cNvPr id="4" name="Slide Number Placeholder 3">
            <a:extLst>
              <a:ext uri="{FF2B5EF4-FFF2-40B4-BE49-F238E27FC236}">
                <a16:creationId xmlns:a16="http://schemas.microsoft.com/office/drawing/2014/main" id="{70AA5E20-BBE3-054E-A86D-5C889E0B06B8}"/>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677910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41D9-E909-0E47-B7B9-08B28E7C86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DFFE1953-B65A-8545-BD0B-3118B7FF88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DED8172C-F30C-DE48-B1CF-65B47C055F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9FDF6A-582A-E34A-AE9C-66179CAB78F8}"/>
              </a:ext>
            </a:extLst>
          </p:cNvPr>
          <p:cNvSpPr>
            <a:spLocks noGrp="1"/>
          </p:cNvSpPr>
          <p:nvPr>
            <p:ph type="dt" sz="half" idx="10"/>
          </p:nvPr>
        </p:nvSpPr>
        <p:spPr/>
        <p:txBody>
          <a:bodyPr/>
          <a:lstStyle/>
          <a:p>
            <a:fld id="{7565265F-42A9-E84F-B2F5-13427F9381B9}" type="datetime1">
              <a:rPr lang="en-US" smtClean="0"/>
              <a:t>7/15/21</a:t>
            </a:fld>
            <a:endParaRPr lang="it-IT"/>
          </a:p>
        </p:txBody>
      </p:sp>
      <p:sp>
        <p:nvSpPr>
          <p:cNvPr id="6" name="Footer Placeholder 5">
            <a:extLst>
              <a:ext uri="{FF2B5EF4-FFF2-40B4-BE49-F238E27FC236}">
                <a16:creationId xmlns:a16="http://schemas.microsoft.com/office/drawing/2014/main" id="{DB85F9D0-5A6E-EA4E-A907-F091DB0364D2}"/>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56E80A4C-9591-2846-9AFD-B476F06BBA3F}"/>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1039451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A449-A85D-6347-ACAE-D068B9FFD6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C637BC3C-A58F-C74B-B719-756924F7D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21B7FD88-9A77-9549-9403-04381ECF05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A01983-719B-B34A-A48C-DBC821A9753D}"/>
              </a:ext>
            </a:extLst>
          </p:cNvPr>
          <p:cNvSpPr>
            <a:spLocks noGrp="1"/>
          </p:cNvSpPr>
          <p:nvPr>
            <p:ph type="dt" sz="half" idx="10"/>
          </p:nvPr>
        </p:nvSpPr>
        <p:spPr/>
        <p:txBody>
          <a:bodyPr/>
          <a:lstStyle/>
          <a:p>
            <a:fld id="{036319F3-EC26-BF4D-B400-8275EF52C362}" type="datetime1">
              <a:rPr lang="en-US" smtClean="0"/>
              <a:t>7/15/21</a:t>
            </a:fld>
            <a:endParaRPr lang="it-IT"/>
          </a:p>
        </p:txBody>
      </p:sp>
      <p:sp>
        <p:nvSpPr>
          <p:cNvPr id="6" name="Footer Placeholder 5">
            <a:extLst>
              <a:ext uri="{FF2B5EF4-FFF2-40B4-BE49-F238E27FC236}">
                <a16:creationId xmlns:a16="http://schemas.microsoft.com/office/drawing/2014/main" id="{0A8BBA7F-2B3F-3E45-971D-E12FD4289AE5}"/>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656111D4-ED2E-6442-87AA-D07F1648C503}"/>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65949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72B868-1A47-7945-B8A7-F826708CA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BAEE3896-427D-8747-A0AB-4BCAC075C5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893ACF33-CE1F-9A40-81C0-CCAF65AC92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95DB4-A16B-7146-982A-236AF7375BBA}" type="datetime1">
              <a:rPr lang="en-US" smtClean="0"/>
              <a:t>7/15/21</a:t>
            </a:fld>
            <a:endParaRPr lang="it-IT"/>
          </a:p>
        </p:txBody>
      </p:sp>
      <p:sp>
        <p:nvSpPr>
          <p:cNvPr id="5" name="Footer Placeholder 4">
            <a:extLst>
              <a:ext uri="{FF2B5EF4-FFF2-40B4-BE49-F238E27FC236}">
                <a16:creationId xmlns:a16="http://schemas.microsoft.com/office/drawing/2014/main" id="{D5842AB0-A5DE-7D43-AC3A-34B3453D23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a:extLst>
              <a:ext uri="{FF2B5EF4-FFF2-40B4-BE49-F238E27FC236}">
                <a16:creationId xmlns:a16="http://schemas.microsoft.com/office/drawing/2014/main" id="{819A5FEB-EC49-9941-B070-77D7B47912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42ABB-72DD-7540-BBF7-C14A5FE90D19}" type="slidenum">
              <a:rPr lang="it-IT" smtClean="0"/>
              <a:t>‹#›</a:t>
            </a:fld>
            <a:endParaRPr lang="it-IT"/>
          </a:p>
        </p:txBody>
      </p:sp>
    </p:spTree>
    <p:extLst>
      <p:ext uri="{BB962C8B-B14F-4D97-AF65-F5344CB8AC3E}">
        <p14:creationId xmlns:p14="http://schemas.microsoft.com/office/powerpoint/2010/main" val="3958236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1FF536-BCAA-8A46-9D82-A1937BC73F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53B5C3-0E8D-B448-9F84-D26129BC19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D55106-1DF1-464D-9B7B-5E981FE313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490BB-852D-1946-ADDA-6E6BC091D9BD}" type="datetime1">
              <a:rPr lang="en-US" smtClean="0"/>
              <a:t>7/15/21</a:t>
            </a:fld>
            <a:endParaRPr lang="en-GB"/>
          </a:p>
        </p:txBody>
      </p:sp>
      <p:sp>
        <p:nvSpPr>
          <p:cNvPr id="5" name="Footer Placeholder 4">
            <a:extLst>
              <a:ext uri="{FF2B5EF4-FFF2-40B4-BE49-F238E27FC236}">
                <a16:creationId xmlns:a16="http://schemas.microsoft.com/office/drawing/2014/main" id="{6051FDFA-1AB3-DB4E-8F48-11065990F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4B0D3B0-4EA0-5F48-93DA-FF8493E1D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7FEE4-6955-6144-97DB-3F8891831B30}" type="slidenum">
              <a:rPr lang="en-GB" smtClean="0"/>
              <a:t>‹#›</a:t>
            </a:fld>
            <a:endParaRPr lang="en-GB"/>
          </a:p>
        </p:txBody>
      </p:sp>
    </p:spTree>
    <p:extLst>
      <p:ext uri="{BB962C8B-B14F-4D97-AF65-F5344CB8AC3E}">
        <p14:creationId xmlns:p14="http://schemas.microsoft.com/office/powerpoint/2010/main" val="2623276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dropbox.com/s/fp3zru83xj46a4n/GBP_repository.xlsx?dl=0" TargetMode="External"/><Relationship Id="rId2" Type="http://schemas.openxmlformats.org/officeDocument/2006/relationships/hyperlink" Target="https://mmm.cern.ch/owa/redir.aspx?C=vQeIiezJIwGwhpGzOv-F46srU5LNFkiDuqjORiR7f7TT5Ye180bZCA..&amp;URL=https%3a%2f%2fwww.dropbox.com%2fs%2ffp3zru83xj46a4n%2fGBP_repository.xlsx%3fdl%3d0" TargetMode="External"/><Relationship Id="rId1" Type="http://schemas.openxmlformats.org/officeDocument/2006/relationships/slideLayout" Target="../slideLayouts/slideLayout13.xml"/><Relationship Id="rId4" Type="http://schemas.openxmlformats.org/officeDocument/2006/relationships/hyperlink" Target="https://confluence.desy.de/display/LUXE/Gamma+Beam+Profiler"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aen.it/products/ag561h/"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444B-BF21-8544-AB3E-75603067E416}"/>
              </a:ext>
            </a:extLst>
          </p:cNvPr>
          <p:cNvSpPr>
            <a:spLocks noGrp="1"/>
          </p:cNvSpPr>
          <p:nvPr>
            <p:ph type="ctrTitle"/>
          </p:nvPr>
        </p:nvSpPr>
        <p:spPr/>
        <p:txBody>
          <a:bodyPr/>
          <a:lstStyle/>
          <a:p>
            <a:r>
              <a:rPr lang="it-IT" dirty="0"/>
              <a:t>GBP Report</a:t>
            </a:r>
          </a:p>
        </p:txBody>
      </p:sp>
      <p:sp>
        <p:nvSpPr>
          <p:cNvPr id="3" name="Subtitle 2">
            <a:extLst>
              <a:ext uri="{FF2B5EF4-FFF2-40B4-BE49-F238E27FC236}">
                <a16:creationId xmlns:a16="http://schemas.microsoft.com/office/drawing/2014/main" id="{5D786A40-71CF-AA41-A934-62C2A118A97E}"/>
              </a:ext>
            </a:extLst>
          </p:cNvPr>
          <p:cNvSpPr>
            <a:spLocks noGrp="1"/>
          </p:cNvSpPr>
          <p:nvPr>
            <p:ph type="subTitle" idx="1"/>
          </p:nvPr>
        </p:nvSpPr>
        <p:spPr/>
        <p:txBody>
          <a:bodyPr/>
          <a:lstStyle/>
          <a:p>
            <a:endParaRPr lang="it-IT"/>
          </a:p>
        </p:txBody>
      </p:sp>
      <p:sp>
        <p:nvSpPr>
          <p:cNvPr id="4" name="Slide Number Placeholder 3">
            <a:extLst>
              <a:ext uri="{FF2B5EF4-FFF2-40B4-BE49-F238E27FC236}">
                <a16:creationId xmlns:a16="http://schemas.microsoft.com/office/drawing/2014/main" id="{198C106A-1EA4-3848-8F70-D2641760A64A}"/>
              </a:ext>
            </a:extLst>
          </p:cNvPr>
          <p:cNvSpPr>
            <a:spLocks noGrp="1"/>
          </p:cNvSpPr>
          <p:nvPr>
            <p:ph type="sldNum" sz="quarter" idx="12"/>
          </p:nvPr>
        </p:nvSpPr>
        <p:spPr/>
        <p:txBody>
          <a:bodyPr/>
          <a:lstStyle/>
          <a:p>
            <a:fld id="{14B42ABB-72DD-7540-BBF7-C14A5FE90D19}" type="slidenum">
              <a:rPr lang="it-IT" smtClean="0"/>
              <a:t>1</a:t>
            </a:fld>
            <a:endParaRPr lang="it-IT"/>
          </a:p>
        </p:txBody>
      </p:sp>
    </p:spTree>
    <p:extLst>
      <p:ext uri="{BB962C8B-B14F-4D97-AF65-F5344CB8AC3E}">
        <p14:creationId xmlns:p14="http://schemas.microsoft.com/office/powerpoint/2010/main" val="1199531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4FC9-9470-8042-92A1-2D2D8201B828}"/>
              </a:ext>
            </a:extLst>
          </p:cNvPr>
          <p:cNvSpPr>
            <a:spLocks noGrp="1"/>
          </p:cNvSpPr>
          <p:nvPr>
            <p:ph type="title"/>
          </p:nvPr>
        </p:nvSpPr>
        <p:spPr/>
        <p:txBody>
          <a:bodyPr/>
          <a:lstStyle/>
          <a:p>
            <a:r>
              <a:rPr lang="it-IT" dirty="0"/>
              <a:t>First </a:t>
            </a:r>
            <a:r>
              <a:rPr lang="it-IT" dirty="0" err="1"/>
              <a:t>comments</a:t>
            </a:r>
            <a:r>
              <a:rPr lang="it-IT" dirty="0"/>
              <a:t> </a:t>
            </a:r>
            <a:r>
              <a:rPr lang="it-IT" dirty="0" err="1"/>
              <a:t>about</a:t>
            </a:r>
            <a:r>
              <a:rPr lang="it-IT" dirty="0"/>
              <a:t> </a:t>
            </a:r>
            <a:r>
              <a:rPr lang="it-IT" dirty="0" err="1"/>
              <a:t>readout</a:t>
            </a:r>
            <a:r>
              <a:rPr lang="it-IT" dirty="0"/>
              <a:t> PCB</a:t>
            </a:r>
          </a:p>
        </p:txBody>
      </p:sp>
      <p:sp>
        <p:nvSpPr>
          <p:cNvPr id="3" name="Content Placeholder 2">
            <a:extLst>
              <a:ext uri="{FF2B5EF4-FFF2-40B4-BE49-F238E27FC236}">
                <a16:creationId xmlns:a16="http://schemas.microsoft.com/office/drawing/2014/main" id="{FF434AFD-250B-9348-8C9E-CA0D51F49D15}"/>
              </a:ext>
            </a:extLst>
          </p:cNvPr>
          <p:cNvSpPr>
            <a:spLocks noGrp="1"/>
          </p:cNvSpPr>
          <p:nvPr>
            <p:ph idx="1"/>
          </p:nvPr>
        </p:nvSpPr>
        <p:spPr/>
        <p:txBody>
          <a:bodyPr>
            <a:normAutofit/>
          </a:bodyPr>
          <a:lstStyle/>
          <a:p>
            <a:r>
              <a:rPr lang="en-US" dirty="0"/>
              <a:t>So far the PCB expert in Bologna  has only pointed out to me that isolation between tracks of 40 um is very challenging and not only does it limit the number of companies able to do it, it also increases costs.</a:t>
            </a:r>
          </a:p>
          <a:p>
            <a:r>
              <a:rPr lang="en-US" dirty="0"/>
              <a:t>As a first remark, he says that maybe even just 60 um (if possible per type of signal) would be much better.</a:t>
            </a:r>
          </a:p>
          <a:p>
            <a:endParaRPr lang="en-US" dirty="0"/>
          </a:p>
          <a:p>
            <a:r>
              <a:rPr lang="en-US" dirty="0"/>
              <a:t>More about this in the following days</a:t>
            </a:r>
          </a:p>
          <a:p>
            <a:pPr marL="0" indent="0">
              <a:buNone/>
            </a:pPr>
            <a:endParaRPr lang="it-IT" dirty="0"/>
          </a:p>
        </p:txBody>
      </p:sp>
      <p:sp>
        <p:nvSpPr>
          <p:cNvPr id="4" name="Slide Number Placeholder 3">
            <a:extLst>
              <a:ext uri="{FF2B5EF4-FFF2-40B4-BE49-F238E27FC236}">
                <a16:creationId xmlns:a16="http://schemas.microsoft.com/office/drawing/2014/main" id="{FA263EAB-016C-594F-AB52-3ABD28A2F0F6}"/>
              </a:ext>
            </a:extLst>
          </p:cNvPr>
          <p:cNvSpPr>
            <a:spLocks noGrp="1"/>
          </p:cNvSpPr>
          <p:nvPr>
            <p:ph type="sldNum" sz="quarter" idx="12"/>
          </p:nvPr>
        </p:nvSpPr>
        <p:spPr/>
        <p:txBody>
          <a:bodyPr/>
          <a:lstStyle/>
          <a:p>
            <a:fld id="{4937FEE4-6955-6144-97DB-3F8891831B30}" type="slidenum">
              <a:rPr lang="en-GB" smtClean="0"/>
              <a:pPr/>
              <a:t>10</a:t>
            </a:fld>
            <a:endParaRPr lang="en-GB" dirty="0"/>
          </a:p>
        </p:txBody>
      </p:sp>
    </p:spTree>
    <p:extLst>
      <p:ext uri="{BB962C8B-B14F-4D97-AF65-F5344CB8AC3E}">
        <p14:creationId xmlns:p14="http://schemas.microsoft.com/office/powerpoint/2010/main" val="2291350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DCA5-1890-CF47-A73B-85E3DB71B772}"/>
              </a:ext>
            </a:extLst>
          </p:cNvPr>
          <p:cNvSpPr>
            <a:spLocks noGrp="1"/>
          </p:cNvSpPr>
          <p:nvPr>
            <p:ph type="title"/>
          </p:nvPr>
        </p:nvSpPr>
        <p:spPr/>
        <p:txBody>
          <a:bodyPr/>
          <a:lstStyle/>
          <a:p>
            <a:r>
              <a:rPr lang="it-IT" dirty="0" err="1"/>
              <a:t>Repository</a:t>
            </a:r>
            <a:r>
              <a:rPr lang="it-IT" dirty="0"/>
              <a:t> for </a:t>
            </a:r>
            <a:r>
              <a:rPr lang="it-IT" dirty="0" err="1"/>
              <a:t>documents</a:t>
            </a:r>
            <a:endParaRPr lang="it-IT" dirty="0"/>
          </a:p>
        </p:txBody>
      </p:sp>
      <p:sp>
        <p:nvSpPr>
          <p:cNvPr id="3" name="Content Placeholder 2">
            <a:extLst>
              <a:ext uri="{FF2B5EF4-FFF2-40B4-BE49-F238E27FC236}">
                <a16:creationId xmlns:a16="http://schemas.microsoft.com/office/drawing/2014/main" id="{5F80A36F-6CC8-6445-80F9-A100E4165A5E}"/>
              </a:ext>
            </a:extLst>
          </p:cNvPr>
          <p:cNvSpPr>
            <a:spLocks noGrp="1"/>
          </p:cNvSpPr>
          <p:nvPr>
            <p:ph idx="1"/>
          </p:nvPr>
        </p:nvSpPr>
        <p:spPr>
          <a:xfrm>
            <a:off x="279400" y="1293812"/>
            <a:ext cx="11031330" cy="5437187"/>
          </a:xfrm>
        </p:spPr>
        <p:txBody>
          <a:bodyPr/>
          <a:lstStyle/>
          <a:p>
            <a:r>
              <a:rPr lang="en-US" dirty="0"/>
              <a:t>I put the relevant documents and their list (excel table) in a local Dropbox directory</a:t>
            </a:r>
            <a:endParaRPr lang="en-US" dirty="0">
              <a:hlinkClick r:id="rId2"/>
            </a:endParaRPr>
          </a:p>
          <a:p>
            <a:pPr lvl="1"/>
            <a:r>
              <a:rPr lang="en-US" dirty="0">
                <a:hlinkClick r:id="rId3"/>
              </a:rPr>
              <a:t>https://www.dropbox.com/s/fp3zru83xj46a4n/GBP_repository.xlsx?dl=0</a:t>
            </a:r>
            <a:endParaRPr lang="en-US" dirty="0"/>
          </a:p>
          <a:p>
            <a:pPr lvl="1"/>
            <a:endParaRPr lang="en-US" dirty="0"/>
          </a:p>
          <a:p>
            <a:r>
              <a:rPr lang="en-US" dirty="0"/>
              <a:t>Kyle is taking care to store and maintain his MC analysis codes in confluence </a:t>
            </a:r>
          </a:p>
          <a:p>
            <a:pPr lvl="1"/>
            <a:r>
              <a:rPr lang="it-IT" dirty="0">
                <a:hlinkClick r:id="rId4"/>
              </a:rPr>
              <a:t>https://confluence.desy.de/display/LUXE/Gamma+Beam+Profiler</a:t>
            </a:r>
            <a:endParaRPr lang="it-IT" dirty="0"/>
          </a:p>
          <a:p>
            <a:pPr marL="457200" lvl="1" indent="0">
              <a:buNone/>
            </a:pPr>
            <a:endParaRPr lang="en-US" dirty="0"/>
          </a:p>
          <a:p>
            <a:pPr marL="457200" lvl="1" indent="0">
              <a:buNone/>
            </a:pPr>
            <a:endParaRPr lang="en-US" dirty="0"/>
          </a:p>
          <a:p>
            <a:pPr marL="457200" lvl="1" indent="0">
              <a:buNone/>
            </a:pPr>
            <a:r>
              <a:rPr lang="en-US" dirty="0"/>
              <a:t>Please cross check all this material and send your comments	</a:t>
            </a:r>
          </a:p>
          <a:p>
            <a:endParaRPr lang="en-US" dirty="0"/>
          </a:p>
        </p:txBody>
      </p:sp>
      <p:sp>
        <p:nvSpPr>
          <p:cNvPr id="4" name="Slide Number Placeholder 3">
            <a:extLst>
              <a:ext uri="{FF2B5EF4-FFF2-40B4-BE49-F238E27FC236}">
                <a16:creationId xmlns:a16="http://schemas.microsoft.com/office/drawing/2014/main" id="{0DBD9D7B-0F52-274F-8FE6-D72D49E1EC86}"/>
              </a:ext>
            </a:extLst>
          </p:cNvPr>
          <p:cNvSpPr>
            <a:spLocks noGrp="1"/>
          </p:cNvSpPr>
          <p:nvPr>
            <p:ph type="sldNum" sz="quarter" idx="12"/>
          </p:nvPr>
        </p:nvSpPr>
        <p:spPr/>
        <p:txBody>
          <a:bodyPr/>
          <a:lstStyle/>
          <a:p>
            <a:fld id="{4937FEE4-6955-6144-97DB-3F8891831B30}" type="slidenum">
              <a:rPr lang="en-GB" smtClean="0"/>
              <a:pPr/>
              <a:t>11</a:t>
            </a:fld>
            <a:endParaRPr lang="en-GB" dirty="0"/>
          </a:p>
        </p:txBody>
      </p:sp>
    </p:spTree>
    <p:extLst>
      <p:ext uri="{BB962C8B-B14F-4D97-AF65-F5344CB8AC3E}">
        <p14:creationId xmlns:p14="http://schemas.microsoft.com/office/powerpoint/2010/main" val="347909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BC242-9D97-DB48-8D43-7F19E2A38EAA}"/>
              </a:ext>
            </a:extLst>
          </p:cNvPr>
          <p:cNvSpPr>
            <a:spLocks noGrp="1"/>
          </p:cNvSpPr>
          <p:nvPr>
            <p:ph type="title"/>
          </p:nvPr>
        </p:nvSpPr>
        <p:spPr/>
        <p:txBody>
          <a:bodyPr/>
          <a:lstStyle/>
          <a:p>
            <a:r>
              <a:rPr lang="it-IT" dirty="0"/>
              <a:t>TDR layout for the GBP </a:t>
            </a:r>
            <a:r>
              <a:rPr lang="en-US" dirty="0"/>
              <a:t>section</a:t>
            </a:r>
          </a:p>
        </p:txBody>
      </p:sp>
      <p:sp>
        <p:nvSpPr>
          <p:cNvPr id="3" name="Content Placeholder 2">
            <a:extLst>
              <a:ext uri="{FF2B5EF4-FFF2-40B4-BE49-F238E27FC236}">
                <a16:creationId xmlns:a16="http://schemas.microsoft.com/office/drawing/2014/main" id="{9780699A-F61B-2545-A8C7-E4560E7CE3E1}"/>
              </a:ext>
            </a:extLst>
          </p:cNvPr>
          <p:cNvSpPr>
            <a:spLocks noGrp="1"/>
          </p:cNvSpPr>
          <p:nvPr>
            <p:ph idx="1"/>
          </p:nvPr>
        </p:nvSpPr>
        <p:spPr>
          <a:xfrm>
            <a:off x="279399" y="935038"/>
            <a:ext cx="7044189" cy="5837872"/>
          </a:xfrm>
        </p:spPr>
        <p:txBody>
          <a:bodyPr>
            <a:normAutofit fontScale="92500" lnSpcReduction="10000"/>
          </a:bodyPr>
          <a:lstStyle/>
          <a:p>
            <a:r>
              <a:rPr lang="en-US" dirty="0"/>
              <a:t>Introduction</a:t>
            </a:r>
          </a:p>
          <a:p>
            <a:r>
              <a:rPr lang="en-US" dirty="0"/>
              <a:t>Principle of measurement</a:t>
            </a:r>
          </a:p>
          <a:p>
            <a:r>
              <a:rPr lang="en-US" dirty="0"/>
              <a:t>Chose of </a:t>
            </a:r>
            <a:r>
              <a:rPr lang="en-US" dirty="0" err="1"/>
              <a:t>Saffire</a:t>
            </a:r>
            <a:r>
              <a:rPr lang="en-US" dirty="0"/>
              <a:t> as detecting material</a:t>
            </a:r>
          </a:p>
          <a:p>
            <a:r>
              <a:rPr lang="en-US" dirty="0"/>
              <a:t>Proposed detector</a:t>
            </a:r>
          </a:p>
          <a:p>
            <a:pPr lvl="1"/>
            <a:r>
              <a:rPr lang="en-US" dirty="0"/>
              <a:t>Electronics</a:t>
            </a:r>
          </a:p>
          <a:p>
            <a:pPr lvl="1"/>
            <a:r>
              <a:rPr lang="en-US" dirty="0"/>
              <a:t>Mechanics</a:t>
            </a:r>
          </a:p>
          <a:p>
            <a:pPr lvl="1"/>
            <a:r>
              <a:rPr lang="en-US" dirty="0"/>
              <a:t>TDAQ</a:t>
            </a:r>
          </a:p>
          <a:p>
            <a:pPr lvl="1"/>
            <a:r>
              <a:rPr lang="en-US" dirty="0"/>
              <a:t>Slow Control</a:t>
            </a:r>
          </a:p>
          <a:p>
            <a:r>
              <a:rPr lang="en-US" dirty="0"/>
              <a:t>MC studies </a:t>
            </a:r>
          </a:p>
          <a:p>
            <a:pPr lvl="1"/>
            <a:r>
              <a:rPr lang="en-US" dirty="0"/>
              <a:t>Systematics uncertainty</a:t>
            </a:r>
          </a:p>
          <a:p>
            <a:r>
              <a:rPr lang="en-US" dirty="0"/>
              <a:t>(Detector performances on test beam or lab)</a:t>
            </a:r>
          </a:p>
          <a:p>
            <a:r>
              <a:rPr lang="en-US" dirty="0"/>
              <a:t>Detector calibration and monitoring strategy</a:t>
            </a:r>
          </a:p>
          <a:p>
            <a:r>
              <a:rPr lang="en-US" dirty="0"/>
              <a:t>Timescale, Resources, </a:t>
            </a:r>
            <a:r>
              <a:rPr lang="en-US" dirty="0" err="1"/>
              <a:t>Personpower</a:t>
            </a:r>
            <a:r>
              <a:rPr lang="en-US" dirty="0"/>
              <a:t> and internal organization</a:t>
            </a:r>
          </a:p>
        </p:txBody>
      </p:sp>
      <p:sp>
        <p:nvSpPr>
          <p:cNvPr id="4" name="Slide Number Placeholder 3">
            <a:extLst>
              <a:ext uri="{FF2B5EF4-FFF2-40B4-BE49-F238E27FC236}">
                <a16:creationId xmlns:a16="http://schemas.microsoft.com/office/drawing/2014/main" id="{243A4BB0-ED17-A84B-AB5F-02A6E1480A2F}"/>
              </a:ext>
            </a:extLst>
          </p:cNvPr>
          <p:cNvSpPr>
            <a:spLocks noGrp="1"/>
          </p:cNvSpPr>
          <p:nvPr>
            <p:ph type="sldNum" sz="quarter" idx="12"/>
          </p:nvPr>
        </p:nvSpPr>
        <p:spPr/>
        <p:txBody>
          <a:bodyPr/>
          <a:lstStyle/>
          <a:p>
            <a:fld id="{4937FEE4-6955-6144-97DB-3F8891831B30}" type="slidenum">
              <a:rPr lang="en-GB" smtClean="0"/>
              <a:pPr/>
              <a:t>12</a:t>
            </a:fld>
            <a:endParaRPr lang="en-GB" dirty="0"/>
          </a:p>
        </p:txBody>
      </p:sp>
      <p:sp>
        <p:nvSpPr>
          <p:cNvPr id="5" name="TextBox 4">
            <a:extLst>
              <a:ext uri="{FF2B5EF4-FFF2-40B4-BE49-F238E27FC236}">
                <a16:creationId xmlns:a16="http://schemas.microsoft.com/office/drawing/2014/main" id="{1199CC9B-06B0-1847-831D-D8781471CC01}"/>
              </a:ext>
            </a:extLst>
          </p:cNvPr>
          <p:cNvSpPr txBox="1"/>
          <p:nvPr/>
        </p:nvSpPr>
        <p:spPr>
          <a:xfrm>
            <a:off x="7573617" y="3597965"/>
            <a:ext cx="3538331" cy="2031325"/>
          </a:xfrm>
          <a:prstGeom prst="rect">
            <a:avLst/>
          </a:prstGeom>
          <a:noFill/>
        </p:spPr>
        <p:txBody>
          <a:bodyPr wrap="square" rtlCol="0">
            <a:spAutoFit/>
          </a:bodyPr>
          <a:lstStyle/>
          <a:p>
            <a:r>
              <a:rPr lang="it-IT" dirty="0" err="1"/>
              <a:t>Writing</a:t>
            </a:r>
            <a:r>
              <a:rPr lang="it-IT" dirty="0"/>
              <a:t> </a:t>
            </a:r>
            <a:r>
              <a:rPr lang="it-IT" dirty="0" err="1"/>
              <a:t>should</a:t>
            </a:r>
            <a:r>
              <a:rPr lang="it-IT" dirty="0"/>
              <a:t> start  in </a:t>
            </a:r>
            <a:r>
              <a:rPr lang="it-IT" dirty="0" err="1"/>
              <a:t>September</a:t>
            </a:r>
            <a:endParaRPr lang="it-IT" dirty="0"/>
          </a:p>
          <a:p>
            <a:endParaRPr lang="it-IT" dirty="0"/>
          </a:p>
          <a:p>
            <a:r>
              <a:rPr lang="it-IT" dirty="0"/>
              <a:t>Status of MC </a:t>
            </a:r>
            <a:r>
              <a:rPr lang="it-IT" dirty="0" err="1"/>
              <a:t>simulation</a:t>
            </a:r>
            <a:r>
              <a:rPr lang="it-IT" dirty="0"/>
              <a:t> </a:t>
            </a:r>
            <a:r>
              <a:rPr lang="it-IT" dirty="0" err="1"/>
              <a:t>should</a:t>
            </a:r>
            <a:r>
              <a:rPr lang="it-IT" dirty="0"/>
              <a:t> be </a:t>
            </a:r>
            <a:r>
              <a:rPr lang="it-IT" dirty="0" err="1"/>
              <a:t>improved</a:t>
            </a:r>
            <a:r>
              <a:rPr lang="it-IT" dirty="0"/>
              <a:t> by </a:t>
            </a:r>
            <a:r>
              <a:rPr lang="it-IT" dirty="0" err="1"/>
              <a:t>then</a:t>
            </a:r>
            <a:endParaRPr lang="it-IT" dirty="0"/>
          </a:p>
          <a:p>
            <a:endParaRPr lang="it-IT" dirty="0"/>
          </a:p>
          <a:p>
            <a:r>
              <a:rPr lang="it-IT" dirty="0"/>
              <a:t>Laser linear </a:t>
            </a:r>
            <a:r>
              <a:rPr lang="it-IT" dirty="0" err="1"/>
              <a:t>polarization</a:t>
            </a:r>
            <a:r>
              <a:rPr lang="it-IT" dirty="0"/>
              <a:t> </a:t>
            </a:r>
            <a:r>
              <a:rPr lang="it-IT" dirty="0" err="1"/>
              <a:t>should</a:t>
            </a:r>
            <a:r>
              <a:rPr lang="it-IT" dirty="0"/>
              <a:t> be</a:t>
            </a:r>
          </a:p>
          <a:p>
            <a:r>
              <a:rPr lang="it-IT" dirty="0" err="1"/>
              <a:t>available</a:t>
            </a:r>
            <a:r>
              <a:rPr lang="it-IT" dirty="0"/>
              <a:t> by end of August</a:t>
            </a:r>
          </a:p>
        </p:txBody>
      </p:sp>
    </p:spTree>
    <p:extLst>
      <p:ext uri="{BB962C8B-B14F-4D97-AF65-F5344CB8AC3E}">
        <p14:creationId xmlns:p14="http://schemas.microsoft.com/office/powerpoint/2010/main" val="1748069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CF394-BA46-6049-8380-8F94129A16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FF9393-141B-3F4A-8E87-FF39F261D7A3}"/>
              </a:ext>
            </a:extLst>
          </p:cNvPr>
          <p:cNvSpPr>
            <a:spLocks noGrp="1"/>
          </p:cNvSpPr>
          <p:nvPr>
            <p:ph idx="1"/>
          </p:nvPr>
        </p:nvSpPr>
        <p:spPr/>
        <p:txBody>
          <a:bodyPr/>
          <a:lstStyle/>
          <a:p>
            <a:endParaRPr lang="en-US" dirty="0"/>
          </a:p>
        </p:txBody>
      </p:sp>
      <p:sp>
        <p:nvSpPr>
          <p:cNvPr id="4" name="AutoShape 2">
            <a:extLst>
              <a:ext uri="{FF2B5EF4-FFF2-40B4-BE49-F238E27FC236}">
                <a16:creationId xmlns:a16="http://schemas.microsoft.com/office/drawing/2014/main" id="{AAD1DBD4-72FE-094A-8803-E827DBF624D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8E036EC7-6F68-DF44-BC0E-9D59465A1209}"/>
              </a:ext>
            </a:extLst>
          </p:cNvPr>
          <p:cNvSpPr>
            <a:spLocks noGrp="1"/>
          </p:cNvSpPr>
          <p:nvPr>
            <p:ph type="sldNum" sz="quarter" idx="12"/>
          </p:nvPr>
        </p:nvSpPr>
        <p:spPr/>
        <p:txBody>
          <a:bodyPr/>
          <a:lstStyle/>
          <a:p>
            <a:fld id="{14B42ABB-72DD-7540-BBF7-C14A5FE90D19}" type="slidenum">
              <a:rPr lang="it-IT" smtClean="0"/>
              <a:t>13</a:t>
            </a:fld>
            <a:endParaRPr lang="it-IT"/>
          </a:p>
        </p:txBody>
      </p:sp>
    </p:spTree>
    <p:extLst>
      <p:ext uri="{BB962C8B-B14F-4D97-AF65-F5344CB8AC3E}">
        <p14:creationId xmlns:p14="http://schemas.microsoft.com/office/powerpoint/2010/main" val="49697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B1D5-EB90-A249-845A-AA28A5EE979E}"/>
              </a:ext>
            </a:extLst>
          </p:cNvPr>
          <p:cNvSpPr>
            <a:spLocks noGrp="1"/>
          </p:cNvSpPr>
          <p:nvPr>
            <p:ph type="title"/>
          </p:nvPr>
        </p:nvSpPr>
        <p:spPr/>
        <p:txBody>
          <a:bodyPr/>
          <a:lstStyle/>
          <a:p>
            <a:r>
              <a:rPr lang="it-IT" dirty="0"/>
              <a:t>The maximum dose </a:t>
            </a:r>
            <a:r>
              <a:rPr lang="it-IT" dirty="0" err="1"/>
              <a:t>absorbed</a:t>
            </a:r>
            <a:r>
              <a:rPr lang="it-IT" dirty="0"/>
              <a:t> by a </a:t>
            </a:r>
            <a:r>
              <a:rPr lang="it-IT" dirty="0" err="1"/>
              <a:t>material</a:t>
            </a:r>
            <a:endParaRPr lang="it-IT"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2722285-03BC-584A-9C3F-526C2DACF7BA}"/>
                  </a:ext>
                </a:extLst>
              </p:cNvPr>
              <p:cNvSpPr>
                <a:spLocks noGrp="1"/>
              </p:cNvSpPr>
              <p:nvPr>
                <p:ph idx="1"/>
              </p:nvPr>
            </p:nvSpPr>
            <p:spPr/>
            <p:txBody>
              <a:bodyPr>
                <a:normAutofit fontScale="92500" lnSpcReduction="10000"/>
              </a:bodyPr>
              <a:lstStyle/>
              <a:p>
                <a:r>
                  <a:rPr lang="en-US" dirty="0"/>
                  <a:t>The maximum dose </a:t>
                </a:r>
                <a:r>
                  <a:rPr lang="en-US" b="1" i="1" dirty="0"/>
                  <a:t>D</a:t>
                </a:r>
                <a:r>
                  <a:rPr lang="en-US" dirty="0"/>
                  <a:t> absorbed by the detector exposed to radiation for a time </a:t>
                </a:r>
                <a:r>
                  <a:rPr lang="en-US" b="1" i="1" dirty="0"/>
                  <a:t>T</a:t>
                </a:r>
                <a:r>
                  <a:rPr lang="en-US" dirty="0"/>
                  <a:t> is</a:t>
                </a:r>
              </a:p>
              <a:p>
                <a:pPr marL="0" indent="0" algn="ctr">
                  <a:buNone/>
                </a:pPr>
                <a14:m>
                  <m:oMath xmlns:m="http://schemas.openxmlformats.org/officeDocument/2006/math">
                    <m:r>
                      <a:rPr lang="en-US" b="0" i="1" smtClean="0">
                        <a:latin typeface="Cambria Math" panose="02040503050406030204" pitchFamily="18" charset="0"/>
                      </a:rPr>
                      <m:t>𝐷</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𝐴</m:t>
                        </m:r>
                      </m:num>
                      <m:den>
                        <m:r>
                          <a:rPr lang="en-US" b="0" i="1" smtClean="0">
                            <a:latin typeface="Cambria Math" panose="02040503050406030204" pitchFamily="18" charset="0"/>
                          </a:rPr>
                          <m:t>𝑑𝑚</m:t>
                        </m:r>
                      </m:den>
                    </m:f>
                    <m:r>
                      <a:rPr lang="en-US" b="0" i="1" smtClean="0">
                        <a:latin typeface="Cambria Math" panose="02040503050406030204" pitchFamily="18" charset="0"/>
                      </a:rPr>
                      <m:t>𝑇</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𝐴</m:t>
                        </m:r>
                      </m:num>
                      <m:den>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𝑑𝑆𝑑𝑧</m:t>
                        </m:r>
                      </m:den>
                    </m:f>
                    <m:r>
                      <a:rPr lang="en-US" b="0" i="1" smtClean="0">
                        <a:latin typeface="Cambria Math" panose="02040503050406030204" pitchFamily="18" charset="0"/>
                      </a:rPr>
                      <m:t>𝑇</m:t>
                    </m:r>
                  </m:oMath>
                </a14:m>
                <a:r>
                  <a:rPr lang="en-US" dirty="0"/>
                  <a:t>		(1)</a:t>
                </a:r>
              </a:p>
              <a:p>
                <a:pPr marL="0" indent="0">
                  <a:buNone/>
                </a:pPr>
                <a:r>
                  <a:rPr lang="en-US" dirty="0"/>
                  <a:t>where </a:t>
                </a:r>
                <a:r>
                  <a:rPr lang="en-US" b="1" i="1" dirty="0"/>
                  <a:t>A</a:t>
                </a:r>
                <a:r>
                  <a:rPr lang="en-US" dirty="0"/>
                  <a:t> is the peak energy per time unit released on a surface </a:t>
                </a:r>
                <a:r>
                  <a:rPr lang="en-US" b="1" i="1" dirty="0" err="1"/>
                  <a:t>dS</a:t>
                </a:r>
                <a:r>
                  <a:rPr lang="en-US" dirty="0"/>
                  <a:t> and the other symbols definition is evident</a:t>
                </a:r>
              </a:p>
              <a:p>
                <a:r>
                  <a:rPr lang="en-US" dirty="0"/>
                  <a:t>In case of a gaussian beam profile of </a:t>
                </a:r>
                <a:r>
                  <a:rPr lang="en-US" b="1" i="1" dirty="0"/>
                  <a:t>E</a:t>
                </a:r>
                <a:r>
                  <a:rPr lang="en-US" b="1" i="1" baseline="-25000" dirty="0"/>
                  <a:t>T</a:t>
                </a:r>
                <a:r>
                  <a:rPr lang="en-US" dirty="0"/>
                  <a:t> total energy per unit of time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rPr>
                        <m:t>𝑑𝑆</m:t>
                      </m:r>
                    </m:oMath>
                  </m:oMathPara>
                </a14:m>
                <a:endParaRPr lang="en-US" dirty="0"/>
              </a:p>
              <a:p>
                <a:pPr marL="0" indent="0">
                  <a:buNone/>
                </a:pPr>
                <a:r>
                  <a:rPr lang="en-US" dirty="0"/>
                  <a:t>which, plugged in (1) gives</a:t>
                </a:r>
              </a:p>
              <a:p>
                <a:pPr marL="0" indent="0" algn="ctr">
                  <a:buNone/>
                </a:pPr>
                <a14:m>
                  <m:oMath xmlns:m="http://schemas.openxmlformats.org/officeDocument/2006/math">
                    <m:r>
                      <a:rPr lang="en-US" b="0" i="1" smtClean="0">
                        <a:latin typeface="Cambria Math" panose="02040503050406030204" pitchFamily="18" charset="0"/>
                      </a:rPr>
                      <m:t>𝐷</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𝑑𝑧</m:t>
                        </m:r>
                      </m:den>
                    </m:f>
                    <m:r>
                      <a:rPr lang="en-US" b="0" i="1" smtClean="0">
                        <a:latin typeface="Cambria Math" panose="02040503050406030204" pitchFamily="18" charset="0"/>
                      </a:rPr>
                      <m:t>𝑇</m:t>
                    </m:r>
                  </m:oMath>
                </a14:m>
                <a:r>
                  <a:rPr lang="en-US" dirty="0"/>
                  <a:t>	(2)</a:t>
                </a:r>
              </a:p>
            </p:txBody>
          </p:sp>
        </mc:Choice>
        <mc:Fallback xmlns="">
          <p:sp>
            <p:nvSpPr>
              <p:cNvPr id="3" name="Content Placeholder 2">
                <a:extLst>
                  <a:ext uri="{FF2B5EF4-FFF2-40B4-BE49-F238E27FC236}">
                    <a16:creationId xmlns:a16="http://schemas.microsoft.com/office/drawing/2014/main" id="{F2722285-03BC-584A-9C3F-526C2DACF7BA}"/>
                  </a:ext>
                </a:extLst>
              </p:cNvPr>
              <p:cNvSpPr>
                <a:spLocks noGrp="1" noRot="1" noChangeAspect="1" noMove="1" noResize="1" noEditPoints="1" noAdjustHandles="1" noChangeArrowheads="1" noChangeShapeType="1" noTextEdit="1"/>
              </p:cNvSpPr>
              <p:nvPr>
                <p:ph idx="1"/>
              </p:nvPr>
            </p:nvSpPr>
            <p:spPr>
              <a:blipFill>
                <a:blip r:embed="rId2"/>
                <a:stretch>
                  <a:fillRect l="-1086" t="-2616" b="-58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C5DE2BF-BE6D-F144-9334-430EE43DB817}"/>
              </a:ext>
            </a:extLst>
          </p:cNvPr>
          <p:cNvSpPr>
            <a:spLocks noGrp="1"/>
          </p:cNvSpPr>
          <p:nvPr>
            <p:ph type="sldNum" sz="quarter" idx="12"/>
          </p:nvPr>
        </p:nvSpPr>
        <p:spPr/>
        <p:txBody>
          <a:bodyPr/>
          <a:lstStyle/>
          <a:p>
            <a:fld id="{14B42ABB-72DD-7540-BBF7-C14A5FE90D19}" type="slidenum">
              <a:rPr lang="it-IT" smtClean="0"/>
              <a:t>2</a:t>
            </a:fld>
            <a:endParaRPr lang="it-IT"/>
          </a:p>
        </p:txBody>
      </p:sp>
    </p:spTree>
    <p:extLst>
      <p:ext uri="{BB962C8B-B14F-4D97-AF65-F5344CB8AC3E}">
        <p14:creationId xmlns:p14="http://schemas.microsoft.com/office/powerpoint/2010/main" val="4202834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225F-AD38-F34D-BBFC-63954AA1E694}"/>
              </a:ext>
            </a:extLst>
          </p:cNvPr>
          <p:cNvSpPr>
            <a:spLocks noGrp="1"/>
          </p:cNvSpPr>
          <p:nvPr>
            <p:ph type="title"/>
          </p:nvPr>
        </p:nvSpPr>
        <p:spPr/>
        <p:txBody>
          <a:bodyPr/>
          <a:lstStyle/>
          <a:p>
            <a:r>
              <a:rPr lang="en-US" dirty="0"/>
              <a:t>Maximum GBP dose in LUXE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15711B7-A142-D348-B705-09B931C9A467}"/>
                  </a:ext>
                </a:extLst>
              </p:cNvPr>
              <p:cNvSpPr>
                <a:spLocks noGrp="1"/>
              </p:cNvSpPr>
              <p:nvPr>
                <p:ph idx="1"/>
              </p:nvPr>
            </p:nvSpPr>
            <p:spPr>
              <a:xfrm>
                <a:off x="4719144" y="1825625"/>
                <a:ext cx="6634655" cy="4837934"/>
              </a:xfrm>
            </p:spPr>
            <p:txBody>
              <a:bodyPr/>
              <a:lstStyle/>
              <a:p>
                <a:pPr marL="0" indent="0">
                  <a:buNone/>
                </a:pPr>
                <a:endParaRPr lang="en-US" dirty="0"/>
              </a:p>
              <a:p>
                <a:r>
                  <a:rPr lang="en-US" dirty="0"/>
                  <a:t>Equivalent to a total dose </a:t>
                </a:r>
                <a:r>
                  <a:rPr lang="en-US" b="1" i="1" dirty="0"/>
                  <a:t>D</a:t>
                </a:r>
                <a:r>
                  <a:rPr lang="en-US" b="1" i="1" baseline="-25000" dirty="0"/>
                  <a:t>1y</a:t>
                </a:r>
                <a:r>
                  <a:rPr lang="en-US" dirty="0"/>
                  <a:t> per year of LUXE run</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r>
                            <a:rPr lang="en-US" b="0" i="1" smtClean="0">
                              <a:latin typeface="Cambria Math" panose="02040503050406030204" pitchFamily="18" charset="0"/>
                            </a:rPr>
                            <m:t>𝑦</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𝑑𝑧</m:t>
                          </m:r>
                        </m:den>
                      </m:f>
                      <m:r>
                        <a:rPr lang="en-US" b="0" i="1" smtClean="0">
                          <a:latin typeface="Cambria Math" panose="02040503050406030204" pitchFamily="18" charset="0"/>
                        </a:rPr>
                        <m:t>𝑇</m:t>
                      </m:r>
                      <m:r>
                        <a:rPr lang="en-US" b="0" i="1" smtClean="0">
                          <a:latin typeface="Cambria Math" panose="02040503050406030204" pitchFamily="18" charset="0"/>
                        </a:rPr>
                        <m:t>~1.1 </m:t>
                      </m:r>
                      <m:r>
                        <a:rPr lang="en-US" b="0" i="1" smtClean="0">
                          <a:latin typeface="Cambria Math" panose="02040503050406030204" pitchFamily="18" charset="0"/>
                        </a:rPr>
                        <m:t>𝑀𝐺𝑦</m:t>
                      </m:r>
                    </m:oMath>
                  </m:oMathPara>
                </a14:m>
                <a:endParaRPr lang="en-US" dirty="0"/>
              </a:p>
              <a:p>
                <a:r>
                  <a:rPr lang="en-US" dirty="0"/>
                  <a:t>This dose is actually one order of magnitude less than the one reported in the CDR (where beam width was ~ 100 um)</a:t>
                </a:r>
              </a:p>
              <a:p>
                <a:pPr lvl="1"/>
                <a:r>
                  <a:rPr lang="en-US" dirty="0"/>
                  <a:t>we should keep in any case 10 </a:t>
                </a:r>
                <a:r>
                  <a:rPr lang="en-US" dirty="0" err="1"/>
                  <a:t>MGy</a:t>
                </a:r>
                <a:r>
                  <a:rPr lang="en-US" dirty="0"/>
                  <a:t> as target for our tests</a:t>
                </a:r>
              </a:p>
            </p:txBody>
          </p:sp>
        </mc:Choice>
        <mc:Fallback>
          <p:sp>
            <p:nvSpPr>
              <p:cNvPr id="3" name="Content Placeholder 2">
                <a:extLst>
                  <a:ext uri="{FF2B5EF4-FFF2-40B4-BE49-F238E27FC236}">
                    <a16:creationId xmlns:a16="http://schemas.microsoft.com/office/drawing/2014/main" id="{315711B7-A142-D348-B705-09B931C9A467}"/>
                  </a:ext>
                </a:extLst>
              </p:cNvPr>
              <p:cNvSpPr>
                <a:spLocks noGrp="1" noRot="1" noChangeAspect="1" noMove="1" noResize="1" noEditPoints="1" noAdjustHandles="1" noChangeArrowheads="1" noChangeShapeType="1" noTextEdit="1"/>
              </p:cNvSpPr>
              <p:nvPr>
                <p:ph idx="1"/>
              </p:nvPr>
            </p:nvSpPr>
            <p:spPr>
              <a:xfrm>
                <a:off x="4719144" y="1825625"/>
                <a:ext cx="6634655" cy="4837934"/>
              </a:xfrm>
              <a:blipFill>
                <a:blip r:embed="rId2"/>
                <a:stretch>
                  <a:fillRect l="-1721"/>
                </a:stretch>
              </a:blipFill>
            </p:spPr>
            <p:txBody>
              <a:bodyPr/>
              <a:lstStyle/>
              <a:p>
                <a:r>
                  <a:rPr lang="it-IT">
                    <a:noFill/>
                  </a:rPr>
                  <a:t> </a:t>
                </a:r>
              </a:p>
            </p:txBody>
          </p:sp>
        </mc:Fallback>
      </mc:AlternateContent>
      <p:pic>
        <p:nvPicPr>
          <p:cNvPr id="4" name="Picture 3">
            <a:extLst>
              <a:ext uri="{FF2B5EF4-FFF2-40B4-BE49-F238E27FC236}">
                <a16:creationId xmlns:a16="http://schemas.microsoft.com/office/drawing/2014/main" id="{E84BDA89-814A-7544-976E-6645785232E8}"/>
              </a:ext>
            </a:extLst>
          </p:cNvPr>
          <p:cNvPicPr>
            <a:picLocks noChangeAspect="1"/>
          </p:cNvPicPr>
          <p:nvPr/>
        </p:nvPicPr>
        <p:blipFill>
          <a:blip r:embed="rId3"/>
          <a:stretch>
            <a:fillRect/>
          </a:stretch>
        </p:blipFill>
        <p:spPr>
          <a:xfrm>
            <a:off x="76130" y="1690688"/>
            <a:ext cx="4504038" cy="3195432"/>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2A6CCE0-418B-754B-BAE2-0B49697DE2CE}"/>
                  </a:ext>
                </a:extLst>
              </p:cNvPr>
              <p:cNvSpPr txBox="1"/>
              <p:nvPr/>
            </p:nvSpPr>
            <p:spPr>
              <a:xfrm>
                <a:off x="302947" y="4889847"/>
                <a:ext cx="4161524" cy="16718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=27</m:t>
                      </m:r>
                      <m:r>
                        <a:rPr lang="en-US" b="0" i="1" smtClean="0">
                          <a:latin typeface="Cambria Math" panose="02040503050406030204" pitchFamily="18" charset="0"/>
                        </a:rPr>
                        <m:t>𝑒𝑉</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𝑝𝑎𝑖𝑟𝑠</m:t>
                          </m:r>
                        </m:sub>
                      </m:sSub>
                    </m:oMath>
                  </m:oMathPara>
                </a14:m>
                <a:endParaRPr lang="en-US" b="0" i="1" dirty="0">
                  <a:latin typeface="Cambria Math" panose="02040503050406030204" pitchFamily="18" charset="0"/>
                </a:endParaRPr>
              </a:p>
              <a:p>
                <a:endParaRPr lang="en-US"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r>
                        <a:rPr lang="en-US" b="0" i="1" smtClean="0">
                          <a:latin typeface="Cambria Math" panose="02040503050406030204" pitchFamily="18" charset="0"/>
                        </a:rPr>
                        <m:t>=8.8</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10</m:t>
                          </m:r>
                        </m:e>
                        <m:sup>
                          <m:r>
                            <a:rPr lang="en-US" b="0" i="1" smtClean="0">
                              <a:latin typeface="Cambria Math" panose="02040503050406030204" pitchFamily="18" charset="0"/>
                              <a:ea typeface="Cambria Math" panose="02040503050406030204" pitchFamily="18" charset="0"/>
                            </a:rPr>
                            <m:t>8</m:t>
                          </m:r>
                        </m:sup>
                      </m:sSup>
                      <m:r>
                        <a:rPr lang="en-US" b="0" i="1" smtClean="0">
                          <a:latin typeface="Cambria Math" panose="02040503050406030204" pitchFamily="18" charset="0"/>
                          <a:ea typeface="Cambria Math" panose="02040503050406030204" pitchFamily="18" charset="0"/>
                        </a:rPr>
                        <m:t>∙</m:t>
                      </m:r>
                      <m:rad>
                        <m:radPr>
                          <m:degHide m:val="on"/>
                          <m:ctrlPr>
                            <a:rPr lang="en-US" b="0" i="1" smtClean="0">
                              <a:latin typeface="Cambria Math" panose="02040503050406030204" pitchFamily="18" charset="0"/>
                              <a:ea typeface="Cambria Math" panose="02040503050406030204" pitchFamily="18" charset="0"/>
                            </a:rPr>
                          </m:ctrlPr>
                        </m:radPr>
                        <m:deg/>
                        <m:e>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ra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∙27</m:t>
                      </m:r>
                      <m:r>
                        <a:rPr lang="en-US" b="0" i="1" smtClean="0">
                          <a:latin typeface="Cambria Math" panose="02040503050406030204" pitchFamily="18" charset="0"/>
                          <a:ea typeface="Cambria Math" panose="02040503050406030204" pitchFamily="18" charset="0"/>
                        </a:rPr>
                        <m:t>𝑒𝑉</m:t>
                      </m:r>
                      <m:r>
                        <a:rPr lang="en-US" b="0" i="1" smtClean="0">
                          <a:latin typeface="Cambria Math" panose="02040503050406030204" pitchFamily="18" charset="0"/>
                          <a:ea typeface="Cambria Math" panose="02040503050406030204" pitchFamily="18" charset="0"/>
                        </a:rPr>
                        <m:t>~250 </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𝐺𝑒𝑉</m:t>
                          </m:r>
                        </m:num>
                        <m:den>
                          <m:r>
                            <a:rPr lang="en-US" b="0" i="1" smtClean="0">
                              <a:latin typeface="Cambria Math" panose="02040503050406030204" pitchFamily="18" charset="0"/>
                              <a:ea typeface="Cambria Math" panose="02040503050406030204" pitchFamily="18" charset="0"/>
                            </a:rPr>
                            <m:t>𝐵𝑋</m:t>
                          </m:r>
                        </m:den>
                      </m:f>
                    </m:oMath>
                  </m:oMathPara>
                </a14:m>
                <a:endParaRPr lang="en-US" b="0" dirty="0"/>
              </a:p>
              <a:p>
                <a:endParaRPr lang="en-US" dirty="0"/>
              </a:p>
              <a:p>
                <a:endParaRPr lang="en-US" dirty="0"/>
              </a:p>
            </p:txBody>
          </p:sp>
        </mc:Choice>
        <mc:Fallback xmlns="">
          <p:sp>
            <p:nvSpPr>
              <p:cNvPr id="5" name="TextBox 4">
                <a:extLst>
                  <a:ext uri="{FF2B5EF4-FFF2-40B4-BE49-F238E27FC236}">
                    <a16:creationId xmlns:a16="http://schemas.microsoft.com/office/drawing/2014/main" id="{E2A6CCE0-418B-754B-BAE2-0B49697DE2CE}"/>
                  </a:ext>
                </a:extLst>
              </p:cNvPr>
              <p:cNvSpPr txBox="1">
                <a:spLocks noRot="1" noChangeAspect="1" noMove="1" noResize="1" noEditPoints="1" noAdjustHandles="1" noChangeArrowheads="1" noChangeShapeType="1" noTextEdit="1"/>
              </p:cNvSpPr>
              <p:nvPr/>
            </p:nvSpPr>
            <p:spPr>
              <a:xfrm>
                <a:off x="302947" y="4889847"/>
                <a:ext cx="4161524" cy="1671868"/>
              </a:xfrm>
              <a:prstGeom prst="rect">
                <a:avLst/>
              </a:prstGeom>
              <a:blipFill>
                <a:blip r:embed="rId4"/>
                <a:stretch>
                  <a:fillRect t="-752"/>
                </a:stretch>
              </a:blipFill>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00FEB918-CF13-A84A-8D88-7F8685122DF4}"/>
              </a:ext>
            </a:extLst>
          </p:cNvPr>
          <p:cNvSpPr>
            <a:spLocks noGrp="1"/>
          </p:cNvSpPr>
          <p:nvPr>
            <p:ph type="sldNum" sz="quarter" idx="12"/>
          </p:nvPr>
        </p:nvSpPr>
        <p:spPr/>
        <p:txBody>
          <a:bodyPr/>
          <a:lstStyle/>
          <a:p>
            <a:fld id="{14B42ABB-72DD-7540-BBF7-C14A5FE90D19}" type="slidenum">
              <a:rPr lang="it-IT" smtClean="0"/>
              <a:t>3</a:t>
            </a:fld>
            <a:endParaRPr lang="it-IT"/>
          </a:p>
        </p:txBody>
      </p:sp>
    </p:spTree>
    <p:extLst>
      <p:ext uri="{BB962C8B-B14F-4D97-AF65-F5344CB8AC3E}">
        <p14:creationId xmlns:p14="http://schemas.microsoft.com/office/powerpoint/2010/main" val="299698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5EF6-355B-CD41-AC5F-D40B7E2C1A5B}"/>
              </a:ext>
            </a:extLst>
          </p:cNvPr>
          <p:cNvSpPr>
            <a:spLocks noGrp="1"/>
          </p:cNvSpPr>
          <p:nvPr>
            <p:ph type="title"/>
          </p:nvPr>
        </p:nvSpPr>
        <p:spPr/>
        <p:txBody>
          <a:bodyPr/>
          <a:lstStyle/>
          <a:p>
            <a:r>
              <a:rPr lang="en-US" dirty="0"/>
              <a:t>Total dose in a test beam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972595B-C8D2-124D-A597-E0046CB483A6}"/>
                  </a:ext>
                </a:extLst>
              </p:cNvPr>
              <p:cNvSpPr>
                <a:spLocks noGrp="1"/>
              </p:cNvSpPr>
              <p:nvPr>
                <p:ph idx="1"/>
              </p:nvPr>
            </p:nvSpPr>
            <p:spPr/>
            <p:txBody>
              <a:bodyPr/>
              <a:lstStyle/>
              <a:p>
                <a:r>
                  <a:rPr lang="en-US" dirty="0"/>
                  <a:t>From (2) it follows that, in order to irradiate the detector with the same dose of the experiment one should run for a time </a:t>
                </a:r>
                <a:r>
                  <a:rPr lang="en-US" b="1" i="1" dirty="0"/>
                  <a:t>T’</a:t>
                </a:r>
              </a:p>
              <a:p>
                <a:pPr marL="0" indent="0" algn="ctr">
                  <a:buNone/>
                </a:pP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𝑇</m:t>
                        </m:r>
                      </m:e>
                      <m:sup>
                        <m:r>
                          <a:rPr lang="en-US" b="0" i="1" smtClean="0">
                            <a:latin typeface="Cambria Math" panose="02040503050406030204" pitchFamily="18" charset="0"/>
                          </a:rPr>
                          <m:t>′</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den>
                    </m:f>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rPr>
                              <m:t>′2</m:t>
                            </m:r>
                          </m:sup>
                        </m:sSup>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𝐸</m:t>
                            </m:r>
                          </m:e>
                          <m:sub>
                            <m:r>
                              <a:rPr lang="en-US" b="0" i="1" smtClean="0">
                                <a:latin typeface="Cambria Math" panose="02040503050406030204" pitchFamily="18" charset="0"/>
                              </a:rPr>
                              <m:t>𝑇</m:t>
                            </m:r>
                          </m:sub>
                          <m:sup>
                            <m:r>
                              <a:rPr lang="en-US" b="0" i="1" smtClean="0">
                                <a:latin typeface="Cambria Math" panose="02040503050406030204" pitchFamily="18" charset="0"/>
                              </a:rPr>
                              <m:t>′</m:t>
                            </m:r>
                          </m:sup>
                        </m:sSubSup>
                      </m:den>
                    </m:f>
                    <m:r>
                      <a:rPr lang="en-US" b="0" i="1" smtClean="0">
                        <a:latin typeface="Cambria Math" panose="02040503050406030204" pitchFamily="18" charset="0"/>
                      </a:rPr>
                      <m:t>𝑇</m:t>
                    </m:r>
                  </m:oMath>
                </a14:m>
                <a:r>
                  <a:rPr lang="en-US" dirty="0"/>
                  <a:t> 	(3)</a:t>
                </a:r>
              </a:p>
              <a:p>
                <a:pPr marL="0" indent="0">
                  <a:buNone/>
                </a:pPr>
                <a:r>
                  <a:rPr lang="en-US" dirty="0"/>
                  <a:t>where the test beam characteristics are primed</a:t>
                </a:r>
              </a:p>
              <a:p>
                <a:r>
                  <a:rPr lang="en-US" dirty="0"/>
                  <a:t>From (3), assuming T=10</a:t>
                </a:r>
                <a:r>
                  <a:rPr lang="en-US" baseline="30000" dirty="0"/>
                  <a:t>7</a:t>
                </a:r>
                <a:r>
                  <a:rPr lang="en-US" dirty="0"/>
                  <a:t> s</a:t>
                </a:r>
              </a:p>
              <a:p>
                <a:pPr marL="0" indent="0">
                  <a:buNone/>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𝑇</m:t>
                          </m:r>
                        </m:e>
                        <m:sup>
                          <m:r>
                            <a:rPr lang="en-US" b="0" i="1" smtClean="0">
                              <a:latin typeface="Cambria Math" panose="02040503050406030204" pitchFamily="18" charset="0"/>
                            </a:rPr>
                            <m:t>′</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250 </m:t>
                          </m:r>
                          <m:r>
                            <a:rPr lang="en-US" b="0" i="1" smtClean="0">
                              <a:latin typeface="Cambria Math" panose="02040503050406030204" pitchFamily="18" charset="0"/>
                            </a:rPr>
                            <m:t>𝐺𝑒𝑉</m:t>
                          </m:r>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𝐸</m:t>
                              </m:r>
                            </m:e>
                            <m:sub>
                              <m:r>
                                <a:rPr lang="en-US" b="0" i="1" smtClean="0">
                                  <a:latin typeface="Cambria Math" panose="02040503050406030204" pitchFamily="18" charset="0"/>
                                </a:rPr>
                                <m:t>𝑇</m:t>
                              </m:r>
                            </m:sub>
                            <m:sup>
                              <m:r>
                                <a:rPr lang="en-US" b="0" i="1" smtClean="0">
                                  <a:latin typeface="Cambria Math" panose="02040503050406030204" pitchFamily="18" charset="0"/>
                                </a:rPr>
                                <m:t>′</m:t>
                              </m:r>
                            </m:sup>
                          </m:sSubSup>
                        </m:den>
                      </m:f>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rPr>
                                        <m:t>′</m:t>
                                      </m:r>
                                    </m:sup>
                                  </m:sSup>
                                </m:num>
                                <m:den>
                                  <m:r>
                                    <a:rPr lang="en-US" b="0" i="1" smtClean="0">
                                      <a:latin typeface="Cambria Math" panose="02040503050406030204" pitchFamily="18" charset="0"/>
                                    </a:rPr>
                                    <m:t>0.375 </m:t>
                                  </m:r>
                                  <m:r>
                                    <a:rPr lang="en-US" b="0" i="1" smtClean="0">
                                      <a:latin typeface="Cambria Math" panose="02040503050406030204" pitchFamily="18" charset="0"/>
                                    </a:rPr>
                                    <m:t>𝑚𝑚</m:t>
                                  </m:r>
                                </m:den>
                              </m:f>
                            </m:e>
                          </m:d>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10</m:t>
                          </m:r>
                        </m:e>
                        <m:sup>
                          <m:r>
                            <a:rPr lang="en-US" b="0" i="1" smtClean="0">
                              <a:latin typeface="Cambria Math" panose="02040503050406030204" pitchFamily="18" charset="0"/>
                            </a:rPr>
                            <m:t>7</m:t>
                          </m:r>
                        </m:sup>
                      </m:sSup>
                      <m:r>
                        <a:rPr lang="en-US" b="0" i="1" smtClean="0">
                          <a:latin typeface="Cambria Math" panose="02040503050406030204" pitchFamily="18" charset="0"/>
                        </a:rPr>
                        <m:t>𝑠</m:t>
                      </m:r>
                    </m:oMath>
                  </m:oMathPara>
                </a14:m>
                <a:endParaRPr lang="en-US" b="0"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7972595B-C8D2-124D-A597-E0046CB483A6}"/>
                  </a:ext>
                </a:extLst>
              </p:cNvPr>
              <p:cNvSpPr>
                <a:spLocks noGrp="1" noRot="1" noChangeAspect="1" noMove="1" noResize="1" noEditPoints="1" noAdjustHandles="1" noChangeArrowheads="1" noChangeShapeType="1" noTextEdit="1"/>
              </p:cNvSpPr>
              <p:nvPr>
                <p:ph idx="1"/>
              </p:nvPr>
            </p:nvSpPr>
            <p:spPr>
              <a:blipFill>
                <a:blip r:embed="rId2"/>
                <a:stretch>
                  <a:fillRect l="-1206" t="-232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9173BCC-F6BB-ED46-955C-F11078515409}"/>
              </a:ext>
            </a:extLst>
          </p:cNvPr>
          <p:cNvSpPr>
            <a:spLocks noGrp="1"/>
          </p:cNvSpPr>
          <p:nvPr>
            <p:ph type="sldNum" sz="quarter" idx="12"/>
          </p:nvPr>
        </p:nvSpPr>
        <p:spPr/>
        <p:txBody>
          <a:bodyPr/>
          <a:lstStyle/>
          <a:p>
            <a:fld id="{14B42ABB-72DD-7540-BBF7-C14A5FE90D19}" type="slidenum">
              <a:rPr lang="it-IT" smtClean="0"/>
              <a:t>4</a:t>
            </a:fld>
            <a:endParaRPr lang="it-IT"/>
          </a:p>
        </p:txBody>
      </p:sp>
    </p:spTree>
    <p:extLst>
      <p:ext uri="{BB962C8B-B14F-4D97-AF65-F5344CB8AC3E}">
        <p14:creationId xmlns:p14="http://schemas.microsoft.com/office/powerpoint/2010/main" val="514716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F9BE-D514-624F-9461-2B228269FEE7}"/>
              </a:ext>
            </a:extLst>
          </p:cNvPr>
          <p:cNvSpPr>
            <a:spLocks noGrp="1"/>
          </p:cNvSpPr>
          <p:nvPr>
            <p:ph type="title"/>
          </p:nvPr>
        </p:nvSpPr>
        <p:spPr/>
        <p:txBody>
          <a:bodyPr/>
          <a:lstStyle/>
          <a:p>
            <a:r>
              <a:rPr lang="en-US" dirty="0"/>
              <a:t>Frascati</a:t>
            </a:r>
          </a:p>
        </p:txBody>
      </p:sp>
      <p:sp>
        <p:nvSpPr>
          <p:cNvPr id="3" name="Content Placeholder 2">
            <a:extLst>
              <a:ext uri="{FF2B5EF4-FFF2-40B4-BE49-F238E27FC236}">
                <a16:creationId xmlns:a16="http://schemas.microsoft.com/office/drawing/2014/main" id="{38C0D169-54CD-CD4F-81B9-632583C5FD8D}"/>
              </a:ext>
            </a:extLst>
          </p:cNvPr>
          <p:cNvSpPr>
            <a:spLocks noGrp="1"/>
          </p:cNvSpPr>
          <p:nvPr>
            <p:ph idx="1"/>
          </p:nvPr>
        </p:nvSpPr>
        <p:spPr/>
        <p:txBody>
          <a:bodyPr/>
          <a:lstStyle/>
          <a:p>
            <a:r>
              <a:rPr lang="en-US" dirty="0"/>
              <a:t>Beam spot: 1cm x 1mm</a:t>
            </a:r>
          </a:p>
          <a:p>
            <a:r>
              <a:rPr lang="en-US" dirty="0"/>
              <a:t>Beam Intensity: 10</a:t>
            </a:r>
            <a:r>
              <a:rPr lang="en-US" baseline="30000" dirty="0"/>
              <a:t>10</a:t>
            </a:r>
            <a:r>
              <a:rPr lang="en-US" dirty="0"/>
              <a:t>e/s @ 60 keV (MIP energy release) = 6 10</a:t>
            </a:r>
            <a:r>
              <a:rPr lang="en-US" baseline="30000" dirty="0"/>
              <a:t>5</a:t>
            </a:r>
            <a:r>
              <a:rPr lang="en-US" dirty="0"/>
              <a:t> GeV/s</a:t>
            </a:r>
            <a:endParaRPr lang="en-US" baseline="30000" dirty="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9317B82A-4B4F-7646-9F51-6F674852D9DB}"/>
                  </a:ext>
                </a:extLst>
              </p:cNvPr>
              <p:cNvSpPr/>
              <p:nvPr/>
            </p:nvSpPr>
            <p:spPr>
              <a:xfrm>
                <a:off x="2116865" y="3429000"/>
                <a:ext cx="7958269" cy="765209"/>
              </a:xfrm>
              <a:prstGeom prst="rect">
                <a:avLst/>
              </a:prstGeom>
            </p:spPr>
            <p:txBody>
              <a:bodyPr wrap="none">
                <a:spAutoFit/>
              </a:bodyPr>
              <a:lstStyle/>
              <a:p>
                <a14:m>
                  <m:oMath xmlns:m="http://schemas.openxmlformats.org/officeDocument/2006/math">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𝑇</m:t>
                        </m:r>
                      </m:e>
                      <m:sup>
                        <m:r>
                          <a:rPr lang="en-US" sz="2800" b="0" i="1" smtClean="0">
                            <a:latin typeface="Cambria Math" panose="02040503050406030204" pitchFamily="18" charset="0"/>
                          </a:rPr>
                          <m:t>′</m:t>
                        </m:r>
                      </m:sup>
                    </m:sSup>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250 </m:t>
                        </m:r>
                        <m:r>
                          <a:rPr lang="en-US" sz="2800" b="0" i="1" smtClean="0">
                            <a:latin typeface="Cambria Math" panose="02040503050406030204" pitchFamily="18" charset="0"/>
                          </a:rPr>
                          <m:t>𝐺𝑒𝑉</m:t>
                        </m:r>
                      </m:num>
                      <m:den>
                        <m:r>
                          <m:rPr>
                            <m:nor/>
                          </m:rPr>
                          <a:rPr lang="en-US" sz="2800" dirty="0" smtClean="0"/>
                          <m:t>6 10</m:t>
                        </m:r>
                        <m:r>
                          <m:rPr>
                            <m:nor/>
                          </m:rPr>
                          <a:rPr lang="en-US" sz="2800" baseline="30000" dirty="0" smtClean="0"/>
                          <m:t>5</m:t>
                        </m:r>
                        <m:r>
                          <m:rPr>
                            <m:nor/>
                          </m:rPr>
                          <a:rPr lang="en-US" sz="2800" b="0" i="0" baseline="30000" dirty="0" smtClean="0"/>
                          <m:t> </m:t>
                        </m:r>
                        <m:r>
                          <m:rPr>
                            <m:nor/>
                          </m:rPr>
                          <a:rPr lang="en-US" sz="2800" b="0" i="0" smtClean="0">
                            <a:latin typeface="Cambria Math" panose="02040503050406030204" pitchFamily="18" charset="0"/>
                          </a:rPr>
                          <m:t>GeV</m:t>
                        </m:r>
                      </m:den>
                    </m:f>
                    <m:sSup>
                      <m:sSupPr>
                        <m:ctrlPr>
                          <a:rPr lang="en-US" sz="2800" b="0" i="1" smtClean="0">
                            <a:latin typeface="Cambria Math" panose="02040503050406030204" pitchFamily="18" charset="0"/>
                          </a:rPr>
                        </m:ctrlPr>
                      </m:sSupPr>
                      <m:e>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10 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𝑚𝑚</m:t>
                                </m:r>
                              </m:e>
                              <m:sup>
                                <m:r>
                                  <a:rPr lang="en-US" sz="2800" b="0" i="1" smtClean="0">
                                    <a:latin typeface="Cambria Math" panose="02040503050406030204" pitchFamily="18" charset="0"/>
                                  </a:rPr>
                                  <m:t>2</m:t>
                                </m:r>
                              </m:sup>
                            </m:sSup>
                          </m:num>
                          <m:den>
                            <m:sSup>
                              <m:sSupPr>
                                <m:ctrlPr>
                                  <a:rPr lang="en-US" sz="2800" b="0" i="1" smtClean="0">
                                    <a:latin typeface="Cambria Math" panose="02040503050406030204" pitchFamily="18" charset="0"/>
                                  </a:rPr>
                                </m:ctrlPr>
                              </m:sSupPr>
                              <m:e>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0.375</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 </m:t>
                                </m:r>
                                <m:r>
                                  <a:rPr lang="en-US" sz="2800" b="0" i="1" smtClean="0">
                                    <a:latin typeface="Cambria Math" panose="02040503050406030204" pitchFamily="18" charset="0"/>
                                  </a:rPr>
                                  <m:t>𝑚𝑚</m:t>
                                </m:r>
                              </m:e>
                              <m:sup>
                                <m:r>
                                  <a:rPr lang="en-US" sz="2800" b="0" i="1" smtClean="0">
                                    <a:latin typeface="Cambria Math" panose="02040503050406030204" pitchFamily="18" charset="0"/>
                                  </a:rPr>
                                  <m:t>2</m:t>
                                </m:r>
                              </m:sup>
                            </m:sSup>
                          </m:den>
                        </m:f>
                        <m:r>
                          <a:rPr lang="en-US" sz="2800" b="0" i="1" smtClean="0">
                            <a:latin typeface="Cambria Math" panose="02040503050406030204" pitchFamily="18" charset="0"/>
                          </a:rPr>
                          <m:t>10</m:t>
                        </m:r>
                      </m:e>
                      <m:sup>
                        <m:r>
                          <a:rPr lang="en-US" sz="2800" b="0" i="1" smtClean="0">
                            <a:latin typeface="Cambria Math" panose="02040503050406030204" pitchFamily="18" charset="0"/>
                          </a:rPr>
                          <m:t>7</m:t>
                        </m:r>
                      </m:sup>
                    </m:sSup>
                    <m:r>
                      <a:rPr lang="en-US" sz="2800" b="0" i="1" smtClean="0">
                        <a:latin typeface="Cambria Math" panose="02040503050406030204" pitchFamily="18" charset="0"/>
                      </a:rPr>
                      <m:t>𝑠</m:t>
                    </m:r>
                  </m:oMath>
                </a14:m>
                <a:r>
                  <a:rPr lang="en-US" sz="2800" b="0" dirty="0"/>
                  <a:t>~ 300000 s ~ 3.5 days </a:t>
                </a:r>
              </a:p>
            </p:txBody>
          </p:sp>
        </mc:Choice>
        <mc:Fallback xmlns="">
          <p:sp>
            <p:nvSpPr>
              <p:cNvPr id="5" name="Rectangle 4">
                <a:extLst>
                  <a:ext uri="{FF2B5EF4-FFF2-40B4-BE49-F238E27FC236}">
                    <a16:creationId xmlns:a16="http://schemas.microsoft.com/office/drawing/2014/main" id="{9317B82A-4B4F-7646-9F51-6F674852D9DB}"/>
                  </a:ext>
                </a:extLst>
              </p:cNvPr>
              <p:cNvSpPr>
                <a:spLocks noRot="1" noChangeAspect="1" noMove="1" noResize="1" noEditPoints="1" noAdjustHandles="1" noChangeArrowheads="1" noChangeShapeType="1" noTextEdit="1"/>
              </p:cNvSpPr>
              <p:nvPr/>
            </p:nvSpPr>
            <p:spPr>
              <a:xfrm>
                <a:off x="2116865" y="3429000"/>
                <a:ext cx="7958269" cy="765209"/>
              </a:xfrm>
              <a:prstGeom prst="rect">
                <a:avLst/>
              </a:prstGeom>
              <a:blipFill>
                <a:blip r:embed="rId2"/>
                <a:stretch>
                  <a:fillRect l="-318" r="-637" b="-2786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3AAF2E8-3ED4-A746-B651-25ECD9D08122}"/>
              </a:ext>
            </a:extLst>
          </p:cNvPr>
          <p:cNvSpPr>
            <a:spLocks noGrp="1"/>
          </p:cNvSpPr>
          <p:nvPr>
            <p:ph type="sldNum" sz="quarter" idx="12"/>
          </p:nvPr>
        </p:nvSpPr>
        <p:spPr/>
        <p:txBody>
          <a:bodyPr/>
          <a:lstStyle/>
          <a:p>
            <a:fld id="{14B42ABB-72DD-7540-BBF7-C14A5FE90D19}" type="slidenum">
              <a:rPr lang="it-IT" smtClean="0"/>
              <a:t>5</a:t>
            </a:fld>
            <a:endParaRPr lang="it-IT"/>
          </a:p>
        </p:txBody>
      </p:sp>
    </p:spTree>
    <p:extLst>
      <p:ext uri="{BB962C8B-B14F-4D97-AF65-F5344CB8AC3E}">
        <p14:creationId xmlns:p14="http://schemas.microsoft.com/office/powerpoint/2010/main" val="1606108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BEC3-CB5C-504E-BFC9-98569E79EAB0}"/>
              </a:ext>
            </a:extLst>
          </p:cNvPr>
          <p:cNvSpPr>
            <a:spLocks noGrp="1"/>
          </p:cNvSpPr>
          <p:nvPr>
            <p:ph type="title"/>
          </p:nvPr>
        </p:nvSpPr>
        <p:spPr/>
        <p:txBody>
          <a:bodyPr>
            <a:normAutofit/>
          </a:bodyPr>
          <a:lstStyle/>
          <a:p>
            <a:r>
              <a:rPr lang="en-US" sz="4000" dirty="0"/>
              <a:t>HZDR (</a:t>
            </a:r>
            <a:r>
              <a:rPr lang="en-US" sz="4000" dirty="0" err="1"/>
              <a:t>Helmoltz</a:t>
            </a:r>
            <a:r>
              <a:rPr lang="en-US" sz="4000" dirty="0"/>
              <a:t> </a:t>
            </a:r>
            <a:r>
              <a:rPr lang="en-US" sz="4000" dirty="0" err="1"/>
              <a:t>Zentrum</a:t>
            </a:r>
            <a:r>
              <a:rPr lang="en-US" sz="4000" dirty="0"/>
              <a:t> Dresden </a:t>
            </a:r>
            <a:r>
              <a:rPr lang="en-US" sz="4000" dirty="0" err="1"/>
              <a:t>Rossendorf</a:t>
            </a:r>
            <a:r>
              <a:rPr lang="en-US" sz="4000" dirty="0"/>
              <a:t>)</a:t>
            </a:r>
          </a:p>
        </p:txBody>
      </p:sp>
      <p:sp>
        <p:nvSpPr>
          <p:cNvPr id="3" name="Content Placeholder 2">
            <a:extLst>
              <a:ext uri="{FF2B5EF4-FFF2-40B4-BE49-F238E27FC236}">
                <a16:creationId xmlns:a16="http://schemas.microsoft.com/office/drawing/2014/main" id="{AAFC13F3-998C-6C41-8E25-2167C4B9E409}"/>
              </a:ext>
            </a:extLst>
          </p:cNvPr>
          <p:cNvSpPr>
            <a:spLocks noGrp="1"/>
          </p:cNvSpPr>
          <p:nvPr>
            <p:ph idx="1"/>
          </p:nvPr>
        </p:nvSpPr>
        <p:spPr>
          <a:xfrm>
            <a:off x="838200" y="1825625"/>
            <a:ext cx="11065778" cy="4351338"/>
          </a:xfrm>
        </p:spPr>
        <p:txBody>
          <a:bodyPr/>
          <a:lstStyle/>
          <a:p>
            <a:r>
              <a:rPr lang="en-US" dirty="0"/>
              <a:t>Beam spot: 4 mm diameter </a:t>
            </a:r>
            <a:r>
              <a:rPr lang="en-US" dirty="0">
                <a:sym typeface="Wingdings" pitchFamily="2" charset="2"/>
              </a:rPr>
              <a:t> 12.6 mm2</a:t>
            </a:r>
            <a:endParaRPr lang="en-US" dirty="0"/>
          </a:p>
          <a:p>
            <a:r>
              <a:rPr lang="en-US" dirty="0"/>
              <a:t>20 MeV electrons </a:t>
            </a:r>
            <a:r>
              <a:rPr lang="en-US" dirty="0">
                <a:sym typeface="Wingdings" pitchFamily="2" charset="2"/>
              </a:rPr>
              <a:t> </a:t>
            </a:r>
            <a:r>
              <a:rPr lang="en-US" dirty="0" err="1">
                <a:sym typeface="Wingdings" pitchFamily="2" charset="2"/>
              </a:rPr>
              <a:t>dE</a:t>
            </a:r>
            <a:r>
              <a:rPr lang="en-US" dirty="0">
                <a:sym typeface="Wingdings" pitchFamily="2" charset="2"/>
              </a:rPr>
              <a:t>/dx ~ 7.2 MeV/cm (Al2O3) ~ 70 keV (</a:t>
            </a:r>
            <a:r>
              <a:rPr lang="en-US" dirty="0" err="1">
                <a:sym typeface="Wingdings" pitchFamily="2" charset="2"/>
              </a:rPr>
              <a:t>dz</a:t>
            </a:r>
            <a:r>
              <a:rPr lang="en-US" dirty="0">
                <a:sym typeface="Wingdings" pitchFamily="2" charset="2"/>
              </a:rPr>
              <a:t>=100 um)</a:t>
            </a:r>
          </a:p>
          <a:p>
            <a:r>
              <a:rPr lang="en-US" dirty="0">
                <a:sym typeface="Wingdings" pitchFamily="2" charset="2"/>
              </a:rPr>
              <a:t>Max Beam current 0.1 mA  After collimator: 0.03 mA  2 10</a:t>
            </a:r>
            <a:r>
              <a:rPr lang="en-US" baseline="30000" dirty="0">
                <a:sym typeface="Wingdings" pitchFamily="2" charset="2"/>
              </a:rPr>
              <a:t>14</a:t>
            </a:r>
            <a:r>
              <a:rPr lang="en-US" dirty="0">
                <a:sym typeface="Wingdings" pitchFamily="2" charset="2"/>
              </a:rPr>
              <a:t> e/s 1.4 10</a:t>
            </a:r>
            <a:r>
              <a:rPr lang="en-US" baseline="30000" dirty="0">
                <a:sym typeface="Wingdings" pitchFamily="2" charset="2"/>
              </a:rPr>
              <a:t>10</a:t>
            </a:r>
            <a:r>
              <a:rPr lang="en-US" dirty="0">
                <a:sym typeface="Wingdings" pitchFamily="2" charset="2"/>
              </a:rPr>
              <a:t> GeV !</a:t>
            </a:r>
          </a:p>
          <a:p>
            <a:r>
              <a:rPr lang="en-US" dirty="0">
                <a:sym typeface="Wingdings" pitchFamily="2" charset="2"/>
              </a:rPr>
              <a:t>In this condition: </a:t>
            </a:r>
            <a:r>
              <a:rPr lang="en-US" b="1" dirty="0">
                <a:sym typeface="Wingdings" pitchFamily="2" charset="2"/>
              </a:rPr>
              <a:t>T’</a:t>
            </a:r>
            <a:r>
              <a:rPr lang="en-US" b="1" baseline="-25000" dirty="0">
                <a:sym typeface="Wingdings" pitchFamily="2" charset="2"/>
              </a:rPr>
              <a:t>MIN</a:t>
            </a:r>
            <a:r>
              <a:rPr lang="en-US" b="1" dirty="0">
                <a:sym typeface="Wingdings" pitchFamily="2" charset="2"/>
              </a:rPr>
              <a:t>~ 20 s </a:t>
            </a:r>
            <a:r>
              <a:rPr lang="en-US" dirty="0">
                <a:sym typeface="Wingdings" pitchFamily="2" charset="2"/>
              </a:rPr>
              <a:t>!</a:t>
            </a:r>
          </a:p>
          <a:p>
            <a:r>
              <a:rPr lang="en-US" dirty="0">
                <a:sym typeface="Wingdings" pitchFamily="2" charset="2"/>
              </a:rPr>
              <a:t>A beam current of </a:t>
            </a:r>
            <a:r>
              <a:rPr lang="en-US" b="1" dirty="0">
                <a:sym typeface="Wingdings" pitchFamily="2" charset="2"/>
              </a:rPr>
              <a:t>25 </a:t>
            </a:r>
            <a:r>
              <a:rPr lang="en-US" b="1" dirty="0" err="1">
                <a:sym typeface="Wingdings" pitchFamily="2" charset="2"/>
              </a:rPr>
              <a:t>nA</a:t>
            </a:r>
            <a:r>
              <a:rPr lang="en-US" b="1" dirty="0">
                <a:sym typeface="Wingdings" pitchFamily="2" charset="2"/>
              </a:rPr>
              <a:t> </a:t>
            </a:r>
            <a:r>
              <a:rPr lang="en-US" dirty="0">
                <a:sym typeface="Wingdings" pitchFamily="2" charset="2"/>
              </a:rPr>
              <a:t>would allow to measure in </a:t>
            </a:r>
            <a:r>
              <a:rPr lang="en-US" b="1" dirty="0">
                <a:sym typeface="Wingdings" pitchFamily="2" charset="2"/>
              </a:rPr>
              <a:t>1 day</a:t>
            </a:r>
          </a:p>
          <a:p>
            <a:pPr marL="0" indent="0">
              <a:buNone/>
            </a:pPr>
            <a:endParaRPr lang="en-US" dirty="0"/>
          </a:p>
        </p:txBody>
      </p:sp>
      <p:sp>
        <p:nvSpPr>
          <p:cNvPr id="4" name="Slide Number Placeholder 3">
            <a:extLst>
              <a:ext uri="{FF2B5EF4-FFF2-40B4-BE49-F238E27FC236}">
                <a16:creationId xmlns:a16="http://schemas.microsoft.com/office/drawing/2014/main" id="{771207EC-CD18-9142-B6B4-C8A31ADB4E8B}"/>
              </a:ext>
            </a:extLst>
          </p:cNvPr>
          <p:cNvSpPr>
            <a:spLocks noGrp="1"/>
          </p:cNvSpPr>
          <p:nvPr>
            <p:ph type="sldNum" sz="quarter" idx="12"/>
          </p:nvPr>
        </p:nvSpPr>
        <p:spPr/>
        <p:txBody>
          <a:bodyPr/>
          <a:lstStyle/>
          <a:p>
            <a:fld id="{14B42ABB-72DD-7540-BBF7-C14A5FE90D19}" type="slidenum">
              <a:rPr lang="it-IT" smtClean="0"/>
              <a:t>6</a:t>
            </a:fld>
            <a:endParaRPr lang="it-IT"/>
          </a:p>
        </p:txBody>
      </p:sp>
    </p:spTree>
    <p:extLst>
      <p:ext uri="{BB962C8B-B14F-4D97-AF65-F5344CB8AC3E}">
        <p14:creationId xmlns:p14="http://schemas.microsoft.com/office/powerpoint/2010/main" val="9315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A777-F916-3B4C-BDAB-C72257D7EE9E}"/>
              </a:ext>
            </a:extLst>
          </p:cNvPr>
          <p:cNvSpPr>
            <a:spLocks noGrp="1"/>
          </p:cNvSpPr>
          <p:nvPr>
            <p:ph type="title"/>
          </p:nvPr>
        </p:nvSpPr>
        <p:spPr/>
        <p:txBody>
          <a:bodyPr/>
          <a:lstStyle/>
          <a:p>
            <a:r>
              <a:rPr lang="it-IT" dirty="0"/>
              <a:t>Detector </a:t>
            </a:r>
            <a:r>
              <a:rPr lang="it-IT" dirty="0" err="1"/>
              <a:t>current</a:t>
            </a:r>
            <a:r>
              <a:rPr lang="it-IT" dirty="0"/>
              <a:t> vs </a:t>
            </a:r>
            <a:r>
              <a:rPr lang="it-IT" dirty="0" err="1"/>
              <a:t>beam</a:t>
            </a:r>
            <a:r>
              <a:rPr lang="it-IT" dirty="0"/>
              <a:t> </a:t>
            </a:r>
            <a:r>
              <a:rPr lang="it-IT" dirty="0" err="1"/>
              <a:t>current</a:t>
            </a:r>
            <a:r>
              <a:rPr lang="it-IT" dirty="0"/>
              <a:t> </a:t>
            </a:r>
            <a:r>
              <a:rPr lang="it-IT" dirty="0" err="1"/>
              <a:t>at</a:t>
            </a:r>
            <a:r>
              <a:rPr lang="it-IT" dirty="0"/>
              <a:t> ELBE</a:t>
            </a:r>
          </a:p>
        </p:txBody>
      </p:sp>
      <p:sp>
        <p:nvSpPr>
          <p:cNvPr id="3" name="Content Placeholder 2">
            <a:extLst>
              <a:ext uri="{FF2B5EF4-FFF2-40B4-BE49-F238E27FC236}">
                <a16:creationId xmlns:a16="http://schemas.microsoft.com/office/drawing/2014/main" id="{3EC63E00-8E3C-DA4E-B1E0-397240B37B0F}"/>
              </a:ext>
            </a:extLst>
          </p:cNvPr>
          <p:cNvSpPr>
            <a:spLocks noGrp="1"/>
          </p:cNvSpPr>
          <p:nvPr>
            <p:ph idx="1"/>
          </p:nvPr>
        </p:nvSpPr>
        <p:spPr>
          <a:xfrm>
            <a:off x="467138" y="1690688"/>
            <a:ext cx="11648661" cy="4351338"/>
          </a:xfrm>
        </p:spPr>
        <p:txBody>
          <a:bodyPr>
            <a:normAutofit fontScale="92500"/>
          </a:bodyPr>
          <a:lstStyle/>
          <a:p>
            <a:r>
              <a:rPr lang="it-IT" dirty="0"/>
              <a:t>0.03 </a:t>
            </a:r>
            <a:r>
              <a:rPr lang="it-IT" dirty="0" err="1"/>
              <a:t>mA</a:t>
            </a:r>
            <a:r>
              <a:rPr lang="it-IT" dirty="0"/>
              <a:t> </a:t>
            </a:r>
            <a:r>
              <a:rPr lang="it-IT" dirty="0">
                <a:sym typeface="Wingdings" pitchFamily="2" charset="2"/>
              </a:rPr>
              <a:t> 2 10</a:t>
            </a:r>
            <a:r>
              <a:rPr lang="it-IT" baseline="30000" dirty="0">
                <a:sym typeface="Wingdings" pitchFamily="2" charset="2"/>
              </a:rPr>
              <a:t>14</a:t>
            </a:r>
            <a:r>
              <a:rPr lang="it-IT" dirty="0">
                <a:sym typeface="Wingdings" pitchFamily="2" charset="2"/>
              </a:rPr>
              <a:t> e/</a:t>
            </a:r>
            <a:r>
              <a:rPr lang="it-IT" dirty="0" err="1">
                <a:sym typeface="Wingdings" pitchFamily="2" charset="2"/>
              </a:rPr>
              <a:t>s</a:t>
            </a:r>
            <a:r>
              <a:rPr lang="it-IT" dirty="0">
                <a:sym typeface="Wingdings" pitchFamily="2" charset="2"/>
              </a:rPr>
              <a:t>  ~ 2 10</a:t>
            </a:r>
            <a:r>
              <a:rPr lang="it-IT" baseline="30000" dirty="0">
                <a:sym typeface="Wingdings" pitchFamily="2" charset="2"/>
              </a:rPr>
              <a:t>14</a:t>
            </a:r>
            <a:r>
              <a:rPr lang="it-IT" dirty="0">
                <a:sym typeface="Wingdings" pitchFamily="2" charset="2"/>
              </a:rPr>
              <a:t> x 70 </a:t>
            </a:r>
            <a:r>
              <a:rPr lang="it-IT" dirty="0" err="1">
                <a:sym typeface="Wingdings" pitchFamily="2" charset="2"/>
              </a:rPr>
              <a:t>keV</a:t>
            </a:r>
            <a:r>
              <a:rPr lang="it-IT" dirty="0">
                <a:sym typeface="Wingdings" pitchFamily="2" charset="2"/>
              </a:rPr>
              <a:t>/27 </a:t>
            </a:r>
            <a:r>
              <a:rPr lang="it-IT" dirty="0" err="1">
                <a:sym typeface="Wingdings" pitchFamily="2" charset="2"/>
              </a:rPr>
              <a:t>eV</a:t>
            </a:r>
            <a:r>
              <a:rPr lang="it-IT" dirty="0">
                <a:sym typeface="Wingdings" pitchFamily="2" charset="2"/>
              </a:rPr>
              <a:t> x 0.5 </a:t>
            </a:r>
            <a:r>
              <a:rPr lang="it-IT" dirty="0" err="1">
                <a:sym typeface="Wingdings" pitchFamily="2" charset="2"/>
              </a:rPr>
              <a:t>cce</a:t>
            </a:r>
            <a:r>
              <a:rPr lang="it-IT" dirty="0">
                <a:sym typeface="Wingdings" pitchFamily="2" charset="2"/>
              </a:rPr>
              <a:t> x 1.6 10 </a:t>
            </a:r>
            <a:r>
              <a:rPr lang="it-IT" baseline="30000" dirty="0">
                <a:sym typeface="Wingdings" pitchFamily="2" charset="2"/>
              </a:rPr>
              <a:t>-19  </a:t>
            </a:r>
          </a:p>
          <a:p>
            <a:endParaRPr lang="it-IT" baseline="30000" dirty="0">
              <a:sym typeface="Wingdings" pitchFamily="2" charset="2"/>
            </a:endParaRPr>
          </a:p>
          <a:p>
            <a:r>
              <a:rPr lang="it-IT" dirty="0" err="1">
                <a:sym typeface="Wingdings" pitchFamily="2" charset="2"/>
              </a:rPr>
              <a:t>About</a:t>
            </a:r>
            <a:r>
              <a:rPr lang="it-IT" dirty="0">
                <a:sym typeface="Wingdings" pitchFamily="2" charset="2"/>
              </a:rPr>
              <a:t> </a:t>
            </a:r>
            <a:r>
              <a:rPr lang="it-IT" b="1" dirty="0">
                <a:sym typeface="Wingdings" pitchFamily="2" charset="2"/>
              </a:rPr>
              <a:t>40 </a:t>
            </a:r>
            <a:r>
              <a:rPr lang="it-IT" b="1" dirty="0" err="1">
                <a:sym typeface="Wingdings" pitchFamily="2" charset="2"/>
              </a:rPr>
              <a:t>mA</a:t>
            </a:r>
            <a:r>
              <a:rPr lang="it-IT" b="1" dirty="0">
                <a:sym typeface="Wingdings" pitchFamily="2" charset="2"/>
              </a:rPr>
              <a:t> </a:t>
            </a:r>
            <a:r>
              <a:rPr lang="it-IT" dirty="0">
                <a:sym typeface="Wingdings" pitchFamily="2" charset="2"/>
              </a:rPr>
              <a:t>~ </a:t>
            </a:r>
            <a:r>
              <a:rPr lang="it-IT" dirty="0" err="1">
                <a:sym typeface="Wingdings" pitchFamily="2" charset="2"/>
              </a:rPr>
              <a:t>uniformly</a:t>
            </a:r>
            <a:r>
              <a:rPr lang="it-IT" dirty="0">
                <a:sym typeface="Wingdings" pitchFamily="2" charset="2"/>
              </a:rPr>
              <a:t> </a:t>
            </a:r>
            <a:r>
              <a:rPr lang="it-IT" dirty="0" err="1">
                <a:sym typeface="Wingdings" pitchFamily="2" charset="2"/>
              </a:rPr>
              <a:t>distributed</a:t>
            </a:r>
            <a:r>
              <a:rPr lang="it-IT" dirty="0">
                <a:sym typeface="Wingdings" pitchFamily="2" charset="2"/>
              </a:rPr>
              <a:t> on 12.6 mm2 (40 </a:t>
            </a:r>
            <a:r>
              <a:rPr lang="it-IT" dirty="0" err="1">
                <a:sym typeface="Wingdings" pitchFamily="2" charset="2"/>
              </a:rPr>
              <a:t>strips</a:t>
            </a:r>
            <a:r>
              <a:rPr lang="it-IT" dirty="0">
                <a:sym typeface="Wingdings" pitchFamily="2" charset="2"/>
              </a:rPr>
              <a:t>) </a:t>
            </a:r>
            <a:endParaRPr lang="it-IT" b="1" dirty="0">
              <a:sym typeface="Wingdings" pitchFamily="2" charset="2"/>
            </a:endParaRPr>
          </a:p>
          <a:p>
            <a:r>
              <a:rPr lang="it-IT" dirty="0">
                <a:sym typeface="Wingdings" pitchFamily="2" charset="2"/>
              </a:rPr>
              <a:t>HV = 200V  8 Watt on the detector !</a:t>
            </a:r>
          </a:p>
          <a:p>
            <a:r>
              <a:rPr lang="it-IT" dirty="0">
                <a:sym typeface="Wingdings" pitchFamily="2" charset="2"/>
              </a:rPr>
              <a:t>The CAEN </a:t>
            </a:r>
            <a:r>
              <a:rPr lang="en-US" u="sng" dirty="0">
                <a:solidFill>
                  <a:srgbClr val="0070C0"/>
                </a:solidFill>
              </a:rPr>
              <a:t>A7038 3 </a:t>
            </a:r>
            <a:r>
              <a:rPr lang="en-US" dirty="0">
                <a:solidFill>
                  <a:srgbClr val="0070C0"/>
                </a:solidFill>
              </a:rPr>
              <a:t> </a:t>
            </a:r>
            <a:r>
              <a:rPr lang="en-US" dirty="0"/>
              <a:t>has 100 </a:t>
            </a:r>
            <a:r>
              <a:rPr lang="en-US" dirty="0" err="1"/>
              <a:t>uA</a:t>
            </a:r>
            <a:r>
              <a:rPr lang="en-US" dirty="0"/>
              <a:t> max Current and 500 </a:t>
            </a:r>
            <a:r>
              <a:rPr lang="en-US" dirty="0" err="1"/>
              <a:t>pA</a:t>
            </a:r>
            <a:r>
              <a:rPr lang="en-US" dirty="0"/>
              <a:t> Current monitor resolution</a:t>
            </a:r>
          </a:p>
          <a:p>
            <a:pPr lvl="1"/>
            <a:r>
              <a:rPr lang="en-US" dirty="0">
                <a:sym typeface="Wingdings" pitchFamily="2" charset="2"/>
              </a:rPr>
              <a:t>This constraints the beam currents in the range (0.125E-3,0.25) </a:t>
            </a:r>
            <a:r>
              <a:rPr lang="en-US" dirty="0" err="1">
                <a:sym typeface="Wingdings" pitchFamily="2" charset="2"/>
              </a:rPr>
              <a:t>uA</a:t>
            </a:r>
            <a:endParaRPr lang="en-US" dirty="0">
              <a:sym typeface="Wingdings" pitchFamily="2" charset="2"/>
            </a:endParaRPr>
          </a:p>
          <a:p>
            <a:pPr lvl="1"/>
            <a:endParaRPr lang="it-IT" dirty="0">
              <a:sym typeface="Wingdings" pitchFamily="2" charset="2"/>
            </a:endParaRPr>
          </a:p>
          <a:p>
            <a:r>
              <a:rPr lang="it-IT" dirty="0">
                <a:sym typeface="Wingdings" pitchFamily="2" charset="2"/>
              </a:rPr>
              <a:t>The </a:t>
            </a:r>
            <a:r>
              <a:rPr lang="it-IT" dirty="0" err="1">
                <a:sym typeface="Wingdings" pitchFamily="2" charset="2"/>
              </a:rPr>
              <a:t>max</a:t>
            </a:r>
            <a:r>
              <a:rPr lang="it-IT" dirty="0">
                <a:sym typeface="Wingdings" pitchFamily="2" charset="2"/>
              </a:rPr>
              <a:t> detector </a:t>
            </a:r>
            <a:r>
              <a:rPr lang="it-IT" dirty="0" err="1">
                <a:sym typeface="Wingdings" pitchFamily="2" charset="2"/>
              </a:rPr>
              <a:t>current</a:t>
            </a:r>
            <a:r>
              <a:rPr lang="it-IT" dirty="0">
                <a:sym typeface="Wingdings" pitchFamily="2" charset="2"/>
              </a:rPr>
              <a:t> in LUXE: 250 </a:t>
            </a:r>
            <a:r>
              <a:rPr lang="it-IT" dirty="0" err="1">
                <a:sym typeface="Wingdings" pitchFamily="2" charset="2"/>
              </a:rPr>
              <a:t>GeV</a:t>
            </a:r>
            <a:r>
              <a:rPr lang="it-IT" dirty="0">
                <a:sym typeface="Wingdings" pitchFamily="2" charset="2"/>
              </a:rPr>
              <a:t>/27 </a:t>
            </a:r>
            <a:r>
              <a:rPr lang="it-IT" dirty="0" err="1">
                <a:sym typeface="Wingdings" pitchFamily="2" charset="2"/>
              </a:rPr>
              <a:t>eV</a:t>
            </a:r>
            <a:r>
              <a:rPr lang="it-IT" dirty="0">
                <a:sym typeface="Wingdings" pitchFamily="2" charset="2"/>
              </a:rPr>
              <a:t>  x 0.5 </a:t>
            </a:r>
            <a:r>
              <a:rPr lang="it-IT" dirty="0" err="1">
                <a:sym typeface="Wingdings" pitchFamily="2" charset="2"/>
              </a:rPr>
              <a:t>cce</a:t>
            </a:r>
            <a:r>
              <a:rPr lang="it-IT" dirty="0">
                <a:sym typeface="Wingdings" pitchFamily="2" charset="2"/>
              </a:rPr>
              <a:t> x 1.6 E-19 ~ 740 </a:t>
            </a:r>
            <a:r>
              <a:rPr lang="it-IT" dirty="0" err="1">
                <a:sym typeface="Wingdings" pitchFamily="2" charset="2"/>
              </a:rPr>
              <a:t>pA</a:t>
            </a:r>
            <a:endParaRPr lang="it-IT" dirty="0">
              <a:sym typeface="Wingdings" pitchFamily="2" charset="2"/>
            </a:endParaRPr>
          </a:p>
          <a:p>
            <a:pPr lvl="1"/>
            <a:r>
              <a:rPr lang="it-IT" dirty="0" err="1">
                <a:sym typeface="Wingdings" pitchFamily="2" charset="2"/>
              </a:rPr>
              <a:t>is</a:t>
            </a:r>
            <a:r>
              <a:rPr lang="it-IT" dirty="0">
                <a:sym typeface="Wingdings" pitchFamily="2" charset="2"/>
              </a:rPr>
              <a:t> </a:t>
            </a:r>
            <a:r>
              <a:rPr lang="it-IT" dirty="0" err="1">
                <a:sym typeface="Wingdings" pitchFamily="2" charset="2"/>
              </a:rPr>
              <a:t>this</a:t>
            </a:r>
            <a:r>
              <a:rPr lang="it-IT" dirty="0">
                <a:sym typeface="Wingdings" pitchFamily="2" charset="2"/>
              </a:rPr>
              <a:t> </a:t>
            </a:r>
            <a:r>
              <a:rPr lang="it-IT" dirty="0" err="1">
                <a:sym typeface="Wingdings" pitchFamily="2" charset="2"/>
              </a:rPr>
              <a:t>acceptable</a:t>
            </a:r>
            <a:r>
              <a:rPr lang="it-IT" dirty="0">
                <a:sym typeface="Wingdings" pitchFamily="2" charset="2"/>
              </a:rPr>
              <a:t> with the A7038 32/48 </a:t>
            </a:r>
            <a:r>
              <a:rPr lang="it-IT" dirty="0" err="1">
                <a:sym typeface="Wingdings" pitchFamily="2" charset="2"/>
              </a:rPr>
              <a:t>ratings</a:t>
            </a:r>
            <a:r>
              <a:rPr lang="it-IT" dirty="0">
                <a:sym typeface="Wingdings" pitchFamily="2" charset="2"/>
              </a:rPr>
              <a:t> ? </a:t>
            </a:r>
          </a:p>
          <a:p>
            <a:pPr lvl="1"/>
            <a:r>
              <a:rPr lang="it-IT" dirty="0" err="1">
                <a:sym typeface="Wingdings" pitchFamily="2" charset="2"/>
              </a:rPr>
              <a:t>Mod</a:t>
            </a:r>
            <a:r>
              <a:rPr lang="it-IT" dirty="0">
                <a:sym typeface="Wingdings" pitchFamily="2" charset="2"/>
              </a:rPr>
              <a:t> </a:t>
            </a:r>
            <a:r>
              <a:rPr lang="en-US" b="1" dirty="0"/>
              <a:t>A1561H</a:t>
            </a:r>
            <a:r>
              <a:rPr lang="it-IT" dirty="0">
                <a:sym typeface="Wingdings" pitchFamily="2" charset="2"/>
              </a:rPr>
              <a:t> can </a:t>
            </a:r>
            <a:r>
              <a:rPr lang="it-IT" dirty="0" err="1">
                <a:sym typeface="Wingdings" pitchFamily="2" charset="2"/>
              </a:rPr>
              <a:t>read</a:t>
            </a:r>
            <a:r>
              <a:rPr lang="it-IT" dirty="0">
                <a:sym typeface="Wingdings" pitchFamily="2" charset="2"/>
              </a:rPr>
              <a:t> 50 </a:t>
            </a:r>
            <a:r>
              <a:rPr lang="it-IT" dirty="0" err="1">
                <a:sym typeface="Wingdings" pitchFamily="2" charset="2"/>
              </a:rPr>
              <a:t>pA</a:t>
            </a:r>
            <a:r>
              <a:rPr lang="it-IT" dirty="0">
                <a:sym typeface="Wingdings" pitchFamily="2" charset="2"/>
              </a:rPr>
              <a:t> (</a:t>
            </a:r>
            <a:r>
              <a:rPr lang="it-IT" dirty="0" err="1">
                <a:sym typeface="Wingdings" pitchFamily="2" charset="2"/>
              </a:rPr>
              <a:t>but</a:t>
            </a:r>
            <a:r>
              <a:rPr lang="it-IT" dirty="0">
                <a:sym typeface="Wingdings" pitchFamily="2" charset="2"/>
              </a:rPr>
              <a:t> 20 </a:t>
            </a:r>
            <a:r>
              <a:rPr lang="it-IT" dirty="0" err="1">
                <a:sym typeface="Wingdings" pitchFamily="2" charset="2"/>
              </a:rPr>
              <a:t>uA</a:t>
            </a:r>
            <a:r>
              <a:rPr lang="it-IT" dirty="0">
                <a:sym typeface="Wingdings" pitchFamily="2" charset="2"/>
              </a:rPr>
              <a:t> </a:t>
            </a:r>
            <a:r>
              <a:rPr lang="it-IT" dirty="0" err="1">
                <a:sym typeface="Wingdings" pitchFamily="2" charset="2"/>
              </a:rPr>
              <a:t>max</a:t>
            </a:r>
            <a:r>
              <a:rPr lang="it-IT" dirty="0">
                <a:sym typeface="Wingdings" pitchFamily="2" charset="2"/>
              </a:rPr>
              <a:t> </a:t>
            </a:r>
            <a:r>
              <a:rPr lang="it-IT" dirty="0" err="1">
                <a:sym typeface="Wingdings" pitchFamily="2" charset="2"/>
              </a:rPr>
              <a:t>current</a:t>
            </a:r>
            <a:r>
              <a:rPr lang="it-IT" dirty="0">
                <a:sym typeface="Wingdings" pitchFamily="2" charset="2"/>
              </a:rPr>
              <a:t>) : </a:t>
            </a:r>
            <a:r>
              <a:rPr lang="it-IT" dirty="0">
                <a:sym typeface="Wingdings" pitchFamily="2" charset="2"/>
                <a:hlinkClick r:id="rId2"/>
              </a:rPr>
              <a:t>https://www.caen.it/products/a1561h/</a:t>
            </a:r>
            <a:endParaRPr lang="it-IT" dirty="0">
              <a:sym typeface="Wingdings" pitchFamily="2" charset="2"/>
            </a:endParaRPr>
          </a:p>
          <a:p>
            <a:pPr lvl="1"/>
            <a:endParaRPr lang="en-US" dirty="0">
              <a:sym typeface="Wingdings" pitchFamily="2" charset="2"/>
            </a:endParaRPr>
          </a:p>
        </p:txBody>
      </p:sp>
      <p:sp>
        <p:nvSpPr>
          <p:cNvPr id="4" name="Slide Number Placeholder 3">
            <a:extLst>
              <a:ext uri="{FF2B5EF4-FFF2-40B4-BE49-F238E27FC236}">
                <a16:creationId xmlns:a16="http://schemas.microsoft.com/office/drawing/2014/main" id="{6A316F37-E88F-DC46-87BA-EAF711C00134}"/>
              </a:ext>
            </a:extLst>
          </p:cNvPr>
          <p:cNvSpPr>
            <a:spLocks noGrp="1"/>
          </p:cNvSpPr>
          <p:nvPr>
            <p:ph type="sldNum" sz="quarter" idx="12"/>
          </p:nvPr>
        </p:nvSpPr>
        <p:spPr/>
        <p:txBody>
          <a:bodyPr/>
          <a:lstStyle/>
          <a:p>
            <a:fld id="{14B42ABB-72DD-7540-BBF7-C14A5FE90D19}" type="slidenum">
              <a:rPr lang="it-IT" smtClean="0"/>
              <a:t>7</a:t>
            </a:fld>
            <a:endParaRPr lang="it-IT"/>
          </a:p>
        </p:txBody>
      </p:sp>
    </p:spTree>
    <p:extLst>
      <p:ext uri="{BB962C8B-B14F-4D97-AF65-F5344CB8AC3E}">
        <p14:creationId xmlns:p14="http://schemas.microsoft.com/office/powerpoint/2010/main" val="47437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503C-5C50-461F-8858-D845C2E94620}"/>
              </a:ext>
            </a:extLst>
          </p:cNvPr>
          <p:cNvSpPr>
            <a:spLocks noGrp="1"/>
          </p:cNvSpPr>
          <p:nvPr>
            <p:ph type="title"/>
          </p:nvPr>
        </p:nvSpPr>
        <p:spPr>
          <a:xfrm>
            <a:off x="465935" y="269415"/>
            <a:ext cx="10515600" cy="864961"/>
          </a:xfrm>
        </p:spPr>
        <p:txBody>
          <a:bodyPr>
            <a:normAutofit/>
          </a:bodyPr>
          <a:lstStyle/>
          <a:p>
            <a:pPr algn="ctr"/>
            <a:r>
              <a:rPr lang="en-US" sz="3600" dirty="0">
                <a:latin typeface="Arial" panose="020B0604020202020204" pitchFamily="34" charset="0"/>
                <a:cs typeface="Arial" panose="020B0604020202020204" pitchFamily="34" charset="0"/>
              </a:rPr>
              <a:t>Test structures on sapphire wafer (</a:t>
            </a:r>
            <a:r>
              <a:rPr lang="en-US" sz="3600" dirty="0" err="1">
                <a:latin typeface="Arial" panose="020B0604020202020204" pitchFamily="34" charset="0"/>
                <a:cs typeface="Arial" panose="020B0604020202020204" pitchFamily="34" charset="0"/>
              </a:rPr>
              <a:t>tbd</a:t>
            </a:r>
            <a:r>
              <a:rPr lang="en-US" sz="3600" dirty="0">
                <a:latin typeface="Arial" panose="020B0604020202020204" pitchFamily="34" charset="0"/>
                <a:cs typeface="Arial" panose="020B0604020202020204" pitchFamily="34" charset="0"/>
              </a:rPr>
              <a:t>)</a:t>
            </a:r>
            <a:endParaRPr lang="en-DE" sz="3600" dirty="0">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B48CD5D1-4549-4EDB-9F3A-7AB0ED60DC71}"/>
              </a:ext>
            </a:extLst>
          </p:cNvPr>
          <p:cNvSpPr>
            <a:spLocks noChangeAspect="1"/>
          </p:cNvSpPr>
          <p:nvPr/>
        </p:nvSpPr>
        <p:spPr>
          <a:xfrm>
            <a:off x="1440000" y="1800000"/>
            <a:ext cx="3657600" cy="36576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grpSp>
        <p:nvGrpSpPr>
          <p:cNvPr id="10" name="Group 9">
            <a:extLst>
              <a:ext uri="{FF2B5EF4-FFF2-40B4-BE49-F238E27FC236}">
                <a16:creationId xmlns:a16="http://schemas.microsoft.com/office/drawing/2014/main" id="{2EDBF83F-6EFE-4AD2-92C7-14B39F035B44}"/>
              </a:ext>
            </a:extLst>
          </p:cNvPr>
          <p:cNvGrpSpPr/>
          <p:nvPr/>
        </p:nvGrpSpPr>
        <p:grpSpPr>
          <a:xfrm>
            <a:off x="2440800" y="2035800"/>
            <a:ext cx="1656000" cy="3186000"/>
            <a:chOff x="7200000" y="2160000"/>
            <a:chExt cx="1656000" cy="3186000"/>
          </a:xfrm>
        </p:grpSpPr>
        <p:sp>
          <p:nvSpPr>
            <p:cNvPr id="8" name="Rectangle 7">
              <a:extLst>
                <a:ext uri="{FF2B5EF4-FFF2-40B4-BE49-F238E27FC236}">
                  <a16:creationId xmlns:a16="http://schemas.microsoft.com/office/drawing/2014/main" id="{8BBBD6E7-8C84-4C9E-B407-9557CEC2BEDA}"/>
                </a:ext>
              </a:extLst>
            </p:cNvPr>
            <p:cNvSpPr>
              <a:spLocks noChangeAspect="1"/>
            </p:cNvSpPr>
            <p:nvPr/>
          </p:nvSpPr>
          <p:spPr>
            <a:xfrm>
              <a:off x="7200000" y="2160000"/>
              <a:ext cx="1656000" cy="158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9" name="Rectangle 8">
              <a:extLst>
                <a:ext uri="{FF2B5EF4-FFF2-40B4-BE49-F238E27FC236}">
                  <a16:creationId xmlns:a16="http://schemas.microsoft.com/office/drawing/2014/main" id="{0C807BEB-6DC2-492C-81E8-99CE453B333C}"/>
                </a:ext>
              </a:extLst>
            </p:cNvPr>
            <p:cNvSpPr>
              <a:spLocks noChangeAspect="1"/>
            </p:cNvSpPr>
            <p:nvPr/>
          </p:nvSpPr>
          <p:spPr>
            <a:xfrm>
              <a:off x="7200000" y="3762000"/>
              <a:ext cx="1656000" cy="158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grpSp>
      <p:sp>
        <p:nvSpPr>
          <p:cNvPr id="11" name="Rectangle 10">
            <a:extLst>
              <a:ext uri="{FF2B5EF4-FFF2-40B4-BE49-F238E27FC236}">
                <a16:creationId xmlns:a16="http://schemas.microsoft.com/office/drawing/2014/main" id="{CBD35945-578A-44E6-ACE3-2C943A80BB2F}"/>
              </a:ext>
            </a:extLst>
          </p:cNvPr>
          <p:cNvSpPr/>
          <p:nvPr/>
        </p:nvSpPr>
        <p:spPr>
          <a:xfrm>
            <a:off x="4122000" y="2772000"/>
            <a:ext cx="720000" cy="16560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3" name="Rectangle 12">
            <a:extLst>
              <a:ext uri="{FF2B5EF4-FFF2-40B4-BE49-F238E27FC236}">
                <a16:creationId xmlns:a16="http://schemas.microsoft.com/office/drawing/2014/main" id="{1A423AC8-9A43-4FC2-A2AE-FC722E2D4B20}"/>
              </a:ext>
            </a:extLst>
          </p:cNvPr>
          <p:cNvSpPr/>
          <p:nvPr/>
        </p:nvSpPr>
        <p:spPr>
          <a:xfrm>
            <a:off x="1695600" y="2772000"/>
            <a:ext cx="720000" cy="16560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cxnSp>
        <p:nvCxnSpPr>
          <p:cNvPr id="15" name="Straight Connector 14">
            <a:extLst>
              <a:ext uri="{FF2B5EF4-FFF2-40B4-BE49-F238E27FC236}">
                <a16:creationId xmlns:a16="http://schemas.microsoft.com/office/drawing/2014/main" id="{8F550A68-4E9C-45ED-81E1-B1DBA2988C0D}"/>
              </a:ext>
            </a:extLst>
          </p:cNvPr>
          <p:cNvCxnSpPr>
            <a:cxnSpLocks/>
          </p:cNvCxnSpPr>
          <p:nvPr/>
        </p:nvCxnSpPr>
        <p:spPr>
          <a:xfrm rot="5400000">
            <a:off x="3726000" y="3600000"/>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E3CE2C3-1199-45F6-ACC9-F33B0074B9B9}"/>
              </a:ext>
            </a:extLst>
          </p:cNvPr>
          <p:cNvCxnSpPr/>
          <p:nvPr/>
        </p:nvCxnSpPr>
        <p:spPr>
          <a:xfrm>
            <a:off x="2512800" y="2358965"/>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C966C0A-F854-4054-9511-E576E86B6984}"/>
              </a:ext>
            </a:extLst>
          </p:cNvPr>
          <p:cNvCxnSpPr/>
          <p:nvPr/>
        </p:nvCxnSpPr>
        <p:spPr>
          <a:xfrm>
            <a:off x="2509940" y="2555359"/>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4572493-B28E-4CD1-9879-CA58EF2E6723}"/>
              </a:ext>
            </a:extLst>
          </p:cNvPr>
          <p:cNvCxnSpPr/>
          <p:nvPr/>
        </p:nvCxnSpPr>
        <p:spPr>
          <a:xfrm>
            <a:off x="2526600" y="2743647"/>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AE1B3A-BCFC-438E-A260-A87D2EBBDE2C}"/>
              </a:ext>
            </a:extLst>
          </p:cNvPr>
          <p:cNvCxnSpPr>
            <a:cxnSpLocks/>
          </p:cNvCxnSpPr>
          <p:nvPr/>
        </p:nvCxnSpPr>
        <p:spPr>
          <a:xfrm rot="5400000">
            <a:off x="3544186" y="3600000"/>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B4196-4D95-4461-A025-3F6CD4DBF377}"/>
              </a:ext>
            </a:extLst>
          </p:cNvPr>
          <p:cNvSpPr txBox="1"/>
          <p:nvPr/>
        </p:nvSpPr>
        <p:spPr>
          <a:xfrm>
            <a:off x="2593786" y="4197167"/>
            <a:ext cx="1499128" cy="461665"/>
          </a:xfrm>
          <a:prstGeom prst="rect">
            <a:avLst/>
          </a:prstGeom>
          <a:noFill/>
        </p:spPr>
        <p:txBody>
          <a:bodyPr wrap="none" rtlCol="0">
            <a:spAutoFit/>
          </a:bodyPr>
          <a:lstStyle/>
          <a:p>
            <a:r>
              <a:rPr lang="en-US" sz="2400" dirty="0"/>
              <a:t>23</a:t>
            </a:r>
            <a:r>
              <a:rPr lang="en-US" sz="2000" dirty="0"/>
              <a:t>x</a:t>
            </a:r>
            <a:r>
              <a:rPr lang="en-US" sz="2400" dirty="0"/>
              <a:t>22 mm</a:t>
            </a:r>
          </a:p>
        </p:txBody>
      </p:sp>
      <p:sp>
        <p:nvSpPr>
          <p:cNvPr id="21" name="TextBox 20">
            <a:extLst>
              <a:ext uri="{FF2B5EF4-FFF2-40B4-BE49-F238E27FC236}">
                <a16:creationId xmlns:a16="http://schemas.microsoft.com/office/drawing/2014/main" id="{4C451764-D327-4975-9534-D927453B499C}"/>
              </a:ext>
            </a:extLst>
          </p:cNvPr>
          <p:cNvSpPr txBox="1"/>
          <p:nvPr/>
        </p:nvSpPr>
        <p:spPr>
          <a:xfrm rot="16200000">
            <a:off x="1288384" y="3346531"/>
            <a:ext cx="1499128" cy="461665"/>
          </a:xfrm>
          <a:prstGeom prst="rect">
            <a:avLst/>
          </a:prstGeom>
          <a:noFill/>
        </p:spPr>
        <p:txBody>
          <a:bodyPr wrap="none" rtlCol="0">
            <a:spAutoFit/>
          </a:bodyPr>
          <a:lstStyle/>
          <a:p>
            <a:r>
              <a:rPr lang="en-US" sz="2400" dirty="0"/>
              <a:t>23</a:t>
            </a:r>
            <a:r>
              <a:rPr lang="en-US" sz="2000" dirty="0"/>
              <a:t>x</a:t>
            </a:r>
            <a:r>
              <a:rPr lang="en-US" sz="2400" dirty="0"/>
              <a:t>10 mm</a:t>
            </a:r>
          </a:p>
        </p:txBody>
      </p:sp>
      <p:sp>
        <p:nvSpPr>
          <p:cNvPr id="22" name="TextBox 21">
            <a:extLst>
              <a:ext uri="{FF2B5EF4-FFF2-40B4-BE49-F238E27FC236}">
                <a16:creationId xmlns:a16="http://schemas.microsoft.com/office/drawing/2014/main" id="{EF9E9070-36D0-46A3-A37D-0EBDB5DBCB71}"/>
              </a:ext>
            </a:extLst>
          </p:cNvPr>
          <p:cNvSpPr txBox="1"/>
          <p:nvPr/>
        </p:nvSpPr>
        <p:spPr>
          <a:xfrm>
            <a:off x="6219216" y="1627470"/>
            <a:ext cx="3868367" cy="1200329"/>
          </a:xfrm>
          <a:prstGeom prst="rect">
            <a:avLst/>
          </a:prstGeom>
          <a:noFill/>
        </p:spPr>
        <p:txBody>
          <a:bodyPr wrap="none" rtlCol="0">
            <a:spAutoFit/>
          </a:bodyPr>
          <a:lstStyle/>
          <a:p>
            <a:pPr algn="ctr"/>
            <a:r>
              <a:rPr lang="en-US" sz="2400" dirty="0">
                <a:latin typeface="Arial" panose="020B0604020202020204" pitchFamily="34" charset="0"/>
                <a:cs typeface="Arial" panose="020B0604020202020204" pitchFamily="34" charset="0"/>
              </a:rPr>
              <a:t>Per 2-inch wafer:</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2 Standard strip sensors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2 Test structures</a:t>
            </a:r>
            <a:endParaRPr lang="en-DE" sz="2400"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30E21F1-772D-47F0-9348-D4C7CC60C64E}"/>
              </a:ext>
            </a:extLst>
          </p:cNvPr>
          <p:cNvSpPr txBox="1"/>
          <p:nvPr/>
        </p:nvSpPr>
        <p:spPr>
          <a:xfrm>
            <a:off x="6141490" y="3429000"/>
            <a:ext cx="4354910" cy="1938992"/>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Configuration of electrodes</a:t>
            </a:r>
          </a:p>
          <a:p>
            <a:r>
              <a:rPr lang="en-US" sz="2400" dirty="0">
                <a:latin typeface="Arial" panose="020B0604020202020204" pitchFamily="34" charset="0"/>
                <a:cs typeface="Arial" panose="020B0604020202020204" pitchFamily="34" charset="0"/>
              </a:rPr>
              <a:t>on the test structure could be</a:t>
            </a:r>
          </a:p>
          <a:p>
            <a:r>
              <a:rPr lang="en-US" sz="2400" dirty="0">
                <a:latin typeface="Arial" panose="020B0604020202020204" pitchFamily="34" charset="0"/>
                <a:cs typeface="Arial" panose="020B0604020202020204" pitchFamily="34" charset="0"/>
              </a:rPr>
              <a:t>different from the nominal one.</a:t>
            </a:r>
          </a:p>
          <a:p>
            <a:pPr algn="ctr"/>
            <a:r>
              <a:rPr lang="en-US" sz="2400" dirty="0">
                <a:solidFill>
                  <a:srgbClr val="FF0000"/>
                </a:solidFill>
                <a:latin typeface="Arial" panose="020B0604020202020204" pitchFamily="34" charset="0"/>
                <a:cs typeface="Arial" panose="020B0604020202020204" pitchFamily="34" charset="0"/>
              </a:rPr>
              <a:t>Number of strips, width, pitch</a:t>
            </a:r>
          </a:p>
          <a:p>
            <a:pPr algn="ctr"/>
            <a:r>
              <a:rPr lang="en-US" sz="2400" dirty="0">
                <a:solidFill>
                  <a:srgbClr val="FF0000"/>
                </a:solidFill>
                <a:latin typeface="Arial" panose="020B0604020202020204" pitchFamily="34" charset="0"/>
                <a:cs typeface="Arial" panose="020B0604020202020204" pitchFamily="34" charset="0"/>
              </a:rPr>
              <a:t>are to be discussed ASAP.</a:t>
            </a:r>
            <a:endParaRPr lang="en-DE" sz="2400" dirty="0">
              <a:solidFill>
                <a:srgbClr val="FF0000"/>
              </a:solidFill>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C4C37E5B-CF5A-7948-B0A3-6E5FD3A971DD}"/>
              </a:ext>
            </a:extLst>
          </p:cNvPr>
          <p:cNvSpPr>
            <a:spLocks noGrp="1"/>
          </p:cNvSpPr>
          <p:nvPr>
            <p:ph type="sldNum" sz="quarter" idx="12"/>
          </p:nvPr>
        </p:nvSpPr>
        <p:spPr/>
        <p:txBody>
          <a:bodyPr/>
          <a:lstStyle/>
          <a:p>
            <a:fld id="{14B42ABB-72DD-7540-BBF7-C14A5FE90D19}" type="slidenum">
              <a:rPr lang="it-IT" smtClean="0"/>
              <a:t>8</a:t>
            </a:fld>
            <a:endParaRPr lang="it-IT"/>
          </a:p>
        </p:txBody>
      </p:sp>
    </p:spTree>
    <p:extLst>
      <p:ext uri="{BB962C8B-B14F-4D97-AF65-F5344CB8AC3E}">
        <p14:creationId xmlns:p14="http://schemas.microsoft.com/office/powerpoint/2010/main" val="341628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3F80C-2F04-F84D-A121-17554CB869BC}"/>
              </a:ext>
            </a:extLst>
          </p:cNvPr>
          <p:cNvSpPr>
            <a:spLocks noGrp="1"/>
          </p:cNvSpPr>
          <p:nvPr>
            <p:ph type="title"/>
          </p:nvPr>
        </p:nvSpPr>
        <p:spPr/>
        <p:txBody>
          <a:bodyPr/>
          <a:lstStyle/>
          <a:p>
            <a:r>
              <a:rPr lang="en-GB" dirty="0"/>
              <a:t>Test Beam plans (2022 and beyond)</a:t>
            </a:r>
          </a:p>
        </p:txBody>
      </p:sp>
      <p:sp>
        <p:nvSpPr>
          <p:cNvPr id="3" name="Content Placeholder 2">
            <a:extLst>
              <a:ext uri="{FF2B5EF4-FFF2-40B4-BE49-F238E27FC236}">
                <a16:creationId xmlns:a16="http://schemas.microsoft.com/office/drawing/2014/main" id="{B0E90FEE-4872-B943-A688-304D38B232DB}"/>
              </a:ext>
            </a:extLst>
          </p:cNvPr>
          <p:cNvSpPr>
            <a:spLocks noGrp="1"/>
          </p:cNvSpPr>
          <p:nvPr>
            <p:ph idx="1"/>
          </p:nvPr>
        </p:nvSpPr>
        <p:spPr>
          <a:xfrm>
            <a:off x="279399" y="1293812"/>
            <a:ext cx="6986105" cy="5437187"/>
          </a:xfrm>
        </p:spPr>
        <p:txBody>
          <a:bodyPr>
            <a:normAutofit fontScale="62500" lnSpcReduction="20000"/>
          </a:bodyPr>
          <a:lstStyle/>
          <a:p>
            <a:pPr marL="342900" indent="-342900"/>
            <a:r>
              <a:rPr lang="en-US" b="1" dirty="0">
                <a:latin typeface="Arial" panose="020B0604020202020204" pitchFamily="34" charset="0"/>
                <a:cs typeface="Arial" panose="020B0604020202020204" pitchFamily="34" charset="0"/>
              </a:rPr>
              <a:t>Radiation hardness study (1-2 sensors) (ELBE).</a:t>
            </a:r>
            <a:r>
              <a:rPr lang="en-US" dirty="0">
                <a:latin typeface="Arial" panose="020B0604020202020204" pitchFamily="34" charset="0"/>
                <a:cs typeface="Arial" panose="020B0604020202020204" pitchFamily="34" charset="0"/>
              </a:rPr>
              <a:t> Beam requirements: ~ 2 mm beam spot, e</a:t>
            </a:r>
            <a:r>
              <a:rPr lang="en-US" baseline="30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 10 MeV, intensity ≥ 10</a:t>
            </a:r>
            <a:r>
              <a:rPr lang="en-US" baseline="30000" dirty="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/bunch. Measure the sensor response vs time for the stable beam conditions until several </a:t>
            </a:r>
            <a:r>
              <a:rPr lang="en-US" dirty="0" err="1">
                <a:latin typeface="Arial" panose="020B0604020202020204" pitchFamily="34" charset="0"/>
                <a:cs typeface="Arial" panose="020B0604020202020204" pitchFamily="34" charset="0"/>
              </a:rPr>
              <a:t>MGy</a:t>
            </a:r>
            <a:r>
              <a:rPr lang="en-US" dirty="0">
                <a:latin typeface="Arial" panose="020B0604020202020204" pitchFamily="34" charset="0"/>
                <a:cs typeface="Arial" panose="020B0604020202020204" pitchFamily="34" charset="0"/>
              </a:rPr>
              <a:t> accumulated local dose. Control HV current (beam on/off). For several doses perform HV scan. Displace sensor </a:t>
            </a:r>
            <a:r>
              <a:rPr lang="en-US" dirty="0" err="1">
                <a:latin typeface="Arial" panose="020B0604020202020204" pitchFamily="34" charset="0"/>
                <a:cs typeface="Arial" panose="020B0604020202020204" pitchFamily="34" charset="0"/>
              </a:rPr>
              <a:t>wrt</a:t>
            </a:r>
            <a:r>
              <a:rPr lang="en-US" dirty="0">
                <a:latin typeface="Arial" panose="020B0604020202020204" pitchFamily="34" charset="0"/>
                <a:cs typeface="Arial" panose="020B0604020202020204" pitchFamily="34" charset="0"/>
              </a:rPr>
              <a:t> the beam and repeat measurements. Different producers</a:t>
            </a:r>
          </a:p>
          <a:p>
            <a:pPr marL="342900" indent="-342900"/>
            <a:r>
              <a:rPr lang="en-US" b="1" dirty="0">
                <a:latin typeface="Arial" panose="020B0604020202020204" pitchFamily="34" charset="0"/>
                <a:cs typeface="Arial" panose="020B0604020202020204" pitchFamily="34" charset="0"/>
              </a:rPr>
              <a:t>Scan of metallized sapphire sensors for response uniformity study (ELBE/FRASCATI):</a:t>
            </a:r>
            <a:r>
              <a:rPr lang="en-US" dirty="0">
                <a:latin typeface="Arial" panose="020B0604020202020204" pitchFamily="34" charset="0"/>
                <a:cs typeface="Arial" panose="020B0604020202020204" pitchFamily="34" charset="0"/>
              </a:rPr>
              <a:t> all sensors before final installation. Beam requirements: ~ 2 mm beam spot, e</a:t>
            </a:r>
            <a:r>
              <a:rPr lang="en-US" baseline="30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 10 MeV, intensity ≥ 10</a:t>
            </a:r>
            <a:r>
              <a:rPr lang="en-US" baseline="30000" dirty="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/bunch. Measured variables: signals from strips, current in the HV circuit. At several positions measure dependence of signal size on HV.</a:t>
            </a:r>
          </a:p>
          <a:p>
            <a:pPr marL="342900" indent="-342900"/>
            <a:r>
              <a:rPr lang="en-US" b="1" dirty="0">
                <a:latin typeface="Arial" panose="020B0604020202020204" pitchFamily="34" charset="0"/>
                <a:cs typeface="Arial" panose="020B0604020202020204" pitchFamily="34" charset="0"/>
              </a:rPr>
              <a:t>Study of profiler performance in the narrow electron beam (DESY)</a:t>
            </a:r>
            <a:r>
              <a:rPr lang="en-US" dirty="0">
                <a:latin typeface="Arial" panose="020B0604020202020204" pitchFamily="34" charset="0"/>
                <a:cs typeface="Arial" panose="020B0604020202020204" pitchFamily="34" charset="0"/>
              </a:rPr>
              <a:t> Required beam spot size ≤ 0.1 mm. Sensor inclination </a:t>
            </a:r>
            <a:r>
              <a:rPr lang="en-US" dirty="0" err="1">
                <a:latin typeface="Arial" panose="020B0604020202020204" pitchFamily="34" charset="0"/>
                <a:cs typeface="Arial" panose="020B0604020202020204" pitchFamily="34" charset="0"/>
              </a:rPr>
              <a:t>wrt</a:t>
            </a:r>
            <a:r>
              <a:rPr lang="en-US" dirty="0">
                <a:latin typeface="Arial" panose="020B0604020202020204" pitchFamily="34" charset="0"/>
                <a:cs typeface="Arial" panose="020B0604020202020204" pitchFamily="34" charset="0"/>
              </a:rPr>
              <a:t> the beam allows to simulate elliptic spot shape. Make the detailed scan in the direction perpendicular to the strips and find reconstructed beam parameters. Use also previously irradiated detectors. Use the movable beam</a:t>
            </a:r>
          </a:p>
          <a:p>
            <a:pPr marL="342900" indent="-342900"/>
            <a:r>
              <a:rPr lang="en-US" b="1" dirty="0">
                <a:latin typeface="Arial" panose="020B0604020202020204" pitchFamily="34" charset="0"/>
                <a:cs typeface="Arial" panose="020B0604020202020204" pitchFamily="34" charset="0"/>
              </a:rPr>
              <a:t>Repeat performance study at the photon beam (Facultative) </a:t>
            </a:r>
            <a:r>
              <a:rPr lang="en-US" dirty="0">
                <a:latin typeface="Arial" panose="020B0604020202020204" pitchFamily="34" charset="0"/>
                <a:cs typeface="Arial" panose="020B0604020202020204" pitchFamily="34" charset="0"/>
              </a:rPr>
              <a:t>(spontaneous emission U1/U2 beamlines XFEL). Energetic photons (i.e. Bremsstrahlung) would be useful, and this option is being investigated</a:t>
            </a:r>
          </a:p>
          <a:p>
            <a:pPr marL="0" indent="0">
              <a:buNone/>
            </a:pPr>
            <a:endParaRPr lang="en-US" dirty="0">
              <a:latin typeface="Arial" panose="020B0604020202020204" pitchFamily="34" charset="0"/>
              <a:cs typeface="Arial" panose="020B0604020202020204" pitchFamily="34" charset="0"/>
            </a:endParaRPr>
          </a:p>
          <a:p>
            <a:endParaRPr lang="en-GB" dirty="0"/>
          </a:p>
        </p:txBody>
      </p:sp>
      <p:sp>
        <p:nvSpPr>
          <p:cNvPr id="7" name="Slide Number Placeholder 6">
            <a:extLst>
              <a:ext uri="{FF2B5EF4-FFF2-40B4-BE49-F238E27FC236}">
                <a16:creationId xmlns:a16="http://schemas.microsoft.com/office/drawing/2014/main" id="{543FF249-3CEA-3A43-A402-51CE6A212A9A}"/>
              </a:ext>
            </a:extLst>
          </p:cNvPr>
          <p:cNvSpPr>
            <a:spLocks noGrp="1"/>
          </p:cNvSpPr>
          <p:nvPr>
            <p:ph type="sldNum" sz="quarter" idx="12"/>
          </p:nvPr>
        </p:nvSpPr>
        <p:spPr/>
        <p:txBody>
          <a:bodyPr/>
          <a:lstStyle/>
          <a:p>
            <a:fld id="{4937FEE4-6955-6144-97DB-3F8891831B30}" type="slidenum">
              <a:rPr lang="en-GB" smtClean="0"/>
              <a:pPr/>
              <a:t>9</a:t>
            </a:fld>
            <a:endParaRPr lang="en-GB" dirty="0"/>
          </a:p>
        </p:txBody>
      </p:sp>
      <p:sp>
        <p:nvSpPr>
          <p:cNvPr id="8" name="Content Placeholder 2">
            <a:extLst>
              <a:ext uri="{FF2B5EF4-FFF2-40B4-BE49-F238E27FC236}">
                <a16:creationId xmlns:a16="http://schemas.microsoft.com/office/drawing/2014/main" id="{000E7D4E-2ECE-144F-9F05-1F9433EE771F}"/>
              </a:ext>
            </a:extLst>
          </p:cNvPr>
          <p:cNvSpPr txBox="1">
            <a:spLocks/>
          </p:cNvSpPr>
          <p:nvPr/>
        </p:nvSpPr>
        <p:spPr>
          <a:xfrm>
            <a:off x="7144275" y="1293812"/>
            <a:ext cx="4295251" cy="113133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Beginning of 2022</a:t>
            </a:r>
          </a:p>
          <a:p>
            <a:r>
              <a:rPr lang="en-GB" dirty="0"/>
              <a:t>Individual strip readout not necessary </a:t>
            </a:r>
          </a:p>
          <a:p>
            <a:r>
              <a:rPr lang="en-GB" dirty="0"/>
              <a:t>&lt;1 week</a:t>
            </a:r>
          </a:p>
        </p:txBody>
      </p:sp>
      <p:sp>
        <p:nvSpPr>
          <p:cNvPr id="9" name="Content Placeholder 2">
            <a:extLst>
              <a:ext uri="{FF2B5EF4-FFF2-40B4-BE49-F238E27FC236}">
                <a16:creationId xmlns:a16="http://schemas.microsoft.com/office/drawing/2014/main" id="{731F6D17-9058-D04D-8565-86F30965A85C}"/>
              </a:ext>
            </a:extLst>
          </p:cNvPr>
          <p:cNvSpPr txBox="1">
            <a:spLocks/>
          </p:cNvSpPr>
          <p:nvPr/>
        </p:nvSpPr>
        <p:spPr>
          <a:xfrm>
            <a:off x="7173340" y="2776271"/>
            <a:ext cx="4295251" cy="1131337"/>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Spring of 2022</a:t>
            </a:r>
          </a:p>
          <a:p>
            <a:r>
              <a:rPr lang="en-GB" dirty="0"/>
              <a:t>Individual strip readout necessary </a:t>
            </a:r>
          </a:p>
          <a:p>
            <a:r>
              <a:rPr lang="en-GB" dirty="0"/>
              <a:t>&lt;=1 week</a:t>
            </a:r>
          </a:p>
        </p:txBody>
      </p:sp>
      <p:sp>
        <p:nvSpPr>
          <p:cNvPr id="10" name="Content Placeholder 2">
            <a:extLst>
              <a:ext uri="{FF2B5EF4-FFF2-40B4-BE49-F238E27FC236}">
                <a16:creationId xmlns:a16="http://schemas.microsoft.com/office/drawing/2014/main" id="{BA7C1FE7-86FF-804B-8CD8-6668953C8FE4}"/>
              </a:ext>
            </a:extLst>
          </p:cNvPr>
          <p:cNvSpPr txBox="1">
            <a:spLocks/>
          </p:cNvSpPr>
          <p:nvPr/>
        </p:nvSpPr>
        <p:spPr>
          <a:xfrm>
            <a:off x="7204890" y="3955065"/>
            <a:ext cx="4295251" cy="11313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End of 2022</a:t>
            </a:r>
          </a:p>
          <a:p>
            <a:r>
              <a:rPr lang="en-GB" sz="2000" dirty="0"/>
              <a:t>Individual strip readout necessary</a:t>
            </a:r>
          </a:p>
          <a:p>
            <a:r>
              <a:rPr lang="en-GB" sz="2000" dirty="0"/>
              <a:t>GBP movable table necessary </a:t>
            </a:r>
          </a:p>
          <a:p>
            <a:r>
              <a:rPr lang="en-GB" sz="2000" dirty="0"/>
              <a:t>1 week</a:t>
            </a:r>
          </a:p>
        </p:txBody>
      </p:sp>
    </p:spTree>
    <p:extLst>
      <p:ext uri="{BB962C8B-B14F-4D97-AF65-F5344CB8AC3E}">
        <p14:creationId xmlns:p14="http://schemas.microsoft.com/office/powerpoint/2010/main" val="1484879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03235DB3-F76A-6049-81DC-E7110AD1706C}" vid="{1133CD7A-1F1E-5D4F-B14E-FCF90A28460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1039</TotalTime>
  <Words>1080</Words>
  <Application>Microsoft Macintosh PowerPoint</Application>
  <PresentationFormat>Widescreen</PresentationFormat>
  <Paragraphs>118</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Cambria Math</vt:lpstr>
      <vt:lpstr>Helvetica</vt:lpstr>
      <vt:lpstr>Office Theme</vt:lpstr>
      <vt:lpstr>1_Office Theme</vt:lpstr>
      <vt:lpstr>GBP Report</vt:lpstr>
      <vt:lpstr>The maximum dose absorbed by a material</vt:lpstr>
      <vt:lpstr>Maximum GBP dose in LUXE</vt:lpstr>
      <vt:lpstr>Total dose in a test beam </vt:lpstr>
      <vt:lpstr>Frascati</vt:lpstr>
      <vt:lpstr>HZDR (Helmoltz Zentrum Dresden Rossendorf)</vt:lpstr>
      <vt:lpstr>Detector current vs beam current at ELBE</vt:lpstr>
      <vt:lpstr>Test structures on sapphire wafer (tbd)</vt:lpstr>
      <vt:lpstr>Test Beam plans (2022 and beyond)</vt:lpstr>
      <vt:lpstr>First comments about readout PCB</vt:lpstr>
      <vt:lpstr>Repository for documents</vt:lpstr>
      <vt:lpstr>TDR layout for the GBP section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Bruschi</dc:creator>
  <cp:lastModifiedBy>Marco Bruschi</cp:lastModifiedBy>
  <cp:revision>37</cp:revision>
  <dcterms:created xsi:type="dcterms:W3CDTF">2021-07-11T03:18:27Z</dcterms:created>
  <dcterms:modified xsi:type="dcterms:W3CDTF">2021-07-15T14:58:44Z</dcterms:modified>
</cp:coreProperties>
</file>