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37" r:id="rId4"/>
    <p:sldId id="287" r:id="rId5"/>
    <p:sldId id="289" r:id="rId6"/>
    <p:sldId id="290" r:id="rId7"/>
    <p:sldId id="338" r:id="rId8"/>
    <p:sldId id="339" r:id="rId9"/>
    <p:sldId id="336" r:id="rId10"/>
    <p:sldId id="340" r:id="rId11"/>
    <p:sldId id="293" r:id="rId12"/>
    <p:sldId id="259" r:id="rId13"/>
    <p:sldId id="341" r:id="rId14"/>
    <p:sldId id="295" r:id="rId15"/>
    <p:sldId id="296" r:id="rId16"/>
    <p:sldId id="299" r:id="rId17"/>
    <p:sldId id="301" r:id="rId18"/>
    <p:sldId id="302" r:id="rId19"/>
    <p:sldId id="303" r:id="rId20"/>
    <p:sldId id="304" r:id="rId21"/>
    <p:sldId id="309" r:id="rId22"/>
    <p:sldId id="313" r:id="rId23"/>
    <p:sldId id="314" r:id="rId24"/>
    <p:sldId id="315" r:id="rId25"/>
    <p:sldId id="342" r:id="rId26"/>
    <p:sldId id="317" r:id="rId27"/>
    <p:sldId id="318" r:id="rId28"/>
    <p:sldId id="321" r:id="rId29"/>
    <p:sldId id="324" r:id="rId30"/>
    <p:sldId id="325" r:id="rId31"/>
    <p:sldId id="327" r:id="rId32"/>
    <p:sldId id="343" r:id="rId33"/>
    <p:sldId id="328" r:id="rId34"/>
    <p:sldId id="329" r:id="rId35"/>
    <p:sldId id="330" r:id="rId36"/>
    <p:sldId id="331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4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DF9C0-47EF-4578-9EB2-14C7E20CF81F}" type="datetimeFigureOut">
              <a:rPr lang="de-DE" smtClean="0"/>
              <a:pPr/>
              <a:t>19.10.2010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D175-1719-43D6-A6C4-C2DDBB107E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461A-4C01-4A2B-BC8A-E6AB6F155535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1165-CD74-4A74-A65E-5E08E7F92B49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BC63-1312-42F0-B7EB-8844EE9DF261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E8EC-2709-4784-9ED6-59352B59EA8A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272-B0B4-4542-81C9-9A87CF1CF6DE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124-2444-4215-ADB0-EAA7F16CE431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161B-61C8-463C-9FA9-5D17D4D8326F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6B-228D-4972-BE49-63E8DEA2C751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4C2-3168-492B-BD3F-22CB31F17803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C329-B081-4990-878B-3EB36CFE6DC1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1E8B-E504-4EDC-9DDE-D4EE012BE6B2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10FE-8AC0-48A9-99E5-9291A52C9D05}" type="datetime1">
              <a:rPr lang="de-DE" smtClean="0"/>
              <a:pPr/>
              <a:t>19.10.2010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flc.desy.de/fittino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gfitter.desy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1857355" y="1800214"/>
            <a:ext cx="5657869" cy="10858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885931" y="1862128"/>
            <a:ext cx="5512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Predicting und Understanding SUSY with FITTINO</a:t>
            </a:r>
            <a:endParaRPr lang="de-DE" sz="2800" b="1" dirty="0">
              <a:solidFill>
                <a:srgbClr val="FFC000"/>
              </a:solidFill>
            </a:endParaRPr>
          </a:p>
        </p:txBody>
      </p:sp>
      <p:pic>
        <p:nvPicPr>
          <p:cNvPr id="5" name="Grafik 4" descr="fittin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143248"/>
            <a:ext cx="2143108" cy="1132648"/>
          </a:xfrm>
          <a:prstGeom prst="rect">
            <a:avLst/>
          </a:prstGeom>
        </p:spPr>
      </p:pic>
      <p:pic>
        <p:nvPicPr>
          <p:cNvPr id="6" name="Grafik 5" descr="ik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5750" y="123825"/>
            <a:ext cx="1095746" cy="669939"/>
          </a:xfrm>
          <a:prstGeom prst="rect">
            <a:avLst/>
          </a:prstGeom>
        </p:spPr>
      </p:pic>
      <p:pic>
        <p:nvPicPr>
          <p:cNvPr id="7" name="Grafik 6" descr="ltudresde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2175" y="190609"/>
            <a:ext cx="1818038" cy="5341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17000" y="6519446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Philip </a:t>
            </a:r>
            <a:r>
              <a:rPr lang="en-US" sz="1600" i="1" dirty="0" err="1" smtClean="0"/>
              <a:t>Bechtle</a:t>
            </a:r>
            <a:r>
              <a:rPr lang="en-US" sz="1600" i="1" dirty="0" smtClean="0"/>
              <a:t>, Klaus </a:t>
            </a:r>
            <a:r>
              <a:rPr lang="en-US" sz="1600" i="1" dirty="0" err="1" smtClean="0"/>
              <a:t>Desch</a:t>
            </a:r>
            <a:r>
              <a:rPr lang="en-US" sz="1600" i="1" dirty="0" smtClean="0"/>
              <a:t>, Xavier Prudent, Peter </a:t>
            </a:r>
            <a:r>
              <a:rPr lang="en-US" sz="1600" i="1" dirty="0" err="1" smtClean="0"/>
              <a:t>Wienemann</a:t>
            </a:r>
            <a:r>
              <a:rPr lang="en-US" sz="1600" i="1" dirty="0" smtClean="0"/>
              <a:t>, Mathias </a:t>
            </a:r>
            <a:r>
              <a:rPr lang="en-US" sz="1600" i="1" dirty="0" err="1" smtClean="0"/>
              <a:t>Uhlenbrock</a:t>
            </a:r>
            <a:endParaRPr lang="de-DE" sz="16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029446" y="468444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Xavier Prudent (TU-Dresden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On behalf of the </a:t>
            </a:r>
            <a:r>
              <a:rPr lang="en-US" i="1" dirty="0" err="1" smtClean="0"/>
              <a:t>Fittino</a:t>
            </a:r>
            <a:r>
              <a:rPr lang="en-US" dirty="0" smtClean="0"/>
              <a:t> Collaboration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8208" y="0"/>
            <a:ext cx="1104406" cy="11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0476" y="0"/>
            <a:ext cx="1476560" cy="10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425039" y="5480900"/>
            <a:ext cx="6887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i="1" dirty="0" err="1" smtClean="0"/>
              <a:t>Advanced</a:t>
            </a:r>
            <a:r>
              <a:rPr lang="de-DE" i="1" dirty="0" smtClean="0"/>
              <a:t> Topics in </a:t>
            </a:r>
            <a:r>
              <a:rPr lang="de-DE" i="1" dirty="0" err="1" smtClean="0"/>
              <a:t>Statistics</a:t>
            </a:r>
            <a:r>
              <a:rPr lang="de-DE" dirty="0" smtClean="0"/>
              <a:t>, 17-20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 smtClean="0"/>
              <a:t>2010, </a:t>
            </a:r>
            <a:r>
              <a:rPr lang="de-DE" dirty="0" err="1" smtClean="0"/>
              <a:t>Goettingen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bgerundetes Rechteck 70"/>
          <p:cNvSpPr/>
          <p:nvPr/>
        </p:nvSpPr>
        <p:spPr>
          <a:xfrm>
            <a:off x="2920014" y="284225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Abgerundetes Rechteck 69"/>
          <p:cNvSpPr/>
          <p:nvPr/>
        </p:nvSpPr>
        <p:spPr>
          <a:xfrm>
            <a:off x="2915094" y="2571872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Abgerundetes Rechteck 81"/>
          <p:cNvSpPr/>
          <p:nvPr/>
        </p:nvSpPr>
        <p:spPr>
          <a:xfrm>
            <a:off x="2900342" y="2271992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/>
          <p:cNvSpPr/>
          <p:nvPr/>
        </p:nvSpPr>
        <p:spPr>
          <a:xfrm>
            <a:off x="2909867" y="138587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Abgerundetes Rechteck 79"/>
          <p:cNvSpPr/>
          <p:nvPr/>
        </p:nvSpPr>
        <p:spPr>
          <a:xfrm>
            <a:off x="2890817" y="111917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/>
          <p:cNvSpPr/>
          <p:nvPr/>
        </p:nvSpPr>
        <p:spPr>
          <a:xfrm>
            <a:off x="2900342" y="83342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rot="5400000" flipH="1" flipV="1">
            <a:off x="-1647034" y="4500570"/>
            <a:ext cx="399973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52436" y="6495691"/>
            <a:ext cx="4216721" cy="51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40110" y="6329652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Parameter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-504820" y="2071678"/>
            <a:ext cx="170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4" name="Freihandform 13"/>
          <p:cNvSpPr/>
          <p:nvPr/>
        </p:nvSpPr>
        <p:spPr>
          <a:xfrm>
            <a:off x="460776" y="3708991"/>
            <a:ext cx="6251944" cy="2883195"/>
          </a:xfrm>
          <a:custGeom>
            <a:avLst/>
            <a:gdLst>
              <a:gd name="connsiteX0" fmla="*/ 0 w 6251944"/>
              <a:gd name="connsiteY0" fmla="*/ 1607288 h 2883195"/>
              <a:gd name="connsiteX1" fmla="*/ 361507 w 6251944"/>
              <a:gd name="connsiteY1" fmla="*/ 724786 h 2883195"/>
              <a:gd name="connsiteX2" fmla="*/ 723014 w 6251944"/>
              <a:gd name="connsiteY2" fmla="*/ 182525 h 2883195"/>
              <a:gd name="connsiteX3" fmla="*/ 1180214 w 6251944"/>
              <a:gd name="connsiteY3" fmla="*/ 44302 h 2883195"/>
              <a:gd name="connsiteX4" fmla="*/ 1562986 w 6251944"/>
              <a:gd name="connsiteY4" fmla="*/ 427074 h 2883195"/>
              <a:gd name="connsiteX5" fmla="*/ 2211572 w 6251944"/>
              <a:gd name="connsiteY5" fmla="*/ 2606749 h 2883195"/>
              <a:gd name="connsiteX6" fmla="*/ 2583712 w 6251944"/>
              <a:gd name="connsiteY6" fmla="*/ 2085753 h 2883195"/>
              <a:gd name="connsiteX7" fmla="*/ 2881423 w 6251944"/>
              <a:gd name="connsiteY7" fmla="*/ 1107558 h 2883195"/>
              <a:gd name="connsiteX8" fmla="*/ 3413051 w 6251944"/>
              <a:gd name="connsiteY8" fmla="*/ 1213883 h 2883195"/>
              <a:gd name="connsiteX9" fmla="*/ 3817089 w 6251944"/>
              <a:gd name="connsiteY9" fmla="*/ 852376 h 2883195"/>
              <a:gd name="connsiteX10" fmla="*/ 4189228 w 6251944"/>
              <a:gd name="connsiteY10" fmla="*/ 363279 h 2883195"/>
              <a:gd name="connsiteX11" fmla="*/ 6251944 w 6251944"/>
              <a:gd name="connsiteY11" fmla="*/ 575930 h 28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944" h="2883195">
                <a:moveTo>
                  <a:pt x="0" y="1607288"/>
                </a:moveTo>
                <a:cubicBezTo>
                  <a:pt x="120502" y="1284767"/>
                  <a:pt x="241005" y="962246"/>
                  <a:pt x="361507" y="724786"/>
                </a:cubicBezTo>
                <a:cubicBezTo>
                  <a:pt x="482009" y="487326"/>
                  <a:pt x="586563" y="295939"/>
                  <a:pt x="723014" y="182525"/>
                </a:cubicBezTo>
                <a:cubicBezTo>
                  <a:pt x="859465" y="69111"/>
                  <a:pt x="1040219" y="3544"/>
                  <a:pt x="1180214" y="44302"/>
                </a:cubicBezTo>
                <a:cubicBezTo>
                  <a:pt x="1320209" y="85060"/>
                  <a:pt x="1391093" y="0"/>
                  <a:pt x="1562986" y="427074"/>
                </a:cubicBezTo>
                <a:cubicBezTo>
                  <a:pt x="1734879" y="854148"/>
                  <a:pt x="2041451" y="2330303"/>
                  <a:pt x="2211572" y="2606749"/>
                </a:cubicBezTo>
                <a:cubicBezTo>
                  <a:pt x="2381693" y="2883195"/>
                  <a:pt x="2472070" y="2335618"/>
                  <a:pt x="2583712" y="2085753"/>
                </a:cubicBezTo>
                <a:cubicBezTo>
                  <a:pt x="2695354" y="1835888"/>
                  <a:pt x="2743200" y="1252870"/>
                  <a:pt x="2881423" y="1107558"/>
                </a:cubicBezTo>
                <a:cubicBezTo>
                  <a:pt x="3019646" y="962246"/>
                  <a:pt x="3257107" y="1256413"/>
                  <a:pt x="3413051" y="1213883"/>
                </a:cubicBezTo>
                <a:cubicBezTo>
                  <a:pt x="3568995" y="1171353"/>
                  <a:pt x="3687726" y="994143"/>
                  <a:pt x="3817089" y="852376"/>
                </a:cubicBezTo>
                <a:cubicBezTo>
                  <a:pt x="3946452" y="710609"/>
                  <a:pt x="3783419" y="409353"/>
                  <a:pt x="4189228" y="363279"/>
                </a:cubicBezTo>
                <a:cubicBezTo>
                  <a:pt x="4595037" y="317205"/>
                  <a:pt x="5423490" y="446567"/>
                  <a:pt x="6251944" y="5759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852502" y="4286256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867013" y="750338"/>
            <a:ext cx="307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Pick a starting point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30897" y="4125433"/>
            <a:ext cx="202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857488" y="1333686"/>
            <a:ext cx="628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Compare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2 </a:t>
            </a:r>
            <a:r>
              <a:rPr lang="de-DE" dirty="0" err="1" smtClean="0">
                <a:solidFill>
                  <a:srgbClr val="0070C0"/>
                </a:solidFill>
              </a:rPr>
              <a:t>points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	if </a:t>
            </a:r>
            <a:r>
              <a:rPr lang="el-GR" dirty="0" smtClean="0">
                <a:solidFill>
                  <a:srgbClr val="FF6600"/>
                </a:solidFill>
              </a:rPr>
              <a:t>χ</a:t>
            </a:r>
            <a:r>
              <a:rPr lang="en-US" dirty="0" smtClean="0">
                <a:solidFill>
                  <a:srgbClr val="FF6600"/>
                </a:solidFill>
              </a:rPr>
              <a:t>2(2) &gt; </a:t>
            </a:r>
            <a:r>
              <a:rPr lang="el-GR" dirty="0" smtClean="0">
                <a:solidFill>
                  <a:srgbClr val="FF6600"/>
                </a:solidFill>
              </a:rPr>
              <a:t>χ</a:t>
            </a:r>
            <a:r>
              <a:rPr lang="en-US" dirty="0" smtClean="0">
                <a:solidFill>
                  <a:srgbClr val="FF6600"/>
                </a:solidFill>
              </a:rPr>
              <a:t>2(1), accept point 2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	if </a:t>
            </a:r>
            <a:r>
              <a:rPr lang="el-GR" dirty="0" smtClean="0">
                <a:solidFill>
                  <a:srgbClr val="FF6600"/>
                </a:solidFill>
              </a:rPr>
              <a:t>χ</a:t>
            </a:r>
            <a:r>
              <a:rPr lang="en-US" dirty="0" smtClean="0">
                <a:solidFill>
                  <a:srgbClr val="FF6600"/>
                </a:solidFill>
              </a:rPr>
              <a:t>2(2) </a:t>
            </a:r>
            <a:r>
              <a:rPr lang="en-US" dirty="0" smtClean="0">
                <a:solidFill>
                  <a:srgbClr val="FF6600"/>
                </a:solidFill>
              </a:rPr>
              <a:t>&lt; </a:t>
            </a:r>
            <a:r>
              <a:rPr lang="el-GR" dirty="0" smtClean="0">
                <a:solidFill>
                  <a:srgbClr val="FF6600"/>
                </a:solidFill>
              </a:rPr>
              <a:t>χ</a:t>
            </a:r>
            <a:r>
              <a:rPr lang="en-US" dirty="0" smtClean="0">
                <a:solidFill>
                  <a:srgbClr val="FF6600"/>
                </a:solidFill>
              </a:rPr>
              <a:t>2(1), accept point </a:t>
            </a:r>
            <a:r>
              <a:rPr lang="en-US" dirty="0" smtClean="0">
                <a:solidFill>
                  <a:srgbClr val="FF6600"/>
                </a:solidFill>
              </a:rPr>
              <a:t>2 with </a:t>
            </a:r>
            <a:r>
              <a:rPr lang="en-US" dirty="0" err="1" smtClean="0">
                <a:solidFill>
                  <a:srgbClr val="FF6600"/>
                </a:solidFill>
              </a:rPr>
              <a:t>proba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877654" y="1059647"/>
            <a:ext cx="628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Pick a second point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229619" y="381044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013672" y="3625707"/>
            <a:ext cx="265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43380" y="4747013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464294" y="4543683"/>
            <a:ext cx="265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4546121" y="3321540"/>
            <a:ext cx="2838090" cy="1224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oliennummernplatzhalt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 cstate="print"/>
          <a:srcRect l="45115" t="88550" r="45240" b="2823"/>
          <a:stretch>
            <a:fillRect/>
          </a:stretch>
        </p:blipFill>
        <p:spPr bwMode="auto">
          <a:xfrm>
            <a:off x="7751016" y="1661652"/>
            <a:ext cx="1216003" cy="5407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8" name="Abgerundetes Rechteck 57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3144757" y="242133"/>
            <a:ext cx="2732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Simulated Annealing (2)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1849964" y="38319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2058702" y="430503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1041016" y="3980733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552035" y="4969528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2342554" y="53559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feld 68"/>
          <p:cNvSpPr txBox="1"/>
          <p:nvPr/>
        </p:nvSpPr>
        <p:spPr>
          <a:xfrm>
            <a:off x="2821858" y="2202426"/>
            <a:ext cx="6322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b="1" dirty="0" smtClean="0">
                <a:solidFill>
                  <a:srgbClr val="FFC000"/>
                </a:solidFill>
              </a:rPr>
              <a:t>4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0070C0"/>
                </a:solidFill>
              </a:rPr>
              <a:t>Repeat n </a:t>
            </a:r>
            <a:r>
              <a:rPr lang="de-DE" dirty="0" err="1" smtClean="0">
                <a:solidFill>
                  <a:srgbClr val="0070C0"/>
                </a:solidFill>
              </a:rPr>
              <a:t>times</a:t>
            </a:r>
            <a:r>
              <a:rPr lang="de-DE" dirty="0" smtClean="0">
                <a:solidFill>
                  <a:srgbClr val="0070C0"/>
                </a:solidFill>
              </a:rPr>
              <a:t>, </a:t>
            </a:r>
            <a:r>
              <a:rPr lang="de-DE" dirty="0" err="1" smtClean="0">
                <a:solidFill>
                  <a:srgbClr val="0070C0"/>
                </a:solidFill>
              </a:rPr>
              <a:t>then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choose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point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with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lower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χ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5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Reduce the temperature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6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Repeat operation starting from the new point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3696929" y="3323303"/>
            <a:ext cx="1887794" cy="216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5" name="Gruppieren 84"/>
          <p:cNvGrpSpPr/>
          <p:nvPr/>
        </p:nvGrpSpPr>
        <p:grpSpPr>
          <a:xfrm>
            <a:off x="4984954" y="3608438"/>
            <a:ext cx="3244646" cy="2369574"/>
            <a:chOff x="4984954" y="3608438"/>
            <a:chExt cx="3244646" cy="2369574"/>
          </a:xfrm>
        </p:grpSpPr>
        <p:sp>
          <p:nvSpPr>
            <p:cNvPr id="73" name="Textfeld 72"/>
            <p:cNvSpPr txBox="1"/>
            <p:nvPr/>
          </p:nvSpPr>
          <p:spPr>
            <a:xfrm>
              <a:off x="5043950" y="3765754"/>
              <a:ext cx="318565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- </a:t>
              </a:r>
              <a:r>
                <a:rPr lang="de-DE" sz="1600" b="1" dirty="0" err="1" smtClean="0"/>
                <a:t>Effective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scanning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large </a:t>
              </a:r>
              <a:r>
                <a:rPr lang="de-DE" sz="1600" b="1" dirty="0" err="1" smtClean="0"/>
                <a:t>space</a:t>
              </a:r>
              <a:endParaRPr lang="de-DE" sz="1600" b="1" dirty="0" smtClean="0"/>
            </a:p>
            <a:p>
              <a:r>
                <a:rPr lang="de-DE" sz="1600" b="1" dirty="0" smtClean="0"/>
                <a:t>(</a:t>
              </a:r>
              <a:r>
                <a:rPr lang="de-DE" sz="1600" b="1" dirty="0" err="1" smtClean="0"/>
                <a:t>coarse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at</a:t>
              </a:r>
              <a:r>
                <a:rPr lang="de-DE" sz="1600" b="1" dirty="0" smtClean="0"/>
                <a:t> large t, </a:t>
              </a:r>
              <a:r>
                <a:rPr lang="de-DE" sz="1600" b="1" dirty="0" err="1" smtClean="0"/>
                <a:t>fine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at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small</a:t>
              </a:r>
              <a:r>
                <a:rPr lang="de-DE" sz="1600" b="1" dirty="0" smtClean="0"/>
                <a:t> t)</a:t>
              </a:r>
            </a:p>
            <a:p>
              <a:r>
                <a:rPr lang="de-DE" sz="1600" b="1" dirty="0" smtClean="0"/>
                <a:t>- Robust, </a:t>
              </a:r>
              <a:r>
                <a:rPr lang="de-DE" sz="1600" b="1" dirty="0" err="1" smtClean="0"/>
                <a:t>reliable</a:t>
              </a:r>
              <a:endParaRPr lang="de-DE" sz="1600" b="1" dirty="0" smtClean="0"/>
            </a:p>
            <a:p>
              <a:r>
                <a:rPr lang="de-DE" sz="1600" b="1" dirty="0" smtClean="0"/>
                <a:t>- </a:t>
              </a:r>
              <a:r>
                <a:rPr lang="de-DE" sz="1600" b="1" dirty="0" err="1" smtClean="0"/>
                <a:t>Capable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escaping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local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minima</a:t>
              </a:r>
              <a:endParaRPr lang="de-DE" sz="1600" b="1" dirty="0" smtClean="0"/>
            </a:p>
            <a:p>
              <a:r>
                <a:rPr lang="de-DE" sz="1600" b="1" dirty="0" smtClean="0"/>
                <a:t>- </a:t>
              </a:r>
              <a:r>
                <a:rPr lang="de-DE" sz="1600" b="1" dirty="0" err="1" smtClean="0"/>
                <a:t>Less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dependant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starting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point</a:t>
              </a:r>
              <a:endParaRPr lang="de-DE" sz="1600" b="1" dirty="0" smtClean="0"/>
            </a:p>
            <a:p>
              <a:endParaRPr lang="de-DE" sz="1600" b="1" dirty="0" smtClean="0"/>
            </a:p>
            <a:p>
              <a:r>
                <a:rPr lang="de-DE" sz="1600" b="1" dirty="0" smtClean="0"/>
                <a:t>- Slow, CPU </a:t>
              </a:r>
              <a:r>
                <a:rPr lang="de-DE" sz="1600" b="1" dirty="0" err="1" smtClean="0"/>
                <a:t>consuming</a:t>
              </a:r>
              <a:endParaRPr lang="de-DE" sz="1600" b="1" dirty="0" smtClean="0"/>
            </a:p>
            <a:p>
              <a:r>
                <a:rPr lang="de-DE" sz="1600" b="1" dirty="0" smtClean="0"/>
                <a:t>- High </a:t>
              </a:r>
              <a:r>
                <a:rPr lang="de-DE" sz="1600" b="1" dirty="0" err="1" smtClean="0"/>
                <a:t>initial</a:t>
              </a:r>
              <a:r>
                <a:rPr lang="de-DE" sz="1600" b="1" dirty="0" smtClean="0"/>
                <a:t> t </a:t>
              </a:r>
              <a:r>
                <a:rPr lang="de-DE" sz="1600" b="1" dirty="0" err="1" smtClean="0"/>
                <a:t>necessary</a:t>
              </a:r>
              <a:endParaRPr lang="de-DE" sz="1600" b="1" dirty="0"/>
            </a:p>
          </p:txBody>
        </p:sp>
        <p:sp>
          <p:nvSpPr>
            <p:cNvPr id="75" name="Abgerundetes Rechteck 74"/>
            <p:cNvSpPr/>
            <p:nvPr/>
          </p:nvSpPr>
          <p:spPr>
            <a:xfrm>
              <a:off x="4984954" y="3608438"/>
              <a:ext cx="3106993" cy="2369574"/>
            </a:xfrm>
            <a:prstGeom prst="roundRect">
              <a:avLst>
                <a:gd name="adj" fmla="val 98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feld 83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AEBE83-FBE1-44B6-B2CA-597F1894FDB8}" type="slidenum">
              <a:t>11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0029" y="783163"/>
            <a:ext cx="7868733" cy="6074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bgerundetes Rechteck 6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144757" y="242133"/>
            <a:ext cx="2732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Simulated Annealing (3)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2775" y="3087330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temperature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75007" y="6091085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temperature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38864" y="31364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Picked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points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92942" y="611074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Picked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points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425677" y="1111045"/>
            <a:ext cx="245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Large </a:t>
            </a:r>
            <a:r>
              <a:rPr lang="de-DE" sz="1600" dirty="0" err="1" smtClean="0"/>
              <a:t>scanned</a:t>
            </a:r>
            <a:r>
              <a:rPr lang="de-DE" sz="1600" dirty="0" smtClean="0"/>
              <a:t> </a:t>
            </a:r>
            <a:r>
              <a:rPr lang="de-DE" sz="1600" dirty="0" err="1" smtClean="0"/>
              <a:t>area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133600" y="1769806"/>
            <a:ext cx="178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Fine </a:t>
            </a:r>
            <a:r>
              <a:rPr lang="de-DE" sz="1600" dirty="0" err="1" smtClean="0"/>
              <a:t>scanning</a:t>
            </a:r>
            <a:r>
              <a:rPr lang="de-DE" sz="1600" dirty="0" smtClean="0"/>
              <a:t> </a:t>
            </a:r>
            <a:r>
              <a:rPr lang="de-DE" sz="1600" dirty="0" err="1" smtClean="0"/>
              <a:t>around</a:t>
            </a:r>
            <a:r>
              <a:rPr lang="de-DE" sz="1600" dirty="0" smtClean="0"/>
              <a:t> </a:t>
            </a:r>
            <a:r>
              <a:rPr lang="de-DE" sz="1600" dirty="0" err="1" smtClean="0"/>
              <a:t>minimum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5687961" y="1194618"/>
            <a:ext cx="178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Temperature</a:t>
            </a:r>
            <a:r>
              <a:rPr lang="de-DE" sz="1600" dirty="0" smtClean="0"/>
              <a:t> </a:t>
            </a:r>
            <a:r>
              <a:rPr lang="de-DE" sz="1600" dirty="0" err="1" smtClean="0"/>
              <a:t>lower</a:t>
            </a:r>
            <a:r>
              <a:rPr lang="de-DE" sz="1600" dirty="0" smtClean="0"/>
              <a:t> </a:t>
            </a:r>
            <a:r>
              <a:rPr lang="de-DE" sz="1600" dirty="0" err="1" smtClean="0"/>
              <a:t>around</a:t>
            </a:r>
            <a:r>
              <a:rPr lang="de-DE" sz="1600" dirty="0" smtClean="0"/>
              <a:t> </a:t>
            </a:r>
            <a:r>
              <a:rPr lang="de-DE" sz="1600" dirty="0" err="1" smtClean="0"/>
              <a:t>minimum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5309419" y="4041057"/>
            <a:ext cx="178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Temperature</a:t>
            </a:r>
            <a:r>
              <a:rPr lang="de-DE" sz="1600" dirty="0" smtClean="0"/>
              <a:t> </a:t>
            </a:r>
            <a:r>
              <a:rPr lang="de-DE" sz="1600" dirty="0" err="1" smtClean="0"/>
              <a:t>higher</a:t>
            </a:r>
            <a:r>
              <a:rPr lang="de-DE" sz="1600" dirty="0" smtClean="0"/>
              <a:t>: </a:t>
            </a:r>
            <a:r>
              <a:rPr lang="de-DE" sz="1600" dirty="0" err="1" smtClean="0"/>
              <a:t>because</a:t>
            </a:r>
            <a:r>
              <a:rPr lang="de-DE" sz="1600" dirty="0" smtClean="0"/>
              <a:t> </a:t>
            </a:r>
            <a:r>
              <a:rPr lang="de-DE" sz="1600" dirty="0" err="1" smtClean="0"/>
              <a:t>constraints</a:t>
            </a:r>
            <a:r>
              <a:rPr lang="de-DE" sz="1600" dirty="0" smtClean="0"/>
              <a:t> </a:t>
            </a:r>
            <a:r>
              <a:rPr lang="de-DE" sz="1600" dirty="0" err="1" smtClean="0"/>
              <a:t>weaker</a:t>
            </a:r>
            <a:endParaRPr lang="de-DE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58074"/>
            <a:ext cx="3590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bgerundetes Rechteck 81"/>
          <p:cNvSpPr/>
          <p:nvPr/>
        </p:nvSpPr>
        <p:spPr>
          <a:xfrm>
            <a:off x="2900342" y="165257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/>
          <p:cNvSpPr/>
          <p:nvPr/>
        </p:nvSpPr>
        <p:spPr>
          <a:xfrm>
            <a:off x="2909867" y="138587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Abgerundetes Rechteck 79"/>
          <p:cNvSpPr/>
          <p:nvPr/>
        </p:nvSpPr>
        <p:spPr>
          <a:xfrm>
            <a:off x="2890817" y="111917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/>
          <p:cNvSpPr/>
          <p:nvPr/>
        </p:nvSpPr>
        <p:spPr>
          <a:xfrm>
            <a:off x="2900342" y="833426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rot="5400000" flipH="1" flipV="1">
            <a:off x="-427866" y="4500570"/>
            <a:ext cx="399973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571604" y="6495691"/>
            <a:ext cx="4216721" cy="51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59278" y="6329652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Parameter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4348" y="2071678"/>
            <a:ext cx="170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2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4" name="Freihandform 13"/>
          <p:cNvSpPr/>
          <p:nvPr/>
        </p:nvSpPr>
        <p:spPr>
          <a:xfrm>
            <a:off x="1679944" y="3708991"/>
            <a:ext cx="6251944" cy="2883195"/>
          </a:xfrm>
          <a:custGeom>
            <a:avLst/>
            <a:gdLst>
              <a:gd name="connsiteX0" fmla="*/ 0 w 6251944"/>
              <a:gd name="connsiteY0" fmla="*/ 1607288 h 2883195"/>
              <a:gd name="connsiteX1" fmla="*/ 361507 w 6251944"/>
              <a:gd name="connsiteY1" fmla="*/ 724786 h 2883195"/>
              <a:gd name="connsiteX2" fmla="*/ 723014 w 6251944"/>
              <a:gd name="connsiteY2" fmla="*/ 182525 h 2883195"/>
              <a:gd name="connsiteX3" fmla="*/ 1180214 w 6251944"/>
              <a:gd name="connsiteY3" fmla="*/ 44302 h 2883195"/>
              <a:gd name="connsiteX4" fmla="*/ 1562986 w 6251944"/>
              <a:gd name="connsiteY4" fmla="*/ 427074 h 2883195"/>
              <a:gd name="connsiteX5" fmla="*/ 2211572 w 6251944"/>
              <a:gd name="connsiteY5" fmla="*/ 2606749 h 2883195"/>
              <a:gd name="connsiteX6" fmla="*/ 2583712 w 6251944"/>
              <a:gd name="connsiteY6" fmla="*/ 2085753 h 2883195"/>
              <a:gd name="connsiteX7" fmla="*/ 2881423 w 6251944"/>
              <a:gd name="connsiteY7" fmla="*/ 1107558 h 2883195"/>
              <a:gd name="connsiteX8" fmla="*/ 3413051 w 6251944"/>
              <a:gd name="connsiteY8" fmla="*/ 1213883 h 2883195"/>
              <a:gd name="connsiteX9" fmla="*/ 3817089 w 6251944"/>
              <a:gd name="connsiteY9" fmla="*/ 852376 h 2883195"/>
              <a:gd name="connsiteX10" fmla="*/ 4189228 w 6251944"/>
              <a:gd name="connsiteY10" fmla="*/ 363279 h 2883195"/>
              <a:gd name="connsiteX11" fmla="*/ 6251944 w 6251944"/>
              <a:gd name="connsiteY11" fmla="*/ 575930 h 28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944" h="2883195">
                <a:moveTo>
                  <a:pt x="0" y="1607288"/>
                </a:moveTo>
                <a:cubicBezTo>
                  <a:pt x="120502" y="1284767"/>
                  <a:pt x="241005" y="962246"/>
                  <a:pt x="361507" y="724786"/>
                </a:cubicBezTo>
                <a:cubicBezTo>
                  <a:pt x="482009" y="487326"/>
                  <a:pt x="586563" y="295939"/>
                  <a:pt x="723014" y="182525"/>
                </a:cubicBezTo>
                <a:cubicBezTo>
                  <a:pt x="859465" y="69111"/>
                  <a:pt x="1040219" y="3544"/>
                  <a:pt x="1180214" y="44302"/>
                </a:cubicBezTo>
                <a:cubicBezTo>
                  <a:pt x="1320209" y="85060"/>
                  <a:pt x="1391093" y="0"/>
                  <a:pt x="1562986" y="427074"/>
                </a:cubicBezTo>
                <a:cubicBezTo>
                  <a:pt x="1734879" y="854148"/>
                  <a:pt x="2041451" y="2330303"/>
                  <a:pt x="2211572" y="2606749"/>
                </a:cubicBezTo>
                <a:cubicBezTo>
                  <a:pt x="2381693" y="2883195"/>
                  <a:pt x="2472070" y="2335618"/>
                  <a:pt x="2583712" y="2085753"/>
                </a:cubicBezTo>
                <a:cubicBezTo>
                  <a:pt x="2695354" y="1835888"/>
                  <a:pt x="2743200" y="1252870"/>
                  <a:pt x="2881423" y="1107558"/>
                </a:cubicBezTo>
                <a:cubicBezTo>
                  <a:pt x="3019646" y="962246"/>
                  <a:pt x="3257107" y="1256413"/>
                  <a:pt x="3413051" y="1213883"/>
                </a:cubicBezTo>
                <a:cubicBezTo>
                  <a:pt x="3568995" y="1171353"/>
                  <a:pt x="3687726" y="994143"/>
                  <a:pt x="3817089" y="852376"/>
                </a:cubicBezTo>
                <a:cubicBezTo>
                  <a:pt x="3946452" y="710609"/>
                  <a:pt x="3783419" y="409353"/>
                  <a:pt x="4189228" y="363279"/>
                </a:cubicBezTo>
                <a:cubicBezTo>
                  <a:pt x="4595037" y="317205"/>
                  <a:pt x="5423490" y="446567"/>
                  <a:pt x="6251944" y="5759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867013" y="1036090"/>
            <a:ext cx="628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Build a proposal distribution (Gaussian)</a:t>
            </a:r>
          </a:p>
        </p:txBody>
      </p:sp>
      <p:grpSp>
        <p:nvGrpSpPr>
          <p:cNvPr id="4" name="Gruppieren 39"/>
          <p:cNvGrpSpPr/>
          <p:nvPr/>
        </p:nvGrpSpPr>
        <p:grpSpPr>
          <a:xfrm>
            <a:off x="1605516" y="5729177"/>
            <a:ext cx="1127050" cy="754911"/>
            <a:chOff x="3338623" y="2401186"/>
            <a:chExt cx="1127050" cy="754911"/>
          </a:xfrm>
        </p:grpSpPr>
        <p:sp>
          <p:nvSpPr>
            <p:cNvPr id="38" name="Freihandform 37"/>
            <p:cNvSpPr/>
            <p:nvPr/>
          </p:nvSpPr>
          <p:spPr>
            <a:xfrm>
              <a:off x="3338623" y="2408274"/>
              <a:ext cx="499730" cy="747823"/>
            </a:xfrm>
            <a:custGeom>
              <a:avLst/>
              <a:gdLst>
                <a:gd name="connsiteX0" fmla="*/ 0 w 499730"/>
                <a:gd name="connsiteY0" fmla="*/ 728331 h 747823"/>
                <a:gd name="connsiteX1" fmla="*/ 180754 w 499730"/>
                <a:gd name="connsiteY1" fmla="*/ 664535 h 747823"/>
                <a:gd name="connsiteX2" fmla="*/ 329610 w 499730"/>
                <a:gd name="connsiteY2" fmla="*/ 228600 h 747823"/>
                <a:gd name="connsiteX3" fmla="*/ 414670 w 499730"/>
                <a:gd name="connsiteY3" fmla="*/ 37214 h 747823"/>
                <a:gd name="connsiteX4" fmla="*/ 499730 w 499730"/>
                <a:gd name="connsiteY4" fmla="*/ 5317 h 747823"/>
                <a:gd name="connsiteX5" fmla="*/ 499730 w 499730"/>
                <a:gd name="connsiteY5" fmla="*/ 5317 h 74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730" h="747823">
                  <a:moveTo>
                    <a:pt x="0" y="728331"/>
                  </a:moveTo>
                  <a:cubicBezTo>
                    <a:pt x="62909" y="738077"/>
                    <a:pt x="125819" y="747823"/>
                    <a:pt x="180754" y="664535"/>
                  </a:cubicBezTo>
                  <a:cubicBezTo>
                    <a:pt x="235689" y="581247"/>
                    <a:pt x="290624" y="333153"/>
                    <a:pt x="329610" y="228600"/>
                  </a:cubicBezTo>
                  <a:cubicBezTo>
                    <a:pt x="368596" y="124047"/>
                    <a:pt x="386317" y="74428"/>
                    <a:pt x="414670" y="37214"/>
                  </a:cubicBezTo>
                  <a:cubicBezTo>
                    <a:pt x="443023" y="0"/>
                    <a:pt x="499730" y="5317"/>
                    <a:pt x="499730" y="5317"/>
                  </a:cubicBezTo>
                  <a:lnTo>
                    <a:pt x="499730" y="5317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 flipH="1">
              <a:off x="3841896" y="2401186"/>
              <a:ext cx="623777" cy="747823"/>
            </a:xfrm>
            <a:custGeom>
              <a:avLst/>
              <a:gdLst>
                <a:gd name="connsiteX0" fmla="*/ 0 w 499730"/>
                <a:gd name="connsiteY0" fmla="*/ 728331 h 747823"/>
                <a:gd name="connsiteX1" fmla="*/ 180754 w 499730"/>
                <a:gd name="connsiteY1" fmla="*/ 664535 h 747823"/>
                <a:gd name="connsiteX2" fmla="*/ 329610 w 499730"/>
                <a:gd name="connsiteY2" fmla="*/ 228600 h 747823"/>
                <a:gd name="connsiteX3" fmla="*/ 414670 w 499730"/>
                <a:gd name="connsiteY3" fmla="*/ 37214 h 747823"/>
                <a:gd name="connsiteX4" fmla="*/ 499730 w 499730"/>
                <a:gd name="connsiteY4" fmla="*/ 5317 h 747823"/>
                <a:gd name="connsiteX5" fmla="*/ 499730 w 499730"/>
                <a:gd name="connsiteY5" fmla="*/ 5317 h 74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730" h="747823">
                  <a:moveTo>
                    <a:pt x="0" y="728331"/>
                  </a:moveTo>
                  <a:cubicBezTo>
                    <a:pt x="62909" y="738077"/>
                    <a:pt x="125819" y="747823"/>
                    <a:pt x="180754" y="664535"/>
                  </a:cubicBezTo>
                  <a:cubicBezTo>
                    <a:pt x="235689" y="581247"/>
                    <a:pt x="290624" y="333153"/>
                    <a:pt x="329610" y="228600"/>
                  </a:cubicBezTo>
                  <a:cubicBezTo>
                    <a:pt x="368596" y="124047"/>
                    <a:pt x="386317" y="74428"/>
                    <a:pt x="414670" y="37214"/>
                  </a:cubicBezTo>
                  <a:cubicBezTo>
                    <a:pt x="443023" y="0"/>
                    <a:pt x="499730" y="5317"/>
                    <a:pt x="499730" y="5317"/>
                  </a:cubicBezTo>
                  <a:lnTo>
                    <a:pt x="499730" y="5317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66"/>
          <p:cNvGrpSpPr/>
          <p:nvPr/>
        </p:nvGrpSpPr>
        <p:grpSpPr>
          <a:xfrm>
            <a:off x="2071670" y="750338"/>
            <a:ext cx="3868152" cy="5750495"/>
            <a:chOff x="2071670" y="750338"/>
            <a:chExt cx="3868152" cy="5750495"/>
          </a:xfrm>
        </p:grpSpPr>
        <p:sp>
          <p:nvSpPr>
            <p:cNvPr id="15" name="Ellipse 14"/>
            <p:cNvSpPr/>
            <p:nvPr/>
          </p:nvSpPr>
          <p:spPr>
            <a:xfrm>
              <a:off x="2071670" y="4286256"/>
              <a:ext cx="71438" cy="71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 rot="16200000" flipH="1">
              <a:off x="495227" y="4884851"/>
              <a:ext cx="3194104" cy="378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2867013" y="750338"/>
              <a:ext cx="3072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1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 Pick a starting point</a:t>
              </a:r>
              <a:endParaRPr lang="de-DE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1850065" y="4125433"/>
            <a:ext cx="202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43" name="Gerade Verbindung 42"/>
          <p:cNvCxnSpPr/>
          <p:nvPr/>
        </p:nvCxnSpPr>
        <p:spPr>
          <a:xfrm rot="10800000">
            <a:off x="1212112" y="4327451"/>
            <a:ext cx="1371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10800000">
            <a:off x="1258187" y="3841897"/>
            <a:ext cx="13716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69"/>
          <p:cNvGrpSpPr/>
          <p:nvPr/>
        </p:nvGrpSpPr>
        <p:grpSpPr>
          <a:xfrm>
            <a:off x="2867013" y="1549996"/>
            <a:ext cx="6286512" cy="1571269"/>
            <a:chOff x="2867013" y="1549996"/>
            <a:chExt cx="6286512" cy="1571269"/>
          </a:xfrm>
        </p:grpSpPr>
        <p:sp>
          <p:nvSpPr>
            <p:cNvPr id="51" name="Textfeld 50"/>
            <p:cNvSpPr txBox="1"/>
            <p:nvPr/>
          </p:nvSpPr>
          <p:spPr>
            <a:xfrm>
              <a:off x="2867013" y="1549996"/>
              <a:ext cx="6286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4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Compare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the</a:t>
              </a:r>
              <a:r>
                <a:rPr lang="de-DE" dirty="0" smtClean="0">
                  <a:solidFill>
                    <a:srgbClr val="0070C0"/>
                  </a:solidFill>
                </a:rPr>
                <a:t> 2 </a:t>
              </a:r>
              <a:r>
                <a:rPr lang="de-DE" dirty="0" err="1" smtClean="0">
                  <a:solidFill>
                    <a:srgbClr val="0070C0"/>
                  </a:solidFill>
                </a:rPr>
                <a:t>points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with</a:t>
              </a:r>
              <a:endParaRPr lang="en-US" dirty="0" smtClean="0">
                <a:solidFill>
                  <a:srgbClr val="FF6600"/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390677" y="1920936"/>
              <a:ext cx="57628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If </a:t>
              </a:r>
              <a:r>
                <a:rPr lang="en-US" dirty="0" smtClean="0">
                  <a:latin typeface="Lucida Calligraphy" pitchFamily="66" charset="0"/>
                </a:rPr>
                <a:t>L</a:t>
              </a:r>
              <a:r>
                <a:rPr lang="en-US" baseline="-25000" dirty="0" smtClean="0"/>
                <a:t>1</a:t>
              </a:r>
              <a:r>
                <a:rPr lang="en-US" dirty="0" smtClean="0"/>
                <a:t>/</a:t>
              </a:r>
              <a:r>
                <a:rPr lang="en-US" dirty="0" smtClean="0">
                  <a:latin typeface="Lucida Calligraphy" pitchFamily="66" charset="0"/>
                </a:rPr>
                <a:t>L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dirty="0" smtClean="0"/>
                <a:t>&gt; 1 : point 2 accepted (lower </a:t>
              </a:r>
              <a:r>
                <a:rPr lang="de-DE" dirty="0" smtClean="0">
                  <a:latin typeface="Symbol" pitchFamily="18" charset="2"/>
                </a:rPr>
                <a:t>c</a:t>
              </a:r>
              <a:r>
                <a:rPr lang="de-DE" baseline="30000" dirty="0" smtClean="0"/>
                <a:t>2</a:t>
              </a:r>
              <a:r>
                <a:rPr lang="de-DE" dirty="0" smtClean="0"/>
                <a:t>)</a:t>
              </a:r>
              <a:endParaRPr lang="en-US" dirty="0" smtClean="0"/>
            </a:p>
            <a:p>
              <a:r>
                <a:rPr lang="en-US" dirty="0" smtClean="0"/>
                <a:t>If </a:t>
              </a:r>
              <a:r>
                <a:rPr lang="en-US" dirty="0" smtClean="0">
                  <a:latin typeface="Lucida Calligraphy" pitchFamily="66" charset="0"/>
                </a:rPr>
                <a:t>L</a:t>
              </a:r>
              <a:r>
                <a:rPr lang="en-US" baseline="-25000" dirty="0" smtClean="0"/>
                <a:t>1</a:t>
              </a:r>
              <a:r>
                <a:rPr lang="en-US" dirty="0" smtClean="0"/>
                <a:t>/</a:t>
              </a:r>
              <a:r>
                <a:rPr lang="en-US" dirty="0" smtClean="0">
                  <a:latin typeface="Lucida Calligraphy" pitchFamily="66" charset="0"/>
                </a:rPr>
                <a:t>L</a:t>
              </a:r>
              <a:r>
                <a:rPr lang="en-US" baseline="-25000" dirty="0" smtClean="0"/>
                <a:t>2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&lt; 1</a:t>
              </a:r>
              <a:r>
                <a:rPr lang="en-US" dirty="0" smtClean="0"/>
                <a:t> : point 2 accepted with a probability of </a:t>
              </a:r>
              <a:r>
                <a:rPr lang="en-US" dirty="0" smtClean="0"/>
                <a:t>L</a:t>
              </a:r>
              <a:endParaRPr lang="en-US" dirty="0" smtClean="0"/>
            </a:p>
          </p:txBody>
        </p:sp>
      </p:grpSp>
      <p:sp>
        <p:nvSpPr>
          <p:cNvPr id="53" name="Rechteck 52"/>
          <p:cNvSpPr/>
          <p:nvPr/>
        </p:nvSpPr>
        <p:spPr>
          <a:xfrm>
            <a:off x="670684" y="366963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400" baseline="30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[2]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74222" y="417292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400" baseline="30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[1]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62" name="Gerade Verbindung 61"/>
          <p:cNvCxnSpPr/>
          <p:nvPr/>
        </p:nvCxnSpPr>
        <p:spPr>
          <a:xfrm rot="10800000" flipV="1">
            <a:off x="1190847" y="4761460"/>
            <a:ext cx="889562" cy="19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642323" y="458761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400" baseline="30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[2]</a:t>
            </a:r>
            <a:endParaRPr lang="de-DE" sz="1400" dirty="0">
              <a:solidFill>
                <a:srgbClr val="FF0000"/>
              </a:solidFill>
            </a:endParaRPr>
          </a:p>
        </p:txBody>
      </p:sp>
      <p:grpSp>
        <p:nvGrpSpPr>
          <p:cNvPr id="21" name="Gruppieren 74"/>
          <p:cNvGrpSpPr/>
          <p:nvPr/>
        </p:nvGrpSpPr>
        <p:grpSpPr>
          <a:xfrm>
            <a:off x="1683462" y="1305447"/>
            <a:ext cx="7480704" cy="5220196"/>
            <a:chOff x="1683462" y="1305447"/>
            <a:chExt cx="7480704" cy="5220196"/>
          </a:xfrm>
        </p:grpSpPr>
        <p:sp>
          <p:nvSpPr>
            <p:cNvPr id="50" name="Textfeld 49"/>
            <p:cNvSpPr txBox="1"/>
            <p:nvPr/>
          </p:nvSpPr>
          <p:spPr>
            <a:xfrm>
              <a:off x="2877654" y="1305447"/>
              <a:ext cx="6286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3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 Pick a second point according to the proposal distribution</a:t>
              </a:r>
            </a:p>
          </p:txBody>
        </p:sp>
        <p:grpSp>
          <p:nvGrpSpPr>
            <p:cNvPr id="24" name="Gruppieren 73"/>
            <p:cNvGrpSpPr/>
            <p:nvPr/>
          </p:nvGrpSpPr>
          <p:grpSpPr>
            <a:xfrm>
              <a:off x="1683462" y="3331539"/>
              <a:ext cx="836763" cy="3194104"/>
              <a:chOff x="1683462" y="3331539"/>
              <a:chExt cx="836763" cy="3194104"/>
            </a:xfrm>
          </p:grpSpPr>
          <p:grpSp>
            <p:nvGrpSpPr>
              <p:cNvPr id="25" name="Gruppieren 72"/>
              <p:cNvGrpSpPr/>
              <p:nvPr/>
            </p:nvGrpSpPr>
            <p:grpSpPr>
              <a:xfrm>
                <a:off x="2232840" y="3331539"/>
                <a:ext cx="287385" cy="3194104"/>
                <a:chOff x="2232840" y="3331539"/>
                <a:chExt cx="287385" cy="3194104"/>
              </a:xfrm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2448787" y="381044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1" name="Gerade Verbindung 40"/>
                <p:cNvCxnSpPr/>
                <p:nvPr/>
              </p:nvCxnSpPr>
              <p:spPr>
                <a:xfrm rot="16200000" flipH="1">
                  <a:off x="892175" y="4909661"/>
                  <a:ext cx="3194104" cy="3786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feld 45"/>
                <p:cNvSpPr txBox="1"/>
                <p:nvPr/>
              </p:nvSpPr>
              <p:spPr>
                <a:xfrm>
                  <a:off x="2232840" y="3625707"/>
                  <a:ext cx="26581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2</a:t>
                  </a:r>
                  <a:endParaRPr lang="de-DE" sz="1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1" name="Ellipse 60"/>
              <p:cNvSpPr/>
              <p:nvPr/>
            </p:nvSpPr>
            <p:spPr>
              <a:xfrm>
                <a:off x="1862548" y="4747013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1683462" y="4543683"/>
                <a:ext cx="2658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2</a:t>
                </a:r>
                <a:endParaRPr lang="de-DE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77" name="Gerade Verbindung 76"/>
          <p:cNvCxnSpPr/>
          <p:nvPr/>
        </p:nvCxnSpPr>
        <p:spPr>
          <a:xfrm rot="16200000" flipH="1" flipV="1">
            <a:off x="958486" y="5457191"/>
            <a:ext cx="1857117" cy="300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5460521" y="3459192"/>
            <a:ext cx="2838090" cy="1224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oliennummernplatzhalt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5" name="Abgerundetes Rechteck 54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3629316" y="242133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Markov Chains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4621161" y="4365522"/>
            <a:ext cx="1592826" cy="1809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950" y="1671484"/>
            <a:ext cx="177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0530" cy="14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feld 64"/>
          <p:cNvSpPr txBox="1"/>
          <p:nvPr/>
        </p:nvSpPr>
        <p:spPr>
          <a:xfrm>
            <a:off x="1" y="1399401"/>
            <a:ext cx="1101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Andrei </a:t>
            </a:r>
            <a:r>
              <a:rPr lang="en-US" sz="1100" dirty="0" smtClean="0"/>
              <a:t>Markov</a:t>
            </a:r>
          </a:p>
          <a:p>
            <a:pPr algn="ctr"/>
            <a:r>
              <a:rPr lang="en-US" sz="1100" dirty="0" smtClean="0"/>
              <a:t>1856-1922</a:t>
            </a:r>
            <a:endParaRPr lang="de-DE" sz="1100" dirty="0"/>
          </a:p>
        </p:txBody>
      </p:sp>
      <p:sp>
        <p:nvSpPr>
          <p:cNvPr id="66" name="Textfeld 65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4482" y="745623"/>
            <a:ext cx="509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This algorithm (Metropolis-Hasting) gives out a suite of numbers, each depending ONLY on the precedent 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Markov chain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rot="5400000" flipH="1" flipV="1">
            <a:off x="-235765" y="4693445"/>
            <a:ext cx="3614759" cy="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1571604" y="6500834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81048" y="2805103"/>
            <a:ext cx="17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679944" y="3708991"/>
            <a:ext cx="6251944" cy="2883195"/>
          </a:xfrm>
          <a:custGeom>
            <a:avLst/>
            <a:gdLst>
              <a:gd name="connsiteX0" fmla="*/ 0 w 6251944"/>
              <a:gd name="connsiteY0" fmla="*/ 1607288 h 2883195"/>
              <a:gd name="connsiteX1" fmla="*/ 361507 w 6251944"/>
              <a:gd name="connsiteY1" fmla="*/ 724786 h 2883195"/>
              <a:gd name="connsiteX2" fmla="*/ 723014 w 6251944"/>
              <a:gd name="connsiteY2" fmla="*/ 182525 h 2883195"/>
              <a:gd name="connsiteX3" fmla="*/ 1180214 w 6251944"/>
              <a:gd name="connsiteY3" fmla="*/ 44302 h 2883195"/>
              <a:gd name="connsiteX4" fmla="*/ 1562986 w 6251944"/>
              <a:gd name="connsiteY4" fmla="*/ 427074 h 2883195"/>
              <a:gd name="connsiteX5" fmla="*/ 2211572 w 6251944"/>
              <a:gd name="connsiteY5" fmla="*/ 2606749 h 2883195"/>
              <a:gd name="connsiteX6" fmla="*/ 2583712 w 6251944"/>
              <a:gd name="connsiteY6" fmla="*/ 2085753 h 2883195"/>
              <a:gd name="connsiteX7" fmla="*/ 2881423 w 6251944"/>
              <a:gd name="connsiteY7" fmla="*/ 1107558 h 2883195"/>
              <a:gd name="connsiteX8" fmla="*/ 3413051 w 6251944"/>
              <a:gd name="connsiteY8" fmla="*/ 1213883 h 2883195"/>
              <a:gd name="connsiteX9" fmla="*/ 3817089 w 6251944"/>
              <a:gd name="connsiteY9" fmla="*/ 852376 h 2883195"/>
              <a:gd name="connsiteX10" fmla="*/ 4189228 w 6251944"/>
              <a:gd name="connsiteY10" fmla="*/ 363279 h 2883195"/>
              <a:gd name="connsiteX11" fmla="*/ 6251944 w 6251944"/>
              <a:gd name="connsiteY11" fmla="*/ 575930 h 28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944" h="2883195">
                <a:moveTo>
                  <a:pt x="0" y="1607288"/>
                </a:moveTo>
                <a:cubicBezTo>
                  <a:pt x="120502" y="1284767"/>
                  <a:pt x="241005" y="962246"/>
                  <a:pt x="361507" y="724786"/>
                </a:cubicBezTo>
                <a:cubicBezTo>
                  <a:pt x="482009" y="487326"/>
                  <a:pt x="586563" y="295939"/>
                  <a:pt x="723014" y="182525"/>
                </a:cubicBezTo>
                <a:cubicBezTo>
                  <a:pt x="859465" y="69111"/>
                  <a:pt x="1040219" y="3544"/>
                  <a:pt x="1180214" y="44302"/>
                </a:cubicBezTo>
                <a:cubicBezTo>
                  <a:pt x="1320209" y="85060"/>
                  <a:pt x="1391093" y="0"/>
                  <a:pt x="1562986" y="427074"/>
                </a:cubicBezTo>
                <a:cubicBezTo>
                  <a:pt x="1734879" y="854148"/>
                  <a:pt x="2041451" y="2330303"/>
                  <a:pt x="2211572" y="2606749"/>
                </a:cubicBezTo>
                <a:cubicBezTo>
                  <a:pt x="2381693" y="2883195"/>
                  <a:pt x="2472070" y="2335618"/>
                  <a:pt x="2583712" y="2085753"/>
                </a:cubicBezTo>
                <a:cubicBezTo>
                  <a:pt x="2695354" y="1835888"/>
                  <a:pt x="2743200" y="1252870"/>
                  <a:pt x="2881423" y="1107558"/>
                </a:cubicBezTo>
                <a:cubicBezTo>
                  <a:pt x="3019646" y="962246"/>
                  <a:pt x="3257107" y="1256413"/>
                  <a:pt x="3413051" y="1213883"/>
                </a:cubicBezTo>
                <a:cubicBezTo>
                  <a:pt x="3568995" y="1171353"/>
                  <a:pt x="3687726" y="994143"/>
                  <a:pt x="3817089" y="852376"/>
                </a:cubicBezTo>
                <a:cubicBezTo>
                  <a:pt x="3946452" y="710609"/>
                  <a:pt x="3783419" y="409353"/>
                  <a:pt x="4189228" y="363279"/>
                </a:cubicBezTo>
                <a:cubicBezTo>
                  <a:pt x="4595037" y="317205"/>
                  <a:pt x="5423490" y="446567"/>
                  <a:pt x="6251944" y="5759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657724" y="5967431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Absolute minimum</a:t>
            </a:r>
            <a:endParaRPr lang="de-DE" sz="1200" dirty="0"/>
          </a:p>
        </p:txBody>
      </p:sp>
      <p:cxnSp>
        <p:nvCxnSpPr>
          <p:cNvPr id="13" name="Gerade Verbindung mit Pfeil 12"/>
          <p:cNvCxnSpPr>
            <a:stCxn id="12" idx="1"/>
          </p:cNvCxnSpPr>
          <p:nvPr/>
        </p:nvCxnSpPr>
        <p:spPr>
          <a:xfrm rot="10800000" flipV="1">
            <a:off x="4300534" y="6105931"/>
            <a:ext cx="357190" cy="147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49"/>
          <p:cNvGrpSpPr/>
          <p:nvPr/>
        </p:nvGrpSpPr>
        <p:grpSpPr>
          <a:xfrm>
            <a:off x="1850065" y="4125433"/>
            <a:ext cx="293043" cy="276999"/>
            <a:chOff x="1850065" y="4125433"/>
            <a:chExt cx="293043" cy="276999"/>
          </a:xfrm>
        </p:grpSpPr>
        <p:sp>
          <p:nvSpPr>
            <p:cNvPr id="8" name="Ellipse 7"/>
            <p:cNvSpPr/>
            <p:nvPr/>
          </p:nvSpPr>
          <p:spPr>
            <a:xfrm>
              <a:off x="2071670" y="4286256"/>
              <a:ext cx="71438" cy="71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50065" y="4125433"/>
              <a:ext cx="202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pieren 50"/>
          <p:cNvGrpSpPr/>
          <p:nvPr/>
        </p:nvGrpSpPr>
        <p:grpSpPr>
          <a:xfrm>
            <a:off x="2232840" y="3625707"/>
            <a:ext cx="287385" cy="276999"/>
            <a:chOff x="2232840" y="3625707"/>
            <a:chExt cx="287385" cy="276999"/>
          </a:xfrm>
        </p:grpSpPr>
        <p:sp>
          <p:nvSpPr>
            <p:cNvPr id="11" name="Ellipse 10"/>
            <p:cNvSpPr/>
            <p:nvPr/>
          </p:nvSpPr>
          <p:spPr>
            <a:xfrm>
              <a:off x="2448787" y="3810449"/>
              <a:ext cx="71438" cy="71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232840" y="3625707"/>
              <a:ext cx="265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Ellipse 27"/>
          <p:cNvSpPr/>
          <p:nvPr/>
        </p:nvSpPr>
        <p:spPr>
          <a:xfrm>
            <a:off x="3414966" y="47895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3535467" y="525030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3588632" y="545232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3492935" y="5058908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3726861" y="595208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3833191" y="6239171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4152181" y="595208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4067117" y="621790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3953692" y="634903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123820" y="6093847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794197" y="61576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389645" y="520067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4733439" y="4778893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034701" y="4899394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276" y="511264"/>
            <a:ext cx="2536723" cy="253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feil nach rechts 47"/>
          <p:cNvSpPr/>
          <p:nvPr/>
        </p:nvSpPr>
        <p:spPr>
          <a:xfrm>
            <a:off x="1666875" y="1320889"/>
            <a:ext cx="561975" cy="190500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Abgerundetes Rechteck 48"/>
          <p:cNvSpPr/>
          <p:nvPr/>
        </p:nvSpPr>
        <p:spPr>
          <a:xfrm>
            <a:off x="161925" y="635090"/>
            <a:ext cx="5486400" cy="101917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53"/>
          <p:cNvGrpSpPr/>
          <p:nvPr/>
        </p:nvGrpSpPr>
        <p:grpSpPr>
          <a:xfrm>
            <a:off x="142875" y="1806666"/>
            <a:ext cx="5591176" cy="936522"/>
            <a:chOff x="209550" y="1590677"/>
            <a:chExt cx="5591176" cy="936522"/>
          </a:xfrm>
        </p:grpSpPr>
        <p:sp>
          <p:nvSpPr>
            <p:cNvPr id="29" name="Textfeld 28"/>
            <p:cNvSpPr txBox="1"/>
            <p:nvPr/>
          </p:nvSpPr>
          <p:spPr>
            <a:xfrm>
              <a:off x="466725" y="1683710"/>
              <a:ext cx="5334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Higher density around minima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Possibility to accept points in a worse </a:t>
              </a:r>
              <a:r>
                <a:rPr lang="en-US" sz="1600" dirty="0" smtClean="0">
                  <a:solidFill>
                    <a:srgbClr val="0000FF"/>
                  </a:solidFill>
                  <a:latin typeface="Symbol" pitchFamily="18" charset="2"/>
                </a:rPr>
                <a:t>c</a:t>
              </a:r>
              <a:r>
                <a:rPr lang="en-US" sz="1600" dirty="0" smtClean="0">
                  <a:solidFill>
                    <a:srgbClr val="0000FF"/>
                  </a:solidFill>
                </a:rPr>
                <a:t>2 region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  <a:sym typeface="Wingdings" pitchFamily="2" charset="2"/>
                </a:rPr>
                <a:t>Allows </a:t>
              </a:r>
              <a:r>
                <a:rPr lang="en-US" sz="1600" b="1" dirty="0" smtClean="0">
                  <a:solidFill>
                    <a:srgbClr val="FF0000"/>
                  </a:solidFill>
                  <a:sym typeface="Wingdings" pitchFamily="2" charset="2"/>
                </a:rPr>
                <a:t>scan of the </a:t>
              </a:r>
              <a:r>
                <a:rPr lang="en-US" sz="1600" b="1" dirty="0" smtClean="0">
                  <a:solidFill>
                    <a:srgbClr val="FF0000"/>
                  </a:solidFill>
                  <a:sym typeface="Wingdings" pitchFamily="2" charset="2"/>
                </a:rPr>
                <a:t>surface</a:t>
              </a:r>
              <a:endParaRPr lang="en-US" sz="1600" b="1" dirty="0" smtClean="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209550" y="1590677"/>
              <a:ext cx="5486400" cy="936522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5572124" y="5253056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Secondary minimum</a:t>
            </a:r>
            <a:endParaRPr lang="de-DE" sz="1200" dirty="0"/>
          </a:p>
        </p:txBody>
      </p:sp>
      <p:cxnSp>
        <p:nvCxnSpPr>
          <p:cNvPr id="57" name="Gerade Verbindung mit Pfeil 56"/>
          <p:cNvCxnSpPr>
            <a:stCxn id="56" idx="1"/>
          </p:cNvCxnSpPr>
          <p:nvPr/>
        </p:nvCxnSpPr>
        <p:spPr>
          <a:xfrm rot="10800000">
            <a:off x="5238750" y="5095876"/>
            <a:ext cx="333374" cy="29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000568" y="648917"/>
            <a:ext cx="214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Brownian</a:t>
            </a:r>
            <a:r>
              <a:rPr lang="de-DE" sz="1400" dirty="0" smtClean="0"/>
              <a:t> </a:t>
            </a:r>
            <a:r>
              <a:rPr lang="de-DE" sz="1400" dirty="0" err="1" smtClean="0"/>
              <a:t>movement</a:t>
            </a:r>
            <a:endParaRPr lang="de-DE" sz="1400" dirty="0"/>
          </a:p>
        </p:txBody>
      </p:sp>
      <p:sp>
        <p:nvSpPr>
          <p:cNvPr id="50" name="Abgerundetes Rechteck 49"/>
          <p:cNvSpPr/>
          <p:nvPr/>
        </p:nvSpPr>
        <p:spPr>
          <a:xfrm>
            <a:off x="1741251" y="134830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3455391" y="114317"/>
            <a:ext cx="211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Markov Chains (2)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893CC-61E8-4620-A79E-D090FF93DAE9}" type="slidenum">
              <a:t>14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02110" y="1197916"/>
            <a:ext cx="7192289" cy="4816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3033660" y="3361218"/>
            <a:ext cx="1376413" cy="30365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# </a:t>
            </a:r>
            <a:r>
              <a:rPr lang="en-GB" sz="1500" dirty="0" smtClean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steps</a:t>
            </a:r>
            <a:endParaRPr lang="en-GB" sz="1500" dirty="0">
              <a:solidFill>
                <a:srgbClr val="FF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42904" y="1004250"/>
            <a:ext cx="1656921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Start value = 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00277" y="1004250"/>
            <a:ext cx="1785582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Start value = 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4465" y="5997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Behaviour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Markov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741251" y="134830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3455391" y="114317"/>
            <a:ext cx="211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Markov Chains (3)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22318" y="3415295"/>
            <a:ext cx="1376413" cy="30365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# </a:t>
            </a:r>
            <a:r>
              <a:rPr lang="en-GB" sz="1500" dirty="0" smtClean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steps</a:t>
            </a:r>
            <a:endParaRPr lang="en-GB" sz="1500" dirty="0">
              <a:solidFill>
                <a:srgbClr val="FF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66395" y="5863528"/>
            <a:ext cx="1376413" cy="30365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# </a:t>
            </a:r>
            <a:r>
              <a:rPr lang="en-GB" sz="1500" dirty="0" smtClean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steps</a:t>
            </a:r>
            <a:endParaRPr lang="en-GB" sz="1500" dirty="0">
              <a:solidFill>
                <a:srgbClr val="FF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43892" y="5952018"/>
            <a:ext cx="1376413" cy="30365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# </a:t>
            </a:r>
            <a:r>
              <a:rPr lang="en-GB" sz="1500" dirty="0" smtClean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steps</a:t>
            </a:r>
            <a:endParaRPr lang="en-GB" sz="1500" dirty="0">
              <a:solidFill>
                <a:srgbClr val="FF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26141" y="6194323"/>
            <a:ext cx="754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u="sng" dirty="0" err="1" smtClean="0">
                <a:solidFill>
                  <a:srgbClr val="FF0000"/>
                </a:solidFill>
              </a:rPr>
              <a:t>For</a:t>
            </a:r>
            <a:r>
              <a:rPr lang="de-DE" b="1" i="1" u="sng" dirty="0" smtClean="0">
                <a:solidFill>
                  <a:srgbClr val="FF0000"/>
                </a:solidFill>
              </a:rPr>
              <a:t> </a:t>
            </a:r>
            <a:r>
              <a:rPr lang="de-DE" b="1" i="1" u="sng" dirty="0" err="1" smtClean="0">
                <a:solidFill>
                  <a:srgbClr val="FF0000"/>
                </a:solidFill>
              </a:rPr>
              <a:t>unbiased</a:t>
            </a:r>
            <a:r>
              <a:rPr lang="de-DE" b="1" i="1" u="sng" dirty="0" smtClean="0">
                <a:solidFill>
                  <a:srgbClr val="FF0000"/>
                </a:solidFill>
              </a:rPr>
              <a:t> </a:t>
            </a:r>
            <a:r>
              <a:rPr lang="de-DE" b="1" i="1" u="sng" dirty="0" err="1" smtClean="0">
                <a:solidFill>
                  <a:srgbClr val="FF0000"/>
                </a:solidFill>
              </a:rPr>
              <a:t>results</a:t>
            </a:r>
            <a:r>
              <a:rPr lang="de-DE" b="1" i="1" u="sng" dirty="0" smtClean="0">
                <a:solidFill>
                  <a:srgbClr val="FF0000"/>
                </a:solidFill>
              </a:rPr>
              <a:t>: </a:t>
            </a:r>
            <a:r>
              <a:rPr lang="de-DE" b="1" dirty="0" smtClean="0"/>
              <a:t>- </a:t>
            </a:r>
            <a:r>
              <a:rPr lang="de-DE" b="1" dirty="0" err="1" smtClean="0"/>
              <a:t>long</a:t>
            </a:r>
            <a:r>
              <a:rPr lang="de-DE" b="1" dirty="0" smtClean="0"/>
              <a:t> </a:t>
            </a:r>
            <a:r>
              <a:rPr lang="de-DE" b="1" dirty="0" err="1" smtClean="0"/>
              <a:t>enough</a:t>
            </a:r>
            <a:r>
              <a:rPr lang="de-DE" b="1" dirty="0" smtClean="0"/>
              <a:t> </a:t>
            </a:r>
            <a:r>
              <a:rPr lang="de-DE" b="1" dirty="0" err="1" smtClean="0"/>
              <a:t>chain</a:t>
            </a:r>
            <a:endParaRPr lang="de-DE" b="1" dirty="0" smtClean="0"/>
          </a:p>
          <a:p>
            <a:r>
              <a:rPr lang="de-DE" b="1" dirty="0" smtClean="0"/>
              <a:t> </a:t>
            </a:r>
            <a:r>
              <a:rPr lang="de-DE" b="1" dirty="0" smtClean="0"/>
              <a:t>		   - </a:t>
            </a:r>
            <a:r>
              <a:rPr lang="de-DE" b="1" dirty="0" err="1" smtClean="0"/>
              <a:t>adapted</a:t>
            </a:r>
            <a:r>
              <a:rPr lang="de-DE" b="1" dirty="0" smtClean="0"/>
              <a:t> </a:t>
            </a:r>
            <a:r>
              <a:rPr lang="de-DE" b="1" dirty="0" err="1" smtClean="0"/>
              <a:t>proposal</a:t>
            </a:r>
            <a:r>
              <a:rPr lang="de-DE" b="1" dirty="0" smtClean="0"/>
              <a:t> </a:t>
            </a:r>
            <a:r>
              <a:rPr lang="de-DE" b="1" dirty="0" err="1" smtClean="0"/>
              <a:t>distributions</a:t>
            </a:r>
            <a:r>
              <a:rPr lang="de-DE" b="1" dirty="0" smtClean="0"/>
              <a:t> („large“ </a:t>
            </a:r>
            <a:r>
              <a:rPr lang="de-DE" b="1" dirty="0" err="1" smtClean="0"/>
              <a:t>width</a:t>
            </a:r>
            <a:r>
              <a:rPr lang="de-DE" b="1" dirty="0" smtClean="0"/>
              <a:t>)</a:t>
            </a:r>
            <a:endParaRPr lang="de-DE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829073-F1F7-4FC4-A2E9-F22535F76277}" type="slidenum">
              <a:t>15</a:t>
            </a:fld>
            <a:endParaRPr lang="en-GB"/>
          </a:p>
        </p:txBody>
      </p:sp>
      <p:sp>
        <p:nvSpPr>
          <p:cNvPr id="2" name="Textplatzhalter 1"/>
          <p:cNvSpPr txBox="1">
            <a:spLocks noGrp="1"/>
          </p:cNvSpPr>
          <p:nvPr>
            <p:ph type="body" idx="4294967295"/>
          </p:nvPr>
        </p:nvSpPr>
        <p:spPr>
          <a:xfrm>
            <a:off x="914017" y="1441548"/>
            <a:ext cx="8228763" cy="444450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en-GB" sz="1800" dirty="0"/>
          </a:p>
          <a:p>
            <a:pPr lvl="0">
              <a:buNone/>
            </a:pPr>
            <a:endParaRPr lang="en-GB" sz="1800" dirty="0"/>
          </a:p>
        </p:txBody>
      </p:sp>
      <p:sp>
        <p:nvSpPr>
          <p:cNvPr id="7" name="Abgerundetes Rechteck 6"/>
          <p:cNvSpPr/>
          <p:nvPr/>
        </p:nvSpPr>
        <p:spPr>
          <a:xfrm>
            <a:off x="1751084" y="2140611"/>
            <a:ext cx="5554494" cy="81889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881447" y="2169259"/>
            <a:ext cx="3220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</a:rPr>
              <a:t>Fittino</a:t>
            </a:r>
            <a:r>
              <a:rPr lang="en-US" sz="4000" b="1" dirty="0" smtClean="0">
                <a:solidFill>
                  <a:srgbClr val="FFC000"/>
                </a:solidFill>
              </a:rPr>
              <a:t> Results</a:t>
            </a:r>
            <a:endParaRPr lang="en-US" sz="4000" b="1" dirty="0" smtClean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74B4DB-EDDE-496C-9800-686C8919C5DB}" type="slidenum">
              <a:t>16</a:t>
            </a:fld>
            <a:endParaRPr lang="en-GB"/>
          </a:p>
        </p:txBody>
      </p:sp>
      <p:sp>
        <p:nvSpPr>
          <p:cNvPr id="12" name="Abgerundetes Rechteck 11"/>
          <p:cNvSpPr/>
          <p:nvPr/>
        </p:nvSpPr>
        <p:spPr>
          <a:xfrm>
            <a:off x="1741251" y="134830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2978086" y="114317"/>
            <a:ext cx="3066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Low Energy Measurements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4967" y="658761"/>
            <a:ext cx="734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SUSY </a:t>
            </a: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r>
              <a:rPr lang="de-DE" dirty="0" smtClean="0"/>
              <a:t>Data </a:t>
            </a:r>
            <a:r>
              <a:rPr lang="de-DE" dirty="0" err="1" smtClean="0"/>
              <a:t>from</a:t>
            </a:r>
            <a:r>
              <a:rPr lang="de-DE" dirty="0" smtClean="0"/>
              <a:t> LEP, </a:t>
            </a:r>
            <a:r>
              <a:rPr lang="de-DE" dirty="0" err="1" smtClean="0"/>
              <a:t>Tevatron</a:t>
            </a:r>
            <a:r>
              <a:rPr lang="de-DE" dirty="0" smtClean="0"/>
              <a:t>, SLC, B/K </a:t>
            </a:r>
            <a:r>
              <a:rPr lang="de-DE" dirty="0" err="1" smtClean="0"/>
              <a:t>physics</a:t>
            </a:r>
            <a:r>
              <a:rPr lang="de-DE" dirty="0" smtClean="0"/>
              <a:t>, (g-2)</a:t>
            </a:r>
            <a:r>
              <a:rPr lang="de-DE" dirty="0" smtClean="0">
                <a:latin typeface="Symbol" pitchFamily="18" charset="2"/>
              </a:rPr>
              <a:t>m</a:t>
            </a:r>
            <a:r>
              <a:rPr lang="de-DE" dirty="0" smtClean="0"/>
              <a:t>, </a:t>
            </a:r>
            <a:r>
              <a:rPr lang="de-DE" dirty="0" err="1" smtClean="0"/>
              <a:t>astrophysics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r="16251"/>
          <a:stretch>
            <a:fillRect/>
          </a:stretch>
        </p:blipFill>
        <p:spPr>
          <a:xfrm>
            <a:off x="3470518" y="1485385"/>
            <a:ext cx="5083003" cy="5372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uppieren 27"/>
          <p:cNvGrpSpPr/>
          <p:nvPr/>
        </p:nvGrpSpPr>
        <p:grpSpPr>
          <a:xfrm>
            <a:off x="540774" y="1794387"/>
            <a:ext cx="4463845" cy="4685071"/>
            <a:chOff x="540774" y="1794387"/>
            <a:chExt cx="4463845" cy="468507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2263" t="6435" r="34743" b="63959"/>
            <a:stretch>
              <a:fillRect/>
            </a:stretch>
          </p:blipFill>
          <p:spPr bwMode="auto">
            <a:xfrm>
              <a:off x="796413" y="3342967"/>
              <a:ext cx="1297858" cy="97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249" t="36340" r="52259" b="29867"/>
            <a:stretch>
              <a:fillRect/>
            </a:stretch>
          </p:blipFill>
          <p:spPr bwMode="auto">
            <a:xfrm>
              <a:off x="540774" y="5368412"/>
              <a:ext cx="1671484" cy="111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6514" t="68151" r="30494"/>
            <a:stretch>
              <a:fillRect/>
            </a:stretch>
          </p:blipFill>
          <p:spPr bwMode="auto">
            <a:xfrm>
              <a:off x="609599" y="1946787"/>
              <a:ext cx="1691148" cy="1047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uppieren 26"/>
            <p:cNvGrpSpPr/>
            <p:nvPr/>
          </p:nvGrpSpPr>
          <p:grpSpPr>
            <a:xfrm>
              <a:off x="2158181" y="1794387"/>
              <a:ext cx="2846438" cy="4100051"/>
              <a:chOff x="2158181" y="1794387"/>
              <a:chExt cx="2846438" cy="4100051"/>
            </a:xfrm>
          </p:grpSpPr>
          <p:sp>
            <p:nvSpPr>
              <p:cNvPr id="16" name="Rechteck 15"/>
              <p:cNvSpPr/>
              <p:nvPr/>
            </p:nvSpPr>
            <p:spPr>
              <a:xfrm>
                <a:off x="3382297" y="3283975"/>
                <a:ext cx="934065" cy="2261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3426542" y="5334001"/>
                <a:ext cx="934065" cy="2261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3505200" y="1794387"/>
                <a:ext cx="1499419" cy="2310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3" name="Gerade Verbindung mit Pfeil 22"/>
              <p:cNvCxnSpPr>
                <a:stCxn id="21" idx="1"/>
              </p:cNvCxnSpPr>
              <p:nvPr/>
            </p:nvCxnSpPr>
            <p:spPr>
              <a:xfrm rot="10800000" flipV="1">
                <a:off x="2290916" y="1909915"/>
                <a:ext cx="1214284" cy="4301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mit Pfeil 23"/>
              <p:cNvCxnSpPr/>
              <p:nvPr/>
            </p:nvCxnSpPr>
            <p:spPr>
              <a:xfrm rot="10800000" flipV="1">
                <a:off x="2158181" y="3389670"/>
                <a:ext cx="1214284" cy="4301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/>
              <p:cNvCxnSpPr/>
              <p:nvPr/>
            </p:nvCxnSpPr>
            <p:spPr>
              <a:xfrm rot="10800000" flipV="1">
                <a:off x="2197510" y="5464277"/>
                <a:ext cx="1214284" cy="4301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feld 25"/>
          <p:cNvSpPr txBox="1"/>
          <p:nvPr/>
        </p:nvSpPr>
        <p:spPr>
          <a:xfrm>
            <a:off x="0" y="1356852"/>
            <a:ext cx="344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u="sng" dirty="0" smtClean="0">
                <a:solidFill>
                  <a:srgbClr val="0000FF"/>
                </a:solidFill>
              </a:rPr>
              <a:t>Precision observables </a:t>
            </a:r>
            <a:r>
              <a:rPr lang="de-DE" sz="1600" b="1" u="sng" dirty="0" err="1" smtClean="0">
                <a:solidFill>
                  <a:srgbClr val="0000FF"/>
                </a:solidFill>
              </a:rPr>
              <a:t>with</a:t>
            </a:r>
            <a:r>
              <a:rPr lang="de-DE" sz="1600" b="1" u="sng" dirty="0" smtClean="0">
                <a:solidFill>
                  <a:srgbClr val="0000FF"/>
                </a:solidFill>
              </a:rPr>
              <a:t> </a:t>
            </a:r>
            <a:r>
              <a:rPr lang="de-DE" sz="1600" b="1" u="sng" dirty="0" err="1" smtClean="0">
                <a:solidFill>
                  <a:srgbClr val="0000FF"/>
                </a:solidFill>
              </a:rPr>
              <a:t>high</a:t>
            </a:r>
            <a:r>
              <a:rPr lang="de-DE" sz="1600" b="1" u="sng" dirty="0" smtClean="0">
                <a:solidFill>
                  <a:srgbClr val="0000FF"/>
                </a:solidFill>
              </a:rPr>
              <a:t> </a:t>
            </a:r>
            <a:r>
              <a:rPr lang="de-DE" sz="1600" b="1" u="sng" dirty="0" err="1" smtClean="0">
                <a:solidFill>
                  <a:srgbClr val="0000FF"/>
                </a:solidFill>
              </a:rPr>
              <a:t>sensitivity</a:t>
            </a:r>
            <a:r>
              <a:rPr lang="de-DE" sz="1600" b="1" u="sng" dirty="0" smtClean="0">
                <a:solidFill>
                  <a:srgbClr val="0000FF"/>
                </a:solidFill>
              </a:rPr>
              <a:t> </a:t>
            </a:r>
            <a:r>
              <a:rPr lang="de-DE" sz="1600" b="1" u="sng" dirty="0" err="1" smtClean="0">
                <a:solidFill>
                  <a:srgbClr val="0000FF"/>
                </a:solidFill>
              </a:rPr>
              <a:t>to</a:t>
            </a:r>
            <a:r>
              <a:rPr lang="de-DE" sz="1600" b="1" u="sng" dirty="0" smtClean="0">
                <a:solidFill>
                  <a:srgbClr val="0000FF"/>
                </a:solidFill>
              </a:rPr>
              <a:t> SUSY</a:t>
            </a:r>
            <a:endParaRPr lang="de-DE" sz="1600" b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5F94F5-09C8-47FA-B14D-C33F0947A1EE}" type="slidenum">
              <a:t>17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738" y="1630461"/>
            <a:ext cx="4514743" cy="314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r="1443"/>
          <a:stretch>
            <a:fillRect/>
          </a:stretch>
        </p:blipFill>
        <p:spPr>
          <a:xfrm>
            <a:off x="4443222" y="1598063"/>
            <a:ext cx="4700778" cy="32375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217855" y="724495"/>
            <a:ext cx="5563452" cy="3642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 smtClean="0">
                <a:latin typeface="+mj-lt"/>
                <a:ea typeface="Lucida Sans Unicode" pitchFamily="2"/>
                <a:cs typeface="Tahoma" pitchFamily="2"/>
              </a:rPr>
              <a:t>Fit of </a:t>
            </a:r>
            <a:r>
              <a:rPr lang="en-GB" dirty="0" err="1" smtClean="0">
                <a:latin typeface="+mj-lt"/>
                <a:ea typeface="Lucida Sans Unicode" pitchFamily="2"/>
                <a:cs typeface="Tahoma" pitchFamily="2"/>
              </a:rPr>
              <a:t>mSUGRA</a:t>
            </a:r>
            <a:r>
              <a:rPr lang="en-GB" dirty="0" smtClean="0">
                <a:latin typeface="+mj-lt"/>
                <a:ea typeface="Lucida Sans Unicode" pitchFamily="2"/>
                <a:cs typeface="Tahoma" pitchFamily="2"/>
              </a:rPr>
              <a:t> to the low energy measurements</a:t>
            </a:r>
            <a:endParaRPr lang="en-GB" dirty="0">
              <a:latin typeface="+mj-lt"/>
              <a:ea typeface="Lucida Sans Unicode" pitchFamily="2"/>
              <a:cs typeface="Tahoma" pitchFamily="2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555141" y="114317"/>
            <a:ext cx="5912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</a:rPr>
              <a:t>mSUGRA</a:t>
            </a:r>
            <a:r>
              <a:rPr lang="en-US" sz="2000" b="1" dirty="0" smtClean="0">
                <a:solidFill>
                  <a:srgbClr val="FFC000"/>
                </a:solidFill>
              </a:rPr>
              <a:t> Parameters with Low-Energy Measurements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51586" y="5584723"/>
            <a:ext cx="5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Low </a:t>
            </a:r>
            <a:r>
              <a:rPr lang="de-DE" b="1" dirty="0" err="1" smtClean="0">
                <a:solidFill>
                  <a:srgbClr val="FF0000"/>
                </a:solidFill>
              </a:rPr>
              <a:t>energy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data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favours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light</a:t>
            </a:r>
            <a:r>
              <a:rPr lang="de-DE" b="1" dirty="0" smtClean="0">
                <a:solidFill>
                  <a:srgbClr val="FF0000"/>
                </a:solidFill>
              </a:rPr>
              <a:t> SUSY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005779" y="5447071"/>
            <a:ext cx="3942737" cy="737418"/>
          </a:xfrm>
          <a:prstGeom prst="roundRect">
            <a:avLst>
              <a:gd name="adj" fmla="val 98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2AD016-AF12-4327-ADAD-4C4EA11BE145}" type="slidenum">
              <a:t>18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993058"/>
            <a:ext cx="3982782" cy="2750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977128" y="731727"/>
            <a:ext cx="2808292" cy="3437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b="1" dirty="0" err="1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mSUGRA</a:t>
            </a:r>
            <a:r>
              <a:rPr lang="en-GB" sz="1600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, sign(</a:t>
            </a:r>
            <a:r>
              <a:rPr lang="en-GB" sz="1600" b="1" dirty="0">
                <a:solidFill>
                  <a:srgbClr val="00AE00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m</a:t>
            </a:r>
            <a:r>
              <a:rPr lang="en-GB" sz="1600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)&gt;0: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17394" y="1086280"/>
            <a:ext cx="4127015" cy="282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-1" y="4002174"/>
            <a:ext cx="4082295" cy="28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790642" y="3694170"/>
            <a:ext cx="3899345" cy="3437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GMSB, sign(</a:t>
            </a:r>
            <a:r>
              <a:rPr lang="en-GB" sz="1600" b="1" dirty="0">
                <a:solidFill>
                  <a:srgbClr val="00AE00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m</a:t>
            </a:r>
            <a:r>
              <a:rPr lang="en-GB" sz="1600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)&gt;0, N</a:t>
            </a:r>
            <a:r>
              <a:rPr lang="en-GB" sz="1600" b="1" baseline="-25000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5</a:t>
            </a:r>
            <a:r>
              <a:rPr lang="en-GB" sz="1600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 = 2: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762787" y="3121290"/>
            <a:ext cx="1170359" cy="27030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200" b="1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P-value: 54 %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192289" y="3399755"/>
            <a:ext cx="1080558" cy="27030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200" b="1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P-value: 9 %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75972" y="6155963"/>
            <a:ext cx="1170359" cy="27030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200" b="1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P-value: 57 %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1428219" y="114317"/>
            <a:ext cx="6165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Predicted Mass Spectra with Low-Energy Measurements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111592" y="775973"/>
            <a:ext cx="2808292" cy="34379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b="1" dirty="0" err="1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mSUGRA</a:t>
            </a:r>
            <a:r>
              <a:rPr lang="en-GB" sz="1600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, sign(</a:t>
            </a:r>
            <a:r>
              <a:rPr lang="en-GB" sz="1600" b="1" dirty="0">
                <a:solidFill>
                  <a:srgbClr val="00AE00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m</a:t>
            </a:r>
            <a:r>
              <a:rPr lang="en-GB" sz="1600" b="1" dirty="0" smtClean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)&lt;0</a:t>
            </a:r>
            <a:r>
              <a:rPr lang="en-GB" sz="1600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: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4581830" y="5034116"/>
            <a:ext cx="3942737" cy="737418"/>
          </a:xfrm>
          <a:prstGeom prst="roundRect">
            <a:avLst>
              <a:gd name="adj" fmla="val 98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feld 26"/>
          <p:cNvSpPr txBox="1"/>
          <p:nvPr/>
        </p:nvSpPr>
        <p:spPr>
          <a:xfrm>
            <a:off x="4827637" y="5171768"/>
            <a:ext cx="5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Low </a:t>
            </a:r>
            <a:r>
              <a:rPr lang="de-DE" b="1" dirty="0" err="1" smtClean="0">
                <a:solidFill>
                  <a:srgbClr val="FF0000"/>
                </a:solidFill>
              </a:rPr>
              <a:t>energy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data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favours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light</a:t>
            </a:r>
            <a:r>
              <a:rPr lang="de-DE" b="1" dirty="0" smtClean="0">
                <a:solidFill>
                  <a:srgbClr val="FF0000"/>
                </a:solidFill>
              </a:rPr>
              <a:t> SUSY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385388" y="4077478"/>
            <a:ext cx="426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Tested</a:t>
            </a:r>
            <a:r>
              <a:rPr lang="de-DE" dirty="0" smtClean="0"/>
              <a:t> different model </a:t>
            </a:r>
            <a:r>
              <a:rPr lang="de-DE" dirty="0" err="1" smtClean="0"/>
              <a:t>hypotheses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521622-1C2B-4A57-8F35-F4E6174AA2B7}" type="slidenum">
              <a:t>19</a:t>
            </a:fld>
            <a:endParaRPr lang="en-GB"/>
          </a:p>
        </p:txBody>
      </p:sp>
      <p:sp>
        <p:nvSpPr>
          <p:cNvPr id="15" name="Abgerundetes Rechteck 14"/>
          <p:cNvSpPr/>
          <p:nvPr/>
        </p:nvSpPr>
        <p:spPr>
          <a:xfrm>
            <a:off x="1445342" y="134830"/>
            <a:ext cx="6223819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381216" y="114317"/>
            <a:ext cx="6259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</a:rPr>
              <a:t>mSUGRA</a:t>
            </a:r>
            <a:r>
              <a:rPr lang="en-US" sz="2000" b="1" dirty="0" smtClean="0">
                <a:solidFill>
                  <a:srgbClr val="FFC000"/>
                </a:solidFill>
              </a:rPr>
              <a:t> Parameters with Low-Energy Measurements (2)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7651" y="599767"/>
            <a:ext cx="473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Study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individual observables</a:t>
            </a:r>
            <a:endParaRPr lang="de-DE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0" y="1064150"/>
            <a:ext cx="7443021" cy="3105128"/>
            <a:chOff x="0" y="1064150"/>
            <a:chExt cx="7443021" cy="310512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0" y="1064150"/>
              <a:ext cx="4456677" cy="3105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4465101" y="1451673"/>
              <a:ext cx="2977920" cy="318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b="1" dirty="0">
                  <a:solidFill>
                    <a:srgbClr val="00AE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Fits with all observables:</a:t>
              </a:r>
            </a:p>
          </p:txBody>
        </p:sp>
        <p:sp>
          <p:nvSpPr>
            <p:cNvPr id="19" name="Pfeil nach unten 18"/>
            <p:cNvSpPr/>
            <p:nvPr/>
          </p:nvSpPr>
          <p:spPr>
            <a:xfrm rot="5400000">
              <a:off x="4508090" y="1755058"/>
              <a:ext cx="285136" cy="39329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339086" y="3435855"/>
              <a:ext cx="2577044" cy="3036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500" dirty="0">
                  <a:solidFill>
                    <a:srgbClr val="0047FF"/>
                  </a:solidFill>
                  <a:latin typeface="Arial" pitchFamily="18"/>
                  <a:ea typeface="Lucida Sans Unicode" pitchFamily="2"/>
                  <a:cs typeface="Tahoma" pitchFamily="2"/>
                </a:rPr>
                <a:t>2D 95 % contours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86895" y="1426487"/>
              <a:ext cx="2246240" cy="3036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500" dirty="0">
                  <a:solidFill>
                    <a:srgbClr val="FF3333"/>
                  </a:solidFill>
                  <a:latin typeface="Arial" pitchFamily="18"/>
                  <a:ea typeface="Lucida Sans Unicode" pitchFamily="2"/>
                  <a:cs typeface="Tahoma" pitchFamily="2"/>
                </a:rPr>
                <a:t>1D 68 % contours</a:t>
              </a:r>
            </a:p>
          </p:txBody>
        </p:sp>
        <p:sp>
          <p:nvSpPr>
            <p:cNvPr id="22" name="Gerade Verbindung 21"/>
            <p:cNvSpPr/>
            <p:nvPr/>
          </p:nvSpPr>
          <p:spPr>
            <a:xfrm>
              <a:off x="1494503" y="1740310"/>
              <a:ext cx="37440" cy="1210497"/>
            </a:xfrm>
            <a:prstGeom prst="line">
              <a:avLst/>
            </a:prstGeom>
            <a:noFill/>
            <a:ln w="38100">
              <a:solidFill>
                <a:srgbClr val="FF3333"/>
              </a:solidFill>
              <a:prstDash val="solid"/>
              <a:tailEnd type="arrow"/>
            </a:ln>
          </p:spPr>
          <p:txBody>
            <a:bodyPr vert="horz" lIns="81639" tIns="40820" rIns="81639" bIns="4082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3" name="Gerade Verbindung 22"/>
            <p:cNvSpPr/>
            <p:nvPr/>
          </p:nvSpPr>
          <p:spPr>
            <a:xfrm flipH="1" flipV="1">
              <a:off x="1985992" y="3435646"/>
              <a:ext cx="393414" cy="162959"/>
            </a:xfrm>
            <a:prstGeom prst="line">
              <a:avLst/>
            </a:prstGeom>
            <a:noFill/>
            <a:ln w="38100">
              <a:solidFill>
                <a:srgbClr val="0047FF"/>
              </a:solidFill>
              <a:prstDash val="solid"/>
              <a:tailEnd type="arrow"/>
            </a:ln>
          </p:spPr>
          <p:txBody>
            <a:bodyPr vert="horz" lIns="81639" tIns="40820" rIns="81639" bIns="4082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4348502" y="2852564"/>
            <a:ext cx="5369946" cy="4005437"/>
            <a:chOff x="4348502" y="2852564"/>
            <a:chExt cx="5369946" cy="400543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348502" y="3441291"/>
              <a:ext cx="4795498" cy="34167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feld 4"/>
            <p:cNvSpPr txBox="1"/>
            <p:nvPr/>
          </p:nvSpPr>
          <p:spPr>
            <a:xfrm>
              <a:off x="5254387" y="2852564"/>
              <a:ext cx="4464061" cy="3337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600" b="1" dirty="0">
                  <a:solidFill>
                    <a:srgbClr val="00AE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Fits without (g-2)</a:t>
              </a:r>
              <a:r>
                <a:rPr lang="en-GB" sz="1600" b="1" baseline="-25000" dirty="0">
                  <a:solidFill>
                    <a:srgbClr val="00AE00"/>
                  </a:solidFill>
                  <a:latin typeface="Symbol" pitchFamily="18" charset="2"/>
                  <a:ea typeface="Lucida Sans Unicode" pitchFamily="2"/>
                  <a:cs typeface="Tahoma" pitchFamily="2"/>
                </a:rPr>
                <a:t>m</a:t>
              </a:r>
              <a:r>
                <a:rPr lang="en-GB" sz="1600" b="1" dirty="0">
                  <a:solidFill>
                    <a:srgbClr val="00AE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 or/and </a:t>
              </a:r>
              <a:r>
                <a:rPr lang="en-GB" sz="1600" b="1" dirty="0">
                  <a:solidFill>
                    <a:srgbClr val="00AE00"/>
                  </a:solidFill>
                  <a:latin typeface="Symbol" pitchFamily="18" charset="2"/>
                  <a:ea typeface="Lucida Sans Unicode" pitchFamily="2"/>
                  <a:cs typeface="Tahoma" pitchFamily="2"/>
                </a:rPr>
                <a:t>W</a:t>
              </a:r>
              <a:r>
                <a:rPr lang="en-GB" sz="1600" b="1" dirty="0">
                  <a:solidFill>
                    <a:srgbClr val="00AE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h</a:t>
              </a:r>
              <a:r>
                <a:rPr lang="en-GB" sz="1600" b="1" baseline="30000" dirty="0">
                  <a:solidFill>
                    <a:srgbClr val="00AE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2</a:t>
              </a:r>
              <a:r>
                <a:rPr lang="en-GB" sz="1600" b="1" dirty="0">
                  <a:solidFill>
                    <a:srgbClr val="00AE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:</a:t>
              </a:r>
            </a:p>
          </p:txBody>
        </p:sp>
        <p:sp>
          <p:nvSpPr>
            <p:cNvPr id="18" name="Pfeil nach unten 17"/>
            <p:cNvSpPr/>
            <p:nvPr/>
          </p:nvSpPr>
          <p:spPr>
            <a:xfrm>
              <a:off x="6213987" y="3234813"/>
              <a:ext cx="285136" cy="39329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975122" y="6550223"/>
              <a:ext cx="904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/>
                <a:t>No</a:t>
              </a:r>
              <a:r>
                <a:rPr lang="de-DE" sz="1400" b="1" dirty="0" smtClean="0"/>
                <a:t> </a:t>
              </a:r>
              <a:r>
                <a:rPr lang="de-DE" sz="1400" b="1" dirty="0" smtClean="0">
                  <a:latin typeface="Symbol" pitchFamily="18" charset="2"/>
                </a:rPr>
                <a:t>W</a:t>
              </a:r>
              <a:endParaRPr lang="de-DE" sz="1400" b="1" dirty="0">
                <a:latin typeface="Symbol" pitchFamily="18" charset="2"/>
              </a:endParaRPr>
            </a:p>
          </p:txBody>
        </p:sp>
        <p:cxnSp>
          <p:nvCxnSpPr>
            <p:cNvPr id="27" name="Gerade Verbindung mit Pfeil 26"/>
            <p:cNvCxnSpPr>
              <a:stCxn id="25" idx="0"/>
            </p:cNvCxnSpPr>
            <p:nvPr/>
          </p:nvCxnSpPr>
          <p:spPr>
            <a:xfrm rot="5400000" flipH="1" flipV="1">
              <a:off x="5264205" y="6318196"/>
              <a:ext cx="395229" cy="688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7148052" y="5889523"/>
              <a:ext cx="953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No</a:t>
              </a:r>
              <a:r>
                <a:rPr lang="de-DE" sz="1400" dirty="0" smtClean="0"/>
                <a:t> g-2</a:t>
              </a:r>
              <a:endParaRPr lang="de-DE" sz="1400" dirty="0"/>
            </a:p>
          </p:txBody>
        </p:sp>
        <p:cxnSp>
          <p:nvCxnSpPr>
            <p:cNvPr id="29" name="Gerade Verbindung mit Pfeil 28"/>
            <p:cNvCxnSpPr>
              <a:stCxn id="28" idx="1"/>
            </p:cNvCxnSpPr>
            <p:nvPr/>
          </p:nvCxnSpPr>
          <p:spPr>
            <a:xfrm rot="10800000">
              <a:off x="6872748" y="5751872"/>
              <a:ext cx="275304" cy="29154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7969045" y="4390104"/>
              <a:ext cx="953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No</a:t>
              </a:r>
              <a:r>
                <a:rPr lang="de-DE" sz="1400" dirty="0" smtClean="0"/>
                <a:t> g-2 </a:t>
              </a:r>
              <a:r>
                <a:rPr lang="de-DE" sz="1400" dirty="0" err="1" smtClean="0"/>
                <a:t>and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no</a:t>
              </a:r>
              <a:r>
                <a:rPr lang="de-DE" sz="1400" dirty="0" smtClean="0"/>
                <a:t> </a:t>
              </a:r>
              <a:r>
                <a:rPr lang="de-DE" sz="1400" dirty="0" smtClean="0">
                  <a:latin typeface="Symbol" pitchFamily="18" charset="2"/>
                </a:rPr>
                <a:t>W</a:t>
              </a:r>
              <a:endParaRPr lang="de-DE" sz="1400" dirty="0">
                <a:latin typeface="Symbol" pitchFamily="18" charset="2"/>
              </a:endParaRPr>
            </a:p>
          </p:txBody>
        </p:sp>
        <p:cxnSp>
          <p:nvCxnSpPr>
            <p:cNvPr id="33" name="Gerade Verbindung mit Pfeil 32"/>
            <p:cNvCxnSpPr>
              <a:stCxn id="32" idx="1"/>
            </p:cNvCxnSpPr>
            <p:nvPr/>
          </p:nvCxnSpPr>
          <p:spPr>
            <a:xfrm rot="10800000" flipV="1">
              <a:off x="7659329" y="4651714"/>
              <a:ext cx="309716" cy="31357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467031" y="4917158"/>
            <a:ext cx="3296896" cy="737418"/>
            <a:chOff x="467031" y="4917158"/>
            <a:chExt cx="3296896" cy="737418"/>
          </a:xfrm>
        </p:grpSpPr>
        <p:sp>
          <p:nvSpPr>
            <p:cNvPr id="24" name="Textfeld 23"/>
            <p:cNvSpPr txBox="1"/>
            <p:nvPr/>
          </p:nvSpPr>
          <p:spPr>
            <a:xfrm>
              <a:off x="560438" y="4935794"/>
              <a:ext cx="3136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srgbClr val="FF0000"/>
                  </a:solidFill>
                </a:rPr>
                <a:t>Preferred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region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rather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stable</a:t>
              </a:r>
              <a:endParaRPr lang="de-DE" dirty="0" smtClean="0">
                <a:solidFill>
                  <a:srgbClr val="FF0000"/>
                </a:solidFill>
              </a:endParaRPr>
            </a:p>
            <a:p>
              <a:r>
                <a:rPr lang="de-DE" dirty="0" smtClean="0">
                  <a:solidFill>
                    <a:srgbClr val="FF0000"/>
                  </a:solidFill>
                </a:rPr>
                <a:t>(g-2) </a:t>
              </a:r>
              <a:r>
                <a:rPr lang="de-DE" dirty="0" err="1" smtClean="0">
                  <a:solidFill>
                    <a:srgbClr val="FF0000"/>
                  </a:solidFill>
                </a:rPr>
                <a:t>is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the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most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constraining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467031" y="4917158"/>
              <a:ext cx="3296896" cy="737418"/>
            </a:xfrm>
            <a:prstGeom prst="roundRect">
              <a:avLst>
                <a:gd name="adj" fmla="val 98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882116" y="243190"/>
            <a:ext cx="5286412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880452" y="242133"/>
            <a:ext cx="526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the Standar</a:t>
            </a:r>
            <a:r>
              <a:rPr lang="en-US" sz="2000" b="1" dirty="0" smtClean="0">
                <a:solidFill>
                  <a:srgbClr val="FFC000"/>
                </a:solidFill>
              </a:rPr>
              <a:t>d Model and Beyond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54918" y="1027264"/>
            <a:ext cx="8636163" cy="15034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b="1" i="0" u="none" strike="noStrike" dirty="0" smtClean="0">
                <a:ln>
                  <a:noFill/>
                </a:ln>
                <a:solidFill>
                  <a:srgbClr val="0070C0"/>
                </a:solidFill>
                <a:latin typeface="Arial" pitchFamily="18"/>
                <a:ea typeface="Lucida Sans Unicode" pitchFamily="2"/>
                <a:cs typeface="Tahoma" pitchFamily="2"/>
              </a:rPr>
              <a:t>Much work to test &amp; understand the Standard Model:</a:t>
            </a:r>
            <a:endParaRPr lang="en-GB" b="1" i="0" u="none" strike="noStrike" dirty="0">
              <a:ln>
                <a:noFill/>
              </a:ln>
              <a:solidFill>
                <a:srgbClr val="0070C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very precise </a:t>
            </a:r>
            <a:r>
              <a:rPr lang="en-GB" b="0" i="0" u="none" strike="noStrike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measurements (LEP, B, D factories, ...)</a:t>
            </a:r>
            <a:endParaRPr lang="en-GB" b="0" i="0" u="none" strike="noStrike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equally precise </a:t>
            </a:r>
            <a:r>
              <a:rPr lang="en-GB" b="0" i="0" u="none" strike="noStrike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theoretical</a:t>
            </a:r>
            <a:r>
              <a:rPr lang="en-GB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b="0" i="0" u="none" strike="noStrike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calculations </a:t>
            </a:r>
            <a:r>
              <a:rPr lang="en-GB" dirty="0" smtClean="0">
                <a:latin typeface="Arial" pitchFamily="18"/>
                <a:ea typeface="Lucida Sans Unicode" pitchFamily="2"/>
                <a:cs typeface="Tahoma" pitchFamily="2"/>
              </a:rPr>
              <a:t>(</a:t>
            </a:r>
            <a:r>
              <a:rPr lang="en-GB" b="0" i="0" u="none" strike="noStrike" dirty="0" err="1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radiative</a:t>
            </a:r>
            <a:r>
              <a:rPr lang="en-GB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b="0" i="0" u="none" strike="noStrike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corrections</a:t>
            </a:r>
            <a:r>
              <a:rPr lang="en-GB" b="0" i="0" u="none" strike="noStrike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  <a:tabLst/>
            </a:pPr>
            <a:r>
              <a:rPr lang="en-GB" b="0" i="0" u="none" strike="noStrike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→ G</a:t>
            </a:r>
            <a:r>
              <a:rPr lang="en-GB" b="0" i="0" u="none" strike="noStrike" baseline="-250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F</a:t>
            </a:r>
            <a:r>
              <a:rPr lang="en-GB" b="0" i="0" u="none" strike="noStrike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en-GB" b="0" i="0" u="none" strike="noStrike" dirty="0">
                <a:ln>
                  <a:noFill/>
                </a:ln>
                <a:solidFill>
                  <a:srgbClr val="0000FF"/>
                </a:solidFill>
                <a:latin typeface="Symbol" pitchFamily="18"/>
                <a:ea typeface="Lucida Sans Unicode" pitchFamily="2"/>
                <a:cs typeface="Tahoma" pitchFamily="2"/>
              </a:rPr>
              <a:t>a</a:t>
            </a:r>
            <a:r>
              <a:rPr lang="en-GB" b="0" i="0" u="none" strike="noStrike" baseline="-250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s</a:t>
            </a:r>
            <a:r>
              <a:rPr lang="en-GB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(M</a:t>
            </a:r>
            <a:r>
              <a:rPr lang="en-GB" b="0" i="0" u="none" strike="noStrike" baseline="-250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Z</a:t>
            </a:r>
            <a:r>
              <a:rPr lang="en-GB" b="0" i="0" u="none" strike="noStrike" baseline="300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GB" b="0" i="0" u="none" strike="noStrike" baseline="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),</a:t>
            </a:r>
            <a:r>
              <a:rPr lang="en-GB" b="0" i="0" u="none" strike="noStrike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b="0" i="0" u="none" strike="noStrike" dirty="0" err="1" smtClean="0">
                <a:ln>
                  <a:noFill/>
                </a:ln>
                <a:solidFill>
                  <a:srgbClr val="0000FF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Da</a:t>
            </a:r>
            <a:r>
              <a:rPr lang="en-GB" b="0" i="0" u="none" strike="noStrike" baseline="-25000" dirty="0" err="1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em</a:t>
            </a:r>
            <a:r>
              <a:rPr lang="en-GB" b="0" i="0" u="none" strike="noStrike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(M</a:t>
            </a:r>
            <a:r>
              <a:rPr lang="en-GB" b="0" i="0" u="none" strike="noStrike" baseline="-2500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Z</a:t>
            </a:r>
            <a:r>
              <a:rPr lang="en-GB" b="0" i="0" u="none" strike="noStrike" baseline="3000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  <a:r>
              <a:rPr lang="en-GB" b="0" i="0" u="none" strike="noStrike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), </a:t>
            </a:r>
            <a:r>
              <a:rPr lang="en-GB" b="0" i="0" u="none" strike="noStrike" dirty="0" err="1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m</a:t>
            </a:r>
            <a:r>
              <a:rPr lang="en-GB" b="0" i="0" u="none" strike="noStrike" baseline="-25000" dirty="0" err="1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Z</a:t>
            </a:r>
            <a:r>
              <a:rPr lang="en-GB" b="0" i="0" u="none" strike="noStrike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en-GB" b="0" i="0" u="none" strike="noStrike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m</a:t>
            </a:r>
            <a:r>
              <a:rPr lang="en-GB" b="0" i="0" u="none" strike="noStrike" baseline="-250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t</a:t>
            </a:r>
            <a:r>
              <a:rPr lang="en-GB" b="0" i="0" u="none" strike="noStrike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en-GB" b="0" i="0" u="none" strike="noStrike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m</a:t>
            </a:r>
            <a:r>
              <a:rPr lang="en-GB" b="0" i="0" u="none" strike="noStrike" baseline="-250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H</a:t>
            </a:r>
            <a:endParaRPr lang="en-GB" b="0" i="0" u="none" strike="noStrike" baseline="-25000" dirty="0">
              <a:ln>
                <a:noFill/>
              </a:ln>
              <a:solidFill>
                <a:srgbClr val="0000FF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1828" y="3490871"/>
            <a:ext cx="8686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If</a:t>
            </a:r>
            <a:r>
              <a:rPr lang="de-DE" dirty="0" smtClean="0"/>
              <a:t> BSM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: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efforts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fitting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endParaRPr lang="de-DE" dirty="0" smtClean="0"/>
          </a:p>
          <a:p>
            <a:pPr>
              <a:buFont typeface="Wingdings"/>
              <a:buChar char="è"/>
            </a:pPr>
            <a:r>
              <a:rPr lang="de-DE" dirty="0" err="1" smtClean="0">
                <a:solidFill>
                  <a:srgbClr val="0000FF"/>
                </a:solidFill>
                <a:sym typeface="Wingdings" pitchFamily="2" charset="2"/>
              </a:rPr>
              <a:t>Among</a:t>
            </a:r>
            <a:r>
              <a:rPr lang="de-DE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 pitchFamily="2" charset="2"/>
              </a:rPr>
              <a:t>possible</a:t>
            </a:r>
            <a:r>
              <a:rPr lang="de-DE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sym typeface="Wingdings" pitchFamily="2" charset="2"/>
              </a:rPr>
              <a:t>theories</a:t>
            </a:r>
            <a:r>
              <a:rPr lang="de-DE" dirty="0" smtClean="0">
                <a:solidFill>
                  <a:srgbClr val="0000FF"/>
                </a:solidFill>
                <a:sym typeface="Wingdings" pitchFamily="2" charset="2"/>
              </a:rPr>
              <a:t>: </a:t>
            </a:r>
            <a:r>
              <a:rPr lang="de-DE" dirty="0" err="1" smtClean="0">
                <a:solidFill>
                  <a:srgbClr val="0000FF"/>
                </a:solidFill>
                <a:sym typeface="Wingdings" pitchFamily="2" charset="2"/>
              </a:rPr>
              <a:t>Supersymmetry</a:t>
            </a:r>
            <a:r>
              <a:rPr lang="de-DE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</a:p>
          <a:p>
            <a:pPr lvl="1"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additionnal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symmetry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boson</a:t>
            </a:r>
            <a:r>
              <a:rPr lang="de-DE" dirty="0" smtClean="0">
                <a:sym typeface="Wingdings" pitchFamily="2" charset="2"/>
              </a:rPr>
              <a:t>&lt;-&gt;</a:t>
            </a:r>
            <a:r>
              <a:rPr lang="de-DE" dirty="0" err="1" smtClean="0">
                <a:sym typeface="Wingdings" pitchFamily="2" charset="2"/>
              </a:rPr>
              <a:t>fermion</a:t>
            </a:r>
            <a:endParaRPr lang="de-DE" dirty="0" smtClean="0"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symmetry</a:t>
            </a:r>
            <a:r>
              <a:rPr lang="de-DE" dirty="0" smtClean="0">
                <a:sym typeface="Wingdings" pitchFamily="2" charset="2"/>
              </a:rPr>
              <a:t> must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broken</a:t>
            </a:r>
            <a:r>
              <a:rPr lang="de-DE" dirty="0" smtClean="0">
                <a:sym typeface="Wingdings" pitchFamily="2" charset="2"/>
              </a:rPr>
              <a:t> </a:t>
            </a:r>
          </a:p>
          <a:p>
            <a:pPr lvl="1"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cure</a:t>
            </a:r>
            <a:r>
              <a:rPr lang="de-DE" dirty="0" smtClean="0">
                <a:sym typeface="Wingdings" pitchFamily="2" charset="2"/>
              </a:rPr>
              <a:t> SM </a:t>
            </a:r>
            <a:r>
              <a:rPr lang="de-DE" dirty="0" err="1" smtClean="0">
                <a:sym typeface="Wingdings" pitchFamily="2" charset="2"/>
              </a:rPr>
              <a:t>deffects</a:t>
            </a:r>
            <a:r>
              <a:rPr lang="de-DE" dirty="0" smtClean="0">
                <a:sym typeface="Wingdings" pitchFamily="2" charset="2"/>
              </a:rPr>
              <a:t>, </a:t>
            </a:r>
            <a:r>
              <a:rPr lang="de-DE" dirty="0" err="1" smtClean="0">
                <a:sym typeface="Wingdings" pitchFamily="2" charset="2"/>
              </a:rPr>
              <a:t>mass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scale</a:t>
            </a:r>
            <a:r>
              <a:rPr lang="de-DE" dirty="0" smtClean="0">
                <a:sym typeface="Wingdings" pitchFamily="2" charset="2"/>
              </a:rPr>
              <a:t> must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~1TeV </a:t>
            </a:r>
          </a:p>
          <a:p>
            <a:pPr lvl="3"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sensitivity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region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LHC, ILC, </a:t>
            </a:r>
            <a:r>
              <a:rPr lang="de-DE" dirty="0" err="1" smtClean="0">
                <a:sym typeface="Wingdings" pitchFamily="2" charset="2"/>
              </a:rPr>
              <a:t>consequences</a:t>
            </a:r>
            <a:r>
              <a:rPr lang="de-DE" dirty="0" smtClean="0">
                <a:sym typeface="Wingdings" pitchFamily="2" charset="2"/>
              </a:rPr>
              <a:t> on </a:t>
            </a:r>
            <a:r>
              <a:rPr lang="de-DE" dirty="0" err="1" smtClean="0">
                <a:sym typeface="Wingdings" pitchFamily="2" charset="2"/>
              </a:rPr>
              <a:t>measurements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at</a:t>
            </a:r>
            <a:r>
              <a:rPr lang="de-DE" dirty="0" smtClean="0">
                <a:sym typeface="Wingdings" pitchFamily="2" charset="2"/>
              </a:rPr>
              <a:t> ~</a:t>
            </a:r>
            <a:r>
              <a:rPr lang="de-DE" dirty="0" err="1" smtClean="0">
                <a:sym typeface="Wingdings" pitchFamily="2" charset="2"/>
              </a:rPr>
              <a:t>GeV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196531" y="3331878"/>
            <a:ext cx="8777348" cy="19844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308441-E267-46FE-8E6D-34C9F39B2A72}" type="slidenum">
              <a:t>20</a:t>
            </a:fld>
            <a:endParaRPr lang="en-GB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 l="2375" r="3216"/>
          <a:stretch>
            <a:fillRect/>
          </a:stretch>
        </p:blipFill>
        <p:spPr bwMode="auto">
          <a:xfrm>
            <a:off x="1" y="0"/>
            <a:ext cx="45201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712382" y="372140"/>
            <a:ext cx="552893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All</a:t>
            </a:r>
            <a:endParaRPr lang="de-DE" b="1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4444408" y="0"/>
            <a:ext cx="4699592" cy="3200400"/>
            <a:chOff x="4444408" y="0"/>
            <a:chExt cx="4699592" cy="3200400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159" r="3156"/>
            <a:stretch>
              <a:fillRect/>
            </a:stretch>
          </p:blipFill>
          <p:spPr bwMode="auto">
            <a:xfrm>
              <a:off x="4654698" y="0"/>
              <a:ext cx="4489302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feil nach unten 9"/>
            <p:cNvSpPr/>
            <p:nvPr/>
          </p:nvSpPr>
          <p:spPr>
            <a:xfrm rot="16200000">
              <a:off x="4529696" y="2563818"/>
              <a:ext cx="508763" cy="67934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362354" y="354419"/>
              <a:ext cx="698204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/>
                <a:t>No</a:t>
              </a:r>
              <a:r>
                <a:rPr lang="de-DE" b="1" dirty="0" smtClean="0"/>
                <a:t> </a:t>
              </a:r>
              <a:r>
                <a:rPr lang="de-DE" b="1" dirty="0" smtClean="0">
                  <a:latin typeface="Symbol" pitchFamily="18" charset="2"/>
                </a:rPr>
                <a:t>W</a:t>
              </a:r>
              <a:endParaRPr lang="de-DE" b="1" dirty="0">
                <a:latin typeface="Symbol" pitchFamily="18" charset="2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555486" y="3136606"/>
            <a:ext cx="4588514" cy="3721394"/>
            <a:chOff x="4555486" y="3136606"/>
            <a:chExt cx="4588514" cy="3721394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809" t="3585" r="6600"/>
            <a:stretch>
              <a:fillRect/>
            </a:stretch>
          </p:blipFill>
          <p:spPr bwMode="auto">
            <a:xfrm>
              <a:off x="4555486" y="3657600"/>
              <a:ext cx="4588514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feil nach unten 10"/>
            <p:cNvSpPr/>
            <p:nvPr/>
          </p:nvSpPr>
          <p:spPr>
            <a:xfrm>
              <a:off x="6709145" y="3136606"/>
              <a:ext cx="414670" cy="55666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98559" y="3958856"/>
              <a:ext cx="825794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/>
                <a:t>No</a:t>
              </a:r>
              <a:r>
                <a:rPr lang="de-DE" b="1" dirty="0" smtClean="0"/>
                <a:t> g-2</a:t>
              </a:r>
              <a:endParaRPr lang="de-DE" b="1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0" y="3657600"/>
            <a:ext cx="4680725" cy="3200400"/>
            <a:chOff x="0" y="3657600"/>
            <a:chExt cx="4680725" cy="3200400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2131" r="1930"/>
            <a:stretch>
              <a:fillRect/>
            </a:stretch>
          </p:blipFill>
          <p:spPr bwMode="auto">
            <a:xfrm>
              <a:off x="0" y="3657600"/>
              <a:ext cx="4520163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feil nach unten 11"/>
            <p:cNvSpPr/>
            <p:nvPr/>
          </p:nvSpPr>
          <p:spPr>
            <a:xfrm rot="5400000">
              <a:off x="4086673" y="4768302"/>
              <a:ext cx="508763" cy="67934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98206" y="3973033"/>
              <a:ext cx="825794" cy="6463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/>
                <a:t>No</a:t>
              </a:r>
              <a:r>
                <a:rPr lang="de-DE" b="1" dirty="0" smtClean="0"/>
                <a:t> g-2</a:t>
              </a:r>
            </a:p>
            <a:p>
              <a:r>
                <a:rPr lang="de-DE" b="1" dirty="0" err="1" smtClean="0"/>
                <a:t>No</a:t>
              </a:r>
              <a:r>
                <a:rPr lang="de-DE" b="1" dirty="0" smtClean="0"/>
                <a:t> </a:t>
              </a:r>
              <a:r>
                <a:rPr lang="de-DE" b="1" dirty="0" smtClean="0">
                  <a:latin typeface="Symbol" pitchFamily="18" charset="2"/>
                </a:rPr>
                <a:t>W</a:t>
              </a:r>
              <a:endParaRPr lang="de-DE" b="1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70A6FB-FED2-4DED-8294-75647025B406}" type="slidenum">
              <a:t>21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6083757" y="3006560"/>
            <a:ext cx="2528615" cy="87880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b="1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Good prospects for early BSM hints at LHC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4500" t="2577" r="2126" b="2748"/>
          <a:stretch>
            <a:fillRect/>
          </a:stretch>
        </p:blipFill>
        <p:spPr>
          <a:xfrm>
            <a:off x="191385" y="818707"/>
            <a:ext cx="5826643" cy="5089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1945471" y="2086407"/>
            <a:ext cx="1540995" cy="428807"/>
            <a:chOff x="2801160" y="3530520"/>
            <a:chExt cx="1698840" cy="47268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2801160" y="3530520"/>
              <a:ext cx="1698840" cy="47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erade Verbindung 6"/>
            <p:cNvSpPr/>
            <p:nvPr/>
          </p:nvSpPr>
          <p:spPr>
            <a:xfrm>
              <a:off x="2826000" y="3967920"/>
              <a:ext cx="1668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Gerade Verbindung 7"/>
            <p:cNvSpPr/>
            <p:nvPr/>
          </p:nvSpPr>
          <p:spPr>
            <a:xfrm>
              <a:off x="4476960" y="3575880"/>
              <a:ext cx="0" cy="3657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955544" y="966848"/>
            <a:ext cx="1391554" cy="6133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L = 1 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fb</a:t>
            </a:r>
            <a:r>
              <a:rPr lang="en-GB" baseline="30000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-1</a:t>
            </a:r>
          </a:p>
          <a:p>
            <a:pPr hangingPunct="0">
              <a:buNone/>
            </a:pPr>
            <a:r>
              <a:rPr lang="en-GB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14TeV</a:t>
            </a:r>
            <a:endParaRPr lang="en-GB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6934" y="5649547"/>
            <a:ext cx="2809671" cy="52486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 err="1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  <a:t>Bechtle</a:t>
            </a:r>
            <a:r>
              <a:rPr lang="en-GB" sz="1500" dirty="0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  <a:t>, </a:t>
            </a:r>
            <a:r>
              <a:rPr lang="en-GB" sz="1500" dirty="0" err="1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  <a:t>Desch</a:t>
            </a:r>
            <a:r>
              <a:rPr lang="en-GB" sz="1500" dirty="0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  <a:t>, </a:t>
            </a:r>
            <a:r>
              <a:rPr lang="en-GB" sz="1500" dirty="0" err="1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  <a:t>Uhlenbrock</a:t>
            </a:r>
            <a:r>
              <a:rPr lang="en-GB" sz="1500" dirty="0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  <a:t>,</a:t>
            </a:r>
            <a:br>
              <a:rPr lang="en-GB" sz="1500" dirty="0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</a:br>
            <a:r>
              <a:rPr lang="en-GB" sz="1500" dirty="0" err="1">
                <a:solidFill>
                  <a:srgbClr val="0000FF"/>
                </a:solidFill>
                <a:latin typeface="Courier 10 Pitch" pitchFamily="17"/>
                <a:ea typeface="Lucida Sans Unicode" pitchFamily="2"/>
                <a:cs typeface="Tahoma" pitchFamily="2"/>
              </a:rPr>
              <a:t>Wienemann</a:t>
            </a:r>
            <a:endParaRPr lang="en-GB" sz="1500" dirty="0">
              <a:solidFill>
                <a:srgbClr val="0000FF"/>
              </a:solidFill>
              <a:latin typeface="Courier 10 Pitch" pitchFamily="17"/>
              <a:ea typeface="Lucida Sans Unicode" pitchFamily="2"/>
              <a:cs typeface="Tahoma" pitchFamily="2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769331" y="114317"/>
            <a:ext cx="348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Comparison with LHC Potential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rot="10800000" flipV="1">
            <a:off x="1743741" y="2179674"/>
            <a:ext cx="223283" cy="2126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870251" y="3530009"/>
            <a:ext cx="15736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Boundaries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5</a:t>
            </a:r>
            <a:r>
              <a:rPr lang="de-DE" sz="1400" dirty="0" smtClean="0">
                <a:latin typeface="Symbol" pitchFamily="18" charset="2"/>
              </a:rPr>
              <a:t>s</a:t>
            </a:r>
            <a:r>
              <a:rPr lang="de-DE" sz="1400" dirty="0" smtClean="0"/>
              <a:t> </a:t>
            </a:r>
            <a:r>
              <a:rPr lang="de-DE" sz="1400" dirty="0" err="1" smtClean="0"/>
              <a:t>discoveries</a:t>
            </a:r>
            <a:endParaRPr lang="de-DE" sz="1400" dirty="0"/>
          </a:p>
        </p:txBody>
      </p:sp>
      <p:cxnSp>
        <p:nvCxnSpPr>
          <p:cNvPr id="21" name="Gerade Verbindung mit Pfeil 20"/>
          <p:cNvCxnSpPr/>
          <p:nvPr/>
        </p:nvCxnSpPr>
        <p:spPr>
          <a:xfrm rot="10800000" flipV="1">
            <a:off x="3863164" y="4065181"/>
            <a:ext cx="223283" cy="2126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066345-6336-446E-B1A0-C41816BA5F35}" type="slidenum">
              <a:t>22</a:t>
            </a:fld>
            <a:endParaRPr lang="en-GB"/>
          </a:p>
        </p:txBody>
      </p:sp>
      <p:grpSp>
        <p:nvGrpSpPr>
          <p:cNvPr id="4" name="Gruppieren 3"/>
          <p:cNvGrpSpPr/>
          <p:nvPr/>
        </p:nvGrpSpPr>
        <p:grpSpPr>
          <a:xfrm>
            <a:off x="682126" y="2444540"/>
            <a:ext cx="5273148" cy="4242702"/>
            <a:chOff x="775440" y="2354760"/>
            <a:chExt cx="5813280" cy="4676794"/>
          </a:xfrm>
        </p:grpSpPr>
        <p:sp>
          <p:nvSpPr>
            <p:cNvPr id="5" name="Gerade Verbindung 4"/>
            <p:cNvSpPr/>
            <p:nvPr/>
          </p:nvSpPr>
          <p:spPr>
            <a:xfrm>
              <a:off x="1004040" y="3311279"/>
              <a:ext cx="685799" cy="68580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Gerade Verbindung 5"/>
            <p:cNvSpPr/>
            <p:nvPr/>
          </p:nvSpPr>
          <p:spPr>
            <a:xfrm flipV="1">
              <a:off x="1004040" y="4839480"/>
              <a:ext cx="685799" cy="6858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Gerade Verbindung 6"/>
            <p:cNvSpPr/>
            <p:nvPr/>
          </p:nvSpPr>
          <p:spPr>
            <a:xfrm flipV="1">
              <a:off x="1653839" y="4418280"/>
              <a:ext cx="457200" cy="4572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Gerade Verbindung 7"/>
            <p:cNvSpPr/>
            <p:nvPr/>
          </p:nvSpPr>
          <p:spPr>
            <a:xfrm>
              <a:off x="1653839" y="3961080"/>
              <a:ext cx="457200" cy="4572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Gerade Verbindung 8"/>
            <p:cNvSpPr/>
            <p:nvPr/>
          </p:nvSpPr>
          <p:spPr>
            <a:xfrm flipH="1">
              <a:off x="2111039" y="3732480"/>
              <a:ext cx="685801" cy="6858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16000" sp="1016000"/>
                <a:ds d="1016000" sp="1016000"/>
              </a:custDash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0" name="Gerade Verbindung 9"/>
            <p:cNvSpPr/>
            <p:nvPr/>
          </p:nvSpPr>
          <p:spPr>
            <a:xfrm flipH="1" flipV="1">
              <a:off x="2111399" y="4418640"/>
              <a:ext cx="685441" cy="68544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16000" sp="1016000"/>
                <a:ds d="1016000" sp="1016000"/>
              </a:custDash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75440" y="5414759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p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75799" y="3038759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p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360160" y="3614759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g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360520" y="4910759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g</a:t>
              </a:r>
            </a:p>
          </p:txBody>
        </p:sp>
        <p:sp>
          <p:nvSpPr>
            <p:cNvPr id="15" name="Gerade Verbindung 14"/>
            <p:cNvSpPr/>
            <p:nvPr/>
          </p:nvSpPr>
          <p:spPr>
            <a:xfrm flipV="1">
              <a:off x="2796840" y="3503879"/>
              <a:ext cx="914400" cy="228601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Gerade Verbindung 15"/>
            <p:cNvSpPr/>
            <p:nvPr/>
          </p:nvSpPr>
          <p:spPr>
            <a:xfrm flipV="1">
              <a:off x="2796840" y="3504239"/>
              <a:ext cx="914400" cy="22860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Gerade Verbindung 16"/>
            <p:cNvSpPr/>
            <p:nvPr/>
          </p:nvSpPr>
          <p:spPr>
            <a:xfrm flipV="1">
              <a:off x="2796840" y="2818080"/>
              <a:ext cx="228600" cy="91512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720520" y="2534760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q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152879" y="3614759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q</a:t>
              </a:r>
            </a:p>
          </p:txBody>
        </p:sp>
        <p:sp>
          <p:nvSpPr>
            <p:cNvPr id="24" name="Gerade Verbindung 23"/>
            <p:cNvSpPr/>
            <p:nvPr/>
          </p:nvSpPr>
          <p:spPr>
            <a:xfrm>
              <a:off x="3723840" y="3503879"/>
              <a:ext cx="892800" cy="2268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5" name="Gerade Verbindung 24"/>
            <p:cNvSpPr/>
            <p:nvPr/>
          </p:nvSpPr>
          <p:spPr>
            <a:xfrm flipV="1">
              <a:off x="3723840" y="2589480"/>
              <a:ext cx="215999" cy="914759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656880" y="2354760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q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053240" y="3506759"/>
              <a:ext cx="320760" cy="422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Symbol" pitchFamily="18"/>
                  <a:ea typeface="Lucida Sans Unicode" pitchFamily="2"/>
                  <a:cs typeface="Tahoma" pitchFamily="2"/>
                </a:rPr>
                <a:t>c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405960" y="6098761"/>
              <a:ext cx="42012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541600" y="6638760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48" name="Gerade Verbindung 47"/>
            <p:cNvSpPr/>
            <p:nvPr/>
          </p:nvSpPr>
          <p:spPr>
            <a:xfrm flipV="1">
              <a:off x="4634640" y="2615039"/>
              <a:ext cx="216000" cy="91476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49" name="Gerade Verbindung 48"/>
            <p:cNvSpPr/>
            <p:nvPr/>
          </p:nvSpPr>
          <p:spPr>
            <a:xfrm>
              <a:off x="4634640" y="3530160"/>
              <a:ext cx="905400" cy="20232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804559" y="2377080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4913279" y="3673800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52" name="Gerade Verbindung 51"/>
            <p:cNvSpPr/>
            <p:nvPr/>
          </p:nvSpPr>
          <p:spPr>
            <a:xfrm>
              <a:off x="5524920" y="3720960"/>
              <a:ext cx="700920" cy="432719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16000" sp="1016000"/>
                <a:ds d="1016000" sp="1016000"/>
              </a:custDash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53" name="Gerade Verbindung 52"/>
            <p:cNvSpPr/>
            <p:nvPr/>
          </p:nvSpPr>
          <p:spPr>
            <a:xfrm flipV="1">
              <a:off x="5525280" y="2818080"/>
              <a:ext cx="243360" cy="90288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141960" y="3759480"/>
              <a:ext cx="320760" cy="422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Symbol" pitchFamily="18"/>
                  <a:ea typeface="Lucida Sans Unicode" pitchFamily="2"/>
                  <a:cs typeface="Tahoma" pitchFamily="2"/>
                </a:rPr>
                <a:t>c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5740559" y="2629080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1967039" y="3961080"/>
              <a:ext cx="228600" cy="914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2360880" y="4802760"/>
              <a:ext cx="33012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2361240" y="3506758"/>
              <a:ext cx="33012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153600" y="3506758"/>
              <a:ext cx="33012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089959" y="3398759"/>
              <a:ext cx="33012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860719" y="3542759"/>
              <a:ext cx="33012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193080" y="3650759"/>
              <a:ext cx="33012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6322319" y="3975120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6322680" y="3759480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4234680" y="3507479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235040" y="3723840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</p:grpSp>
      <p:sp>
        <p:nvSpPr>
          <p:cNvPr id="82" name="Abgerundetes Rechteck 81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hteck 82"/>
          <p:cNvSpPr/>
          <p:nvPr/>
        </p:nvSpPr>
        <p:spPr>
          <a:xfrm>
            <a:off x="2834548" y="114317"/>
            <a:ext cx="3353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SUSY with LHC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180753" y="648586"/>
            <a:ext cx="849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LHC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R-</a:t>
            </a:r>
            <a:r>
              <a:rPr lang="de-DE" dirty="0" err="1" smtClean="0"/>
              <a:t>parity</a:t>
            </a:r>
            <a:r>
              <a:rPr lang="de-DE" dirty="0" smtClean="0"/>
              <a:t> </a:t>
            </a:r>
            <a:r>
              <a:rPr lang="de-DE" dirty="0" err="1" smtClean="0"/>
              <a:t>conservation</a:t>
            </a: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>
                <a:sym typeface="Wingdings" pitchFamily="2" charset="2"/>
              </a:rPr>
              <a:t>no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mass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peak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possible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because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2 </a:t>
            </a:r>
            <a:r>
              <a:rPr lang="de-DE" dirty="0" err="1" smtClean="0">
                <a:sym typeface="Wingdings" pitchFamily="2" charset="2"/>
              </a:rPr>
              <a:t>escaping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>
                <a:solidFill>
                  <a:srgbClr val="00B050"/>
                </a:solidFill>
                <a:sym typeface="Wingdings" pitchFamily="2" charset="2"/>
              </a:rPr>
              <a:t>LSP</a:t>
            </a:r>
            <a:r>
              <a:rPr lang="de-DE" dirty="0" smtClean="0">
                <a:sym typeface="Wingdings" pitchFamily="2" charset="2"/>
              </a:rPr>
              <a:t>s</a:t>
            </a:r>
            <a:endParaRPr lang="de-DE" dirty="0"/>
          </a:p>
        </p:txBody>
      </p:sp>
      <p:sp>
        <p:nvSpPr>
          <p:cNvPr id="86" name="Textfeld 85"/>
          <p:cNvSpPr txBox="1"/>
          <p:nvPr/>
        </p:nvSpPr>
        <p:spPr>
          <a:xfrm>
            <a:off x="276446" y="1509824"/>
            <a:ext cx="5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kinematic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mass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edges</a:t>
            </a:r>
            <a:endParaRPr lang="de-DE" b="1" dirty="0">
              <a:solidFill>
                <a:srgbClr val="FF0000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3115340" y="1167869"/>
            <a:ext cx="5860244" cy="2451024"/>
            <a:chOff x="3115340" y="1167869"/>
            <a:chExt cx="5860244" cy="245102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533409" y="1167869"/>
              <a:ext cx="3442175" cy="2451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Freihandform 71"/>
            <p:cNvSpPr/>
            <p:nvPr/>
          </p:nvSpPr>
          <p:spPr>
            <a:xfrm>
              <a:off x="3115340" y="2286001"/>
              <a:ext cx="2418070" cy="924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lIns="97967" tIns="57147" rIns="97967" bIns="57147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cxnSp>
          <p:nvCxnSpPr>
            <p:cNvPr id="88" name="Gerade Verbindung mit Pfeil 87"/>
            <p:cNvCxnSpPr/>
            <p:nvPr/>
          </p:nvCxnSpPr>
          <p:spPr>
            <a:xfrm rot="5400000">
              <a:off x="4502889" y="2238155"/>
              <a:ext cx="563527" cy="10632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55" idx="0"/>
            </p:cNvCxnSpPr>
            <p:nvPr/>
          </p:nvCxnSpPr>
          <p:spPr>
            <a:xfrm rot="5400000" flipH="1" flipV="1">
              <a:off x="5505238" y="2435790"/>
              <a:ext cx="45888" cy="46932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ieren 101"/>
          <p:cNvGrpSpPr/>
          <p:nvPr/>
        </p:nvGrpSpPr>
        <p:grpSpPr>
          <a:xfrm>
            <a:off x="1095154" y="2892057"/>
            <a:ext cx="7628074" cy="3442141"/>
            <a:chOff x="1095154" y="2892057"/>
            <a:chExt cx="7628074" cy="3442141"/>
          </a:xfrm>
        </p:grpSpPr>
        <p:grpSp>
          <p:nvGrpSpPr>
            <p:cNvPr id="101" name="Gruppieren 100"/>
            <p:cNvGrpSpPr/>
            <p:nvPr/>
          </p:nvGrpSpPr>
          <p:grpSpPr>
            <a:xfrm>
              <a:off x="3861287" y="2892057"/>
              <a:ext cx="4861941" cy="2892053"/>
              <a:chOff x="3861287" y="2892057"/>
              <a:chExt cx="4861941" cy="2892053"/>
            </a:xfrm>
          </p:grpSpPr>
          <p:pic>
            <p:nvPicPr>
              <p:cNvPr id="74" name="Grafik 73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3861287" y="4852571"/>
                <a:ext cx="4861941" cy="9315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Textfeld 91"/>
              <p:cNvSpPr txBox="1"/>
              <p:nvPr/>
            </p:nvSpPr>
            <p:spPr>
              <a:xfrm>
                <a:off x="6411433" y="3838353"/>
                <a:ext cx="23072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err="1" smtClean="0">
                    <a:solidFill>
                      <a:srgbClr val="FF0000"/>
                    </a:solidFill>
                  </a:rPr>
                  <a:t>Endpoint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b="1" dirty="0" err="1" smtClean="0">
                    <a:solidFill>
                      <a:srgbClr val="FF0000"/>
                    </a:solidFill>
                  </a:rPr>
                  <a:t>sensituve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b="1" dirty="0" err="1" smtClean="0">
                    <a:solidFill>
                      <a:srgbClr val="FF0000"/>
                    </a:solidFill>
                  </a:rPr>
                  <a:t>to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 SUSY </a:t>
                </a:r>
                <a:r>
                  <a:rPr lang="de-DE" b="1" dirty="0" err="1" smtClean="0">
                    <a:solidFill>
                      <a:srgbClr val="FF0000"/>
                    </a:solidFill>
                  </a:rPr>
                  <a:t>masses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3" name="Gerade Verbindung mit Pfeil 92"/>
              <p:cNvCxnSpPr/>
              <p:nvPr/>
            </p:nvCxnSpPr>
            <p:spPr>
              <a:xfrm rot="5400000" flipH="1" flipV="1">
                <a:off x="6863316" y="3333310"/>
                <a:ext cx="946300" cy="6379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feld 95"/>
            <p:cNvSpPr txBox="1"/>
            <p:nvPr/>
          </p:nvSpPr>
          <p:spPr>
            <a:xfrm>
              <a:off x="1095154" y="5964866"/>
              <a:ext cx="5539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Similar</a:t>
              </a:r>
              <a:r>
                <a:rPr lang="de-DE" dirty="0" smtClean="0"/>
                <a:t> </a:t>
              </a:r>
              <a:r>
                <a:rPr lang="de-DE" dirty="0" err="1" smtClean="0"/>
                <a:t>formulae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other</a:t>
              </a:r>
              <a:r>
                <a:rPr lang="de-DE" dirty="0" smtClean="0"/>
                <a:t> </a:t>
              </a:r>
              <a:r>
                <a:rPr lang="de-DE" dirty="0" err="1" smtClean="0"/>
                <a:t>endpoints</a:t>
              </a:r>
              <a:endParaRPr lang="de-DE" dirty="0"/>
            </a:p>
          </p:txBody>
        </p:sp>
      </p:grpSp>
      <p:sp>
        <p:nvSpPr>
          <p:cNvPr id="98" name="Ellipse 97"/>
          <p:cNvSpPr/>
          <p:nvPr/>
        </p:nvSpPr>
        <p:spPr>
          <a:xfrm>
            <a:off x="5528930" y="3625702"/>
            <a:ext cx="563526" cy="606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Textfeld 98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4AE52-8104-4E2A-85EC-9598E56748C3}" type="slidenum">
              <a:t>23</a:t>
            </a:fld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2532" y="977107"/>
            <a:ext cx="8263378" cy="4535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bgerundetes Rechteck 8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660623" y="114317"/>
            <a:ext cx="3701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SUSY with LHC (2)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7321" y="627321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Observables </a:t>
            </a:r>
            <a:r>
              <a:rPr lang="de-DE" dirty="0" err="1" smtClean="0">
                <a:solidFill>
                  <a:srgbClr val="FF0000"/>
                </a:solidFill>
              </a:rPr>
              <a:t>list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43200" y="5762847"/>
            <a:ext cx="567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-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ambiguitis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endParaRPr lang="de-DE" dirty="0" smtClean="0"/>
          </a:p>
          <a:p>
            <a:r>
              <a:rPr lang="de-DE" dirty="0" smtClean="0"/>
              <a:t> - 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uncertainties</a:t>
            </a:r>
            <a:r>
              <a:rPr lang="de-DE" dirty="0" smtClean="0"/>
              <a:t> </a:t>
            </a:r>
            <a:r>
              <a:rPr lang="de-DE" dirty="0" err="1" smtClean="0"/>
              <a:t>mostly</a:t>
            </a:r>
            <a:r>
              <a:rPr lang="de-DE" dirty="0" smtClean="0"/>
              <a:t> not </a:t>
            </a:r>
            <a:r>
              <a:rPr lang="de-DE" dirty="0" err="1" smtClean="0"/>
              <a:t>considered</a:t>
            </a:r>
            <a:endParaRPr lang="de-DE" dirty="0" smtClean="0"/>
          </a:p>
          <a:p>
            <a:r>
              <a:rPr lang="de-DE" dirty="0" smtClean="0"/>
              <a:t> -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on LHC </a:t>
            </a:r>
            <a:r>
              <a:rPr lang="de-DE" dirty="0" err="1" smtClean="0"/>
              <a:t>rates</a:t>
            </a:r>
            <a:endParaRPr lang="de-D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2344" y="5732255"/>
            <a:ext cx="932121" cy="8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087526" y="6175597"/>
            <a:ext cx="2133600" cy="365125"/>
          </a:xfrm>
        </p:spPr>
        <p:txBody>
          <a:bodyPr/>
          <a:lstStyle/>
          <a:p>
            <a:pPr lvl="0"/>
            <a:fld id="{EBDE12DD-26EC-4E09-9228-3939B7DBE8CB}" type="slidenum">
              <a:t>24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92465" y="1255721"/>
            <a:ext cx="3937881" cy="261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55353" y="4010796"/>
            <a:ext cx="3950943" cy="262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92177" y="3830043"/>
            <a:ext cx="3944412" cy="26254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93405" y="2020504"/>
            <a:ext cx="3645944" cy="80866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1285"/>
              </a:spcBef>
              <a:buNone/>
            </a:pPr>
            <a:endParaRPr lang="en-GB" b="1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>
              <a:spcBef>
                <a:spcPts val="1285"/>
              </a:spcBef>
              <a:buNone/>
            </a:pPr>
            <a:r>
              <a:rPr lang="en-GB" b="1" dirty="0" smtClean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SPS1a</a:t>
            </a:r>
            <a:r>
              <a:rPr lang="en-GB" b="1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: </a:t>
            </a:r>
            <a:r>
              <a:rPr lang="en-GB" b="1" dirty="0" err="1" smtClean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tan</a:t>
            </a:r>
            <a:r>
              <a:rPr lang="en-GB" b="1" dirty="0" err="1" smtClean="0">
                <a:solidFill>
                  <a:srgbClr val="00AE00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b</a:t>
            </a:r>
            <a:r>
              <a:rPr lang="en-GB" b="1" dirty="0" smtClean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b="1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= 10, A</a:t>
            </a:r>
            <a:r>
              <a:rPr lang="en-GB" b="1" baseline="-25000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0</a:t>
            </a:r>
            <a:r>
              <a:rPr lang="en-GB" b="1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 = -100 </a:t>
            </a:r>
            <a:r>
              <a:rPr lang="en-GB" b="1" dirty="0" err="1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GeV</a:t>
            </a:r>
            <a:endParaRPr lang="en-GB" b="1" dirty="0">
              <a:solidFill>
                <a:srgbClr val="00AE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1191705" y="1855933"/>
            <a:ext cx="1747701" cy="31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5340745" y="1361861"/>
            <a:ext cx="1155748" cy="36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1 fb</a:t>
            </a:r>
            <a:r>
              <a:rPr lang="en-GB" b="1" baseline="30000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-1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61834" y="4170823"/>
            <a:ext cx="1081495" cy="36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10 fb</a:t>
            </a:r>
            <a:r>
              <a:rPr lang="en-GB" b="1" baseline="30000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-1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77759" y="3990396"/>
            <a:ext cx="1157367" cy="36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300 fb</a:t>
            </a:r>
            <a:r>
              <a:rPr lang="en-GB" b="1" baseline="30000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-1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660623" y="114317"/>
            <a:ext cx="3701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SUSY with LHC (3)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4670" y="637953"/>
            <a:ext cx="380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mSUGRA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(m) &gt; 0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Likelihood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contours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 rot="5400000">
            <a:off x="574158" y="5029200"/>
            <a:ext cx="63795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rot="5400000">
            <a:off x="5203844" y="5495261"/>
            <a:ext cx="504068" cy="1851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rot="16200000" flipH="1">
            <a:off x="5166630" y="2552610"/>
            <a:ext cx="326858" cy="629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63" y="1353211"/>
            <a:ext cx="83439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bgerundetes Rechteck 3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660623" y="114317"/>
            <a:ext cx="3701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SUSY with LHC (4)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4670" y="637953"/>
            <a:ext cx="803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mSUGRA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(m) &gt; 0</a:t>
            </a:r>
            <a:endParaRPr lang="de-DE" dirty="0" smtClean="0"/>
          </a:p>
          <a:p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3770A2-CDE8-4A78-82B6-9D92157D2E51}" type="slidenum">
              <a:t>26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2513727"/>
            <a:ext cx="9105097" cy="28769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1589113" y="2825911"/>
            <a:ext cx="1052731" cy="3036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L = 1 fb</a:t>
            </a:r>
            <a:r>
              <a:rPr lang="en-GB" sz="1500" baseline="30000" dirty="0">
                <a:latin typeface="Arial" pitchFamily="18"/>
                <a:ea typeface="Lucida Sans Unicode" pitchFamily="2"/>
                <a:cs typeface="Tahoma" pitchFamily="2"/>
              </a:rPr>
              <a:t>-1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83360" y="2868442"/>
            <a:ext cx="1175180" cy="3036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L = 10 fb</a:t>
            </a:r>
            <a:r>
              <a:rPr lang="en-GB" sz="1500" baseline="30000" dirty="0">
                <a:latin typeface="Arial" pitchFamily="18"/>
                <a:ea typeface="Lucida Sans Unicode" pitchFamily="2"/>
                <a:cs typeface="Tahoma" pitchFamily="2"/>
              </a:rPr>
              <a:t>-1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87155" y="2868442"/>
            <a:ext cx="1297626" cy="3036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L = 300 fb</a:t>
            </a:r>
            <a:r>
              <a:rPr lang="en-GB" sz="1500" baseline="30000" dirty="0">
                <a:latin typeface="Arial" pitchFamily="18"/>
                <a:ea typeface="Lucida Sans Unicode" pitchFamily="2"/>
                <a:cs typeface="Tahoma" pitchFamily="2"/>
              </a:rPr>
              <a:t>-1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2660623" y="114317"/>
            <a:ext cx="3701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SUSY with LHC (5)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6447" y="712381"/>
            <a:ext cx="632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m</a:t>
            </a:r>
            <a:r>
              <a:rPr lang="de-DE" dirty="0" smtClean="0"/>
              <a:t> (SUSY </a:t>
            </a:r>
            <a:r>
              <a:rPr lang="de-DE" dirty="0" err="1" smtClean="0"/>
              <a:t>Higgs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) ?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72139" y="1148316"/>
            <a:ext cx="713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datasets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smearing</a:t>
            </a:r>
            <a:r>
              <a:rPr lang="de-DE" b="1" dirty="0" smtClean="0">
                <a:solidFill>
                  <a:srgbClr val="FF0000"/>
                </a:solidFill>
              </a:rPr>
              <a:t> observables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uncertainties</a:t>
            </a:r>
            <a:endParaRPr lang="de-DE" dirty="0" smtClean="0"/>
          </a:p>
          <a:p>
            <a:r>
              <a:rPr lang="de-DE" dirty="0" err="1" smtClean="0"/>
              <a:t>Apply</a:t>
            </a:r>
            <a:r>
              <a:rPr lang="de-DE" dirty="0" smtClean="0"/>
              <a:t> fit on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toy</a:t>
            </a:r>
            <a:r>
              <a:rPr lang="de-DE" dirty="0" smtClean="0"/>
              <a:t> </a:t>
            </a:r>
            <a:r>
              <a:rPr lang="de-DE" dirty="0" err="1" smtClean="0"/>
              <a:t>datasets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>
                <a:solidFill>
                  <a:srgbClr val="FF0000"/>
                </a:solidFill>
              </a:rPr>
              <a:t>Compare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correlation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χ</a:t>
            </a: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for the fits with </a:t>
            </a:r>
            <a:r>
              <a:rPr lang="en-US" dirty="0" err="1" smtClean="0"/>
              <a:t>sgn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)&gt;&lt;0 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16689" y="6060559"/>
            <a:ext cx="70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discrete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treated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78DCE7-9049-4909-B7F9-1826887E028B}" type="slidenum">
              <a:t>27</a:t>
            </a:fld>
            <a:endParaRPr lang="en-GB"/>
          </a:p>
        </p:txBody>
      </p:sp>
      <p:grpSp>
        <p:nvGrpSpPr>
          <p:cNvPr id="4" name="Gruppieren 3"/>
          <p:cNvGrpSpPr/>
          <p:nvPr/>
        </p:nvGrpSpPr>
        <p:grpSpPr>
          <a:xfrm>
            <a:off x="5513818" y="650643"/>
            <a:ext cx="3439564" cy="1919015"/>
            <a:chOff x="5785560" y="1490760"/>
            <a:chExt cx="3791880" cy="2115359"/>
          </a:xfrm>
        </p:grpSpPr>
        <p:sp>
          <p:nvSpPr>
            <p:cNvPr id="5" name="Gerade Verbindung 4"/>
            <p:cNvSpPr/>
            <p:nvPr/>
          </p:nvSpPr>
          <p:spPr>
            <a:xfrm flipV="1">
              <a:off x="5785560" y="2783880"/>
              <a:ext cx="914400" cy="228600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Gerade Verbindung 5"/>
            <p:cNvSpPr/>
            <p:nvPr/>
          </p:nvSpPr>
          <p:spPr>
            <a:xfrm flipV="1">
              <a:off x="5785560" y="2784240"/>
              <a:ext cx="914400" cy="2286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Gerade Verbindung 6"/>
            <p:cNvSpPr/>
            <p:nvPr/>
          </p:nvSpPr>
          <p:spPr>
            <a:xfrm>
              <a:off x="6712560" y="2783880"/>
              <a:ext cx="892800" cy="2268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Gerade Verbindung 7"/>
            <p:cNvSpPr/>
            <p:nvPr/>
          </p:nvSpPr>
          <p:spPr>
            <a:xfrm flipV="1">
              <a:off x="6712560" y="1869479"/>
              <a:ext cx="215999" cy="91476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609600" y="1490760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q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041960" y="2822760"/>
              <a:ext cx="320760" cy="422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Symbol" pitchFamily="18"/>
                  <a:ea typeface="Lucida Sans Unicode" pitchFamily="2"/>
                  <a:cs typeface="Tahoma" pitchFamily="2"/>
                </a:rPr>
                <a:t>c</a:t>
              </a:r>
            </a:p>
          </p:txBody>
        </p:sp>
        <p:sp>
          <p:nvSpPr>
            <p:cNvPr id="11" name="Gerade Verbindung 10"/>
            <p:cNvSpPr/>
            <p:nvPr/>
          </p:nvSpPr>
          <p:spPr>
            <a:xfrm flipV="1">
              <a:off x="7623360" y="1895039"/>
              <a:ext cx="216000" cy="91476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Gerade Verbindung 11"/>
            <p:cNvSpPr/>
            <p:nvPr/>
          </p:nvSpPr>
          <p:spPr>
            <a:xfrm>
              <a:off x="7623360" y="2810160"/>
              <a:ext cx="905400" cy="20232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613281" y="1585080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902000" y="2953800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15" name="Gerade Verbindung 14"/>
            <p:cNvSpPr/>
            <p:nvPr/>
          </p:nvSpPr>
          <p:spPr>
            <a:xfrm>
              <a:off x="8513640" y="3000960"/>
              <a:ext cx="700920" cy="432719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16000" sp="1016000"/>
                <a:ds d="1016000" sp="1016000"/>
              </a:custDash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Gerade Verbindung 15"/>
            <p:cNvSpPr/>
            <p:nvPr/>
          </p:nvSpPr>
          <p:spPr>
            <a:xfrm flipV="1">
              <a:off x="8514000" y="2098080"/>
              <a:ext cx="243360" cy="90288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130680" y="3039480"/>
              <a:ext cx="320760" cy="422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Symbol" pitchFamily="18"/>
                  <a:ea typeface="Lucida Sans Unicode" pitchFamily="2"/>
                  <a:cs typeface="Tahoma" pitchFamily="2"/>
                </a:rPr>
                <a:t>c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765280" y="2017080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142319" y="2750760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050599" y="2714760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849440" y="2786760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9109800" y="2930759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311040" y="3327120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311400" y="3039481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223399" y="2787480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223760" y="3111839"/>
              <a:ext cx="653193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2/3/4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159600" y="2878560"/>
              <a:ext cx="322560" cy="3927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latin typeface="Arial" pitchFamily="18"/>
                  <a:ea typeface="Lucida Sans Unicode" pitchFamily="2"/>
                  <a:cs typeface="Tahoma" pitchFamily="2"/>
                </a:rPr>
                <a:t>q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979760" y="3148200"/>
              <a:ext cx="600493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L/R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359760" y="3076560"/>
              <a:ext cx="544296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L/R</a:t>
              </a:r>
            </a:p>
          </p:txBody>
        </p:sp>
      </p:grpSp>
      <p:sp>
        <p:nvSpPr>
          <p:cNvPr id="35" name="Abgerundetes Rechteck 34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660623" y="114317"/>
            <a:ext cx="3701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SUSY with LHC (6)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14670" y="829340"/>
            <a:ext cx="480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Impact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ambiguities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212651" y="1477926"/>
            <a:ext cx="3646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1 final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correspond</a:t>
            </a:r>
            <a:r>
              <a:rPr lang="de-DE" dirty="0" smtClean="0"/>
              <a:t> different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>
                <a:sym typeface="Wingdings" pitchFamily="2" charset="2"/>
              </a:rPr>
              <a:t>Possibility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wrong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assignement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definition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mass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edge</a:t>
            </a:r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761770" y="3062176"/>
            <a:ext cx="3129746" cy="946299"/>
            <a:chOff x="761770" y="3062176"/>
            <a:chExt cx="3129746" cy="946299"/>
          </a:xfrm>
        </p:grpSpPr>
        <p:sp>
          <p:nvSpPr>
            <p:cNvPr id="39" name="Textfeld 38"/>
            <p:cNvSpPr txBox="1"/>
            <p:nvPr/>
          </p:nvSpPr>
          <p:spPr>
            <a:xfrm>
              <a:off x="903767" y="3062176"/>
              <a:ext cx="29452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i="1" u="sng" dirty="0" err="1" smtClean="0">
                  <a:solidFill>
                    <a:srgbClr val="FF0000"/>
                  </a:solidFill>
                </a:rPr>
                <a:t>Method</a:t>
              </a:r>
              <a:r>
                <a:rPr lang="de-DE" dirty="0" smtClean="0"/>
                <a:t>: </a:t>
              </a:r>
              <a:r>
                <a:rPr lang="de-DE" dirty="0" err="1" smtClean="0"/>
                <a:t>perform</a:t>
              </a:r>
              <a:r>
                <a:rPr lang="de-DE" dirty="0" smtClean="0"/>
                <a:t> </a:t>
              </a:r>
              <a:r>
                <a:rPr lang="de-DE" dirty="0" err="1" smtClean="0"/>
                <a:t>toy</a:t>
              </a:r>
              <a:r>
                <a:rPr lang="de-DE" dirty="0" smtClean="0"/>
                <a:t> </a:t>
              </a:r>
              <a:r>
                <a:rPr lang="de-DE" dirty="0" err="1" smtClean="0"/>
                <a:t>fits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all </a:t>
              </a:r>
              <a:r>
                <a:rPr lang="de-DE" dirty="0" err="1" smtClean="0"/>
                <a:t>possibilities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 smtClean="0"/>
                <a:t>choose</a:t>
              </a:r>
              <a:r>
                <a:rPr lang="de-DE" dirty="0" smtClean="0"/>
                <a:t> </a:t>
              </a:r>
              <a:r>
                <a:rPr lang="de-DE" dirty="0" err="1" smtClean="0"/>
                <a:t>best</a:t>
              </a:r>
              <a:r>
                <a:rPr lang="de-DE" dirty="0" smtClean="0"/>
                <a:t> fit (</a:t>
              </a:r>
              <a:r>
                <a:rPr lang="de-DE" dirty="0" err="1" smtClean="0"/>
                <a:t>smallest</a:t>
              </a:r>
              <a:r>
                <a:rPr lang="de-DE" dirty="0" smtClean="0"/>
                <a:t> </a:t>
              </a:r>
              <a:r>
                <a:rPr lang="el-GR" dirty="0" smtClean="0"/>
                <a:t>χ</a:t>
              </a:r>
              <a:r>
                <a:rPr lang="en-US" dirty="0" smtClean="0"/>
                <a:t>2)</a:t>
              </a:r>
              <a:endParaRPr lang="de-DE" dirty="0"/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761770" y="3086643"/>
              <a:ext cx="3129746" cy="921832"/>
            </a:xfrm>
            <a:prstGeom prst="roundRect">
              <a:avLst>
                <a:gd name="adj" fmla="val 98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0" y="3226696"/>
            <a:ext cx="9144000" cy="3631304"/>
            <a:chOff x="0" y="3226696"/>
            <a:chExt cx="9144000" cy="3631304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0" y="3226696"/>
              <a:ext cx="9144000" cy="3631304"/>
              <a:chOff x="0" y="3226696"/>
              <a:chExt cx="9144000" cy="3631304"/>
            </a:xfrm>
          </p:grpSpPr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554578" y="4329152"/>
                <a:ext cx="2546773" cy="3589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578820" y="4936823"/>
                <a:ext cx="2579428" cy="365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Textfeld 40"/>
              <p:cNvSpPr txBox="1"/>
              <p:nvPr/>
            </p:nvSpPr>
            <p:spPr>
              <a:xfrm>
                <a:off x="0" y="4316819"/>
                <a:ext cx="26581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i="1" u="sng" dirty="0" err="1" smtClean="0"/>
                  <a:t>Example</a:t>
                </a:r>
                <a:r>
                  <a:rPr lang="de-DE" b="1" i="1" u="sng" dirty="0" smtClean="0"/>
                  <a:t>:</a:t>
                </a:r>
              </a:p>
              <a:p>
                <a:r>
                  <a:rPr lang="de-DE" dirty="0" err="1" smtClean="0"/>
                  <a:t>Comparing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two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interpretation</a:t>
                </a:r>
                <a:endParaRPr lang="de-DE" dirty="0"/>
              </a:p>
            </p:txBody>
          </p:sp>
          <p:sp>
            <p:nvSpPr>
              <p:cNvPr id="42" name="Geschweifte Klammer links 41"/>
              <p:cNvSpPr/>
              <p:nvPr/>
            </p:nvSpPr>
            <p:spPr>
              <a:xfrm>
                <a:off x="2317899" y="4380614"/>
                <a:ext cx="244548" cy="1041991"/>
              </a:xfrm>
              <a:prstGeom prst="leftBrac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3" name="Grafik 42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5480422" y="3226696"/>
                <a:ext cx="3663578" cy="3631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Textfeld 44"/>
              <p:cNvSpPr txBox="1"/>
              <p:nvPr/>
            </p:nvSpPr>
            <p:spPr>
              <a:xfrm>
                <a:off x="180753" y="5934670"/>
                <a:ext cx="52418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 smtClean="0"/>
                  <a:t>Some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impact</a:t>
                </a:r>
                <a:r>
                  <a:rPr lang="de-DE" sz="1600" dirty="0" smtClean="0"/>
                  <a:t> on </a:t>
                </a:r>
                <a:r>
                  <a:rPr lang="de-DE" sz="1600" dirty="0" err="1" smtClean="0"/>
                  <a:t>reconstruction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parameter</a:t>
                </a:r>
                <a:r>
                  <a:rPr lang="de-DE" sz="1600" dirty="0" smtClean="0"/>
                  <a:t>, but </a:t>
                </a:r>
                <a:r>
                  <a:rPr lang="de-DE" sz="1600" dirty="0" err="1" smtClean="0"/>
                  <a:t>effect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small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compared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to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uncertainty</a:t>
                </a:r>
                <a:r>
                  <a:rPr lang="de-DE" sz="1600" dirty="0" smtClean="0"/>
                  <a:t> on </a:t>
                </a:r>
                <a:r>
                  <a:rPr lang="de-DE" sz="1600" dirty="0" err="1" smtClean="0"/>
                  <a:t>parameter</a:t>
                </a:r>
                <a:endParaRPr lang="de-DE" sz="1600" dirty="0"/>
              </a:p>
            </p:txBody>
          </p:sp>
        </p:grpSp>
        <p:sp>
          <p:nvSpPr>
            <p:cNvPr id="44" name="Textfeld 43"/>
            <p:cNvSpPr txBox="1"/>
            <p:nvPr/>
          </p:nvSpPr>
          <p:spPr>
            <a:xfrm>
              <a:off x="6239328" y="3780258"/>
              <a:ext cx="1277844" cy="3478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latin typeface="Arial" pitchFamily="18"/>
                  <a:ea typeface="Lucida Sans Unicode" pitchFamily="2"/>
                  <a:cs typeface="Tahoma" pitchFamily="2"/>
                </a:rPr>
                <a:t>10 fb</a:t>
              </a:r>
              <a:r>
                <a:rPr lang="en-GB" baseline="30000" dirty="0">
                  <a:latin typeface="Arial" pitchFamily="18"/>
                  <a:ea typeface="Lucida Sans Unicode" pitchFamily="2"/>
                  <a:cs typeface="Tahoma" pitchFamily="2"/>
                </a:rPr>
                <a:t>-1</a:t>
              </a:r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7B4ADC-1957-47F3-BABC-E83A7F71C197}" type="slidenum">
              <a:t>28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96158" y="1819815"/>
            <a:ext cx="3405602" cy="13504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5154611" y="1426279"/>
            <a:ext cx="2288180" cy="34789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FF9900"/>
                </a:solidFill>
                <a:latin typeface="Arial" pitchFamily="18"/>
                <a:ea typeface="Lucida Sans Unicode" pitchFamily="2"/>
                <a:cs typeface="Tahoma" pitchFamily="2"/>
              </a:rPr>
              <a:t>LE+LHC (1 fb</a:t>
            </a:r>
            <a:r>
              <a:rPr lang="en-GB" b="1" baseline="30000" dirty="0">
                <a:solidFill>
                  <a:srgbClr val="FF9900"/>
                </a:solidFill>
                <a:latin typeface="Arial" pitchFamily="18"/>
                <a:ea typeface="Lucida Sans Unicode" pitchFamily="2"/>
                <a:cs typeface="Tahoma" pitchFamily="2"/>
              </a:rPr>
              <a:t>-1</a:t>
            </a:r>
            <a:r>
              <a:rPr lang="en-GB" b="1" dirty="0">
                <a:solidFill>
                  <a:srgbClr val="FF9900"/>
                </a:solidFill>
                <a:latin typeface="Arial" pitchFamily="18"/>
                <a:ea typeface="Lucida Sans Unicode" pitchFamily="2"/>
                <a:cs typeface="Tahoma" pitchFamily="2"/>
              </a:rPr>
              <a:t>):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111506" y="4076194"/>
            <a:ext cx="3390254" cy="13517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154610" y="3680046"/>
            <a:ext cx="2596525" cy="34789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FF9900"/>
                </a:solidFill>
                <a:latin typeface="Arial" pitchFamily="18"/>
                <a:ea typeface="Lucida Sans Unicode" pitchFamily="2"/>
                <a:cs typeface="Tahoma" pitchFamily="2"/>
              </a:rPr>
              <a:t>LE+LHC (300 fb</a:t>
            </a:r>
            <a:r>
              <a:rPr lang="en-GB" b="1" baseline="30000" dirty="0">
                <a:solidFill>
                  <a:srgbClr val="FF9900"/>
                </a:solidFill>
                <a:latin typeface="Arial" pitchFamily="18"/>
                <a:ea typeface="Lucida Sans Unicode" pitchFamily="2"/>
                <a:cs typeface="Tahoma" pitchFamily="2"/>
              </a:rPr>
              <a:t>-1</a:t>
            </a:r>
            <a:r>
              <a:rPr lang="en-GB" b="1" dirty="0">
                <a:solidFill>
                  <a:srgbClr val="FF9900"/>
                </a:solidFill>
                <a:latin typeface="Arial" pitchFamily="18"/>
                <a:ea typeface="Lucida Sans Unicode" pitchFamily="2"/>
                <a:cs typeface="Tahoma" pitchFamily="2"/>
              </a:rPr>
              <a:t>):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996961" y="4099055"/>
            <a:ext cx="3258654" cy="12929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1040066" y="3680372"/>
            <a:ext cx="2087663" cy="34789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LHC (300 fb</a:t>
            </a:r>
            <a:r>
              <a:rPr lang="en-GB" b="1" baseline="30000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-1</a:t>
            </a:r>
            <a:r>
              <a:rPr lang="en-GB" b="1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):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964306" y="1786830"/>
            <a:ext cx="3323964" cy="141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1040066" y="1427259"/>
            <a:ext cx="1766263" cy="34789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LHC (1 fb</a:t>
            </a:r>
            <a:r>
              <a:rPr lang="en-GB" b="1" baseline="30000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-1</a:t>
            </a:r>
            <a:r>
              <a:rPr lang="en-GB" b="1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):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623644" y="114317"/>
            <a:ext cx="577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SUSY with LHC and Low-Energy Meas.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12651" y="616688"/>
            <a:ext cx="826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low-energy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in LHC </a:t>
            </a:r>
            <a:r>
              <a:rPr lang="de-DE" dirty="0" err="1" smtClean="0"/>
              <a:t>era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722784" y="1272019"/>
            <a:ext cx="3774788" cy="4469561"/>
          </a:xfrm>
          <a:prstGeom prst="roundRect">
            <a:avLst>
              <a:gd name="adj" fmla="val 985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bgerundetes Rechteck 18"/>
          <p:cNvSpPr/>
          <p:nvPr/>
        </p:nvSpPr>
        <p:spPr>
          <a:xfrm>
            <a:off x="4894291" y="1286195"/>
            <a:ext cx="3774788" cy="4469561"/>
          </a:xfrm>
          <a:prstGeom prst="roundRect">
            <a:avLst>
              <a:gd name="adj" fmla="val 985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1190846" y="5986130"/>
            <a:ext cx="6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Low-</a:t>
            </a:r>
            <a:r>
              <a:rPr lang="de-DE" b="1" dirty="0" err="1" smtClean="0">
                <a:solidFill>
                  <a:srgbClr val="FF0000"/>
                </a:solidFill>
              </a:rPr>
              <a:t>energy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data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may</a:t>
            </a:r>
            <a:r>
              <a:rPr lang="de-DE" b="1" dirty="0" smtClean="0">
                <a:solidFill>
                  <a:srgbClr val="FF0000"/>
                </a:solidFill>
              </a:rPr>
              <a:t> still </a:t>
            </a:r>
            <a:r>
              <a:rPr lang="de-DE" b="1" dirty="0" err="1" smtClean="0">
                <a:solidFill>
                  <a:srgbClr val="FF0000"/>
                </a:solidFill>
              </a:rPr>
              <a:t>be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important</a:t>
            </a:r>
            <a:r>
              <a:rPr lang="de-DE" b="1" dirty="0" smtClean="0">
                <a:solidFill>
                  <a:srgbClr val="FF0000"/>
                </a:solidFill>
              </a:rPr>
              <a:t> in </a:t>
            </a:r>
            <a:r>
              <a:rPr lang="de-DE" b="1" dirty="0" err="1" smtClean="0">
                <a:solidFill>
                  <a:srgbClr val="FF0000"/>
                </a:solidFill>
              </a:rPr>
              <a:t>first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years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LHC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886ED8-2FC5-4C4F-8CB0-7B50129FE609}" type="slidenum">
              <a:t>29</a:t>
            </a:fld>
            <a:endParaRPr lang="en-GB"/>
          </a:p>
        </p:txBody>
      </p:sp>
      <p:sp>
        <p:nvSpPr>
          <p:cNvPr id="7" name="Abgerundetes Rechteck 6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942741" y="114317"/>
            <a:ext cx="1136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MSSM18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2018" y="744279"/>
            <a:ext cx="894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all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assumed</a:t>
            </a:r>
            <a:r>
              <a:rPr lang="de-DE" dirty="0" smtClean="0"/>
              <a:t> </a:t>
            </a:r>
            <a:r>
              <a:rPr lang="de-DE" dirty="0" err="1" smtClean="0"/>
              <a:t>mSUGRA</a:t>
            </a:r>
            <a:r>
              <a:rPr lang="de-DE" dirty="0" smtClean="0"/>
              <a:t> was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</a:p>
          <a:p>
            <a:r>
              <a:rPr lang="de-DE" dirty="0" smtClean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 strong </a:t>
            </a:r>
            <a:r>
              <a:rPr lang="de-DE" dirty="0" err="1" smtClean="0">
                <a:sym typeface="Wingdings" pitchFamily="2" charset="2"/>
              </a:rPr>
              <a:t>assumption</a:t>
            </a:r>
            <a:r>
              <a:rPr lang="de-DE" dirty="0" smtClean="0">
                <a:sym typeface="Wingdings" pitchFamily="2" charset="2"/>
              </a:rPr>
              <a:t> on SUSY </a:t>
            </a:r>
            <a:r>
              <a:rPr lang="de-DE" dirty="0" err="1" smtClean="0">
                <a:sym typeface="Wingdings" pitchFamily="2" charset="2"/>
              </a:rPr>
              <a:t>breaking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mechanism</a:t>
            </a:r>
            <a:endParaRPr lang="de-DE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Studies MUST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performed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more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general</a:t>
            </a:r>
            <a:r>
              <a:rPr lang="de-DE" dirty="0" smtClean="0">
                <a:sym typeface="Wingdings" pitchFamily="2" charset="2"/>
              </a:rPr>
              <a:t> SUSY </a:t>
            </a:r>
            <a:r>
              <a:rPr lang="de-DE" dirty="0" err="1" smtClean="0">
                <a:sym typeface="Wingdings" pitchFamily="2" charset="2"/>
              </a:rPr>
              <a:t>models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595423" y="2264735"/>
            <a:ext cx="8548577" cy="2963676"/>
            <a:chOff x="595423" y="2264735"/>
            <a:chExt cx="8548577" cy="2963676"/>
          </a:xfrm>
        </p:grpSpPr>
        <p:sp>
          <p:nvSpPr>
            <p:cNvPr id="3" name="Textfeld 2"/>
            <p:cNvSpPr txBox="1"/>
            <p:nvPr/>
          </p:nvSpPr>
          <p:spPr>
            <a:xfrm>
              <a:off x="776158" y="2452654"/>
              <a:ext cx="8367842" cy="160721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spcBef>
                  <a:spcPts val="2572"/>
                </a:spcBef>
                <a:buNone/>
              </a:pPr>
              <a:r>
                <a:rPr lang="en-GB" b="1" u="sng" dirty="0" smtClean="0">
                  <a:solidFill>
                    <a:srgbClr val="00AE00"/>
                  </a:solidFill>
                  <a:latin typeface="+mj-lt"/>
                  <a:ea typeface="Lucida Sans Unicode" pitchFamily="2"/>
                  <a:cs typeface="Tahoma" pitchFamily="2"/>
                </a:rPr>
                <a:t>Assumptions</a:t>
              </a:r>
              <a:r>
                <a:rPr lang="en-GB" b="1" u="sng" dirty="0">
                  <a:solidFill>
                    <a:srgbClr val="00AE00"/>
                  </a:solidFill>
                  <a:latin typeface="+mj-lt"/>
                  <a:ea typeface="Lucida Sans Unicode" pitchFamily="2"/>
                  <a:cs typeface="Tahoma" pitchFamily="2"/>
                </a:rPr>
                <a:t>:</a:t>
              </a:r>
            </a:p>
            <a:p>
              <a:pPr hangingPunct="0">
                <a:spcBef>
                  <a:spcPts val="514"/>
                </a:spcBef>
              </a:pPr>
              <a:r>
                <a:rPr lang="en-GB" dirty="0">
                  <a:latin typeface="+mj-lt"/>
                  <a:ea typeface="Lucida Sans Unicode" pitchFamily="2"/>
                  <a:cs typeface="Tahoma" pitchFamily="2"/>
                </a:rPr>
                <a:t> no CP violation in SUSY sector (all phases = 0)</a:t>
              </a:r>
            </a:p>
            <a:p>
              <a:pPr hangingPunct="0">
                <a:spcBef>
                  <a:spcPts val="1285"/>
                </a:spcBef>
              </a:pPr>
              <a:r>
                <a:rPr lang="en-GB" dirty="0">
                  <a:latin typeface="+mj-lt"/>
                  <a:ea typeface="Lucida Sans Unicode" pitchFamily="2"/>
                  <a:cs typeface="Tahoma" pitchFamily="2"/>
                </a:rPr>
                <a:t> no mixing between </a:t>
              </a:r>
              <a:r>
                <a:rPr lang="en-GB" dirty="0" err="1">
                  <a:latin typeface="+mj-lt"/>
                  <a:ea typeface="Lucida Sans Unicode" pitchFamily="2"/>
                  <a:cs typeface="Tahoma" pitchFamily="2"/>
                </a:rPr>
                <a:t>sfermion</a:t>
              </a:r>
              <a:r>
                <a:rPr lang="en-GB" dirty="0">
                  <a:latin typeface="+mj-lt"/>
                  <a:ea typeface="Lucida Sans Unicode" pitchFamily="2"/>
                  <a:cs typeface="Tahoma" pitchFamily="2"/>
                </a:rPr>
                <a:t> generations</a:t>
              </a:r>
            </a:p>
            <a:p>
              <a:pPr hangingPunct="0">
                <a:spcBef>
                  <a:spcPts val="1285"/>
                </a:spcBef>
              </a:pPr>
              <a:r>
                <a:rPr lang="en-GB" dirty="0" smtClean="0">
                  <a:latin typeface="+mj-lt"/>
                  <a:ea typeface="Lucida Sans Unicode" pitchFamily="2"/>
                  <a:cs typeface="Tahoma" pitchFamily="2"/>
                </a:rPr>
                <a:t> universality </a:t>
              </a:r>
              <a:r>
                <a:rPr lang="en-GB" dirty="0">
                  <a:latin typeface="+mj-lt"/>
                  <a:ea typeface="Lucida Sans Unicode" pitchFamily="2"/>
                  <a:cs typeface="Tahoma" pitchFamily="2"/>
                </a:rPr>
                <a:t>of same-type </a:t>
              </a:r>
              <a:r>
                <a:rPr lang="en-GB" dirty="0" err="1">
                  <a:latin typeface="+mj-lt"/>
                  <a:ea typeface="Lucida Sans Unicode" pitchFamily="2"/>
                  <a:cs typeface="Tahoma" pitchFamily="2"/>
                </a:rPr>
                <a:t>sfermion</a:t>
              </a:r>
              <a:r>
                <a:rPr lang="en-GB" dirty="0">
                  <a:latin typeface="+mj-lt"/>
                  <a:ea typeface="Lucida Sans Unicode" pitchFamily="2"/>
                  <a:cs typeface="Tahoma" pitchFamily="2"/>
                </a:rPr>
                <a:t> mass parameters in first </a:t>
              </a:r>
              <a:r>
                <a:rPr lang="en-GB" dirty="0" smtClean="0">
                  <a:latin typeface="+mj-lt"/>
                  <a:ea typeface="Lucida Sans Unicode" pitchFamily="2"/>
                  <a:cs typeface="Tahoma" pitchFamily="2"/>
                </a:rPr>
                <a:t>two generations</a:t>
              </a:r>
              <a:endParaRPr lang="en-GB" dirty="0">
                <a:latin typeface="+mj-lt"/>
                <a:ea typeface="Lucida Sans Unicode" pitchFamily="2"/>
                <a:cs typeface="Tahoma" pitchFamily="2"/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95423" y="2264735"/>
              <a:ext cx="7666075" cy="2963676"/>
              <a:chOff x="595423" y="2264735"/>
              <a:chExt cx="7666075" cy="2963676"/>
            </a:xfrm>
          </p:grpSpPr>
          <p:sp>
            <p:nvSpPr>
              <p:cNvPr id="11" name="Abgerundetes Rechteck 10"/>
              <p:cNvSpPr/>
              <p:nvPr/>
            </p:nvSpPr>
            <p:spPr>
              <a:xfrm>
                <a:off x="595423" y="2264735"/>
                <a:ext cx="7666075" cy="2073349"/>
              </a:xfrm>
              <a:prstGeom prst="roundRect">
                <a:avLst>
                  <a:gd name="adj" fmla="val 98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189768" y="4859079"/>
                <a:ext cx="2753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MSSM18 (18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)</a:t>
                </a:r>
                <a:endParaRPr lang="de-DE" dirty="0"/>
              </a:p>
            </p:txBody>
          </p:sp>
          <p:sp>
            <p:nvSpPr>
              <p:cNvPr id="13" name="Pfeil nach unten 12"/>
              <p:cNvSpPr/>
              <p:nvPr/>
            </p:nvSpPr>
            <p:spPr>
              <a:xfrm>
                <a:off x="4167963" y="4423144"/>
                <a:ext cx="478465" cy="404037"/>
              </a:xfrm>
              <a:prstGeom prst="downArrow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4" name="Textfeld 13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30739" y="962725"/>
            <a:ext cx="8813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Minimal SUSY SM: 105 </a:t>
            </a:r>
            <a:r>
              <a:rPr lang="de-DE" dirty="0" err="1" smtClean="0"/>
              <a:t>parameters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low-energy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r>
              <a:rPr lang="de-DE" dirty="0" smtClean="0"/>
              <a:t> 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lepton</a:t>
            </a:r>
            <a:r>
              <a:rPr lang="de-DE" dirty="0" smtClean="0"/>
              <a:t> </a:t>
            </a:r>
            <a:r>
              <a:rPr lang="de-DE" dirty="0" err="1" smtClean="0"/>
              <a:t>flavor</a:t>
            </a:r>
            <a:r>
              <a:rPr lang="de-DE" dirty="0" smtClean="0"/>
              <a:t> </a:t>
            </a:r>
            <a:r>
              <a:rPr lang="de-DE" dirty="0" err="1" smtClean="0"/>
              <a:t>violation</a:t>
            </a:r>
            <a:r>
              <a:rPr lang="de-DE" dirty="0" smtClean="0"/>
              <a:t>,</a:t>
            </a:r>
          </a:p>
          <a:p>
            <a:r>
              <a:rPr lang="de-DE" dirty="0" smtClean="0"/>
              <a:t>	</a:t>
            </a:r>
            <a:r>
              <a:rPr lang="de-DE" dirty="0" smtClean="0"/>
              <a:t>CP </a:t>
            </a:r>
            <a:r>
              <a:rPr lang="de-DE" dirty="0" err="1" smtClean="0"/>
              <a:t>violation</a:t>
            </a:r>
            <a:r>
              <a:rPr lang="de-DE" dirty="0" smtClean="0"/>
              <a:t>, </a:t>
            </a:r>
          </a:p>
          <a:p>
            <a:r>
              <a:rPr lang="de-DE" dirty="0" smtClean="0"/>
              <a:t>	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generations</a:t>
            </a:r>
            <a:r>
              <a:rPr lang="de-DE" dirty="0" smtClean="0"/>
              <a:t>,…</a:t>
            </a:r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assuming</a:t>
            </a:r>
            <a:r>
              <a:rPr lang="de-DE" dirty="0" smtClean="0"/>
              <a:t> </a:t>
            </a:r>
            <a:r>
              <a:rPr lang="de-DE" dirty="0" err="1" smtClean="0"/>
              <a:t>breaking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	</a:t>
            </a:r>
          </a:p>
          <a:p>
            <a:r>
              <a:rPr lang="de-DE" dirty="0" smtClean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err="1" smtClean="0">
                <a:sym typeface="Wingdings" pitchFamily="2" charset="2"/>
              </a:rPr>
              <a:t>Nb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parameters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can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reduced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~5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85641" y="2999048"/>
            <a:ext cx="2568102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FF0000"/>
                </a:solidFill>
              </a:rPr>
              <a:t>Assumptions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behind</a:t>
            </a:r>
            <a:r>
              <a:rPr lang="de-DE" sz="2000" b="1" dirty="0" smtClean="0">
                <a:solidFill>
                  <a:srgbClr val="FF0000"/>
                </a:solidFill>
              </a:rPr>
              <a:t>! not a </a:t>
            </a:r>
            <a:r>
              <a:rPr lang="de-DE" sz="2000" b="1" dirty="0" err="1" smtClean="0">
                <a:solidFill>
                  <a:srgbClr val="FF0000"/>
                </a:solidFill>
              </a:rPr>
              <a:t>general</a:t>
            </a:r>
            <a:r>
              <a:rPr lang="de-DE" sz="2000" b="1" dirty="0" smtClean="0">
                <a:solidFill>
                  <a:srgbClr val="FF0000"/>
                </a:solidFill>
              </a:rPr>
              <a:t> model !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977" y="4097595"/>
            <a:ext cx="7040117" cy="231074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1543"/>
              </a:spcBef>
              <a:buNone/>
            </a:pPr>
            <a:r>
              <a:rPr lang="en-GB" b="1" i="1" u="sng" dirty="0" smtClean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Example</a:t>
            </a:r>
            <a:r>
              <a:rPr lang="en-GB" b="1" i="1" u="sng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: </a:t>
            </a:r>
            <a:r>
              <a:rPr lang="en-GB" b="1" i="1" u="sng" dirty="0" err="1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mSUGRA</a:t>
            </a:r>
            <a:r>
              <a:rPr lang="en-GB" b="1" i="1" u="sng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:</a:t>
            </a:r>
          </a:p>
          <a:p>
            <a:pPr hangingPunct="0">
              <a:spcBef>
                <a:spcPts val="771"/>
              </a:spcBef>
            </a:pP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tan </a:t>
            </a:r>
            <a:r>
              <a:rPr lang="en-GB" dirty="0">
                <a:solidFill>
                  <a:srgbClr val="000000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b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     (ratio of Higgs VEVs)</a:t>
            </a:r>
          </a:p>
          <a:p>
            <a:pPr hangingPunct="0">
              <a:spcBef>
                <a:spcPts val="771"/>
              </a:spcBef>
            </a:pP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A</a:t>
            </a:r>
            <a:r>
              <a:rPr lang="en-GB" baseline="-25000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0                 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(common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trilinear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coupling parameter)</a:t>
            </a:r>
          </a:p>
          <a:p>
            <a:pPr hangingPunct="0">
              <a:spcBef>
                <a:spcPts val="771"/>
              </a:spcBef>
            </a:pP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M</a:t>
            </a:r>
            <a:r>
              <a:rPr lang="en-GB" baseline="-25000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1/2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       (common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gaugino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mass parameter)</a:t>
            </a:r>
          </a:p>
          <a:p>
            <a:pPr hangingPunct="0">
              <a:spcBef>
                <a:spcPts val="771"/>
              </a:spcBef>
            </a:pP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M</a:t>
            </a:r>
            <a:r>
              <a:rPr lang="en-GB" baseline="-25000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0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         (common scalar mass parameter)</a:t>
            </a:r>
          </a:p>
          <a:p>
            <a:pPr hangingPunct="0">
              <a:spcBef>
                <a:spcPts val="771"/>
              </a:spcBef>
            </a:pP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sign(</a:t>
            </a:r>
            <a:r>
              <a:rPr lang="en-GB" dirty="0">
                <a:solidFill>
                  <a:srgbClr val="000000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m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)   (sign of </a:t>
            </a:r>
            <a:r>
              <a:rPr lang="en-GB" dirty="0" err="1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Higgsino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mass parameter)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741251" y="243190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706527" y="242133"/>
            <a:ext cx="5609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Understanding the Standar</a:t>
            </a:r>
            <a:r>
              <a:rPr lang="en-US" sz="2000" b="1" dirty="0" smtClean="0">
                <a:solidFill>
                  <a:srgbClr val="FFC000"/>
                </a:solidFill>
              </a:rPr>
              <a:t>d Model and Beyond (2)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89935" y="4001729"/>
            <a:ext cx="5122607" cy="25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rot="10800000">
            <a:off x="5279922" y="3165987"/>
            <a:ext cx="648929" cy="353962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8456917">
            <a:off x="5894438" y="3967317"/>
            <a:ext cx="648929" cy="353962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F02223-F103-4E24-BED5-ABF8772CF373}" type="slidenum">
              <a:t>30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079"/>
          <a:stretch>
            <a:fillRect/>
          </a:stretch>
        </p:blipFill>
        <p:spPr>
          <a:xfrm>
            <a:off x="0" y="2104713"/>
            <a:ext cx="4508201" cy="32319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098425" y="1773190"/>
            <a:ext cx="2316228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MSSM18, LE+LHC300: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481929" y="2033626"/>
            <a:ext cx="4662071" cy="32720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351950" y="1794781"/>
            <a:ext cx="2760011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MSSM18, LE+LHC300+ILC: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3768816" y="114317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MSSM18 (2)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48855" y="818708"/>
            <a:ext cx="70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low-energy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LHC observables (300/</a:t>
            </a:r>
            <a:r>
              <a:rPr lang="de-DE" dirty="0" err="1" smtClean="0"/>
              <a:t>fb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additionnal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ILC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092995" y="5550195"/>
            <a:ext cx="363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ILC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uncertainties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1-2 </a:t>
            </a:r>
            <a:r>
              <a:rPr lang="de-DE" dirty="0" err="1" smtClean="0"/>
              <a:t>orders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magnitude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84791" y="5667153"/>
            <a:ext cx="232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Complementarity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ILC </a:t>
            </a:r>
            <a:r>
              <a:rPr lang="de-DE" dirty="0" err="1" smtClean="0"/>
              <a:t>to</a:t>
            </a:r>
            <a:r>
              <a:rPr lang="de-DE" dirty="0" smtClean="0"/>
              <a:t> LHC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490AD7-79FE-4E29-8800-04E8314DE61E}" type="slidenum">
              <a:t>31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744874" y="1495396"/>
            <a:ext cx="5399126" cy="53626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bgerundetes Rechteck 7"/>
          <p:cNvSpPr/>
          <p:nvPr/>
        </p:nvSpPr>
        <p:spPr>
          <a:xfrm>
            <a:off x="1484671" y="134830"/>
            <a:ext cx="6096000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3070972" y="114317"/>
            <a:ext cx="288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Cold Dark Matter Density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6567" y="754912"/>
            <a:ext cx="776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b="1" dirty="0" smtClean="0">
                <a:solidFill>
                  <a:srgbClr val="FF0000"/>
                </a:solidFill>
              </a:rPr>
              <a:t>CDM </a:t>
            </a:r>
            <a:r>
              <a:rPr lang="de-DE" b="1" dirty="0" err="1" smtClean="0">
                <a:solidFill>
                  <a:srgbClr val="FF0000"/>
                </a:solidFill>
              </a:rPr>
              <a:t>density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inferred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collider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</a:p>
          <a:p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de-DE" b="1" dirty="0" err="1" smtClean="0">
                <a:solidFill>
                  <a:srgbClr val="FF0000"/>
                </a:solidFill>
                <a:sym typeface="Wingdings" pitchFamily="2" charset="2"/>
              </a:rPr>
              <a:t>compatibility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itchFamily="2" charset="2"/>
              </a:rPr>
              <a:t>astrophysics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 ? Nature </a:t>
            </a:r>
            <a:r>
              <a:rPr lang="de-DE" b="1" dirty="0" err="1" smtClean="0">
                <a:solidFill>
                  <a:srgbClr val="FF0000"/>
                </a:solidFill>
                <a:sym typeface="Wingdings" pitchFamily="2" charset="2"/>
              </a:rPr>
              <a:t>of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 Dark Matter ?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181" y="1967023"/>
            <a:ext cx="2987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Distribution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endParaRPr lang="de-DE" dirty="0" smtClean="0"/>
          </a:p>
          <a:p>
            <a:r>
              <a:rPr lang="de-DE" dirty="0" err="1" smtClean="0"/>
              <a:t>Predicted</a:t>
            </a:r>
            <a:r>
              <a:rPr lang="de-DE" dirty="0" smtClean="0"/>
              <a:t>/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toy</a:t>
            </a:r>
            <a:r>
              <a:rPr lang="de-DE" dirty="0" smtClean="0"/>
              <a:t> </a:t>
            </a:r>
            <a:r>
              <a:rPr lang="de-DE" dirty="0" err="1" smtClean="0"/>
              <a:t>datasets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>
                <a:solidFill>
                  <a:srgbClr val="FF0000"/>
                </a:solidFill>
              </a:rPr>
              <a:t>ILC </a:t>
            </a:r>
            <a:r>
              <a:rPr lang="de-DE" b="1" dirty="0" err="1" smtClean="0">
                <a:solidFill>
                  <a:srgbClr val="FF0000"/>
                </a:solidFill>
              </a:rPr>
              <a:t>necessary</a:t>
            </a:r>
            <a:r>
              <a:rPr lang="de-DE" b="1" dirty="0" smtClean="0">
                <a:solidFill>
                  <a:srgbClr val="FF0000"/>
                </a:solidFill>
              </a:rPr>
              <a:t>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collider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in </a:t>
            </a:r>
            <a:r>
              <a:rPr lang="de-DE" b="1" dirty="0" smtClean="0">
                <a:solidFill>
                  <a:srgbClr val="FF0000"/>
                </a:solidFill>
              </a:rPr>
              <a:t>MSSM18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1751084" y="2140611"/>
            <a:ext cx="5554494" cy="143192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2519523" y="2169259"/>
            <a:ext cx="39439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Future </a:t>
            </a:r>
            <a:r>
              <a:rPr lang="en-US" sz="4000" b="1" dirty="0" smtClean="0">
                <a:solidFill>
                  <a:srgbClr val="FFC000"/>
                </a:solidFill>
              </a:rPr>
              <a:t>for </a:t>
            </a:r>
            <a:r>
              <a:rPr lang="en-US" sz="4000" b="1" dirty="0" err="1" smtClean="0">
                <a:solidFill>
                  <a:srgbClr val="FFC000"/>
                </a:solidFill>
              </a:rPr>
              <a:t>Fittino</a:t>
            </a:r>
            <a:r>
              <a:rPr lang="en-US" sz="4000" b="1" dirty="0" smtClean="0">
                <a:solidFill>
                  <a:srgbClr val="FFC000"/>
                </a:solidFill>
              </a:rPr>
              <a:t>,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Next steps…</a:t>
            </a:r>
            <a:endParaRPr lang="en-US" sz="4000" b="1" dirty="0" smtClean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3173" y="4710223"/>
            <a:ext cx="2083434" cy="132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5F547F-EB2D-48E5-A4C7-D425BE29128B}" type="slidenum">
              <a:t>33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79302" y="3084926"/>
            <a:ext cx="5603292" cy="3520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pieren 3"/>
          <p:cNvGrpSpPr/>
          <p:nvPr/>
        </p:nvGrpSpPr>
        <p:grpSpPr>
          <a:xfrm>
            <a:off x="5248004" y="992820"/>
            <a:ext cx="3439564" cy="1919015"/>
            <a:chOff x="5785560" y="1094400"/>
            <a:chExt cx="3791880" cy="2115359"/>
          </a:xfrm>
        </p:grpSpPr>
        <p:sp>
          <p:nvSpPr>
            <p:cNvPr id="5" name="Gerade Verbindung 4"/>
            <p:cNvSpPr/>
            <p:nvPr/>
          </p:nvSpPr>
          <p:spPr>
            <a:xfrm flipV="1">
              <a:off x="5785560" y="2387520"/>
              <a:ext cx="914400" cy="228600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Gerade Verbindung 5"/>
            <p:cNvSpPr/>
            <p:nvPr/>
          </p:nvSpPr>
          <p:spPr>
            <a:xfrm flipV="1">
              <a:off x="5785560" y="2387880"/>
              <a:ext cx="914400" cy="22860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Gerade Verbindung 6"/>
            <p:cNvSpPr/>
            <p:nvPr/>
          </p:nvSpPr>
          <p:spPr>
            <a:xfrm>
              <a:off x="6712560" y="2387520"/>
              <a:ext cx="892800" cy="2268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Gerade Verbindung 7"/>
            <p:cNvSpPr/>
            <p:nvPr/>
          </p:nvSpPr>
          <p:spPr>
            <a:xfrm flipV="1">
              <a:off x="6712560" y="1473119"/>
              <a:ext cx="215999" cy="91476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609600" y="1094400"/>
              <a:ext cx="32256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q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041960" y="2426400"/>
              <a:ext cx="320760" cy="422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Symbol" pitchFamily="18"/>
                  <a:ea typeface="Lucida Sans Unicode" pitchFamily="2"/>
                  <a:cs typeface="Tahoma" pitchFamily="2"/>
                </a:rPr>
                <a:t>c</a:t>
              </a:r>
            </a:p>
          </p:txBody>
        </p:sp>
        <p:sp>
          <p:nvSpPr>
            <p:cNvPr id="11" name="Gerade Verbindung 10"/>
            <p:cNvSpPr/>
            <p:nvPr/>
          </p:nvSpPr>
          <p:spPr>
            <a:xfrm flipV="1">
              <a:off x="7623360" y="1498679"/>
              <a:ext cx="216000" cy="91476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2" name="Gerade Verbindung 11"/>
            <p:cNvSpPr/>
            <p:nvPr/>
          </p:nvSpPr>
          <p:spPr>
            <a:xfrm>
              <a:off x="7623360" y="2413800"/>
              <a:ext cx="905400" cy="20232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613281" y="1188718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902000" y="2557439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15" name="Gerade Verbindung 14"/>
            <p:cNvSpPr/>
            <p:nvPr/>
          </p:nvSpPr>
          <p:spPr>
            <a:xfrm>
              <a:off x="8513640" y="2604600"/>
              <a:ext cx="700920" cy="432720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custDash>
                <a:ds d="1016000" sp="1016000"/>
                <a:ds d="1016000" sp="1016000"/>
              </a:custDash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Gerade Verbindung 15"/>
            <p:cNvSpPr/>
            <p:nvPr/>
          </p:nvSpPr>
          <p:spPr>
            <a:xfrm flipV="1">
              <a:off x="8514000" y="1701719"/>
              <a:ext cx="243360" cy="90288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prstDash val="solid"/>
            </a:ln>
          </p:spPr>
          <p:txBody>
            <a:bodyPr vert="horz" lIns="99000" tIns="54000" rIns="99000" bIns="54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GB" dirty="0"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130680" y="2643120"/>
              <a:ext cx="320760" cy="422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Symbol" pitchFamily="18"/>
                  <a:ea typeface="Lucida Sans Unicode" pitchFamily="2"/>
                  <a:cs typeface="Tahoma" pitchFamily="2"/>
                </a:rPr>
                <a:t>c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765280" y="1620720"/>
              <a:ext cx="237240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Tahoma" pitchFamily="2"/>
                </a:rPr>
                <a:t>l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142319" y="2354400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050599" y="2318400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849440" y="2390400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9109800" y="2534400"/>
              <a:ext cx="330119" cy="3927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~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311040" y="2930760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311400" y="2643121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223399" y="2391120"/>
              <a:ext cx="266040" cy="278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223760" y="2715480"/>
              <a:ext cx="522000" cy="4578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2/3/4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159600" y="2482200"/>
              <a:ext cx="322560" cy="3927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dirty="0">
                  <a:latin typeface="Arial" pitchFamily="18"/>
                  <a:ea typeface="Lucida Sans Unicode" pitchFamily="2"/>
                  <a:cs typeface="Tahoma" pitchFamily="2"/>
                </a:rPr>
                <a:t>q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979760" y="2751840"/>
              <a:ext cx="418321" cy="4578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L/R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359760" y="2680200"/>
              <a:ext cx="418321" cy="45782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r>
                <a:rPr lang="en-GB" sz="1100" dirty="0"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Tahoma" pitchFamily="2"/>
                </a:rPr>
                <a:t>L/R</a:t>
              </a: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457200" y="1363571"/>
            <a:ext cx="5270003" cy="112022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Consider all possible decay </a:t>
            </a:r>
            <a:r>
              <a:rPr lang="en-GB" b="1" dirty="0" smtClean="0">
                <a:solidFill>
                  <a:srgbClr val="FF0000"/>
                </a:solidFill>
                <a:latin typeface="+mj-lt"/>
                <a:ea typeface="Lucida Sans Unicode" pitchFamily="2"/>
                <a:cs typeface="Tahoma" pitchFamily="2"/>
              </a:rPr>
              <a:t>chain ambiguities </a:t>
            </a:r>
          </a:p>
          <a:p>
            <a:pPr hangingPunct="0">
              <a:buNone/>
            </a:pPr>
            <a:r>
              <a:rPr lang="en-GB" dirty="0" smtClean="0">
                <a:latin typeface="+mj-lt"/>
                <a:ea typeface="Lucida Sans Unicode" pitchFamily="2"/>
                <a:cs typeface="Tahoma" pitchFamily="2"/>
              </a:rPr>
              <a:t>in 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parameter </a:t>
            </a:r>
            <a:r>
              <a:rPr lang="en-GB" dirty="0" smtClean="0">
                <a:latin typeface="+mj-lt"/>
                <a:ea typeface="Lucida Sans Unicode" pitchFamily="2"/>
                <a:cs typeface="Tahoma" pitchFamily="2"/>
              </a:rPr>
              <a:t>analysis of 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LHC data</a:t>
            </a:r>
          </a:p>
          <a:p>
            <a:pPr hangingPunct="0">
              <a:spcBef>
                <a:spcPts val="1543"/>
              </a:spcBef>
              <a:buNone/>
            </a:pP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First steps started: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387089" y="2870685"/>
            <a:ext cx="3409847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Perform separate fit for each option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368376" y="4670499"/>
            <a:ext cx="3998619" cy="36520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Correct assignment yields smallest </a:t>
            </a:r>
            <a:r>
              <a:rPr lang="en-GB" dirty="0">
                <a:solidFill>
                  <a:srgbClr val="FF0000"/>
                </a:solidFill>
                <a:latin typeface="Symbol" pitchFamily="18" charset="2"/>
                <a:ea typeface="Lucida Sans Unicode" pitchFamily="2"/>
                <a:cs typeface="Tahoma" pitchFamily="2"/>
              </a:rPr>
              <a:t>c</a:t>
            </a:r>
            <a:r>
              <a:rPr lang="en-GB" baseline="300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33" name="Gerade Verbindung 32"/>
          <p:cNvSpPr/>
          <p:nvPr/>
        </p:nvSpPr>
        <p:spPr>
          <a:xfrm flipH="1">
            <a:off x="2597715" y="4846528"/>
            <a:ext cx="829440" cy="207382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GB" dirty="0"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685884" y="3329539"/>
            <a:ext cx="792866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DESY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8098520" y="688904"/>
            <a:ext cx="822195" cy="30365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 err="1">
                <a:solidFill>
                  <a:srgbClr val="FF0000"/>
                </a:solidFill>
                <a:latin typeface="Courier 10 Pitch" pitchFamily="17"/>
                <a:ea typeface="Lucida Sans Unicode" pitchFamily="2"/>
                <a:cs typeface="Tahoma" pitchFamily="2"/>
              </a:rPr>
              <a:t>Kono</a:t>
            </a:r>
            <a:endParaRPr lang="en-GB" sz="1500" dirty="0">
              <a:solidFill>
                <a:srgbClr val="FF0000"/>
              </a:solidFill>
              <a:latin typeface="Courier 10 Pitch" pitchFamily="17"/>
              <a:ea typeface="Lucida Sans Unicode" pitchFamily="2"/>
              <a:cs typeface="Tahoma" pitchFamily="2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2371060" y="134830"/>
            <a:ext cx="4284922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2806326" y="114317"/>
            <a:ext cx="3409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FUTURE in FITTINO: next steps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0839E4-90BC-4CE7-8A39-7FCD492A286A}" type="slidenum">
              <a:t>34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49460" y="2529731"/>
            <a:ext cx="2829566" cy="39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279454" y="2510136"/>
            <a:ext cx="2822381" cy="4005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7986463" y="986941"/>
            <a:ext cx="938181" cy="30365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500" dirty="0">
                <a:solidFill>
                  <a:srgbClr val="FF0000"/>
                </a:solidFill>
                <a:latin typeface="Courier 10 Pitch" pitchFamily="17"/>
                <a:ea typeface="Lucida Sans Unicode" pitchFamily="2"/>
                <a:cs typeface="Tahoma" pitchFamily="2"/>
              </a:rPr>
              <a:t>Prudent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42953" y="2998054"/>
            <a:ext cx="1039086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Dresden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12535" y="2998054"/>
            <a:ext cx="1039086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Dresden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6831" y="1047749"/>
            <a:ext cx="6922558" cy="126128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Parameter analysis is CPU intensive</a:t>
            </a:r>
          </a:p>
          <a:p>
            <a:pPr hangingPunct="0">
              <a:spcBef>
                <a:spcPts val="1285"/>
              </a:spcBef>
              <a:buNone/>
            </a:pP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Optimised algorithm settings are </a:t>
            </a:r>
            <a:r>
              <a:rPr lang="en-GB" dirty="0" smtClean="0">
                <a:latin typeface="+mj-lt"/>
                <a:ea typeface="Lucida Sans Unicode" pitchFamily="2"/>
                <a:cs typeface="Tahoma" pitchFamily="2"/>
              </a:rPr>
              <a:t>crucial</a:t>
            </a:r>
            <a:endParaRPr lang="en-GB" dirty="0">
              <a:solidFill>
                <a:srgbClr val="00AE00"/>
              </a:solidFill>
              <a:latin typeface="+mj-lt"/>
              <a:ea typeface="Lucida Sans Unicode" pitchFamily="2"/>
              <a:cs typeface="Tahoma" pitchFamily="2"/>
            </a:endParaRPr>
          </a:p>
          <a:p>
            <a:pPr hangingPunct="0">
              <a:spcBef>
                <a:spcPts val="1285"/>
              </a:spcBef>
              <a:buNone/>
            </a:pPr>
            <a:r>
              <a:rPr lang="en-GB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Example:</a:t>
            </a:r>
            <a:r>
              <a:rPr lang="en-GB" dirty="0">
                <a:solidFill>
                  <a:srgbClr val="000000"/>
                </a:solidFill>
                <a:latin typeface="+mj-lt"/>
                <a:ea typeface="Lucida Sans Unicode" pitchFamily="2"/>
                <a:cs typeface="Tahoma" pitchFamily="2"/>
              </a:rPr>
              <a:t> Optimised proposal density distribution for Markov chain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49686" y="2695963"/>
            <a:ext cx="2124602" cy="30365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default proposal dist.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19267" y="2695963"/>
            <a:ext cx="2606295" cy="30365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optimised proposal dist.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38007" y="4061091"/>
            <a:ext cx="1409395" cy="120966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  <a:t>Short fixed </a:t>
            </a:r>
            <a:br>
              <a:rPr lang="en-GB" dirty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</a:br>
            <a:r>
              <a:rPr lang="en-GB" dirty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  <a:t>chain length</a:t>
            </a:r>
            <a:br>
              <a:rPr lang="en-GB" dirty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</a:br>
            <a:r>
              <a:rPr lang="en-GB" dirty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  <a:t>used for</a:t>
            </a:r>
            <a:br>
              <a:rPr lang="en-GB" dirty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</a:br>
            <a:r>
              <a:rPr lang="en-GB" dirty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  <a:t>illustration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1360" y="5492515"/>
            <a:ext cx="1326450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Start value 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1360" y="5753783"/>
            <a:ext cx="1326450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Start value 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9745" y="5753783"/>
            <a:ext cx="1326450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Start value 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419745" y="5492515"/>
            <a:ext cx="1326450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1600" dirty="0"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Start value 1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371060" y="134830"/>
            <a:ext cx="4284922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632401" y="114317"/>
            <a:ext cx="3757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FUTURE in FITTINO: next steps (2)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72140" y="627321"/>
            <a:ext cx="467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Algorithm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optimization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for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Markov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chain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2" name="Pfeil nach rechts 21"/>
          <p:cNvSpPr/>
          <p:nvPr/>
        </p:nvSpPr>
        <p:spPr>
          <a:xfrm>
            <a:off x="616688" y="1137684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620232" y="1587795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613143" y="2027274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85E920-2891-4E92-9198-B86483C7F7A1}" type="slidenum">
              <a:rPr lang="en-US" smtClean="0"/>
              <a:t>35</a:t>
            </a:fld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9933" y="3295573"/>
            <a:ext cx="5389074" cy="334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981412" y="3780227"/>
            <a:ext cx="947651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mtClean="0"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Aachen</a:t>
            </a:r>
            <a:endParaRPr lang="en-US">
              <a:solidFill>
                <a:srgbClr val="FF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23336" y="1255721"/>
            <a:ext cx="7244211" cy="187619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Conventional calculation of production rates at LHC too slow.</a:t>
            </a:r>
          </a:p>
          <a:p>
            <a:pPr hangingPunct="0">
              <a:spcBef>
                <a:spcPts val="1543"/>
              </a:spcBef>
              <a:buNone/>
            </a:pPr>
            <a:r>
              <a:rPr lang="en-US" b="1" i="1" u="sng" dirty="0" smtClean="0">
                <a:solidFill>
                  <a:srgbClr val="0000FF"/>
                </a:solidFill>
                <a:latin typeface="+mj-lt"/>
                <a:ea typeface="Lucida Sans Unicode" pitchFamily="2"/>
                <a:cs typeface="Tahoma" pitchFamily="2"/>
              </a:rPr>
              <a:t>Investigated way out:</a:t>
            </a:r>
          </a:p>
          <a:p>
            <a:pPr hangingPunct="0">
              <a:spcBef>
                <a:spcPts val="514"/>
              </a:spcBef>
              <a:buNone/>
            </a:pP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 </a:t>
            </a:r>
            <a:r>
              <a:rPr lang="en-US" dirty="0" err="1" smtClean="0">
                <a:latin typeface="+mj-lt"/>
                <a:ea typeface="Lucida Sans Unicode" pitchFamily="2"/>
                <a:cs typeface="Tahoma" pitchFamily="2"/>
              </a:rPr>
              <a:t>Prospino</a:t>
            </a: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 look-up table (only 2 parameters: </a:t>
            </a:r>
            <a:r>
              <a:rPr lang="en-US" dirty="0" err="1" smtClean="0">
                <a:latin typeface="+mj-lt"/>
                <a:ea typeface="Lucida Sans Unicode" pitchFamily="2"/>
                <a:cs typeface="Tahoma" pitchFamily="2"/>
              </a:rPr>
              <a:t>squark</a:t>
            </a: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 and </a:t>
            </a:r>
            <a:r>
              <a:rPr lang="en-US" dirty="0" err="1" smtClean="0">
                <a:latin typeface="+mj-lt"/>
                <a:ea typeface="Lucida Sans Unicode" pitchFamily="2"/>
                <a:cs typeface="Tahoma" pitchFamily="2"/>
              </a:rPr>
              <a:t>gluino</a:t>
            </a: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 mass)</a:t>
            </a:r>
          </a:p>
          <a:p>
            <a:pPr hangingPunct="0">
              <a:spcBef>
                <a:spcPts val="514"/>
              </a:spcBef>
              <a:buNone/>
            </a:pP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 Calculation of BRs by </a:t>
            </a:r>
            <a:r>
              <a:rPr lang="en-US" dirty="0" err="1" smtClean="0">
                <a:latin typeface="+mj-lt"/>
                <a:ea typeface="Lucida Sans Unicode" pitchFamily="2"/>
                <a:cs typeface="Tahoma" pitchFamily="2"/>
              </a:rPr>
              <a:t>SPheno</a:t>
            </a: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/</a:t>
            </a:r>
            <a:r>
              <a:rPr lang="en-US" dirty="0" err="1" smtClean="0">
                <a:latin typeface="+mj-lt"/>
                <a:ea typeface="Lucida Sans Unicode" pitchFamily="2"/>
                <a:cs typeface="Tahoma" pitchFamily="2"/>
              </a:rPr>
              <a:t>SDecay</a:t>
            </a:r>
            <a:endParaRPr lang="en-US" dirty="0" smtClean="0">
              <a:latin typeface="+mj-lt"/>
              <a:ea typeface="Lucida Sans Unicode" pitchFamily="2"/>
              <a:cs typeface="Tahoma" pitchFamily="2"/>
            </a:endParaRPr>
          </a:p>
          <a:p>
            <a:pPr hangingPunct="0">
              <a:spcBef>
                <a:spcPts val="514"/>
              </a:spcBef>
              <a:buNone/>
            </a:pP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 </a:t>
            </a:r>
            <a:r>
              <a:rPr lang="en-US" dirty="0" err="1" smtClean="0">
                <a:latin typeface="+mj-lt"/>
                <a:ea typeface="Lucida Sans Unicode" pitchFamily="2"/>
                <a:cs typeface="Tahoma" pitchFamily="2"/>
              </a:rPr>
              <a:t>Parametrised</a:t>
            </a:r>
            <a:r>
              <a:rPr lang="en-US" dirty="0" smtClean="0">
                <a:latin typeface="+mj-lt"/>
                <a:ea typeface="Lucida Sans Unicode" pitchFamily="2"/>
                <a:cs typeface="Tahoma" pitchFamily="2"/>
              </a:rPr>
              <a:t> detector response</a:t>
            </a:r>
            <a:endParaRPr lang="en-US" dirty="0">
              <a:latin typeface="+mj-lt"/>
              <a:ea typeface="Lucida Sans Unicode" pitchFamily="2"/>
              <a:cs typeface="Tahoma" pitchFamily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7449" y="953956"/>
            <a:ext cx="2818136" cy="30365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500" smtClean="0">
                <a:solidFill>
                  <a:srgbClr val="FF0000"/>
                </a:solidFill>
                <a:latin typeface="Courier 10 Pitch" pitchFamily="17"/>
                <a:ea typeface="Lucida Sans Unicode" pitchFamily="2"/>
                <a:cs typeface="Tahoma" pitchFamily="2"/>
              </a:rPr>
              <a:t>Krämer</a:t>
            </a:r>
            <a:r>
              <a:rPr lang="en-US" sz="1500" smtClean="0">
                <a:solidFill>
                  <a:srgbClr val="FF0000"/>
                </a:solidFill>
                <a:latin typeface="Courier 10 Pitch" pitchFamily="17"/>
                <a:ea typeface="Lucida Sans Unicode" pitchFamily="2"/>
                <a:cs typeface="Tahoma" pitchFamily="2"/>
              </a:rPr>
              <a:t>, </a:t>
            </a:r>
            <a:r>
              <a:rPr lang="en-US" sz="1500" smtClean="0">
                <a:solidFill>
                  <a:srgbClr val="FF0000"/>
                </a:solidFill>
                <a:latin typeface="Courier 10 Pitch" pitchFamily="17"/>
                <a:ea typeface="Lucida Sans Unicode" pitchFamily="2"/>
                <a:cs typeface="Tahoma" pitchFamily="2"/>
              </a:rPr>
              <a:t>Lindert</a:t>
            </a:r>
            <a:r>
              <a:rPr lang="en-US" sz="1500" smtClean="0">
                <a:solidFill>
                  <a:srgbClr val="FF0000"/>
                </a:solidFill>
                <a:latin typeface="Courier 10 Pitch" pitchFamily="17"/>
                <a:ea typeface="Lucida Sans Unicode" pitchFamily="2"/>
                <a:cs typeface="Tahoma" pitchFamily="2"/>
              </a:rPr>
              <a:t>, </a:t>
            </a:r>
            <a:r>
              <a:rPr lang="en-US" sz="1500" smtClean="0">
                <a:solidFill>
                  <a:srgbClr val="FF0000"/>
                </a:solidFill>
                <a:latin typeface="Courier 10 Pitch" pitchFamily="17"/>
                <a:ea typeface="Lucida Sans Unicode" pitchFamily="2"/>
                <a:cs typeface="Tahoma" pitchFamily="2"/>
              </a:rPr>
              <a:t>O'Leary</a:t>
            </a:r>
            <a:endParaRPr lang="en-US" sz="1500">
              <a:solidFill>
                <a:srgbClr val="FF0000"/>
              </a:solidFill>
              <a:latin typeface="Courier 10 Pitch" pitchFamily="17"/>
              <a:ea typeface="Lucida Sans Unicode" pitchFamily="2"/>
              <a:cs typeface="Tahoma" pitchFamily="2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2371060" y="134830"/>
            <a:ext cx="4284922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2632401" y="114317"/>
            <a:ext cx="3757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mtClean="0">
                <a:solidFill>
                  <a:srgbClr val="FFC000"/>
                </a:solidFill>
              </a:rPr>
              <a:t>FUTURE in FITTINO: next steps (3)</a:t>
            </a:r>
            <a:endParaRPr lang="en-US" sz="2000" b="1" smtClean="0">
              <a:solidFill>
                <a:srgbClr val="FFC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2138" y="776176"/>
            <a:ext cx="46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Include the LHC production rates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839971" y="2169042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>
            <a:off x="843515" y="2523460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>
            <a:off x="857691" y="2877879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C12BEB-502D-48D5-A31B-D5EB507F8919}" type="slidenum">
              <a:t>36</a:t>
            </a:fld>
            <a:endParaRPr lang="en-GB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871953"/>
            <a:ext cx="9377915" cy="444450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GB" sz="1800" dirty="0">
                <a:latin typeface="+mn-lt"/>
              </a:rPr>
              <a:t>Inclusion of SUSY direct search limits from LEP and </a:t>
            </a:r>
            <a:r>
              <a:rPr lang="en-GB" sz="1800" dirty="0" err="1" smtClean="0">
                <a:latin typeface="+mn-lt"/>
              </a:rPr>
              <a:t>Tevatron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(Mainz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, Bonn)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Inclusion of indirect dark matter search results 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(Hamburg)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Systematic comparison of different RGE codes 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GB" sz="1800" dirty="0" err="1">
                <a:solidFill>
                  <a:srgbClr val="FF0000"/>
                </a:solidFill>
                <a:latin typeface="+mn-lt"/>
              </a:rPr>
              <a:t>Göttingen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Inclusion of uncertainties/correlations of theory predictions 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GB" sz="1800" dirty="0" err="1">
                <a:solidFill>
                  <a:srgbClr val="FF0000"/>
                </a:solidFill>
                <a:latin typeface="+mn-lt"/>
              </a:rPr>
              <a:t>Würzburg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, DESY, Heidelberg, …)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Calculator speed-ups 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GB" sz="1800" dirty="0" err="1">
                <a:solidFill>
                  <a:srgbClr val="FF0000"/>
                </a:solidFill>
                <a:latin typeface="+mn-lt"/>
              </a:rPr>
              <a:t>Würzburg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Model discrimination studies 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(Dresden, DESY)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...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371060" y="134830"/>
            <a:ext cx="4284922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2632401" y="114317"/>
            <a:ext cx="3757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FUTURE in FITTINO: next steps (4)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159487" y="988828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>
            <a:off x="163031" y="1449572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feil nach rechts 15"/>
          <p:cNvSpPr/>
          <p:nvPr/>
        </p:nvSpPr>
        <p:spPr>
          <a:xfrm>
            <a:off x="145308" y="1889051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feil nach rechts 16"/>
          <p:cNvSpPr/>
          <p:nvPr/>
        </p:nvSpPr>
        <p:spPr>
          <a:xfrm>
            <a:off x="141766" y="2342707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feil nach rechts 17"/>
          <p:cNvSpPr/>
          <p:nvPr/>
        </p:nvSpPr>
        <p:spPr>
          <a:xfrm>
            <a:off x="145310" y="2803451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>
            <a:off x="159486" y="3242930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>
            <a:off x="163031" y="3703674"/>
            <a:ext cx="276447" cy="21265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ieren 24"/>
          <p:cNvGrpSpPr/>
          <p:nvPr/>
        </p:nvGrpSpPr>
        <p:grpSpPr>
          <a:xfrm>
            <a:off x="1477924" y="4199860"/>
            <a:ext cx="7155713" cy="2308324"/>
            <a:chOff x="1477924" y="4199860"/>
            <a:chExt cx="7155713" cy="2308324"/>
          </a:xfrm>
        </p:grpSpPr>
        <p:sp>
          <p:nvSpPr>
            <p:cNvPr id="10" name="Textfeld 9"/>
            <p:cNvSpPr txBox="1"/>
            <p:nvPr/>
          </p:nvSpPr>
          <p:spPr>
            <a:xfrm>
              <a:off x="1818167" y="4199860"/>
              <a:ext cx="68154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Lively</a:t>
              </a:r>
              <a:r>
                <a:rPr lang="de-DE" dirty="0" smtClean="0"/>
                <a:t> </a:t>
              </a:r>
              <a:r>
                <a:rPr lang="de-DE" dirty="0" err="1" smtClean="0"/>
                <a:t>activity</a:t>
              </a:r>
              <a:endParaRPr lang="de-DE" dirty="0" smtClean="0"/>
            </a:p>
            <a:p>
              <a:r>
                <a:rPr lang="de-DE" dirty="0" smtClean="0"/>
                <a:t>Much </a:t>
              </a:r>
              <a:r>
                <a:rPr lang="de-DE" dirty="0" err="1" smtClean="0"/>
                <a:t>more</a:t>
              </a:r>
              <a:r>
                <a:rPr lang="de-DE" dirty="0" smtClean="0"/>
                <a:t> </a:t>
              </a:r>
              <a:r>
                <a:rPr lang="de-DE" dirty="0" err="1" smtClean="0"/>
                <a:t>planned</a:t>
              </a:r>
              <a:endParaRPr lang="de-DE" dirty="0" smtClean="0"/>
            </a:p>
            <a:p>
              <a:endParaRPr lang="de-DE" dirty="0" smtClean="0"/>
            </a:p>
            <a:p>
              <a:r>
                <a:rPr lang="de-DE" dirty="0" smtClean="0"/>
                <a:t>Powerful </a:t>
              </a:r>
              <a:r>
                <a:rPr lang="de-DE" dirty="0" err="1" smtClean="0"/>
                <a:t>tool</a:t>
              </a:r>
              <a:r>
                <a:rPr lang="de-DE" dirty="0" smtClean="0"/>
                <a:t> </a:t>
              </a:r>
              <a:r>
                <a:rPr lang="de-DE" dirty="0" err="1" smtClean="0"/>
                <a:t>already</a:t>
              </a:r>
              <a:r>
                <a:rPr lang="de-DE" dirty="0" smtClean="0"/>
                <a:t> </a:t>
              </a:r>
              <a:r>
                <a:rPr lang="de-DE" dirty="0" err="1" smtClean="0"/>
                <a:t>developed</a:t>
              </a:r>
              <a:r>
                <a:rPr lang="de-DE" dirty="0" smtClean="0"/>
                <a:t>, </a:t>
              </a:r>
              <a:r>
                <a:rPr lang="de-DE" dirty="0" err="1" smtClean="0"/>
                <a:t>many</a:t>
              </a:r>
              <a:r>
                <a:rPr lang="de-DE" dirty="0" smtClean="0"/>
                <a:t> </a:t>
              </a:r>
              <a:r>
                <a:rPr lang="de-DE" dirty="0" err="1" smtClean="0"/>
                <a:t>new</a:t>
              </a:r>
              <a:r>
                <a:rPr lang="de-DE" dirty="0" smtClean="0"/>
                <a:t> </a:t>
              </a:r>
              <a:r>
                <a:rPr lang="de-DE" dirty="0" err="1" smtClean="0"/>
                <a:t>results</a:t>
              </a:r>
              <a:r>
                <a:rPr lang="de-DE" dirty="0" smtClean="0"/>
                <a:t> </a:t>
              </a:r>
              <a:r>
                <a:rPr lang="de-DE" dirty="0" err="1" smtClean="0"/>
                <a:t>coming</a:t>
              </a:r>
              <a:r>
                <a:rPr lang="de-DE" dirty="0" smtClean="0"/>
                <a:t> </a:t>
              </a:r>
              <a:r>
                <a:rPr lang="de-DE" dirty="0" err="1" smtClean="0"/>
                <a:t>soon</a:t>
              </a:r>
              <a:endParaRPr lang="de-DE" dirty="0" smtClean="0"/>
            </a:p>
            <a:p>
              <a:endParaRPr lang="de-DE" dirty="0" smtClean="0"/>
            </a:p>
            <a:p>
              <a:r>
                <a:rPr lang="de-DE" dirty="0" smtClean="0"/>
                <a:t>Joint </a:t>
              </a:r>
              <a:r>
                <a:rPr lang="de-DE" dirty="0" err="1" smtClean="0"/>
                <a:t>efforts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err="1" smtClean="0"/>
                <a:t>experimentalists</a:t>
              </a:r>
              <a:r>
                <a:rPr lang="de-DE" dirty="0" smtClean="0"/>
                <a:t> &amp; </a:t>
              </a:r>
              <a:r>
                <a:rPr lang="de-DE" dirty="0" err="1" smtClean="0"/>
                <a:t>theorists</a:t>
              </a:r>
              <a:endParaRPr lang="de-DE" dirty="0" smtClean="0"/>
            </a:p>
            <a:p>
              <a:endParaRPr lang="de-DE" dirty="0" smtClean="0"/>
            </a:p>
            <a:p>
              <a:r>
                <a:rPr lang="de-DE" dirty="0" err="1" smtClean="0"/>
                <a:t>Volunteers</a:t>
              </a:r>
              <a:r>
                <a:rPr lang="de-DE" dirty="0" smtClean="0"/>
                <a:t> </a:t>
              </a:r>
              <a:r>
                <a:rPr lang="de-DE" dirty="0" err="1" smtClean="0"/>
                <a:t>welcome</a:t>
              </a:r>
              <a:endParaRPr lang="de-DE" dirty="0"/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1477924" y="4274288"/>
              <a:ext cx="276447" cy="212651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feil nach rechts 20"/>
            <p:cNvSpPr/>
            <p:nvPr/>
          </p:nvSpPr>
          <p:spPr>
            <a:xfrm>
              <a:off x="1502734" y="5128437"/>
              <a:ext cx="276447" cy="212651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1506278" y="5652977"/>
              <a:ext cx="276447" cy="212651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feil nach rechts 22"/>
            <p:cNvSpPr/>
            <p:nvPr/>
          </p:nvSpPr>
          <p:spPr>
            <a:xfrm>
              <a:off x="1520455" y="6241312"/>
              <a:ext cx="276447" cy="212651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EF9A5D-921B-4AED-890C-20AC1799E756}" type="slidenum">
              <a:t>4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2008021" y="1371095"/>
            <a:ext cx="4822834" cy="72242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Observables: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 masses, asymmetries, rates, …</a:t>
            </a:r>
          </a:p>
          <a:p>
            <a:pPr hangingPunct="0">
              <a:spcBef>
                <a:spcPts val="514"/>
              </a:spcBef>
              <a:buNone/>
            </a:pPr>
            <a:r>
              <a:rPr lang="en-GB" dirty="0">
                <a:solidFill>
                  <a:srgbClr val="00AE00"/>
                </a:solidFill>
                <a:latin typeface="+mj-lt"/>
                <a:ea typeface="Lucida Sans Unicode" pitchFamily="2"/>
                <a:cs typeface="Tahoma" pitchFamily="2"/>
              </a:rPr>
              <a:t>Parameters: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   a</a:t>
            </a:r>
            <a:r>
              <a:rPr lang="en-GB" baseline="-25000" dirty="0">
                <a:latin typeface="+mj-lt"/>
                <a:ea typeface="Lucida Sans Unicode" pitchFamily="2"/>
                <a:cs typeface="Tahoma" pitchFamily="2"/>
              </a:rPr>
              <a:t>s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, tan </a:t>
            </a:r>
            <a:r>
              <a:rPr lang="en-GB" dirty="0">
                <a:latin typeface="Symbol" pitchFamily="18" charset="2"/>
                <a:ea typeface="Lucida Sans Unicode" pitchFamily="2"/>
                <a:cs typeface="Tahoma" pitchFamily="2"/>
              </a:rPr>
              <a:t>b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, M</a:t>
            </a:r>
            <a:r>
              <a:rPr lang="en-GB" baseline="-25000" dirty="0">
                <a:latin typeface="+mj-lt"/>
                <a:ea typeface="Lucida Sans Unicode" pitchFamily="2"/>
                <a:cs typeface="Tahoma" pitchFamily="2"/>
              </a:rPr>
              <a:t>1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, A</a:t>
            </a:r>
            <a:r>
              <a:rPr lang="en-GB" baseline="-25000" dirty="0">
                <a:latin typeface="Symbol" pitchFamily="18" charset="2"/>
                <a:ea typeface="Lucida Sans Unicode" pitchFamily="2"/>
                <a:cs typeface="Tahoma" pitchFamily="2"/>
              </a:rPr>
              <a:t>t</a:t>
            </a:r>
            <a:r>
              <a:rPr lang="en-GB" dirty="0">
                <a:latin typeface="+mj-lt"/>
                <a:ea typeface="Lucida Sans Unicode" pitchFamily="2"/>
                <a:cs typeface="Tahoma" pitchFamily="2"/>
              </a:rPr>
              <a:t>, ...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1741251" y="243190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906574" y="242133"/>
            <a:ext cx="3209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Why Fitting the </a:t>
            </a:r>
            <a:r>
              <a:rPr lang="en-US" sz="2000" b="1" dirty="0" err="1" smtClean="0">
                <a:solidFill>
                  <a:srgbClr val="FFC000"/>
                </a:solidFill>
              </a:rPr>
              <a:t>Lagrangian</a:t>
            </a:r>
            <a:r>
              <a:rPr lang="en-US" sz="2000" b="1" dirty="0" smtClean="0">
                <a:solidFill>
                  <a:srgbClr val="FFC000"/>
                </a:solidFill>
              </a:rPr>
              <a:t> ?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7667" y="807396"/>
            <a:ext cx="529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Observables ≠ Parameters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you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don‘t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measure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tan</a:t>
            </a:r>
            <a:r>
              <a:rPr lang="de-DE" dirty="0" err="1" smtClean="0">
                <a:latin typeface="Symbol" pitchFamily="18" charset="2"/>
                <a:sym typeface="Wingdings" pitchFamily="2" charset="2"/>
              </a:rPr>
              <a:t>b</a:t>
            </a:r>
            <a:endParaRPr lang="de-DE" dirty="0">
              <a:latin typeface="Symbol" pitchFamily="18" charset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8212" y="2081719"/>
            <a:ext cx="67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constraint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Lagrangian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observables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599767" y="2879387"/>
            <a:ext cx="8330224" cy="3295271"/>
            <a:chOff x="599767" y="2879387"/>
            <a:chExt cx="8330224" cy="3295271"/>
          </a:xfrm>
        </p:grpSpPr>
        <p:sp>
          <p:nvSpPr>
            <p:cNvPr id="13" name="Textfeld 12"/>
            <p:cNvSpPr txBox="1"/>
            <p:nvPr/>
          </p:nvSpPr>
          <p:spPr>
            <a:xfrm>
              <a:off x="710118" y="2879387"/>
              <a:ext cx="3920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 err="1" smtClean="0">
                  <a:solidFill>
                    <a:srgbClr val="FF0000"/>
                  </a:solidFill>
                </a:rPr>
                <a:t>Why</a:t>
              </a:r>
              <a:r>
                <a:rPr lang="de-DE" b="1" u="sng" dirty="0" smtClean="0">
                  <a:solidFill>
                    <a:srgbClr val="FF0000"/>
                  </a:solidFill>
                </a:rPr>
                <a:t> </a:t>
              </a:r>
              <a:r>
                <a:rPr lang="de-DE" b="1" u="sng" dirty="0" err="1" smtClean="0">
                  <a:solidFill>
                    <a:srgbClr val="FF0000"/>
                  </a:solidFill>
                </a:rPr>
                <a:t>fitting</a:t>
              </a:r>
              <a:r>
                <a:rPr lang="de-DE" b="1" u="sng" dirty="0" smtClean="0">
                  <a:solidFill>
                    <a:srgbClr val="FF0000"/>
                  </a:solidFill>
                </a:rPr>
                <a:t>?</a:t>
              </a:r>
              <a:endParaRPr lang="de-DE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10119" y="3560323"/>
              <a:ext cx="821987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Going</a:t>
              </a:r>
              <a:r>
                <a:rPr lang="de-DE" dirty="0" smtClean="0"/>
                <a:t> </a:t>
              </a:r>
              <a:r>
                <a:rPr lang="de-DE" dirty="0" err="1" smtClean="0"/>
                <a:t>from</a:t>
              </a:r>
              <a:r>
                <a:rPr lang="de-DE" dirty="0" smtClean="0"/>
                <a:t> </a:t>
              </a:r>
              <a:r>
                <a:rPr lang="de-DE" dirty="0" err="1" smtClean="0"/>
                <a:t>parameters</a:t>
              </a:r>
              <a:r>
                <a:rPr lang="de-DE" dirty="0" smtClean="0"/>
                <a:t> </a:t>
              </a:r>
              <a:r>
                <a:rPr lang="de-DE" dirty="0" smtClean="0">
                  <a:sym typeface="Wingdings" pitchFamily="2" charset="2"/>
                </a:rPr>
                <a:t> observables „</a:t>
              </a:r>
              <a:r>
                <a:rPr lang="de-DE" dirty="0" err="1" smtClean="0">
                  <a:sym typeface="Wingdings" pitchFamily="2" charset="2"/>
                </a:rPr>
                <a:t>straighforward</a:t>
              </a:r>
              <a:r>
                <a:rPr lang="de-DE" dirty="0" smtClean="0">
                  <a:sym typeface="Wingdings" pitchFamily="2" charset="2"/>
                </a:rPr>
                <a:t>“</a:t>
              </a:r>
            </a:p>
            <a:p>
              <a:r>
                <a:rPr lang="de-DE" dirty="0" err="1" smtClean="0">
                  <a:sym typeface="Wingdings" pitchFamily="2" charset="2"/>
                </a:rPr>
                <a:t>Achieving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highest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precision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is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challenging</a:t>
              </a:r>
              <a:r>
                <a:rPr lang="de-DE" dirty="0" smtClean="0">
                  <a:sym typeface="Wingdings" pitchFamily="2" charset="2"/>
                </a:rPr>
                <a:t> </a:t>
              </a:r>
            </a:p>
            <a:p>
              <a:r>
                <a:rPr lang="de-DE" dirty="0" err="1" smtClean="0">
                  <a:sym typeface="Wingdings" pitchFamily="2" charset="2"/>
                </a:rPr>
                <a:t>Technically</a:t>
              </a:r>
              <a:r>
                <a:rPr lang="de-DE" dirty="0" smtClean="0">
                  <a:sym typeface="Wingdings" pitchFamily="2" charset="2"/>
                </a:rPr>
                <a:t>: </a:t>
              </a:r>
              <a:r>
                <a:rPr lang="de-DE" dirty="0" err="1" smtClean="0">
                  <a:sym typeface="Wingdings" pitchFamily="2" charset="2"/>
                </a:rPr>
                <a:t>running</a:t>
              </a:r>
              <a:r>
                <a:rPr lang="de-DE" dirty="0" smtClean="0">
                  <a:sym typeface="Wingdings" pitchFamily="2" charset="2"/>
                </a:rPr>
                <a:t> a </a:t>
              </a:r>
              <a:r>
                <a:rPr lang="de-DE" dirty="0" err="1" smtClean="0">
                  <a:sym typeface="Wingdings" pitchFamily="2" charset="2"/>
                </a:rPr>
                <a:t>theory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code</a:t>
              </a:r>
              <a:r>
                <a:rPr lang="de-DE" dirty="0" smtClean="0">
                  <a:sym typeface="Wingdings" pitchFamily="2" charset="2"/>
                </a:rPr>
                <a:t> (~ </a:t>
              </a:r>
              <a:r>
                <a:rPr lang="de-DE" dirty="0" err="1" smtClean="0">
                  <a:sym typeface="Wingdings" pitchFamily="2" charset="2"/>
                </a:rPr>
                <a:t>few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seconds</a:t>
              </a:r>
              <a:r>
                <a:rPr lang="de-DE" dirty="0" smtClean="0">
                  <a:sym typeface="Wingdings" pitchFamily="2" charset="2"/>
                </a:rPr>
                <a:t>)</a:t>
              </a:r>
            </a:p>
            <a:p>
              <a:endParaRPr lang="de-DE" dirty="0" smtClean="0">
                <a:sym typeface="Wingdings" pitchFamily="2" charset="2"/>
              </a:endParaRPr>
            </a:p>
            <a:p>
              <a:endParaRPr lang="de-DE" dirty="0" smtClean="0">
                <a:sym typeface="Wingdings" pitchFamily="2" charset="2"/>
              </a:endParaRPr>
            </a:p>
            <a:p>
              <a:endParaRPr lang="de-DE" dirty="0" smtClean="0">
                <a:sym typeface="Wingdings" pitchFamily="2" charset="2"/>
              </a:endParaRPr>
            </a:p>
            <a:p>
              <a:r>
                <a:rPr lang="de-DE" dirty="0" err="1" smtClean="0">
                  <a:sym typeface="Wingdings" pitchFamily="2" charset="2"/>
                </a:rPr>
                <a:t>Going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from</a:t>
              </a:r>
              <a:r>
                <a:rPr lang="de-DE" dirty="0" smtClean="0">
                  <a:sym typeface="Wingdings" pitchFamily="2" charset="2"/>
                </a:rPr>
                <a:t> observables  </a:t>
              </a:r>
              <a:r>
                <a:rPr lang="de-DE" dirty="0" err="1" smtClean="0">
                  <a:sym typeface="Wingdings" pitchFamily="2" charset="2"/>
                </a:rPr>
                <a:t>parameters</a:t>
              </a:r>
              <a:r>
                <a:rPr lang="de-DE" dirty="0" smtClean="0">
                  <a:sym typeface="Wingdings" pitchFamily="2" charset="2"/>
                </a:rPr>
                <a:t>, </a:t>
              </a:r>
              <a:r>
                <a:rPr lang="de-DE" dirty="0" err="1" smtClean="0">
                  <a:sym typeface="Wingdings" pitchFamily="2" charset="2"/>
                </a:rPr>
                <a:t>no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possible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err="1" smtClean="0">
                  <a:sym typeface="Wingdings" pitchFamily="2" charset="2"/>
                </a:rPr>
                <a:t>inversion</a:t>
              </a:r>
              <a:r>
                <a:rPr lang="de-DE" dirty="0" smtClean="0">
                  <a:sym typeface="Wingdings" pitchFamily="2" charset="2"/>
                </a:rPr>
                <a:t> </a:t>
              </a:r>
              <a:r>
                <a:rPr lang="de-DE" dirty="0" smtClean="0">
                  <a:sym typeface="Wingdings" pitchFamily="2" charset="2"/>
                </a:rPr>
                <a:t>!</a:t>
              </a:r>
            </a:p>
            <a:p>
              <a:r>
                <a:rPr lang="de-DE" dirty="0" err="1" smtClean="0"/>
                <a:t>step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err="1" smtClean="0"/>
                <a:t>step</a:t>
              </a:r>
              <a:r>
                <a:rPr lang="de-DE" dirty="0" smtClean="0"/>
                <a:t> </a:t>
              </a:r>
              <a:r>
                <a:rPr lang="de-DE" dirty="0" err="1" smtClean="0"/>
                <a:t>search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each</a:t>
              </a:r>
              <a:r>
                <a:rPr lang="de-DE" dirty="0" smtClean="0"/>
                <a:t> </a:t>
              </a:r>
              <a:r>
                <a:rPr lang="de-DE" dirty="0" err="1" smtClean="0"/>
                <a:t>parameter</a:t>
              </a:r>
              <a:r>
                <a:rPr lang="de-DE" dirty="0" smtClean="0"/>
                <a:t> </a:t>
              </a:r>
              <a:r>
                <a:rPr lang="de-DE" dirty="0" err="1" smtClean="0"/>
                <a:t>value</a:t>
              </a:r>
              <a:endParaRPr lang="de-DE" dirty="0" smtClean="0"/>
            </a:p>
            <a:p>
              <a:r>
                <a:rPr lang="de-DE" dirty="0" err="1" smtClean="0"/>
                <a:t>Complex</a:t>
              </a:r>
              <a:r>
                <a:rPr lang="de-DE" dirty="0" smtClean="0"/>
                <a:t> </a:t>
              </a:r>
              <a:r>
                <a:rPr lang="de-DE" dirty="0" err="1" smtClean="0"/>
                <a:t>statistics</a:t>
              </a:r>
              <a:r>
                <a:rPr lang="de-DE" dirty="0" smtClean="0"/>
                <a:t> </a:t>
              </a:r>
              <a:r>
                <a:rPr lang="de-DE" dirty="0" err="1" smtClean="0"/>
                <a:t>tools</a:t>
              </a:r>
              <a:r>
                <a:rPr lang="de-DE" dirty="0" smtClean="0"/>
                <a:t>, </a:t>
              </a:r>
              <a:r>
                <a:rPr lang="de-DE" dirty="0" err="1" smtClean="0"/>
                <a:t>years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CPU (i.e. CO</a:t>
              </a:r>
              <a:r>
                <a:rPr lang="de-DE" baseline="-25000" dirty="0" smtClean="0"/>
                <a:t>2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599767" y="3431458"/>
              <a:ext cx="5781368" cy="11523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722670" y="5137355"/>
              <a:ext cx="6061588" cy="10373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B78B56-3299-4D57-B437-D76539B1A316}" type="slidenum">
              <a:t>5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1004798" y="2769445"/>
            <a:ext cx="7432304" cy="346028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dirty="0" err="1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Fittino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 (P.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Bechtle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K.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Desch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P.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Wienemann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en-GB" sz="1500" i="1" dirty="0">
                <a:latin typeface="Arial" pitchFamily="18"/>
                <a:ea typeface="Lucida Sans Unicode" pitchFamily="2"/>
                <a:cs typeface="Tahoma" pitchFamily="2"/>
              </a:rPr>
              <a:t>et al.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)</a:t>
            </a: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/>
            </a:r>
            <a:br>
              <a:rPr lang="en-GB" dirty="0">
                <a:latin typeface="Arial" pitchFamily="18"/>
                <a:ea typeface="Lucida Sans Unicode" pitchFamily="2"/>
                <a:cs typeface="Tahoma" pitchFamily="2"/>
              </a:rPr>
            </a:b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 </a:t>
            </a:r>
            <a:r>
              <a:rPr lang="en-GB" dirty="0">
                <a:latin typeface="Courier 10 Pitch" pitchFamily="17"/>
                <a:ea typeface="Lucida Sans Unicode" pitchFamily="2"/>
                <a:cs typeface="Tahoma" pitchFamily="2"/>
                <a:hlinkClick r:id="rId3"/>
              </a:rPr>
              <a:t>http://www-flc.desy.de/fittino</a:t>
            </a:r>
          </a:p>
          <a:p>
            <a:pPr hangingPunct="0">
              <a:spcBef>
                <a:spcPts val="2057"/>
              </a:spcBef>
            </a:pP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dirty="0" err="1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SFitter</a:t>
            </a: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(R.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Lafaye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T.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Plehn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D.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Zerwas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en-GB" sz="1500" i="1" dirty="0">
                <a:latin typeface="Arial" pitchFamily="18"/>
                <a:ea typeface="Lucida Sans Unicode" pitchFamily="2"/>
                <a:cs typeface="Tahoma" pitchFamily="2"/>
              </a:rPr>
              <a:t>et al.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)</a:t>
            </a:r>
          </a:p>
          <a:p>
            <a:pPr hangingPunct="0">
              <a:spcBef>
                <a:spcPts val="2057"/>
              </a:spcBef>
            </a:pP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dirty="0" err="1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Mastercode</a:t>
            </a: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(O.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Buchmüller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R. Cavanaugh, A. De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Roeck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S.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Heinemeyer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G.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Isidori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</a:t>
            </a:r>
            <a:b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</a:b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   F.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Ronga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G.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Weiglein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en-GB" sz="1500" i="1" dirty="0">
                <a:latin typeface="Arial" pitchFamily="18"/>
                <a:ea typeface="Lucida Sans Unicode" pitchFamily="2"/>
                <a:cs typeface="Tahoma" pitchFamily="2"/>
              </a:rPr>
              <a:t>et al.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)</a:t>
            </a:r>
          </a:p>
          <a:p>
            <a:pPr hangingPunct="0">
              <a:spcBef>
                <a:spcPts val="2057"/>
              </a:spcBef>
            </a:pP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(</a:t>
            </a:r>
            <a:r>
              <a:rPr lang="en-GB" dirty="0" err="1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Gfitter</a:t>
            </a:r>
            <a:r>
              <a:rPr lang="en-GB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)</a:t>
            </a: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(H.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Flächer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M. Goebel, J. Haller, A.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Höcker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K.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Mönig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J. </a:t>
            </a:r>
            <a:r>
              <a:rPr lang="en-GB" sz="1500" dirty="0" err="1">
                <a:latin typeface="Arial" pitchFamily="18"/>
                <a:ea typeface="Lucida Sans Unicode" pitchFamily="2"/>
                <a:cs typeface="Tahoma" pitchFamily="2"/>
              </a:rPr>
              <a:t>Stelzer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en-GB" sz="1500" i="1" dirty="0">
                <a:latin typeface="Arial" pitchFamily="18"/>
                <a:ea typeface="Lucida Sans Unicode" pitchFamily="2"/>
                <a:cs typeface="Tahoma" pitchFamily="2"/>
              </a:rPr>
              <a:t>et al.</a:t>
            </a:r>
            <a:r>
              <a:rPr lang="en-GB" sz="1500" dirty="0">
                <a:latin typeface="Arial" pitchFamily="18"/>
                <a:ea typeface="Lucida Sans Unicode" pitchFamily="2"/>
                <a:cs typeface="Tahoma" pitchFamily="2"/>
              </a:rPr>
              <a:t>)</a:t>
            </a: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/>
            </a:r>
            <a:br>
              <a:rPr lang="en-GB" dirty="0">
                <a:latin typeface="Arial" pitchFamily="18"/>
                <a:ea typeface="Lucida Sans Unicode" pitchFamily="2"/>
                <a:cs typeface="Tahoma" pitchFamily="2"/>
              </a:rPr>
            </a:b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  </a:t>
            </a:r>
            <a:r>
              <a:rPr lang="en-GB" dirty="0">
                <a:latin typeface="Courier 10 Pitch" pitchFamily="17"/>
                <a:ea typeface="Lucida Sans Unicode" pitchFamily="2"/>
                <a:cs typeface="Tahoma" pitchFamily="2"/>
                <a:hlinkClick r:id="rId4"/>
              </a:rPr>
              <a:t>http://gfitter.desy.de</a:t>
            </a:r>
          </a:p>
          <a:p>
            <a:pPr hangingPunct="0">
              <a:spcBef>
                <a:spcPts val="2057"/>
              </a:spcBef>
            </a:pPr>
            <a:r>
              <a:rPr lang="en-GB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dirty="0"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Various other groups </a:t>
            </a:r>
            <a:r>
              <a:rPr lang="en-GB" sz="1500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(e. g. B. </a:t>
            </a:r>
            <a:r>
              <a:rPr lang="en-GB" sz="1500" dirty="0" err="1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Allanach</a:t>
            </a:r>
            <a:r>
              <a:rPr lang="en-GB" sz="1500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sz="1500" i="1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et al.</a:t>
            </a:r>
            <a:r>
              <a:rPr lang="en-GB" sz="1500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820296" y="1312547"/>
            <a:ext cx="1514871" cy="80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477217" y="1251148"/>
            <a:ext cx="1866240" cy="101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6561067" y="1345858"/>
            <a:ext cx="2321452" cy="781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4492038" y="1579368"/>
            <a:ext cx="1807461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b="1" dirty="0">
                <a:latin typeface="Arial" pitchFamily="34"/>
                <a:ea typeface="Lucida Sans Unicode" pitchFamily="2"/>
                <a:cs typeface="Tahoma" pitchFamily="2"/>
              </a:rPr>
              <a:t>MASTERCODE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207143" y="242133"/>
            <a:ext cx="2607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SUSY/BSM Fit </a:t>
            </a:r>
            <a:r>
              <a:rPr lang="en-US" sz="2000" b="1" dirty="0" err="1" smtClean="0">
                <a:solidFill>
                  <a:srgbClr val="FFC000"/>
                </a:solidFill>
              </a:rPr>
              <a:t>Progams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61799B-ECB5-46F8-992F-15A70FEE10E6}" type="slidenum">
              <a:t>6</a:t>
            </a:fld>
            <a:endParaRPr lang="en-GB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914343" y="1410281"/>
            <a:ext cx="8228763" cy="4444502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18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>
              <a:spcAft>
                <a:spcPts val="2057"/>
              </a:spcAft>
            </a:pPr>
            <a:r>
              <a:rPr lang="en-GB" sz="1800" dirty="0">
                <a:latin typeface="+mj-lt"/>
              </a:rPr>
              <a:t>C++ program for SUSY model testing and SUSY parameter analysis</a:t>
            </a:r>
          </a:p>
          <a:p>
            <a:pPr>
              <a:spcAft>
                <a:spcPts val="2057"/>
              </a:spcAft>
            </a:pPr>
            <a:r>
              <a:rPr lang="en-GB" sz="1800" dirty="0">
                <a:latin typeface="+mj-lt"/>
              </a:rPr>
              <a:t>Currently supported SUSY models:</a:t>
            </a:r>
            <a:br>
              <a:rPr lang="en-GB" sz="1800" dirty="0">
                <a:latin typeface="+mj-lt"/>
              </a:rPr>
            </a:br>
            <a:r>
              <a:rPr lang="en-GB" sz="1800" dirty="0" err="1">
                <a:latin typeface="+mj-lt"/>
              </a:rPr>
              <a:t>mSUGRA</a:t>
            </a:r>
            <a:r>
              <a:rPr lang="en-GB" sz="1800" dirty="0">
                <a:latin typeface="+mj-lt"/>
              </a:rPr>
              <a:t>, </a:t>
            </a:r>
            <a:r>
              <a:rPr lang="en-GB" sz="1800" dirty="0" smtClean="0">
                <a:latin typeface="+mj-lt"/>
              </a:rPr>
              <a:t>GMSB, AMSB, MSSM24, NMSSM</a:t>
            </a:r>
            <a:endParaRPr lang="en-GB" sz="1800" dirty="0">
              <a:latin typeface="+mj-lt"/>
            </a:endParaRPr>
          </a:p>
          <a:p>
            <a:pPr>
              <a:spcAft>
                <a:spcPts val="2057"/>
              </a:spcAft>
            </a:pPr>
            <a:r>
              <a:rPr lang="en-GB" sz="1800" dirty="0">
                <a:latin typeface="+mj-lt"/>
              </a:rPr>
              <a:t>Can handle many measurements from low energy experiments,</a:t>
            </a:r>
            <a:br>
              <a:rPr lang="en-GB" sz="1800" dirty="0">
                <a:latin typeface="+mj-lt"/>
              </a:rPr>
            </a:br>
            <a:r>
              <a:rPr lang="en-GB" sz="1800" dirty="0">
                <a:latin typeface="+mj-lt"/>
              </a:rPr>
              <a:t>LEP/SLC, </a:t>
            </a:r>
            <a:r>
              <a:rPr lang="en-GB" sz="1800" dirty="0" err="1">
                <a:latin typeface="+mj-lt"/>
              </a:rPr>
              <a:t>Tevatron</a:t>
            </a:r>
            <a:r>
              <a:rPr lang="en-GB" sz="1800" dirty="0">
                <a:latin typeface="+mj-lt"/>
              </a:rPr>
              <a:t>, cosmology, LHC and LC</a:t>
            </a:r>
          </a:p>
          <a:p>
            <a:pPr>
              <a:spcAft>
                <a:spcPts val="2057"/>
              </a:spcAft>
            </a:pPr>
            <a:r>
              <a:rPr lang="en-GB" sz="1800" dirty="0">
                <a:latin typeface="+mj-lt"/>
              </a:rPr>
              <a:t>Parameter analysis using full correlation information performed by either:</a:t>
            </a:r>
            <a:br>
              <a:rPr lang="en-GB" sz="1800" dirty="0">
                <a:latin typeface="+mj-lt"/>
              </a:rPr>
            </a:br>
            <a:r>
              <a:rPr lang="en-GB" sz="1800" dirty="0">
                <a:latin typeface="+mj-lt"/>
              </a:rPr>
              <a:t>- MINUIT</a:t>
            </a:r>
            <a:br>
              <a:rPr lang="en-GB" sz="1800" dirty="0">
                <a:latin typeface="+mj-lt"/>
              </a:rPr>
            </a:br>
            <a:r>
              <a:rPr lang="en-GB" sz="1800" dirty="0">
                <a:latin typeface="+mj-lt"/>
              </a:rPr>
              <a:t>- Simulated Annealing</a:t>
            </a:r>
            <a:br>
              <a:rPr lang="en-GB" sz="1800" dirty="0">
                <a:latin typeface="+mj-lt"/>
              </a:rPr>
            </a:br>
            <a:r>
              <a:rPr lang="en-GB" sz="1800" dirty="0">
                <a:latin typeface="+mj-lt"/>
              </a:rPr>
              <a:t>- Markov Chain Monte Carlo (MCMC)</a:t>
            </a:r>
          </a:p>
          <a:p>
            <a:pPr>
              <a:spcAft>
                <a:spcPts val="2057"/>
              </a:spcAft>
            </a:pPr>
            <a:r>
              <a:rPr lang="en-GB" sz="1800" dirty="0">
                <a:latin typeface="+mj-lt"/>
              </a:rPr>
              <a:t>Theory predictions from </a:t>
            </a:r>
            <a:r>
              <a:rPr lang="en-GB" sz="1800" dirty="0" err="1">
                <a:latin typeface="+mj-lt"/>
              </a:rPr>
              <a:t>SPheno</a:t>
            </a:r>
            <a:r>
              <a:rPr lang="en-GB" sz="1800" dirty="0">
                <a:latin typeface="+mj-lt"/>
              </a:rPr>
              <a:t> (W. </a:t>
            </a:r>
            <a:r>
              <a:rPr lang="en-GB" sz="1800" dirty="0" err="1">
                <a:latin typeface="+mj-lt"/>
              </a:rPr>
              <a:t>Porod</a:t>
            </a:r>
            <a:r>
              <a:rPr lang="en-GB" sz="1800" dirty="0">
                <a:latin typeface="+mj-lt"/>
              </a:rPr>
              <a:t>), </a:t>
            </a:r>
            <a:r>
              <a:rPr lang="en-GB" sz="1800" dirty="0" err="1">
                <a:latin typeface="+mj-lt"/>
              </a:rPr>
              <a:t>Mastercode</a:t>
            </a:r>
            <a:r>
              <a:rPr lang="en-GB" sz="1800" dirty="0">
                <a:latin typeface="+mj-lt"/>
              </a:rPr>
              <a:t/>
            </a:r>
            <a:br>
              <a:rPr lang="en-GB" sz="1800" dirty="0">
                <a:latin typeface="+mj-lt"/>
              </a:rPr>
            </a:br>
            <a:r>
              <a:rPr lang="en-GB" sz="1800" dirty="0">
                <a:latin typeface="+mj-lt"/>
              </a:rPr>
              <a:t>(O. </a:t>
            </a:r>
            <a:r>
              <a:rPr lang="en-GB" sz="1800" dirty="0" err="1">
                <a:latin typeface="+mj-lt"/>
              </a:rPr>
              <a:t>Buchmüller</a:t>
            </a:r>
            <a:r>
              <a:rPr lang="en-GB" sz="1800" dirty="0">
                <a:latin typeface="+mj-lt"/>
              </a:rPr>
              <a:t> </a:t>
            </a:r>
            <a:r>
              <a:rPr lang="en-GB" sz="1800" i="1" dirty="0">
                <a:latin typeface="+mj-lt"/>
              </a:rPr>
              <a:t>et al.</a:t>
            </a:r>
            <a:r>
              <a:rPr lang="en-GB" sz="1800" dirty="0">
                <a:latin typeface="+mj-lt"/>
              </a:rPr>
              <a:t>)</a:t>
            </a:r>
          </a:p>
          <a:p>
            <a:pPr>
              <a:spcAft>
                <a:spcPts val="2057"/>
              </a:spcAft>
            </a:pPr>
            <a:r>
              <a:rPr lang="en-GB" sz="1800" dirty="0">
                <a:latin typeface="+mj-lt"/>
              </a:rPr>
              <a:t>Limits from </a:t>
            </a:r>
            <a:r>
              <a:rPr lang="en-GB" sz="1800" dirty="0" err="1">
                <a:latin typeface="+mj-lt"/>
              </a:rPr>
              <a:t>HiggsBounds</a:t>
            </a:r>
            <a:r>
              <a:rPr lang="en-GB" sz="1800" dirty="0">
                <a:latin typeface="+mj-lt"/>
              </a:rPr>
              <a:t> (P. </a:t>
            </a:r>
            <a:r>
              <a:rPr lang="en-GB" sz="1800" dirty="0" err="1">
                <a:latin typeface="+mj-lt"/>
              </a:rPr>
              <a:t>Bechtle</a:t>
            </a:r>
            <a:r>
              <a:rPr lang="en-GB" sz="1800" dirty="0">
                <a:latin typeface="+mj-lt"/>
              </a:rPr>
              <a:t> </a:t>
            </a:r>
            <a:r>
              <a:rPr lang="en-GB" sz="1800" i="1" dirty="0">
                <a:latin typeface="+mj-lt"/>
              </a:rPr>
              <a:t>et al.</a:t>
            </a:r>
            <a:r>
              <a:rPr lang="en-GB" sz="1800" dirty="0">
                <a:latin typeface="+mj-lt"/>
              </a:rPr>
              <a:t>)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073246" y="242133"/>
            <a:ext cx="875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</a:rPr>
              <a:t>Fittino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629129" y="0"/>
            <a:ext cx="1514871" cy="80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295733" y="1254868"/>
            <a:ext cx="397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Experiment</a:t>
            </a:r>
            <a:r>
              <a:rPr lang="en-US" b="1" smtClean="0">
                <a:sym typeface="Wingdings" pitchFamily="2" charset="2"/>
              </a:rPr>
              <a:t>measurements</a:t>
            </a:r>
            <a:endParaRPr lang="en-US" b="1" smtClean="0">
              <a:sym typeface="Wingdings" pitchFamily="2" charset="2"/>
            </a:endParaRPr>
          </a:p>
          <a:p>
            <a:pPr algn="ctr"/>
            <a:r>
              <a:rPr lang="en-US" b="1" smtClean="0"/>
              <a:t>O</a:t>
            </a:r>
            <a:r>
              <a:rPr lang="en-US" b="1" baseline="30000" smtClean="0"/>
              <a:t>m</a:t>
            </a:r>
            <a:r>
              <a:rPr lang="en-US" b="1" baseline="-25000" smtClean="0"/>
              <a:t>i</a:t>
            </a:r>
            <a:r>
              <a:rPr lang="en-US" b="1" smtClean="0"/>
              <a:t> ± </a:t>
            </a:r>
            <a:r>
              <a:rPr lang="en-US" b="1" smtClean="0">
                <a:latin typeface="Symbol" pitchFamily="18" charset="2"/>
              </a:rPr>
              <a:t>D</a:t>
            </a:r>
            <a:r>
              <a:rPr lang="en-US" b="1" smtClean="0"/>
              <a:t>O</a:t>
            </a:r>
            <a:r>
              <a:rPr lang="en-US" b="1" baseline="30000" smtClean="0"/>
              <a:t>m</a:t>
            </a:r>
            <a:r>
              <a:rPr lang="en-US" b="1" baseline="-25000" smtClean="0"/>
              <a:t>i</a:t>
            </a:r>
            <a:endParaRPr lang="en-US" b="1" baseline="-25000" smtClean="0"/>
          </a:p>
        </p:txBody>
      </p:sp>
      <p:sp>
        <p:nvSpPr>
          <p:cNvPr id="33" name="Abgerundetes Rechteck 32"/>
          <p:cNvSpPr/>
          <p:nvPr/>
        </p:nvSpPr>
        <p:spPr>
          <a:xfrm>
            <a:off x="2208181" y="1167318"/>
            <a:ext cx="3424136" cy="7393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uppieren 45"/>
          <p:cNvGrpSpPr/>
          <p:nvPr/>
        </p:nvGrpSpPr>
        <p:grpSpPr>
          <a:xfrm>
            <a:off x="3012333" y="2029837"/>
            <a:ext cx="5012985" cy="1517514"/>
            <a:chOff x="3012333" y="2029837"/>
            <a:chExt cx="5012985" cy="1517514"/>
          </a:xfrm>
        </p:grpSpPr>
        <p:sp>
          <p:nvSpPr>
            <p:cNvPr id="9" name="Textfeld 8"/>
            <p:cNvSpPr txBox="1"/>
            <p:nvPr/>
          </p:nvSpPr>
          <p:spPr>
            <a:xfrm>
              <a:off x="3200402" y="2889115"/>
              <a:ext cx="4737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Start values </a:t>
              </a:r>
              <a:r>
                <a:rPr lang="en-US" b="1" dirty="0" smtClean="0">
                  <a:sym typeface="Wingdings" pitchFamily="2" charset="2"/>
                </a:rPr>
                <a:t> r</a:t>
              </a:r>
              <a:r>
                <a:rPr lang="en-US" b="1" dirty="0" smtClean="0"/>
                <a:t>ough estimates for parameters</a:t>
              </a:r>
            </a:p>
            <a:p>
              <a:pPr algn="ctr"/>
              <a:r>
                <a:rPr lang="en-US" b="1" dirty="0" smtClean="0"/>
                <a:t>P</a:t>
              </a:r>
              <a:r>
                <a:rPr lang="en-US" b="1" baseline="-25000" dirty="0" smtClean="0"/>
                <a:t>i</a:t>
              </a:r>
              <a:r>
                <a:rPr lang="en-US" b="1" dirty="0" smtClean="0"/>
                <a:t> ± </a:t>
              </a:r>
              <a:r>
                <a:rPr lang="en-US" b="1" dirty="0" err="1" smtClean="0">
                  <a:latin typeface="Symbol" pitchFamily="18" charset="2"/>
                </a:rPr>
                <a:t>D</a:t>
              </a:r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sp>
          <p:nvSpPr>
            <p:cNvPr id="24" name="Pfeil nach unten 23"/>
            <p:cNvSpPr/>
            <p:nvPr/>
          </p:nvSpPr>
          <p:spPr>
            <a:xfrm>
              <a:off x="4001315" y="2029837"/>
              <a:ext cx="350196" cy="723091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3012333" y="2808049"/>
              <a:ext cx="5012985" cy="73930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2214666" y="3638145"/>
            <a:ext cx="4653066" cy="1759908"/>
            <a:chOff x="2214666" y="3638145"/>
            <a:chExt cx="4653066" cy="1759908"/>
          </a:xfrm>
        </p:grpSpPr>
        <p:sp>
          <p:nvSpPr>
            <p:cNvPr id="20" name="Textfeld 19"/>
            <p:cNvSpPr txBox="1"/>
            <p:nvPr/>
          </p:nvSpPr>
          <p:spPr>
            <a:xfrm>
              <a:off x="2266549" y="4474723"/>
              <a:ext cx="4601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SUSY calculation package, calculate </a:t>
              </a:r>
            </a:p>
            <a:p>
              <a:r>
                <a:rPr lang="en-US" b="1" dirty="0" smtClean="0"/>
                <a:t> - Observables (+loop corrections) </a:t>
              </a:r>
              <a:r>
                <a:rPr lang="en-US" b="1" dirty="0" err="1" smtClean="0"/>
                <a:t>O</a:t>
              </a:r>
              <a:r>
                <a:rPr lang="en-US" b="1" baseline="30000" dirty="0" err="1" smtClean="0"/>
                <a:t>c</a:t>
              </a:r>
              <a:r>
                <a:rPr lang="en-US" b="1" baseline="-25000" dirty="0" err="1" smtClean="0"/>
                <a:t>i</a:t>
              </a:r>
              <a:endParaRPr lang="en-US" b="1" baseline="-25000" dirty="0" smtClean="0"/>
            </a:p>
            <a:p>
              <a:r>
                <a:rPr lang="en-US" b="1" dirty="0" smtClean="0"/>
                <a:t> - Error matrix</a:t>
              </a:r>
              <a:endParaRPr lang="en-US" b="1" dirty="0"/>
            </a:p>
          </p:txBody>
        </p:sp>
        <p:sp>
          <p:nvSpPr>
            <p:cNvPr id="23" name="Pfeil nach unten 22"/>
            <p:cNvSpPr/>
            <p:nvPr/>
          </p:nvSpPr>
          <p:spPr>
            <a:xfrm>
              <a:off x="4004558" y="3638145"/>
              <a:ext cx="350196" cy="736059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2214666" y="4490934"/>
              <a:ext cx="3835938" cy="8884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Abgerundetes Rechteck 36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4073246" y="242133"/>
            <a:ext cx="875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mtClean="0">
                <a:solidFill>
                  <a:srgbClr val="FFC000"/>
                </a:solidFill>
              </a:rPr>
              <a:t>Fittino</a:t>
            </a:r>
            <a:endParaRPr lang="en-US" sz="2000" b="1" smtClean="0">
              <a:solidFill>
                <a:srgbClr val="FFC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420256" y="904672"/>
            <a:ext cx="204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Estimation</a:t>
            </a:r>
            <a:r>
              <a:rPr lang="en-US" smtClean="0"/>
              <a:t> of parameters with an iterative </a:t>
            </a:r>
            <a:r>
              <a:rPr lang="en-US" smtClean="0"/>
              <a:t>method</a:t>
            </a:r>
            <a:endParaRPr lang="en-US"/>
          </a:p>
        </p:txBody>
      </p:sp>
      <p:sp>
        <p:nvSpPr>
          <p:cNvPr id="40" name="Abgerundetes Rechteck 39"/>
          <p:cNvSpPr/>
          <p:nvPr/>
        </p:nvSpPr>
        <p:spPr>
          <a:xfrm>
            <a:off x="6361888" y="833335"/>
            <a:ext cx="2071993" cy="10343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uppieren 48"/>
          <p:cNvGrpSpPr/>
          <p:nvPr/>
        </p:nvGrpSpPr>
        <p:grpSpPr>
          <a:xfrm>
            <a:off x="690663" y="5398851"/>
            <a:ext cx="1614791" cy="1021085"/>
            <a:chOff x="690663" y="5398851"/>
            <a:chExt cx="1614791" cy="1021085"/>
          </a:xfrm>
        </p:grpSpPr>
        <p:sp>
          <p:nvSpPr>
            <p:cNvPr id="41" name="Textfeld 40"/>
            <p:cNvSpPr txBox="1"/>
            <p:nvPr/>
          </p:nvSpPr>
          <p:spPr>
            <a:xfrm>
              <a:off x="690663" y="6050604"/>
              <a:ext cx="161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Tricky part !</a:t>
              </a:r>
              <a:endParaRPr lang="en-US" b="1">
                <a:solidFill>
                  <a:srgbClr val="FF0000"/>
                </a:solidFill>
              </a:endParaRPr>
            </a:p>
          </p:txBody>
        </p:sp>
        <p:cxnSp>
          <p:nvCxnSpPr>
            <p:cNvPr id="43" name="Gerade Verbindung mit Pfeil 42"/>
            <p:cNvCxnSpPr/>
            <p:nvPr/>
          </p:nvCxnSpPr>
          <p:spPr>
            <a:xfrm rot="16200000" flipV="1">
              <a:off x="744167" y="5637179"/>
              <a:ext cx="651753" cy="1750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127819" y="1945535"/>
            <a:ext cx="2610517" cy="3418711"/>
            <a:chOff x="127819" y="1945535"/>
            <a:chExt cx="2610517" cy="3418711"/>
          </a:xfrm>
        </p:grpSpPr>
        <p:sp>
          <p:nvSpPr>
            <p:cNvPr id="27" name="Textfeld 26"/>
            <p:cNvSpPr txBox="1"/>
            <p:nvPr/>
          </p:nvSpPr>
          <p:spPr>
            <a:xfrm>
              <a:off x="267671" y="2358903"/>
              <a:ext cx="175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Compare </a:t>
              </a:r>
              <a:r>
                <a:rPr lang="en-US" b="1" dirty="0" smtClean="0">
                  <a:sym typeface="Wingdings" pitchFamily="2" charset="2"/>
                </a:rPr>
                <a:t>χ2</a:t>
              </a:r>
              <a:endParaRPr lang="en-US" b="1" dirty="0"/>
            </a:p>
          </p:txBody>
        </p:sp>
        <p:sp>
          <p:nvSpPr>
            <p:cNvPr id="30" name="Nach oben gebogener Pfeil 29"/>
            <p:cNvSpPr/>
            <p:nvPr/>
          </p:nvSpPr>
          <p:spPr>
            <a:xfrm rot="5400000">
              <a:off x="1021405" y="3832698"/>
              <a:ext cx="1206229" cy="661481"/>
            </a:xfrm>
            <a:prstGeom prst="bent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feil nach links, rechts und oben 30"/>
            <p:cNvSpPr/>
            <p:nvPr/>
          </p:nvSpPr>
          <p:spPr>
            <a:xfrm rot="16200000">
              <a:off x="1143001" y="2850206"/>
              <a:ext cx="2500005" cy="690664"/>
            </a:xfrm>
            <a:prstGeom prst="leftRight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4281" y="4717915"/>
              <a:ext cx="1789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value for parameters P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127819" y="2320413"/>
              <a:ext cx="1866351" cy="11523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156551" y="2772697"/>
            <a:ext cx="1807557" cy="495812"/>
          </p:xfrm>
          <a:graphic>
            <a:graphicData uri="http://schemas.openxmlformats.org/presentationml/2006/ole">
              <p:oleObj spid="_x0000_s23554" name="Formel" r:id="rId3" imgW="1803240" imgH="495000" progId="Equation.3">
                <p:embed/>
              </p:oleObj>
            </a:graphicData>
          </a:graphic>
        </p:graphicFrame>
      </p:grpSp>
      <p:sp>
        <p:nvSpPr>
          <p:cNvPr id="45" name="Textfeld 44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4073246" y="242133"/>
            <a:ext cx="875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</a:rPr>
              <a:t>Fittino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9379" y="846306"/>
            <a:ext cx="245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tricky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65762" y="1342417"/>
            <a:ext cx="639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First </a:t>
            </a:r>
            <a:r>
              <a:rPr lang="de-DE" dirty="0" err="1" smtClean="0">
                <a:solidFill>
                  <a:srgbClr val="0070C0"/>
                </a:solidFill>
              </a:rPr>
              <a:t>idea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estimation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parameter</a:t>
            </a:r>
            <a:r>
              <a:rPr lang="de-DE" dirty="0" smtClean="0">
                <a:solidFill>
                  <a:srgbClr val="0070C0"/>
                </a:solidFill>
              </a:rPr>
              <a:t>: </a:t>
            </a:r>
            <a:r>
              <a:rPr lang="de-DE" b="1" dirty="0" err="1" smtClean="0">
                <a:solidFill>
                  <a:srgbClr val="0070C0"/>
                </a:solidFill>
              </a:rPr>
              <a:t>grid</a:t>
            </a:r>
            <a:endParaRPr lang="de-DE" b="1" dirty="0" smtClean="0">
              <a:solidFill>
                <a:srgbClr val="0070C0"/>
              </a:solidFill>
            </a:endParaRPr>
          </a:p>
          <a:p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dirty="0" smtClean="0">
                <a:solidFill>
                  <a:srgbClr val="0070C0"/>
                </a:solidFill>
              </a:rPr>
              <a:t>Cut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parameter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space</a:t>
            </a:r>
            <a:r>
              <a:rPr lang="de-DE" dirty="0" smtClean="0">
                <a:solidFill>
                  <a:srgbClr val="0070C0"/>
                </a:solidFill>
              </a:rPr>
              <a:t> in n </a:t>
            </a:r>
            <a:r>
              <a:rPr lang="de-DE" dirty="0" err="1" smtClean="0">
                <a:solidFill>
                  <a:srgbClr val="0070C0"/>
                </a:solidFill>
              </a:rPr>
              <a:t>cubes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same </a:t>
            </a:r>
            <a:r>
              <a:rPr lang="de-DE" dirty="0" err="1" smtClean="0">
                <a:solidFill>
                  <a:srgbClr val="0070C0"/>
                </a:solidFill>
              </a:rPr>
              <a:t>size</a:t>
            </a:r>
            <a:r>
              <a:rPr lang="de-DE" dirty="0" smtClean="0">
                <a:solidFill>
                  <a:srgbClr val="0070C0"/>
                </a:solidFill>
              </a:rPr>
              <a:t> (e.g. n=1000)</a:t>
            </a:r>
          </a:p>
          <a:p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dirty="0" err="1" smtClean="0">
                <a:solidFill>
                  <a:srgbClr val="0070C0"/>
                </a:solidFill>
              </a:rPr>
              <a:t>Calculate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predicted</a:t>
            </a:r>
            <a:r>
              <a:rPr lang="de-DE" dirty="0" smtClean="0">
                <a:solidFill>
                  <a:srgbClr val="0070C0"/>
                </a:solidFill>
              </a:rPr>
              <a:t> observables </a:t>
            </a:r>
            <a:r>
              <a:rPr lang="de-DE" dirty="0" err="1" smtClean="0">
                <a:solidFill>
                  <a:srgbClr val="0070C0"/>
                </a:solidFill>
              </a:rPr>
              <a:t>at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each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point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821021" y="2859932"/>
            <a:ext cx="1848255" cy="9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 flipH="1" flipV="1">
            <a:off x="2770717" y="2817283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 flipH="1" flipV="1">
            <a:off x="2927350" y="2813050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 flipH="1" flipV="1">
            <a:off x="3088217" y="2808817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 flipH="1" flipV="1">
            <a:off x="3244850" y="2804584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 flipH="1" flipV="1">
            <a:off x="3422651" y="2813049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 flipH="1" flipV="1">
            <a:off x="3579284" y="2808816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 flipH="1" flipV="1">
            <a:off x="3740151" y="2804583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5400000" flipH="1" flipV="1">
            <a:off x="3896784" y="2800350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 flipH="1" flipV="1">
            <a:off x="4057651" y="2804583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 flipH="1" flipV="1">
            <a:off x="4218518" y="2800350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 flipH="1" flipV="1">
            <a:off x="4375151" y="2796117"/>
            <a:ext cx="114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104563" y="2622620"/>
            <a:ext cx="373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 n = 1000 </a:t>
            </a:r>
            <a:r>
              <a:rPr lang="de-DE" dirty="0" err="1" smtClean="0">
                <a:sym typeface="Wingdings" pitchFamily="2" charset="2"/>
              </a:rPr>
              <a:t>points</a:t>
            </a:r>
            <a:endParaRPr lang="de-DE" dirty="0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2853106" y="3317132"/>
            <a:ext cx="1848255" cy="9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16200000" flipH="1">
            <a:off x="2105526" y="4078705"/>
            <a:ext cx="1507958" cy="160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16200000" flipH="1">
            <a:off x="2304048" y="4016541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16200000" flipH="1">
            <a:off x="2452438" y="4020551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16200000" flipH="1">
            <a:off x="2604840" y="4016542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16200000" flipH="1">
            <a:off x="2753230" y="4020552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16200000" flipH="1">
            <a:off x="2913650" y="4020552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16200000" flipH="1">
            <a:off x="3062040" y="4024562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16200000" flipH="1">
            <a:off x="3214442" y="4020553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16200000" flipH="1">
            <a:off x="3362832" y="4024563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16200000" flipH="1">
            <a:off x="3515230" y="4016542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16200000" flipH="1">
            <a:off x="3663620" y="4020552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16200000" flipH="1">
            <a:off x="3816022" y="4016543"/>
            <a:ext cx="1379621" cy="12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10800000" flipV="1">
            <a:off x="2877560" y="3465095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10800000" flipV="1">
            <a:off x="2873549" y="3609474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10800000" flipV="1">
            <a:off x="2881571" y="3753853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10800000" flipV="1">
            <a:off x="2877560" y="3898232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10800000" flipV="1">
            <a:off x="2881570" y="4050631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10800000" flipV="1">
            <a:off x="2877559" y="4195010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10800000" flipV="1">
            <a:off x="2885581" y="4339389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10800000" flipV="1">
            <a:off x="2881570" y="4483768"/>
            <a:ext cx="1618240" cy="1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5240594" y="3264310"/>
            <a:ext cx="358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 n x n = 10</a:t>
            </a:r>
            <a:r>
              <a:rPr lang="de-DE" baseline="30000" dirty="0" smtClean="0">
                <a:sym typeface="Wingdings" pitchFamily="2" charset="2"/>
              </a:rPr>
              <a:t>6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points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5206182" y="3957484"/>
            <a:ext cx="358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 n</a:t>
            </a:r>
            <a:r>
              <a:rPr lang="de-DE" baseline="30000" dirty="0" smtClean="0">
                <a:sym typeface="Wingdings" pitchFamily="2" charset="2"/>
              </a:rPr>
              <a:t>4</a:t>
            </a:r>
            <a:r>
              <a:rPr lang="de-DE" dirty="0" smtClean="0">
                <a:sym typeface="Wingdings" pitchFamily="2" charset="2"/>
              </a:rPr>
              <a:t>= 10</a:t>
            </a:r>
            <a:r>
              <a:rPr lang="de-DE" baseline="30000" dirty="0" smtClean="0">
                <a:sym typeface="Wingdings" pitchFamily="2" charset="2"/>
              </a:rPr>
              <a:t>12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points</a:t>
            </a:r>
            <a:endParaRPr lang="de-DE" dirty="0"/>
          </a:p>
        </p:txBody>
      </p:sp>
      <p:sp>
        <p:nvSpPr>
          <p:cNvPr id="61" name="Textfeld 60"/>
          <p:cNvSpPr txBox="1"/>
          <p:nvPr/>
        </p:nvSpPr>
        <p:spPr>
          <a:xfrm>
            <a:off x="3952568" y="5161936"/>
            <a:ext cx="486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~10 – 20 </a:t>
            </a:r>
            <a:r>
              <a:rPr lang="de-DE" dirty="0" err="1" smtClean="0"/>
              <a:t>parameters</a:t>
            </a:r>
            <a:endParaRPr lang="de-DE" dirty="0"/>
          </a:p>
        </p:txBody>
      </p:sp>
      <p:sp>
        <p:nvSpPr>
          <p:cNvPr id="63" name="Textfeld 62"/>
          <p:cNvSpPr txBox="1"/>
          <p:nvPr/>
        </p:nvSpPr>
        <p:spPr>
          <a:xfrm>
            <a:off x="127819" y="5476567"/>
            <a:ext cx="75511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Smarter </a:t>
            </a:r>
            <a:r>
              <a:rPr lang="de-DE" u="sng" dirty="0" err="1" smtClean="0"/>
              <a:t>methods</a:t>
            </a:r>
            <a:r>
              <a:rPr lang="de-DE" u="sng" dirty="0" smtClean="0"/>
              <a:t>:</a:t>
            </a:r>
          </a:p>
          <a:p>
            <a:r>
              <a:rPr lang="de-DE" dirty="0" smtClean="0"/>
              <a:t>	</a:t>
            </a:r>
            <a:r>
              <a:rPr lang="de-DE" dirty="0" smtClean="0"/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- </a:t>
            </a:r>
            <a:r>
              <a:rPr lang="de-DE" sz="2000" b="1" dirty="0" err="1" smtClean="0">
                <a:solidFill>
                  <a:srgbClr val="FF0000"/>
                </a:solidFill>
              </a:rPr>
              <a:t>Markov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chain</a:t>
            </a:r>
            <a:endParaRPr lang="de-DE" sz="2000" b="1" dirty="0" smtClean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	</a:t>
            </a:r>
            <a:r>
              <a:rPr lang="de-DE" sz="2000" b="1" dirty="0" smtClean="0">
                <a:solidFill>
                  <a:srgbClr val="FF0000"/>
                </a:solidFill>
              </a:rPr>
              <a:t> - </a:t>
            </a:r>
            <a:r>
              <a:rPr lang="de-DE" sz="2000" b="1" dirty="0" err="1" smtClean="0">
                <a:solidFill>
                  <a:srgbClr val="FF0000"/>
                </a:solidFill>
              </a:rPr>
              <a:t>Simulated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annealing</a:t>
            </a:r>
            <a:endParaRPr lang="de-DE" sz="2000" b="1" dirty="0" smtClean="0">
              <a:solidFill>
                <a:srgbClr val="FF0000"/>
              </a:solidFill>
            </a:endParaRPr>
          </a:p>
          <a:p>
            <a:r>
              <a:rPr lang="de-DE" dirty="0" err="1" smtClean="0"/>
              <a:t>For</a:t>
            </a:r>
            <a:r>
              <a:rPr lang="de-DE" dirty="0" smtClean="0"/>
              <a:t> 4 </a:t>
            </a:r>
            <a:r>
              <a:rPr lang="de-DE" dirty="0" err="1" smtClean="0"/>
              <a:t>parameters</a:t>
            </a:r>
            <a:r>
              <a:rPr lang="de-DE" dirty="0" smtClean="0"/>
              <a:t>,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~</a:t>
            </a:r>
            <a:r>
              <a:rPr lang="de-DE" dirty="0" err="1" smtClean="0"/>
              <a:t>millions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327" y="589936"/>
            <a:ext cx="1519034" cy="214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t="2760" r="3264"/>
          <a:stretch>
            <a:fillRect/>
          </a:stretch>
        </p:blipFill>
        <p:spPr bwMode="auto">
          <a:xfrm>
            <a:off x="1686576" y="2723536"/>
            <a:ext cx="2009672" cy="271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s Rechteck 6"/>
          <p:cNvSpPr/>
          <p:nvPr/>
        </p:nvSpPr>
        <p:spPr>
          <a:xfrm>
            <a:off x="1741251" y="262646"/>
            <a:ext cx="5554494" cy="35019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318682" y="242133"/>
            <a:ext cx="2384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Simulated Annealing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660" y="875073"/>
            <a:ext cx="7541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„</a:t>
            </a:r>
            <a:r>
              <a:rPr lang="de-DE" dirty="0" err="1" smtClean="0">
                <a:solidFill>
                  <a:srgbClr val="0070C0"/>
                </a:solidFill>
              </a:rPr>
              <a:t>Annealing</a:t>
            </a:r>
            <a:r>
              <a:rPr lang="de-DE" dirty="0" smtClean="0">
                <a:solidFill>
                  <a:srgbClr val="0070C0"/>
                </a:solidFill>
              </a:rPr>
              <a:t>“: </a:t>
            </a:r>
            <a:r>
              <a:rPr lang="de-DE" dirty="0" err="1" smtClean="0">
                <a:solidFill>
                  <a:srgbClr val="0070C0"/>
                </a:solidFill>
              </a:rPr>
              <a:t>diffusion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atoms</a:t>
            </a:r>
            <a:r>
              <a:rPr lang="de-DE" dirty="0" smtClean="0">
                <a:solidFill>
                  <a:srgbClr val="0070C0"/>
                </a:solidFill>
              </a:rPr>
              <a:t> in a solid material </a:t>
            </a:r>
            <a:r>
              <a:rPr lang="de-DE" dirty="0" err="1" smtClean="0">
                <a:solidFill>
                  <a:srgbClr val="0070C0"/>
                </a:solidFill>
              </a:rPr>
              <a:t>when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heated</a:t>
            </a:r>
            <a:endParaRPr lang="de-DE" dirty="0" smtClean="0">
              <a:solidFill>
                <a:srgbClr val="0070C0"/>
              </a:solidFill>
            </a:endParaRPr>
          </a:p>
          <a:p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/>
              <a:buChar char="è"/>
            </a:pP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Thanks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to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thermal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fluctuation:redistribution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of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atoms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,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destroys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dislocations</a:t>
            </a:r>
            <a:endParaRPr lang="de-DE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progression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towards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equilibrium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(i.e. minimal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energy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 Interest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for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metal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: softer,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easier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to</a:t>
            </a:r>
            <a:r>
              <a:rPr lang="de-DE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sym typeface="Wingdings" pitchFamily="2" charset="2"/>
              </a:rPr>
              <a:t>work</a:t>
            </a:r>
            <a:endParaRPr lang="de-DE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371276" y="3300918"/>
            <a:ext cx="4467923" cy="3158876"/>
            <a:chOff x="4371276" y="3300918"/>
            <a:chExt cx="4467923" cy="3158876"/>
          </a:xfrm>
        </p:grpSpPr>
        <p:sp>
          <p:nvSpPr>
            <p:cNvPr id="10" name="Textfeld 9"/>
            <p:cNvSpPr txBox="1"/>
            <p:nvPr/>
          </p:nvSpPr>
          <p:spPr>
            <a:xfrm>
              <a:off x="4709652" y="3667432"/>
              <a:ext cx="40607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 err="1" smtClean="0"/>
                <a:t>Simulated</a:t>
              </a:r>
              <a:r>
                <a:rPr lang="de-DE" b="1" u="sng" dirty="0" smtClean="0"/>
                <a:t> </a:t>
              </a:r>
              <a:r>
                <a:rPr lang="de-DE" b="1" u="sng" dirty="0" err="1" smtClean="0"/>
                <a:t>annealing</a:t>
              </a:r>
              <a:r>
                <a:rPr lang="de-DE" b="1" u="sng" dirty="0" smtClean="0"/>
                <a:t>:</a:t>
              </a:r>
            </a:p>
            <a:p>
              <a:r>
                <a:rPr lang="de-DE" dirty="0" smtClean="0"/>
                <a:t>The </a:t>
              </a:r>
              <a:r>
                <a:rPr lang="el-GR" dirty="0" smtClean="0">
                  <a:solidFill>
                    <a:srgbClr val="FF0000"/>
                  </a:solidFill>
                </a:rPr>
                <a:t>χ</a:t>
              </a:r>
              <a:r>
                <a:rPr lang="en-US" dirty="0" smtClean="0">
                  <a:solidFill>
                    <a:srgbClr val="FF0000"/>
                  </a:solidFill>
                </a:rPr>
                <a:t>2 surface </a:t>
              </a:r>
              <a:r>
                <a:rPr lang="en-US" dirty="0" smtClean="0"/>
                <a:t>is treated as a potential</a:t>
              </a:r>
            </a:p>
            <a:p>
              <a:r>
                <a:rPr lang="en-US" dirty="0" smtClean="0"/>
                <a:t>Define </a:t>
              </a:r>
              <a:r>
                <a:rPr lang="en-US" dirty="0" smtClean="0">
                  <a:solidFill>
                    <a:srgbClr val="FF0000"/>
                  </a:solidFill>
                </a:rPr>
                <a:t>temperature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t</a:t>
              </a:r>
            </a:p>
            <a:p>
              <a:r>
                <a:rPr lang="en-US" dirty="0" smtClean="0"/>
                <a:t>Define </a:t>
              </a:r>
              <a:r>
                <a:rPr lang="en-US" dirty="0" smtClean="0">
                  <a:solidFill>
                    <a:srgbClr val="FF0000"/>
                  </a:solidFill>
                </a:rPr>
                <a:t>Boltzmann distribution</a:t>
              </a:r>
              <a:r>
                <a:rPr lang="en-US" dirty="0" smtClean="0">
                  <a:sym typeface="Wingdings" pitchFamily="2" charset="2"/>
                </a:rPr>
                <a:t> probability of a movement in the parameter space upward in the potential</a:t>
              </a:r>
              <a:endParaRPr lang="de-DE" dirty="0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5115" t="88550" r="45240" b="2823"/>
            <a:stretch>
              <a:fillRect/>
            </a:stretch>
          </p:blipFill>
          <p:spPr bwMode="auto">
            <a:xfrm>
              <a:off x="5932048" y="5555226"/>
              <a:ext cx="1216003" cy="540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Abgerundetes Rechteck 12"/>
            <p:cNvSpPr/>
            <p:nvPr/>
          </p:nvSpPr>
          <p:spPr>
            <a:xfrm>
              <a:off x="4371276" y="3300918"/>
              <a:ext cx="4467923" cy="31588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232837" y="6581001"/>
            <a:ext cx="580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Xavier </a:t>
            </a:r>
            <a:r>
              <a:rPr lang="de-DE" sz="1200" dirty="0" err="1" smtClean="0"/>
              <a:t>Prudent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Advanced</a:t>
            </a:r>
            <a:r>
              <a:rPr lang="de-DE" sz="1200" dirty="0" smtClean="0"/>
              <a:t> Topics on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– </a:t>
            </a:r>
            <a:r>
              <a:rPr lang="de-DE" sz="1200" dirty="0" err="1" smtClean="0"/>
              <a:t>Goettingen</a:t>
            </a:r>
            <a:r>
              <a:rPr lang="de-DE" sz="1200" dirty="0" smtClean="0"/>
              <a:t> 19th </a:t>
            </a:r>
            <a:r>
              <a:rPr lang="de-DE" sz="1200" dirty="0" err="1" smtClean="0"/>
              <a:t>Oct</a:t>
            </a:r>
            <a:r>
              <a:rPr lang="de-DE" sz="1200" dirty="0" smtClean="0"/>
              <a:t>. 2010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2168</Words>
  <Application>Microsoft Office PowerPoint</Application>
  <PresentationFormat>Bildschirmpräsentation (4:3)</PresentationFormat>
  <Paragraphs>450</Paragraphs>
  <Slides>36</Slides>
  <Notes>25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8" baseType="lpstr">
      <vt:lpstr>Larissa-Design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 </cp:lastModifiedBy>
  <cp:revision>318</cp:revision>
  <dcterms:modified xsi:type="dcterms:W3CDTF">2010-10-19T22:27:10Z</dcterms:modified>
</cp:coreProperties>
</file>