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01" r:id="rId2"/>
    <p:sldId id="295" r:id="rId3"/>
    <p:sldId id="302" r:id="rId4"/>
    <p:sldId id="303" r:id="rId5"/>
    <p:sldId id="304" r:id="rId6"/>
  </p:sldIdLst>
  <p:sldSz cx="9144000" cy="6858000" type="screen4x3"/>
  <p:notesSz cx="6794500" cy="9906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orient="horz" pos="167">
          <p15:clr>
            <a:srgbClr val="A4A3A4"/>
          </p15:clr>
        </p15:guide>
        <p15:guide id="3" orient="horz" pos="616">
          <p15:clr>
            <a:srgbClr val="A4A3A4"/>
          </p15:clr>
        </p15:guide>
        <p15:guide id="4" orient="horz" pos="2672">
          <p15:clr>
            <a:srgbClr val="A4A3A4"/>
          </p15:clr>
        </p15:guide>
        <p15:guide id="5" orient="horz" pos="1165">
          <p15:clr>
            <a:srgbClr val="A4A3A4"/>
          </p15:clr>
        </p15:guide>
        <p15:guide id="6" pos="5551">
          <p15:clr>
            <a:srgbClr val="A4A3A4"/>
          </p15:clr>
        </p15:guide>
        <p15:guide id="7" pos="1551">
          <p15:clr>
            <a:srgbClr val="A4A3A4"/>
          </p15:clr>
        </p15:guide>
        <p15:guide id="8" pos="4178">
          <p15:clr>
            <a:srgbClr val="A4A3A4"/>
          </p15:clr>
        </p15:guide>
        <p15:guide id="9" pos="2927">
          <p15:clr>
            <a:srgbClr val="A4A3A4"/>
          </p15:clr>
        </p15:guide>
        <p15:guide id="10" pos="2809">
          <p15:clr>
            <a:srgbClr val="A4A3A4"/>
          </p15:clr>
        </p15:guide>
        <p15:guide id="11" pos="178">
          <p15:clr>
            <a:srgbClr val="A4A3A4"/>
          </p15:clr>
        </p15:guide>
        <p15:guide id="12" pos="4299">
          <p15:clr>
            <a:srgbClr val="A4A3A4"/>
          </p15:clr>
        </p15:guide>
        <p15:guide id="13" pos="14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CC"/>
    <a:srgbClr val="2AB4C2"/>
    <a:srgbClr val="00A5EB"/>
    <a:srgbClr val="FFFF99"/>
    <a:srgbClr val="D3E903"/>
    <a:srgbClr val="FFFF00"/>
    <a:srgbClr val="9C9E9F"/>
    <a:srgbClr val="DDDDDD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4" autoAdjust="0"/>
    <p:restoredTop sz="94374" autoAdjust="0"/>
  </p:normalViewPr>
  <p:slideViewPr>
    <p:cSldViewPr snapToGrid="0">
      <p:cViewPr varScale="1">
        <p:scale>
          <a:sx n="67" d="100"/>
          <a:sy n="67" d="100"/>
        </p:scale>
        <p:origin x="857" y="34"/>
      </p:cViewPr>
      <p:guideLst>
        <p:guide orient="horz" pos="3816"/>
        <p:guide orient="horz" pos="167"/>
        <p:guide orient="horz" pos="616"/>
        <p:guide orient="horz" pos="2672"/>
        <p:guide orient="horz" pos="1165"/>
        <p:guide pos="5551"/>
        <p:guide pos="1551"/>
        <p:guide pos="4178"/>
        <p:guide pos="2927"/>
        <p:guide pos="2809"/>
        <p:guide pos="178"/>
        <p:guide pos="4299"/>
        <p:guide pos="14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-1602" y="-90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736858A-39C2-4BA9-B2EA-2EBB3C5D7C04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034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329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82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954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0238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955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ChangeArrowheads="1"/>
          </p:cNvSpPr>
          <p:nvPr/>
        </p:nvSpPr>
        <p:spPr bwMode="auto">
          <a:xfrm>
            <a:off x="0" y="0"/>
            <a:ext cx="9144000" cy="900113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8142" y="900113"/>
            <a:ext cx="8520113" cy="485775"/>
          </a:xfrm>
        </p:spPr>
        <p:txBody>
          <a:bodyPr/>
          <a:lstStyle>
            <a:lvl1pPr marL="0" indent="0">
              <a:buFont typeface="Arial Black" pitchFamily="34" charset="0"/>
              <a:buNone/>
              <a:defRPr b="1">
                <a:solidFill>
                  <a:srgbClr val="F28E00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900113" y="0"/>
            <a:ext cx="8219281" cy="900113"/>
          </a:xfrm>
        </p:spPr>
        <p:txBody>
          <a:bodyPr anchor="b"/>
          <a:lstStyle>
            <a:lvl1pPr>
              <a:lnSpc>
                <a:spcPct val="80000"/>
              </a:lnSpc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pic>
        <p:nvPicPr>
          <p:cNvPr id="402441" name="Picture 9" descr="DESY-Logo-cyan-RGB_g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" t="-4523" r="-13409"/>
          <a:stretch>
            <a:fillRect/>
          </a:stretch>
        </p:blipFill>
        <p:spPr bwMode="auto">
          <a:xfrm>
            <a:off x="7794625" y="5684838"/>
            <a:ext cx="1149350" cy="102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2448" name="Text Box 16"/>
          <p:cNvSpPr txBox="1">
            <a:spLocks noChangeArrowheads="1"/>
          </p:cNvSpPr>
          <p:nvPr userDrawn="1"/>
        </p:nvSpPr>
        <p:spPr bwMode="auto">
          <a:xfrm>
            <a:off x="2003425" y="2481263"/>
            <a:ext cx="2855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pic>
        <p:nvPicPr>
          <p:cNvPr id="402453" name="Picture 21" descr="HG_LOGO_70_ENG_K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5949950"/>
            <a:ext cx="14732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732094" y="6463378"/>
            <a:ext cx="706253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 anchor="ctr"/>
          <a:lstStyle/>
          <a:p>
            <a:pPr algn="r" eaLnBrk="1" hangingPunct="1"/>
            <a:r>
              <a:rPr lang="en-GB" sz="900" b="1" dirty="0" smtClean="0">
                <a:solidFill>
                  <a:schemeClr val="bg2"/>
                </a:solidFill>
              </a:rPr>
              <a:t>Wolfgang</a:t>
            </a:r>
            <a:r>
              <a:rPr lang="en-GB" sz="900" b="1" baseline="0" dirty="0" smtClean="0">
                <a:solidFill>
                  <a:schemeClr val="bg2"/>
                </a:solidFill>
              </a:rPr>
              <a:t> Lohmann</a:t>
            </a:r>
            <a:r>
              <a:rPr lang="en-GB" sz="900" dirty="0" smtClean="0">
                <a:solidFill>
                  <a:schemeClr val="bg2"/>
                </a:solidFill>
              </a:rPr>
              <a:t>  </a:t>
            </a:r>
            <a:r>
              <a:rPr lang="en-GB" sz="900" dirty="0">
                <a:solidFill>
                  <a:schemeClr val="bg2"/>
                </a:solidFill>
              </a:rPr>
              <a:t>| </a:t>
            </a:r>
            <a:r>
              <a:rPr lang="en-GB" sz="900" baseline="0" dirty="0" smtClean="0">
                <a:solidFill>
                  <a:schemeClr val="bg2"/>
                </a:solidFill>
              </a:rPr>
              <a:t> 02.07.2021 </a:t>
            </a:r>
            <a:r>
              <a:rPr lang="en-GB" sz="900" dirty="0" smtClean="0">
                <a:solidFill>
                  <a:schemeClr val="bg2"/>
                </a:solidFill>
              </a:rPr>
              <a:t>  </a:t>
            </a:r>
            <a:r>
              <a:rPr lang="en-GB" sz="900" b="1" dirty="0">
                <a:solidFill>
                  <a:schemeClr val="bg2"/>
                </a:solidFill>
              </a:rPr>
              <a:t>Page </a:t>
            </a:r>
            <a:fld id="{ABA098E9-E6EE-44BF-9612-6777A6DF1330}" type="slidenum">
              <a:rPr lang="en-GB" sz="900" b="1">
                <a:solidFill>
                  <a:schemeClr val="bg2"/>
                </a:solidFill>
              </a:rPr>
              <a:pPr algn="r" eaLnBrk="1" hangingPunct="1"/>
              <a:t>‹Nr.›</a:t>
            </a:fld>
            <a:endParaRPr lang="en-GB" sz="9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4340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180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ChangeArrowheads="1"/>
          </p:cNvSpPr>
          <p:nvPr/>
        </p:nvSpPr>
        <p:spPr bwMode="auto">
          <a:xfrm>
            <a:off x="0" y="0"/>
            <a:ext cx="9144000" cy="744538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575" y="977900"/>
            <a:ext cx="8520113" cy="47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Textmasterformate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  <a:p>
            <a:pPr lvl="1"/>
            <a:r>
              <a:rPr lang="en-GB" dirty="0" err="1" smtClean="0"/>
              <a:t>Zweite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</p:txBody>
      </p:sp>
      <p:sp>
        <p:nvSpPr>
          <p:cNvPr id="4014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103188"/>
            <a:ext cx="7912100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Titelmasterformat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</p:txBody>
      </p:sp>
      <p:pic>
        <p:nvPicPr>
          <p:cNvPr id="401418" name="Picture 10" descr="DESY-Logo-cyan-RGB_ge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24" t="-7854" r="-18587" b="-12566"/>
          <a:stretch>
            <a:fillRect/>
          </a:stretch>
        </p:blipFill>
        <p:spPr bwMode="auto">
          <a:xfrm>
            <a:off x="8035925" y="6099175"/>
            <a:ext cx="776288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5" descr="CMSLogo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265113" indent="-265113" algn="l" rtl="0" eaLnBrk="1" fontAlgn="base" hangingPunct="1">
        <a:spcBef>
          <a:spcPct val="0"/>
        </a:spcBef>
        <a:spcAft>
          <a:spcPct val="50000"/>
        </a:spcAft>
        <a:buClr>
          <a:srgbClr val="F28E00"/>
        </a:buClr>
        <a:buFont typeface="Arial Black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84150" algn="l" rtl="0" eaLnBrk="1" fontAlgn="base" hangingPunct="1">
        <a:spcBef>
          <a:spcPct val="0"/>
        </a:spcBef>
        <a:spcAft>
          <a:spcPct val="5000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236663" indent="-228600" algn="l" rtl="0" eaLnBrk="1" fontAlgn="base" hangingPunct="1">
        <a:spcBef>
          <a:spcPct val="0"/>
        </a:spcBef>
        <a:spcAft>
          <a:spcPct val="0"/>
        </a:spcAft>
        <a:buClr>
          <a:srgbClr val="FF9900"/>
        </a:buClr>
        <a:buFont typeface="Arial Black" pitchFamily="34" charset="0"/>
        <a:defRPr sz="1200">
          <a:solidFill>
            <a:schemeClr val="tx1"/>
          </a:solidFill>
          <a:latin typeface="+mn-lt"/>
        </a:defRPr>
      </a:lvl3pPr>
      <a:lvl4pPr marL="1644650" indent="-228600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 </a:t>
            </a:r>
            <a:endParaRPr lang="de-DE" sz="2800" dirty="0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482659" y="2133490"/>
            <a:ext cx="8431469" cy="341632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r>
              <a:rPr lang="en-US" sz="2400" dirty="0" smtClean="0"/>
              <a:t>To do list for the TDR</a:t>
            </a:r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r>
              <a:rPr lang="en-US" sz="2400" dirty="0" smtClean="0"/>
              <a:t>(my opinion)</a:t>
            </a:r>
            <a:endParaRPr lang="en-US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r>
              <a:rPr lang="en-US" sz="2400" dirty="0" smtClean="0"/>
              <a:t>Wolfgang Lohmann </a:t>
            </a:r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2178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307687" y="987444"/>
            <a:ext cx="8431469" cy="5632311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2800" dirty="0" smtClean="0"/>
              <a:t>Simulations</a:t>
            </a:r>
            <a:r>
              <a:rPr lang="en-US" sz="2800" dirty="0" smtClean="0"/>
              <a:t> </a:t>
            </a:r>
            <a:endParaRPr lang="de-DE" sz="2800" dirty="0"/>
          </a:p>
        </p:txBody>
      </p:sp>
      <p:sp>
        <p:nvSpPr>
          <p:cNvPr id="3" name="Textfeld 2"/>
          <p:cNvSpPr txBox="1"/>
          <p:nvPr/>
        </p:nvSpPr>
        <p:spPr>
          <a:xfrm>
            <a:off x="1131570" y="1480185"/>
            <a:ext cx="73609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err="1" smtClean="0"/>
              <a:t>There</a:t>
            </a:r>
            <a:r>
              <a:rPr lang="de-DE" sz="1800" dirty="0" smtClean="0"/>
              <a:t> </a:t>
            </a:r>
            <a:r>
              <a:rPr lang="de-DE" sz="1800" dirty="0" err="1" smtClean="0"/>
              <a:t>are</a:t>
            </a:r>
            <a:r>
              <a:rPr lang="de-DE" sz="1800" dirty="0" smtClean="0"/>
              <a:t> 4 </a:t>
            </a:r>
            <a:r>
              <a:rPr lang="de-DE" sz="1800" dirty="0" err="1" smtClean="0"/>
              <a:t>scenarios</a:t>
            </a:r>
            <a:r>
              <a:rPr lang="de-DE" sz="1800" dirty="0" smtClean="0"/>
              <a:t> </a:t>
            </a:r>
            <a:r>
              <a:rPr lang="de-DE" sz="1800" dirty="0" err="1" smtClean="0"/>
              <a:t>with</a:t>
            </a:r>
            <a:r>
              <a:rPr lang="de-DE" sz="1800" dirty="0" smtClean="0"/>
              <a:t> different </a:t>
            </a:r>
            <a:r>
              <a:rPr lang="de-DE" sz="1800" dirty="0" err="1" smtClean="0"/>
              <a:t>positron</a:t>
            </a:r>
            <a:r>
              <a:rPr lang="de-DE" sz="1800" dirty="0" smtClean="0"/>
              <a:t> </a:t>
            </a:r>
            <a:r>
              <a:rPr lang="de-DE" sz="1800" dirty="0" err="1" smtClean="0"/>
              <a:t>numbers</a:t>
            </a:r>
            <a:r>
              <a:rPr lang="de-DE" sz="1800" dirty="0" smtClean="0"/>
              <a:t> per </a:t>
            </a:r>
            <a:r>
              <a:rPr lang="de-DE" sz="1800" dirty="0" err="1" smtClean="0"/>
              <a:t>bunch</a:t>
            </a:r>
            <a:endParaRPr lang="de-DE" sz="1800" dirty="0" smtClean="0"/>
          </a:p>
          <a:p>
            <a:endParaRPr lang="de-DE" sz="1800" dirty="0"/>
          </a:p>
          <a:p>
            <a:pPr marL="285750" indent="-285750">
              <a:buSzPct val="166000"/>
              <a:buFont typeface="Arial" panose="020B0604020202020204" pitchFamily="34" charset="0"/>
              <a:buChar char="•"/>
            </a:pPr>
            <a:r>
              <a:rPr lang="de-DE" sz="1800" dirty="0" smtClean="0"/>
              <a:t> </a:t>
            </a:r>
            <a:r>
              <a:rPr lang="de-DE" sz="1800" dirty="0" err="1" smtClean="0">
                <a:latin typeface="Symbol" panose="05050102010706020507" pitchFamily="18" charset="2"/>
              </a:rPr>
              <a:t>gg</a:t>
            </a:r>
            <a:r>
              <a:rPr lang="de-DE" sz="1800" dirty="0" smtClean="0">
                <a:latin typeface="Symbol" panose="05050102010706020507" pitchFamily="18" charset="2"/>
              </a:rPr>
              <a:t> </a:t>
            </a:r>
            <a:r>
              <a:rPr lang="de-DE" sz="1800" dirty="0" err="1" smtClean="0"/>
              <a:t>phase</a:t>
            </a:r>
            <a:r>
              <a:rPr lang="de-DE" sz="1800" dirty="0" smtClean="0"/>
              <a:t> 0      (</a:t>
            </a:r>
            <a:r>
              <a:rPr lang="de-DE" sz="1800" dirty="0" err="1" smtClean="0"/>
              <a:t>less</a:t>
            </a:r>
            <a:r>
              <a:rPr lang="de-DE" sz="1800" dirty="0" smtClean="0"/>
              <a:t> </a:t>
            </a:r>
            <a:r>
              <a:rPr lang="de-DE" sz="1800" dirty="0" err="1" smtClean="0"/>
              <a:t>than</a:t>
            </a:r>
            <a:r>
              <a:rPr lang="de-DE" sz="1800" dirty="0" smtClean="0"/>
              <a:t> </a:t>
            </a:r>
            <a:r>
              <a:rPr lang="de-DE" sz="1800" dirty="0" err="1" smtClean="0"/>
              <a:t>one</a:t>
            </a:r>
            <a:r>
              <a:rPr lang="de-DE" sz="1800" dirty="0" smtClean="0"/>
              <a:t> </a:t>
            </a:r>
            <a:r>
              <a:rPr lang="de-DE" sz="1800" dirty="0" err="1" smtClean="0"/>
              <a:t>positron</a:t>
            </a:r>
            <a:r>
              <a:rPr lang="de-DE" sz="1800" dirty="0" smtClean="0"/>
              <a:t> per BX)</a:t>
            </a:r>
          </a:p>
          <a:p>
            <a:pPr marL="285750" indent="-285750">
              <a:buSzPct val="166000"/>
              <a:buFont typeface="Arial" panose="020B0604020202020204" pitchFamily="34" charset="0"/>
              <a:buChar char="•"/>
            </a:pPr>
            <a:endParaRPr lang="de-DE" sz="1800" dirty="0"/>
          </a:p>
          <a:p>
            <a:pPr marL="285750" indent="-285750">
              <a:buSzPct val="166000"/>
              <a:buFont typeface="Arial" panose="020B0604020202020204" pitchFamily="34" charset="0"/>
              <a:buChar char="•"/>
            </a:pPr>
            <a:r>
              <a:rPr lang="de-DE" sz="1800" dirty="0" err="1">
                <a:latin typeface="Symbol" panose="05050102010706020507" pitchFamily="18" charset="2"/>
              </a:rPr>
              <a:t>g</a:t>
            </a:r>
            <a:r>
              <a:rPr lang="de-DE" sz="1800" dirty="0" err="1" smtClean="0">
                <a:latin typeface="Symbol" panose="05050102010706020507" pitchFamily="18" charset="2"/>
              </a:rPr>
              <a:t>g</a:t>
            </a:r>
            <a:r>
              <a:rPr lang="de-DE" sz="1800" dirty="0" smtClean="0">
                <a:latin typeface="Symbol" panose="05050102010706020507" pitchFamily="18" charset="2"/>
              </a:rPr>
              <a:t> </a:t>
            </a:r>
            <a:r>
              <a:rPr lang="de-DE" sz="1800" dirty="0" err="1" smtClean="0"/>
              <a:t>phase</a:t>
            </a:r>
            <a:r>
              <a:rPr lang="de-DE" sz="1800" dirty="0" smtClean="0"/>
              <a:t> 1       (a </a:t>
            </a:r>
            <a:r>
              <a:rPr lang="de-DE" sz="1800" dirty="0" err="1" smtClean="0"/>
              <a:t>few</a:t>
            </a:r>
            <a:r>
              <a:rPr lang="de-DE" sz="1800" dirty="0" smtClean="0"/>
              <a:t> per BX)</a:t>
            </a:r>
          </a:p>
          <a:p>
            <a:pPr marL="285750" indent="-285750">
              <a:buSzPct val="166000"/>
              <a:buFont typeface="Arial" panose="020B0604020202020204" pitchFamily="34" charset="0"/>
              <a:buChar char="•"/>
            </a:pPr>
            <a:endParaRPr lang="de-DE" sz="1800" dirty="0"/>
          </a:p>
          <a:p>
            <a:pPr marL="285750" indent="-285750">
              <a:buSzPct val="166000"/>
              <a:buFont typeface="Arial" panose="020B0604020202020204" pitchFamily="34" charset="0"/>
              <a:buChar char="•"/>
            </a:pPr>
            <a:r>
              <a:rPr lang="de-DE" sz="1800" dirty="0" err="1"/>
              <a:t>e</a:t>
            </a:r>
            <a:r>
              <a:rPr lang="de-DE" sz="1800" dirty="0" err="1" smtClean="0">
                <a:latin typeface="Symbol" panose="05050102010706020507" pitchFamily="18" charset="2"/>
              </a:rPr>
              <a:t>g</a:t>
            </a:r>
            <a:r>
              <a:rPr lang="de-DE" sz="1800" dirty="0" smtClean="0"/>
              <a:t> </a:t>
            </a:r>
            <a:r>
              <a:rPr lang="de-DE" sz="1800" dirty="0" err="1" smtClean="0"/>
              <a:t>phase</a:t>
            </a:r>
            <a:r>
              <a:rPr lang="de-DE" sz="1800" dirty="0" smtClean="0"/>
              <a:t> 0       (a </a:t>
            </a:r>
            <a:r>
              <a:rPr lang="de-DE" sz="1800" dirty="0" err="1" smtClean="0"/>
              <a:t>few</a:t>
            </a:r>
            <a:r>
              <a:rPr lang="de-DE" sz="1800" dirty="0" smtClean="0"/>
              <a:t> 1000 per BX)</a:t>
            </a:r>
          </a:p>
          <a:p>
            <a:pPr marL="285750" indent="-285750">
              <a:buSzPct val="166000"/>
              <a:buFont typeface="Arial" panose="020B0604020202020204" pitchFamily="34" charset="0"/>
              <a:buChar char="•"/>
            </a:pPr>
            <a:endParaRPr lang="de-DE" sz="1800" dirty="0"/>
          </a:p>
          <a:p>
            <a:pPr marL="285750" indent="-285750">
              <a:buSzPct val="166000"/>
              <a:buFont typeface="Arial" panose="020B0604020202020204" pitchFamily="34" charset="0"/>
              <a:buChar char="•"/>
            </a:pPr>
            <a:r>
              <a:rPr lang="de-DE" sz="1800" dirty="0" err="1"/>
              <a:t>e</a:t>
            </a:r>
            <a:r>
              <a:rPr lang="de-DE" sz="1800" dirty="0" err="1" smtClean="0">
                <a:latin typeface="Symbol" panose="05050102010706020507" pitchFamily="18" charset="2"/>
              </a:rPr>
              <a:t>g</a:t>
            </a:r>
            <a:r>
              <a:rPr lang="de-DE" sz="1800" dirty="0" smtClean="0"/>
              <a:t> </a:t>
            </a:r>
            <a:r>
              <a:rPr lang="de-DE" sz="1800" dirty="0" err="1" smtClean="0"/>
              <a:t>phase</a:t>
            </a:r>
            <a:r>
              <a:rPr lang="de-DE" sz="1800" dirty="0" smtClean="0"/>
              <a:t> 1        ( </a:t>
            </a:r>
            <a:r>
              <a:rPr lang="de-DE" sz="1800" dirty="0" err="1" smtClean="0"/>
              <a:t>up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10</a:t>
            </a:r>
            <a:r>
              <a:rPr lang="de-DE" sz="1800" baseline="30000" dirty="0" smtClean="0"/>
              <a:t>6</a:t>
            </a:r>
            <a:r>
              <a:rPr lang="de-DE" sz="1800" dirty="0" smtClean="0"/>
              <a:t> per BX)</a:t>
            </a:r>
          </a:p>
          <a:p>
            <a:pPr marL="285750" indent="-285750">
              <a:buSzPct val="166000"/>
              <a:buFont typeface="Arial" panose="020B0604020202020204" pitchFamily="34" charset="0"/>
              <a:buChar char="•"/>
            </a:pPr>
            <a:endParaRPr lang="de-DE" sz="1800" dirty="0"/>
          </a:p>
          <a:p>
            <a:pPr marL="285750" indent="-285750">
              <a:buSzPct val="166000"/>
              <a:buFont typeface="Arial" panose="020B0604020202020204" pitchFamily="34" charset="0"/>
              <a:buChar char="•"/>
            </a:pPr>
            <a:endParaRPr lang="de-DE" sz="1800" dirty="0" smtClean="0"/>
          </a:p>
          <a:p>
            <a:pPr>
              <a:buSzPct val="166000"/>
            </a:pPr>
            <a:r>
              <a:rPr lang="de-DE" sz="1800" dirty="0" err="1" smtClean="0"/>
              <a:t>My</a:t>
            </a:r>
            <a:r>
              <a:rPr lang="de-DE" sz="1800" dirty="0" smtClean="0"/>
              <a:t> </a:t>
            </a:r>
            <a:r>
              <a:rPr lang="de-DE" sz="1800" dirty="0" err="1" smtClean="0"/>
              <a:t>conclusion</a:t>
            </a:r>
            <a:r>
              <a:rPr lang="de-DE" sz="1800" dirty="0" smtClean="0"/>
              <a:t> </a:t>
            </a:r>
            <a:r>
              <a:rPr lang="de-DE" sz="1800" dirty="0" err="1" smtClean="0"/>
              <a:t>is</a:t>
            </a:r>
            <a:r>
              <a:rPr lang="de-DE" sz="1800" dirty="0" smtClean="0"/>
              <a:t> </a:t>
            </a:r>
            <a:r>
              <a:rPr lang="de-DE" sz="1800" dirty="0" err="1" smtClean="0"/>
              <a:t>that</a:t>
            </a:r>
            <a:r>
              <a:rPr lang="de-DE" sz="1800" dirty="0" smtClean="0"/>
              <a:t> </a:t>
            </a:r>
            <a:r>
              <a:rPr lang="de-DE" sz="1800" dirty="0" err="1" smtClean="0"/>
              <a:t>we</a:t>
            </a:r>
            <a:r>
              <a:rPr lang="de-DE" sz="1800" dirty="0" smtClean="0"/>
              <a:t> </a:t>
            </a:r>
            <a:r>
              <a:rPr lang="de-DE" sz="1800" dirty="0" err="1" smtClean="0"/>
              <a:t>need</a:t>
            </a:r>
            <a:r>
              <a:rPr lang="de-DE" sz="1800" dirty="0" smtClean="0"/>
              <a:t> different </a:t>
            </a:r>
            <a:r>
              <a:rPr lang="de-DE" sz="1800" dirty="0" err="1" smtClean="0"/>
              <a:t>operation</a:t>
            </a:r>
            <a:r>
              <a:rPr lang="de-DE" sz="1800" dirty="0" smtClean="0"/>
              <a:t> </a:t>
            </a:r>
            <a:r>
              <a:rPr lang="de-DE" sz="1800" dirty="0" err="1" smtClean="0"/>
              <a:t>regimes</a:t>
            </a:r>
            <a:r>
              <a:rPr lang="de-DE" sz="1800" dirty="0" smtClean="0"/>
              <a:t> </a:t>
            </a: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 err="1" smtClean="0"/>
              <a:t>low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high </a:t>
            </a:r>
            <a:r>
              <a:rPr lang="de-DE" sz="1800" dirty="0" err="1" smtClean="0"/>
              <a:t>number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positrons</a:t>
            </a:r>
            <a:r>
              <a:rPr lang="de-DE" sz="1800" dirty="0" smtClean="0"/>
              <a:t> (still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be</a:t>
            </a:r>
            <a:r>
              <a:rPr lang="de-DE" sz="1800" dirty="0" smtClean="0"/>
              <a:t> </a:t>
            </a:r>
            <a:r>
              <a:rPr lang="de-DE" sz="1800" dirty="0" err="1" smtClean="0"/>
              <a:t>defined</a:t>
            </a:r>
            <a:r>
              <a:rPr lang="de-DE" sz="1800" dirty="0" smtClean="0"/>
              <a:t> </a:t>
            </a:r>
            <a:r>
              <a:rPr lang="de-DE" sz="1800" dirty="0" err="1" smtClean="0"/>
              <a:t>what</a:t>
            </a:r>
            <a:r>
              <a:rPr lang="de-DE" sz="1800" dirty="0" smtClean="0"/>
              <a:t> </a:t>
            </a:r>
            <a:r>
              <a:rPr lang="de-DE" sz="1800" dirty="0" err="1" smtClean="0"/>
              <a:t>is</a:t>
            </a:r>
            <a:r>
              <a:rPr lang="de-DE" sz="1800" dirty="0" smtClean="0"/>
              <a:t> ‚</a:t>
            </a:r>
            <a:r>
              <a:rPr lang="de-DE" sz="1800" dirty="0" err="1" smtClean="0"/>
              <a:t>low</a:t>
            </a:r>
            <a:r>
              <a:rPr lang="de-DE" sz="1800" dirty="0" smtClean="0"/>
              <a:t>‘ </a:t>
            </a:r>
            <a:r>
              <a:rPr lang="de-DE" sz="1800" dirty="0" err="1" smtClean="0"/>
              <a:t>and</a:t>
            </a:r>
            <a:r>
              <a:rPr lang="de-DE" sz="1800" dirty="0" smtClean="0"/>
              <a:t> ‚high)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21869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307687" y="987444"/>
            <a:ext cx="8431469" cy="5632311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2800" dirty="0" smtClean="0"/>
              <a:t>Simulations</a:t>
            </a:r>
            <a:r>
              <a:rPr lang="en-US" sz="2800" dirty="0" smtClean="0"/>
              <a:t> </a:t>
            </a:r>
            <a:endParaRPr lang="de-DE" sz="2800" dirty="0"/>
          </a:p>
        </p:txBody>
      </p:sp>
      <p:sp>
        <p:nvSpPr>
          <p:cNvPr id="2" name="Textfeld 1"/>
          <p:cNvSpPr txBox="1"/>
          <p:nvPr/>
        </p:nvSpPr>
        <p:spPr>
          <a:xfrm>
            <a:off x="477201" y="987444"/>
            <a:ext cx="809244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First </a:t>
            </a:r>
            <a:r>
              <a:rPr lang="de-DE" dirty="0" err="1" smtClean="0"/>
              <a:t>topic</a:t>
            </a:r>
            <a:r>
              <a:rPr lang="de-DE" dirty="0" smtClean="0"/>
              <a:t>: </a:t>
            </a:r>
            <a:r>
              <a:rPr lang="de-DE" dirty="0" err="1" smtClean="0"/>
              <a:t>define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dynamic</a:t>
            </a:r>
            <a:r>
              <a:rPr lang="de-DE" dirty="0" smtClean="0"/>
              <a:t> </a:t>
            </a:r>
            <a:r>
              <a:rPr lang="de-DE" dirty="0" err="1" smtClean="0"/>
              <a:t>range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scenarios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First </a:t>
            </a:r>
            <a:r>
              <a:rPr lang="de-DE" dirty="0" err="1" smtClean="0"/>
              <a:t>step</a:t>
            </a:r>
            <a:r>
              <a:rPr lang="de-DE" dirty="0" smtClean="0"/>
              <a:t>:</a:t>
            </a:r>
            <a:endParaRPr lang="de-DE" dirty="0"/>
          </a:p>
          <a:p>
            <a:endParaRPr lang="de-DE" dirty="0"/>
          </a:p>
          <a:p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fixed</a:t>
            </a:r>
            <a:r>
              <a:rPr lang="de-DE" dirty="0" smtClean="0"/>
              <a:t> (Jakub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confirb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readout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tackle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)</a:t>
            </a:r>
          </a:p>
          <a:p>
            <a:r>
              <a:rPr lang="de-DE" dirty="0" smtClean="0"/>
              <a:t>A </a:t>
            </a:r>
            <a:r>
              <a:rPr lang="de-DE" dirty="0" err="1" smtClean="0"/>
              <a:t>few</a:t>
            </a:r>
            <a:r>
              <a:rPr lang="de-DE" dirty="0" smtClean="0"/>
              <a:t> </a:t>
            </a:r>
            <a:r>
              <a:rPr lang="de-DE" dirty="0" err="1" smtClean="0"/>
              <a:t>general</a:t>
            </a:r>
            <a:r>
              <a:rPr lang="de-DE" dirty="0" smtClean="0"/>
              <a:t> </a:t>
            </a:r>
            <a:r>
              <a:rPr lang="de-DE" dirty="0" err="1" smtClean="0"/>
              <a:t>performance</a:t>
            </a:r>
            <a:r>
              <a:rPr lang="de-DE" dirty="0" smtClean="0"/>
              <a:t> </a:t>
            </a:r>
            <a:r>
              <a:rPr lang="de-DE" dirty="0" err="1" smtClean="0"/>
              <a:t>plots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repeated</a:t>
            </a:r>
            <a:r>
              <a:rPr lang="de-DE" dirty="0" smtClean="0"/>
              <a:t>:</a:t>
            </a:r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pPr marL="285750" indent="-285750">
              <a:buFontTx/>
              <a:buChar char="-"/>
            </a:pPr>
            <a:r>
              <a:rPr lang="de-DE" dirty="0" err="1" smtClean="0"/>
              <a:t>Energy</a:t>
            </a:r>
            <a:r>
              <a:rPr lang="de-DE" dirty="0" smtClean="0"/>
              <a:t> </a:t>
            </a:r>
            <a:r>
              <a:rPr lang="de-DE" dirty="0" err="1" smtClean="0"/>
              <a:t>resolution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9 </a:t>
            </a:r>
            <a:r>
              <a:rPr lang="de-DE" dirty="0" err="1" smtClean="0"/>
              <a:t>bit</a:t>
            </a:r>
            <a:r>
              <a:rPr lang="de-DE" dirty="0" smtClean="0"/>
              <a:t> </a:t>
            </a:r>
            <a:r>
              <a:rPr lang="de-DE" dirty="0" err="1" smtClean="0"/>
              <a:t>digitisation</a:t>
            </a:r>
            <a:endParaRPr lang="de-DE" dirty="0" smtClean="0"/>
          </a:p>
          <a:p>
            <a:pPr marL="285750" indent="-285750">
              <a:buFontTx/>
              <a:buChar char="-"/>
            </a:pPr>
            <a:r>
              <a:rPr lang="de-DE" dirty="0" smtClean="0"/>
              <a:t>Positron </a:t>
            </a:r>
            <a:r>
              <a:rPr lang="de-DE" dirty="0" err="1" smtClean="0"/>
              <a:t>spectrum</a:t>
            </a:r>
            <a:r>
              <a:rPr lang="de-DE" dirty="0" smtClean="0"/>
              <a:t> </a:t>
            </a:r>
            <a:r>
              <a:rPr lang="de-DE" dirty="0" err="1" smtClean="0"/>
              <a:t>reconstruction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9 </a:t>
            </a:r>
            <a:r>
              <a:rPr lang="de-DE" dirty="0" err="1" smtClean="0"/>
              <a:t>bit</a:t>
            </a:r>
            <a:r>
              <a:rPr lang="de-DE" dirty="0" smtClean="0"/>
              <a:t> </a:t>
            </a:r>
            <a:r>
              <a:rPr lang="de-DE" dirty="0" err="1" smtClean="0"/>
              <a:t>digitisation</a:t>
            </a:r>
            <a:endParaRPr lang="de-DE" dirty="0" smtClean="0"/>
          </a:p>
          <a:p>
            <a:pPr marL="285750" indent="-285750">
              <a:buFontTx/>
              <a:buChar char="-"/>
            </a:pPr>
            <a:r>
              <a:rPr lang="de-DE" dirty="0" err="1" smtClean="0"/>
              <a:t>Considering</a:t>
            </a:r>
            <a:r>
              <a:rPr lang="de-DE" dirty="0" smtClean="0"/>
              <a:t> </a:t>
            </a:r>
            <a:r>
              <a:rPr lang="de-DE" dirty="0" err="1" smtClean="0"/>
              <a:t>background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Second </a:t>
            </a:r>
            <a:r>
              <a:rPr lang="de-DE" dirty="0" err="1" smtClean="0"/>
              <a:t>step</a:t>
            </a:r>
            <a:r>
              <a:rPr lang="de-DE" dirty="0" smtClean="0"/>
              <a:t>:</a:t>
            </a:r>
          </a:p>
          <a:p>
            <a:endParaRPr lang="de-DE" dirty="0"/>
          </a:p>
          <a:p>
            <a:r>
              <a:rPr lang="de-DE" dirty="0" err="1" smtClean="0"/>
              <a:t>Apply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Mykyta</a:t>
            </a:r>
            <a:r>
              <a:rPr lang="de-DE" dirty="0" smtClean="0"/>
              <a:t>-Chan </a:t>
            </a:r>
            <a:r>
              <a:rPr lang="de-DE" dirty="0" err="1" smtClean="0"/>
              <a:t>algorithm</a:t>
            </a:r>
            <a:r>
              <a:rPr lang="de-DE" dirty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a </a:t>
            </a:r>
            <a:r>
              <a:rPr lang="de-DE" dirty="0" err="1" smtClean="0"/>
              <a:t>given</a:t>
            </a:r>
            <a:r>
              <a:rPr lang="de-DE" dirty="0" smtClean="0"/>
              <a:t> </a:t>
            </a:r>
            <a:r>
              <a:rPr lang="de-DE" dirty="0" err="1" smtClean="0"/>
              <a:t>scenario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appropriate</a:t>
            </a:r>
            <a:r>
              <a:rPr lang="de-DE" dirty="0" smtClean="0"/>
              <a:t> </a:t>
            </a:r>
            <a:r>
              <a:rPr lang="de-DE" dirty="0" err="1" smtClean="0"/>
              <a:t>dynamic</a:t>
            </a:r>
            <a:r>
              <a:rPr lang="de-DE" dirty="0" smtClean="0"/>
              <a:t> </a:t>
            </a:r>
            <a:r>
              <a:rPr lang="de-DE" dirty="0" err="1" smtClean="0"/>
              <a:t>range</a:t>
            </a:r>
            <a:r>
              <a:rPr lang="de-DE" dirty="0" smtClean="0"/>
              <a:t> </a:t>
            </a:r>
            <a:r>
              <a:rPr lang="de-DE" dirty="0" err="1" smtClean="0"/>
              <a:t>settings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9 </a:t>
            </a:r>
            <a:r>
              <a:rPr lang="de-DE" dirty="0" err="1" smtClean="0"/>
              <a:t>bit</a:t>
            </a:r>
            <a:r>
              <a:rPr lang="de-DE" dirty="0" smtClean="0"/>
              <a:t> </a:t>
            </a:r>
            <a:r>
              <a:rPr lang="de-DE" dirty="0" err="1" smtClean="0"/>
              <a:t>digitisation</a:t>
            </a:r>
            <a:r>
              <a:rPr lang="de-DE" dirty="0" smtClean="0"/>
              <a:t>,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without</a:t>
            </a:r>
            <a:r>
              <a:rPr lang="de-DE" dirty="0" smtClean="0"/>
              <a:t> </a:t>
            </a:r>
            <a:r>
              <a:rPr lang="de-DE" dirty="0" err="1" smtClean="0"/>
              <a:t>background</a:t>
            </a:r>
            <a:r>
              <a:rPr lang="de-DE" dirty="0" smtClean="0"/>
              <a:t>. </a:t>
            </a:r>
            <a:r>
              <a:rPr lang="de-DE" dirty="0" err="1" smtClean="0"/>
              <a:t>Determine</a:t>
            </a:r>
            <a:r>
              <a:rPr lang="de-DE" dirty="0" smtClean="0"/>
              <a:t> </a:t>
            </a:r>
            <a:r>
              <a:rPr lang="de-DE" dirty="0" err="1" smtClean="0"/>
              <a:t>number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spectrum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positrons</a:t>
            </a:r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r>
              <a:rPr lang="de-DE" dirty="0" err="1" smtClean="0"/>
              <a:t>Since</a:t>
            </a:r>
            <a:r>
              <a:rPr lang="de-DE" dirty="0" smtClean="0"/>
              <a:t> </a:t>
            </a:r>
            <a:r>
              <a:rPr lang="de-DE" dirty="0" err="1" smtClean="0"/>
              <a:t>currently</a:t>
            </a:r>
            <a:r>
              <a:rPr lang="de-DE" dirty="0" smtClean="0"/>
              <a:t> MC </a:t>
            </a:r>
            <a:r>
              <a:rPr lang="de-DE" dirty="0" err="1" smtClean="0"/>
              <a:t>simulations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not </a:t>
            </a:r>
            <a:r>
              <a:rPr lang="de-DE" dirty="0" err="1" smtClean="0"/>
              <a:t>available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all </a:t>
            </a:r>
            <a:r>
              <a:rPr lang="de-DE" dirty="0" err="1" smtClean="0"/>
              <a:t>scenarios</a:t>
            </a:r>
            <a:r>
              <a:rPr lang="de-DE" dirty="0" smtClean="0"/>
              <a:t> </a:t>
            </a:r>
            <a:r>
              <a:rPr lang="de-DE" dirty="0" err="1" smtClean="0"/>
              <a:t>strat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available</a:t>
            </a:r>
            <a:r>
              <a:rPr lang="de-DE" dirty="0" smtClean="0"/>
              <a:t>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develop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analysi</a:t>
            </a:r>
            <a:r>
              <a:rPr lang="de-DE" dirty="0" smtClean="0"/>
              <a:t> </a:t>
            </a:r>
            <a:r>
              <a:rPr lang="de-DE" dirty="0" err="1" smtClean="0"/>
              <a:t>schain</a:t>
            </a:r>
            <a:r>
              <a:rPr lang="de-DE" dirty="0" smtClean="0"/>
              <a:t>.  </a:t>
            </a:r>
            <a:endParaRPr lang="de-DE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7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307687" y="987444"/>
            <a:ext cx="8431469" cy="5632311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2800" dirty="0" smtClean="0"/>
              <a:t>Hardware </a:t>
            </a:r>
            <a:endParaRPr lang="de-DE" sz="2800" dirty="0"/>
          </a:p>
        </p:txBody>
      </p:sp>
      <p:sp>
        <p:nvSpPr>
          <p:cNvPr id="2" name="Textfeld 1"/>
          <p:cNvSpPr txBox="1"/>
          <p:nvPr/>
        </p:nvSpPr>
        <p:spPr>
          <a:xfrm>
            <a:off x="900113" y="1183005"/>
            <a:ext cx="783904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sensors</a:t>
            </a:r>
            <a:r>
              <a:rPr lang="de-DE" dirty="0" smtClean="0"/>
              <a:t>:</a:t>
            </a:r>
          </a:p>
          <a:p>
            <a:endParaRPr lang="de-DE" dirty="0"/>
          </a:p>
          <a:p>
            <a:r>
              <a:rPr lang="de-DE" dirty="0" err="1" smtClean="0"/>
              <a:t>Characterisation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different </a:t>
            </a:r>
            <a:r>
              <a:rPr lang="de-DE" dirty="0" err="1" smtClean="0"/>
              <a:t>prototyps</a:t>
            </a:r>
            <a:r>
              <a:rPr lang="de-DE" dirty="0" smtClean="0"/>
              <a:t> (</a:t>
            </a:r>
            <a:r>
              <a:rPr lang="de-DE" dirty="0" err="1" smtClean="0"/>
              <a:t>dark</a:t>
            </a:r>
            <a:r>
              <a:rPr lang="de-DE" dirty="0" smtClean="0"/>
              <a:t> </a:t>
            </a:r>
            <a:r>
              <a:rPr lang="de-DE" dirty="0" err="1" smtClean="0"/>
              <a:t>current</a:t>
            </a:r>
            <a:r>
              <a:rPr lang="de-DE" dirty="0" smtClean="0"/>
              <a:t> vs. HV, </a:t>
            </a:r>
            <a:r>
              <a:rPr lang="de-DE" dirty="0" err="1" smtClean="0"/>
              <a:t>depletion</a:t>
            </a:r>
            <a:r>
              <a:rPr lang="de-DE" dirty="0" smtClean="0"/>
              <a:t> </a:t>
            </a:r>
            <a:r>
              <a:rPr lang="de-DE" dirty="0" err="1" smtClean="0"/>
              <a:t>voltage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Si)</a:t>
            </a:r>
          </a:p>
          <a:p>
            <a:endParaRPr lang="de-DE" dirty="0"/>
          </a:p>
          <a:p>
            <a:pPr marL="285750" indent="-285750">
              <a:buSzPct val="155000"/>
              <a:buFont typeface="Arial" panose="020B0604020202020204" pitchFamily="34" charset="0"/>
              <a:buChar char="•"/>
            </a:pPr>
            <a:r>
              <a:rPr lang="de-DE" dirty="0" smtClean="0"/>
              <a:t>Connectivity </a:t>
            </a:r>
            <a:r>
              <a:rPr lang="de-DE" dirty="0" err="1" smtClean="0"/>
              <a:t>scheme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FE </a:t>
            </a:r>
            <a:r>
              <a:rPr lang="de-DE" dirty="0" err="1" smtClean="0"/>
              <a:t>boards</a:t>
            </a:r>
            <a:endParaRPr lang="de-DE" dirty="0" smtClean="0"/>
          </a:p>
          <a:p>
            <a:pPr marL="285750" indent="-285750">
              <a:buSzPct val="155000"/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SzPct val="155000"/>
              <a:buFont typeface="Arial" panose="020B0604020202020204" pitchFamily="34" charset="0"/>
              <a:buChar char="•"/>
            </a:pPr>
            <a:r>
              <a:rPr lang="de-DE" dirty="0" smtClean="0"/>
              <a:t>Tests </a:t>
            </a:r>
            <a:r>
              <a:rPr lang="de-DE" dirty="0" err="1" smtClean="0"/>
              <a:t>with</a:t>
            </a:r>
            <a:r>
              <a:rPr lang="de-DE" dirty="0" smtClean="0"/>
              <a:t> FE </a:t>
            </a:r>
            <a:r>
              <a:rPr lang="de-DE" dirty="0" err="1" smtClean="0"/>
              <a:t>connected</a:t>
            </a:r>
            <a:r>
              <a:rPr lang="de-DE" dirty="0" smtClean="0"/>
              <a:t> (</a:t>
            </a:r>
            <a:r>
              <a:rPr lang="de-DE" dirty="0" err="1" smtClean="0"/>
              <a:t>capacitive</a:t>
            </a:r>
            <a:r>
              <a:rPr lang="de-DE" dirty="0" smtClean="0"/>
              <a:t> </a:t>
            </a:r>
            <a:r>
              <a:rPr lang="de-DE" dirty="0" err="1" smtClean="0"/>
              <a:t>coupling</a:t>
            </a:r>
            <a:r>
              <a:rPr lang="de-DE" dirty="0" smtClean="0"/>
              <a:t> </a:t>
            </a:r>
            <a:r>
              <a:rPr lang="de-DE" dirty="0" err="1" smtClean="0"/>
              <a:t>needed</a:t>
            </a:r>
            <a:r>
              <a:rPr lang="de-DE" dirty="0" smtClean="0"/>
              <a:t>?)</a:t>
            </a:r>
          </a:p>
          <a:p>
            <a:pPr marL="285750" indent="-285750">
              <a:buSzPct val="155000"/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SzPct val="155000"/>
              <a:buFont typeface="Arial" panose="020B0604020202020204" pitchFamily="34" charset="0"/>
              <a:buChar char="•"/>
            </a:pPr>
            <a:r>
              <a:rPr lang="de-DE" dirty="0" smtClean="0"/>
              <a:t>First </a:t>
            </a:r>
            <a:r>
              <a:rPr lang="de-DE" dirty="0" err="1" smtClean="0"/>
              <a:t>testbeam</a:t>
            </a:r>
            <a:r>
              <a:rPr lang="de-DE" dirty="0" smtClean="0"/>
              <a:t> </a:t>
            </a:r>
            <a:r>
              <a:rPr lang="de-DE" dirty="0" err="1" smtClean="0"/>
              <a:t>results</a:t>
            </a:r>
            <a:r>
              <a:rPr lang="de-DE" dirty="0" smtClean="0"/>
              <a:t> (</a:t>
            </a:r>
            <a:r>
              <a:rPr lang="de-DE" dirty="0" err="1" smtClean="0"/>
              <a:t>minimum</a:t>
            </a:r>
            <a:r>
              <a:rPr lang="de-DE" dirty="0" smtClean="0"/>
              <a:t> </a:t>
            </a:r>
            <a:r>
              <a:rPr lang="de-DE" dirty="0" err="1" smtClean="0"/>
              <a:t>screenshots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signals</a:t>
            </a:r>
            <a:r>
              <a:rPr lang="de-DE" dirty="0" smtClean="0"/>
              <a:t>) </a:t>
            </a:r>
          </a:p>
          <a:p>
            <a:endParaRPr lang="de-DE" dirty="0"/>
          </a:p>
          <a:p>
            <a:r>
              <a:rPr lang="de-DE" dirty="0" smtClean="0"/>
              <a:t>FE </a:t>
            </a:r>
            <a:r>
              <a:rPr lang="de-DE" dirty="0" err="1" smtClean="0"/>
              <a:t>and</a:t>
            </a:r>
            <a:r>
              <a:rPr lang="de-DE" dirty="0" smtClean="0"/>
              <a:t> DAQ:</a:t>
            </a:r>
          </a:p>
          <a:p>
            <a:endParaRPr lang="de-DE" dirty="0" smtClean="0"/>
          </a:p>
          <a:p>
            <a:pPr marL="285750" indent="-285750">
              <a:buSzPct val="146000"/>
              <a:buFont typeface="Arial" panose="020B0604020202020204" pitchFamily="34" charset="0"/>
              <a:buChar char="•"/>
            </a:pPr>
            <a:r>
              <a:rPr lang="de-DE" dirty="0" smtClean="0"/>
              <a:t>Status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submission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FLAME</a:t>
            </a:r>
          </a:p>
          <a:p>
            <a:pPr marL="285750" indent="-285750">
              <a:buSzPct val="146000"/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SzPct val="146000"/>
              <a:buFont typeface="Arial" panose="020B0604020202020204" pitchFamily="34" charset="0"/>
              <a:buChar char="•"/>
            </a:pPr>
            <a:r>
              <a:rPr lang="de-DE" dirty="0" smtClean="0"/>
              <a:t>DAQ </a:t>
            </a:r>
            <a:r>
              <a:rPr lang="de-DE" dirty="0" err="1" smtClean="0"/>
              <a:t>concept</a:t>
            </a:r>
            <a:endParaRPr lang="de-DE" dirty="0"/>
          </a:p>
          <a:p>
            <a:pPr marL="285750" indent="-285750">
              <a:buSzPct val="146000"/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751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256252" y="958869"/>
            <a:ext cx="8431469" cy="5632311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2800" dirty="0" smtClean="0"/>
              <a:t>Simulations</a:t>
            </a:r>
            <a:r>
              <a:rPr lang="en-US" sz="2800" dirty="0" smtClean="0"/>
              <a:t> </a:t>
            </a:r>
            <a:endParaRPr lang="de-DE" sz="2800" dirty="0"/>
          </a:p>
        </p:txBody>
      </p:sp>
      <p:sp>
        <p:nvSpPr>
          <p:cNvPr id="2" name="Textfeld 1"/>
          <p:cNvSpPr txBox="1"/>
          <p:nvPr/>
        </p:nvSpPr>
        <p:spPr>
          <a:xfrm>
            <a:off x="1005840" y="1405890"/>
            <a:ext cx="520636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Mechanics</a:t>
            </a:r>
            <a:r>
              <a:rPr lang="de-DE" dirty="0" smtClean="0"/>
              <a:t>:</a:t>
            </a:r>
          </a:p>
          <a:p>
            <a:endParaRPr lang="de-DE" dirty="0"/>
          </a:p>
          <a:p>
            <a:pPr marL="285750" indent="-285750">
              <a:buFontTx/>
              <a:buChar char="-"/>
            </a:pPr>
            <a:r>
              <a:rPr lang="de-DE" dirty="0" smtClean="0"/>
              <a:t>Box </a:t>
            </a:r>
            <a:r>
              <a:rPr lang="de-DE" dirty="0" err="1" smtClean="0"/>
              <a:t>concept</a:t>
            </a:r>
            <a:r>
              <a:rPr lang="de-DE" dirty="0" smtClean="0"/>
              <a:t> </a:t>
            </a:r>
            <a:r>
              <a:rPr lang="de-DE" dirty="0" err="1" smtClean="0"/>
              <a:t>fixed</a:t>
            </a:r>
            <a:r>
              <a:rPr lang="de-DE" dirty="0" smtClean="0"/>
              <a:t>, </a:t>
            </a:r>
            <a:r>
              <a:rPr lang="de-DE" dirty="0" err="1" smtClean="0"/>
              <a:t>artists</a:t>
            </a:r>
            <a:r>
              <a:rPr lang="de-DE" dirty="0" smtClean="0"/>
              <a:t> </a:t>
            </a:r>
            <a:r>
              <a:rPr lang="de-DE" dirty="0" err="1" smtClean="0"/>
              <a:t>drawings</a:t>
            </a:r>
            <a:endParaRPr lang="de-DE" dirty="0" smtClean="0"/>
          </a:p>
          <a:p>
            <a:pPr marL="285750" indent="-285750">
              <a:buFontTx/>
              <a:buChar char="-"/>
            </a:pPr>
            <a:endParaRPr lang="de-DE" dirty="0"/>
          </a:p>
          <a:p>
            <a:pPr marL="285750" indent="-285750">
              <a:buFontTx/>
              <a:buChar char="-"/>
            </a:pPr>
            <a:r>
              <a:rPr lang="de-DE" dirty="0" smtClean="0"/>
              <a:t>Tungsten </a:t>
            </a:r>
            <a:r>
              <a:rPr lang="de-DE" dirty="0" err="1" smtClean="0"/>
              <a:t>plates</a:t>
            </a:r>
            <a:r>
              <a:rPr lang="de-DE" dirty="0" smtClean="0"/>
              <a:t>, </a:t>
            </a:r>
            <a:r>
              <a:rPr lang="de-DE" dirty="0" err="1" smtClean="0"/>
              <a:t>prototypes</a:t>
            </a:r>
            <a:r>
              <a:rPr lang="de-DE" dirty="0" smtClean="0"/>
              <a:t>, </a:t>
            </a:r>
            <a:r>
              <a:rPr lang="de-DE" dirty="0" err="1" smtClean="0"/>
              <a:t>quality</a:t>
            </a:r>
            <a:r>
              <a:rPr lang="de-DE" dirty="0" smtClean="0"/>
              <a:t> </a:t>
            </a:r>
            <a:r>
              <a:rPr lang="de-DE" dirty="0" err="1" smtClean="0"/>
              <a:t>tests</a:t>
            </a:r>
            <a:r>
              <a:rPr lang="de-DE" dirty="0" smtClean="0"/>
              <a:t> </a:t>
            </a:r>
            <a:r>
              <a:rPr lang="de-DE" dirty="0" err="1" smtClean="0"/>
              <a:t>done</a:t>
            </a:r>
            <a:endParaRPr lang="de-DE" dirty="0" smtClean="0"/>
          </a:p>
          <a:p>
            <a:pPr marL="285750" indent="-285750">
              <a:buFontTx/>
              <a:buChar char="-"/>
            </a:pPr>
            <a:endParaRPr lang="de-DE" dirty="0"/>
          </a:p>
          <a:p>
            <a:pPr marL="285750" indent="-285750">
              <a:buFontTx/>
              <a:buChar char="-"/>
            </a:pPr>
            <a:r>
              <a:rPr lang="de-DE" dirty="0" smtClean="0"/>
              <a:t>FE </a:t>
            </a:r>
            <a:r>
              <a:rPr lang="de-DE" dirty="0" err="1" smtClean="0"/>
              <a:t>istallation</a:t>
            </a:r>
            <a:r>
              <a:rPr lang="de-DE" dirty="0" smtClean="0"/>
              <a:t> </a:t>
            </a:r>
            <a:r>
              <a:rPr lang="de-DE" dirty="0" err="1" smtClean="0"/>
              <a:t>concept</a:t>
            </a:r>
            <a:endParaRPr lang="de-DE" dirty="0" smtClean="0"/>
          </a:p>
          <a:p>
            <a:pPr marL="285750" indent="-285750">
              <a:buFontTx/>
              <a:buChar char="-"/>
            </a:pPr>
            <a:endParaRPr lang="de-DE" dirty="0"/>
          </a:p>
          <a:p>
            <a:pPr marL="285750" indent="-285750">
              <a:buFontTx/>
              <a:buChar char="-"/>
            </a:pPr>
            <a:r>
              <a:rPr lang="de-DE" dirty="0" err="1" smtClean="0"/>
              <a:t>Cablage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services</a:t>
            </a:r>
            <a:r>
              <a:rPr lang="de-DE" dirty="0" smtClean="0"/>
              <a:t> will </a:t>
            </a:r>
            <a:r>
              <a:rPr lang="de-DE" dirty="0" err="1" smtClean="0"/>
              <a:t>be</a:t>
            </a:r>
            <a:r>
              <a:rPr lang="de-DE" dirty="0" smtClean="0"/>
              <a:t> a </a:t>
            </a:r>
            <a:r>
              <a:rPr lang="de-DE" dirty="0" err="1" smtClean="0"/>
              <a:t>common</a:t>
            </a:r>
            <a:r>
              <a:rPr lang="de-DE" dirty="0" smtClean="0"/>
              <a:t> </a:t>
            </a:r>
            <a:r>
              <a:rPr lang="de-DE" dirty="0" err="1" smtClean="0"/>
              <a:t>chapter</a:t>
            </a:r>
            <a:r>
              <a:rPr lang="de-DE" dirty="0" smtClean="0"/>
              <a:t>, but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define</a:t>
            </a:r>
            <a:r>
              <a:rPr lang="de-DE" dirty="0" smtClean="0"/>
              <a:t>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056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-Vorlage_en">
  <a:themeElements>
    <a:clrScheme name="2_DESY_Vortrag_3-1 14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A5EB"/>
      </a:accent1>
      <a:accent2>
        <a:srgbClr val="F28E00"/>
      </a:accent2>
      <a:accent3>
        <a:srgbClr val="FFFFFF"/>
      </a:accent3>
      <a:accent4>
        <a:srgbClr val="000000"/>
      </a:accent4>
      <a:accent5>
        <a:srgbClr val="AACFF3"/>
      </a:accent5>
      <a:accent6>
        <a:srgbClr val="DB8000"/>
      </a:accent6>
      <a:hlink>
        <a:srgbClr val="00A5EB"/>
      </a:hlink>
      <a:folHlink>
        <a:srgbClr val="808080"/>
      </a:folHlink>
    </a:clrScheme>
    <a:fontScheme name="2_DESY_Vortrag_3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SY_Vortrag_3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PPT-Vorlage_en</Template>
  <TotalTime>0</TotalTime>
  <Words>301</Words>
  <Application>Microsoft Office PowerPoint</Application>
  <PresentationFormat>Bildschirmpräsentation (4:3)</PresentationFormat>
  <Paragraphs>135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Symbol</vt:lpstr>
      <vt:lpstr>Wingdings</vt:lpstr>
      <vt:lpstr>PPT-Vorlage_en</vt:lpstr>
      <vt:lpstr> </vt:lpstr>
      <vt:lpstr>Simulations </vt:lpstr>
      <vt:lpstr>Simulations </vt:lpstr>
      <vt:lpstr>Hardware </vt:lpstr>
      <vt:lpstr>Simulations </vt:lpstr>
    </vt:vector>
  </TitlesOfParts>
  <Company>DESY Zeuthen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BCM1F Workshop Report</dc:title>
  <dc:creator>DESY Mitarbeiter</dc:creator>
  <cp:lastModifiedBy>Wolfgang Lohmann</cp:lastModifiedBy>
  <cp:revision>286</cp:revision>
  <dcterms:created xsi:type="dcterms:W3CDTF">2012-02-28T14:56:30Z</dcterms:created>
  <dcterms:modified xsi:type="dcterms:W3CDTF">2021-07-22T12:52:25Z</dcterms:modified>
</cp:coreProperties>
</file>