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74" r:id="rId4"/>
    <p:sldId id="261" r:id="rId5"/>
    <p:sldId id="270" r:id="rId6"/>
    <p:sldId id="271" r:id="rId7"/>
    <p:sldId id="273" r:id="rId8"/>
    <p:sldId id="266" r:id="rId9"/>
    <p:sldId id="267" r:id="rId10"/>
    <p:sldId id="268" r:id="rId11"/>
    <p:sldId id="276" r:id="rId12"/>
    <p:sldId id="278" r:id="rId13"/>
    <p:sldId id="277" r:id="rId14"/>
    <p:sldId id="279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4458A-146F-4CE7-811D-A6EAD45E447A}" type="datetimeFigureOut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B89A1-0057-4329-86B2-4E6237893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CCBA-4A58-4FE3-A10B-80A72EA52DF9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5BC77-D4C2-498A-BE1F-084F5EE51321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446E-2963-486A-AB11-18137461DE8A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4896-7857-4D0D-995C-3BEB2F3697C6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A0A3-080D-471B-85FC-5FD2C6EEDCF4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B596-418F-4B9C-8943-7E414665E475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F98C-0E60-4B7B-B30A-927941C0FD9D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8414-31C1-4FA2-8B64-F2DDFC0ABC26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4FC7-9DE2-4FA4-BBC4-CBD5CDC2367F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463E-067C-487F-BA8D-2BF2A86FCA8D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FEB9-CF5D-4D3C-9764-B9FDB3C329C8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C88CE-C4B8-45CB-A662-7392E943B8FD}" type="datetime1">
              <a:rPr lang="en-US" smtClean="0"/>
              <a:pPr/>
              <a:t>12/2/2010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891A-927E-47BF-B6B2-F316A2B3E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31459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ATLAS Trigger</a:t>
            </a:r>
            <a:br>
              <a:rPr lang="de-DE" b="1" dirty="0" smtClean="0">
                <a:solidFill>
                  <a:srgbClr val="0000FF"/>
                </a:solidFill>
              </a:rPr>
            </a:br>
            <a:r>
              <a:rPr lang="de-DE" sz="2400" dirty="0" smtClean="0"/>
              <a:t>Helmholtz Alliance: Physics at the Terascale</a:t>
            </a:r>
            <a:br>
              <a:rPr lang="de-DE" sz="2400" dirty="0" smtClean="0"/>
            </a:br>
            <a:r>
              <a:rPr lang="de-DE" sz="2400" dirty="0" smtClean="0"/>
              <a:t>4th Annual Workshop</a:t>
            </a:r>
            <a:br>
              <a:rPr lang="de-DE" sz="2400" dirty="0" smtClean="0"/>
            </a:br>
            <a:r>
              <a:rPr lang="de-DE" sz="2400" dirty="0" smtClean="0"/>
              <a:t>1. - 3. December 2010, Dresden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14696"/>
            <a:ext cx="6400800" cy="1752600"/>
          </a:xfrm>
        </p:spPr>
        <p:txBody>
          <a:bodyPr>
            <a:normAutofit/>
          </a:bodyPr>
          <a:lstStyle/>
          <a:p>
            <a:r>
              <a:rPr lang="de-DE" sz="2400" b="1" dirty="0" smtClean="0">
                <a:solidFill>
                  <a:srgbClr val="0000FF"/>
                </a:solidFill>
              </a:rPr>
              <a:t>Rainer Stamen</a:t>
            </a:r>
          </a:p>
          <a:p>
            <a:r>
              <a:rPr lang="de-DE" sz="2400" b="1" dirty="0" smtClean="0">
                <a:solidFill>
                  <a:srgbClr val="0000FF"/>
                </a:solidFill>
              </a:rPr>
              <a:t>Kirchhoff-Institut für Physik</a:t>
            </a:r>
          </a:p>
          <a:p>
            <a:r>
              <a:rPr lang="de-DE" sz="2400" b="1" dirty="0" smtClean="0">
                <a:solidFill>
                  <a:srgbClr val="0000FF"/>
                </a:solidFill>
              </a:rPr>
              <a:t>Universität Heidelberg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Dokumente und Einstellungen\stamen\Desktop\kip-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500438"/>
            <a:ext cx="1550971" cy="155097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2786058"/>
            <a:ext cx="1543046" cy="257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5572140"/>
            <a:ext cx="4985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200" b="1" dirty="0" smtClean="0">
                <a:solidFill>
                  <a:srgbClr val="0000FF"/>
                </a:solidFill>
              </a:rPr>
              <a:t> Commissioning and Running 2009/2010</a:t>
            </a:r>
          </a:p>
          <a:p>
            <a:pPr>
              <a:buFont typeface="Arial" pitchFamily="34" charset="0"/>
              <a:buChar char="•"/>
            </a:pPr>
            <a:r>
              <a:rPr lang="de-DE" sz="2200" b="1" dirty="0" smtClean="0">
                <a:solidFill>
                  <a:srgbClr val="0000FF"/>
                </a:solidFill>
              </a:rPr>
              <a:t> Upgrade Projects</a:t>
            </a:r>
            <a:endParaRPr lang="en-US" sz="2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Upgrade Projects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E:\temp\cmm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928802"/>
            <a:ext cx="3939350" cy="2084174"/>
          </a:xfrm>
          <a:prstGeom prst="rect">
            <a:avLst/>
          </a:prstGeom>
          <a:noFill/>
        </p:spPr>
      </p:pic>
      <p:pic>
        <p:nvPicPr>
          <p:cNvPr id="7" name="Picture 3" descr="E:\temp\syste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756" y="4714884"/>
            <a:ext cx="5597244" cy="1732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1600200"/>
            <a:ext cx="3757610" cy="4525963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Topology not available on Level-1</a:t>
            </a:r>
          </a:p>
          <a:p>
            <a:pPr lvl="1"/>
            <a:endParaRPr lang="de-DE" b="1" dirty="0" smtClean="0">
              <a:solidFill>
                <a:srgbClr val="0000FF"/>
              </a:solidFill>
            </a:endParaRPr>
          </a:p>
          <a:p>
            <a:r>
              <a:rPr lang="de-DE" b="1" dirty="0" smtClean="0">
                <a:solidFill>
                  <a:srgbClr val="0000FF"/>
                </a:solidFill>
              </a:rPr>
              <a:t>2 possible scenarios</a:t>
            </a:r>
          </a:p>
          <a:p>
            <a:pPr lvl="1"/>
            <a:r>
              <a:rPr lang="de-DE" dirty="0" smtClean="0"/>
              <a:t>L1Calo internal topology</a:t>
            </a:r>
          </a:p>
          <a:p>
            <a:pPr lvl="1"/>
            <a:r>
              <a:rPr lang="de-DE" dirty="0" smtClean="0"/>
              <a:t>Topology including muons </a:t>
            </a:r>
          </a:p>
          <a:p>
            <a:pPr lvl="1"/>
            <a:endParaRPr lang="de-DE" dirty="0" smtClean="0"/>
          </a:p>
          <a:p>
            <a:r>
              <a:rPr lang="de-DE" b="1" dirty="0" smtClean="0">
                <a:solidFill>
                  <a:srgbClr val="0000FF"/>
                </a:solidFill>
              </a:rPr>
              <a:t>Hardware requirements</a:t>
            </a:r>
          </a:p>
          <a:p>
            <a:pPr lvl="1"/>
            <a:r>
              <a:rPr lang="de-DE" dirty="0" smtClean="0"/>
              <a:t>CMM++ (merger board in every crate)</a:t>
            </a:r>
          </a:p>
          <a:p>
            <a:pPr lvl="1"/>
            <a:r>
              <a:rPr lang="de-DE" dirty="0" smtClean="0"/>
              <a:t>Topolgical Processor</a:t>
            </a:r>
          </a:p>
          <a:p>
            <a:pPr lvl="1"/>
            <a:r>
              <a:rPr lang="de-DE" dirty="0" smtClean="0"/>
              <a:t>Heavy data transfer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00FF"/>
                </a:solidFill>
              </a:rPr>
              <a:t>Upgrade Projects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5186370" cy="4500594"/>
          </a:xfrm>
        </p:spPr>
        <p:txBody>
          <a:bodyPr>
            <a:normAutofit fontScale="70000" lnSpcReduction="20000"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BLT: Backplane Link Tester (Mainz)</a:t>
            </a:r>
          </a:p>
          <a:p>
            <a:pPr lvl="1"/>
            <a:r>
              <a:rPr lang="de-DE" dirty="0" smtClean="0"/>
              <a:t>Built in Mainz</a:t>
            </a:r>
          </a:p>
          <a:p>
            <a:pPr lvl="1"/>
            <a:r>
              <a:rPr lang="de-DE" dirty="0" smtClean="0"/>
              <a:t>Tested backplane data transfer up to 160 MB/s</a:t>
            </a:r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r>
              <a:rPr lang="de-DE" b="1" dirty="0" smtClean="0">
                <a:solidFill>
                  <a:srgbClr val="0000FF"/>
                </a:solidFill>
              </a:rPr>
              <a:t>GOLD: Generic Optical Link Demonstrator (Mainz)</a:t>
            </a:r>
          </a:p>
          <a:p>
            <a:pPr lvl="1"/>
            <a:r>
              <a:rPr lang="de-DE" dirty="0" smtClean="0"/>
              <a:t>Being developed in Mainz</a:t>
            </a:r>
          </a:p>
          <a:p>
            <a:pPr lvl="1"/>
            <a:r>
              <a:rPr lang="de-DE" dirty="0" smtClean="0"/>
              <a:t>Demonstrator for a topological processor</a:t>
            </a:r>
          </a:p>
          <a:p>
            <a:pPr lvl="1"/>
            <a:r>
              <a:rPr lang="de-DE" dirty="0" smtClean="0"/>
              <a:t>Various testing possibilities </a:t>
            </a:r>
          </a:p>
          <a:p>
            <a:pPr lvl="2"/>
            <a:r>
              <a:rPr lang="de-DE" dirty="0" smtClean="0"/>
              <a:t>Data replication schemes</a:t>
            </a:r>
          </a:p>
          <a:p>
            <a:pPr lvl="2"/>
            <a:r>
              <a:rPr lang="de-DE" dirty="0" smtClean="0"/>
              <a:t>Connectivity, Processing Power</a:t>
            </a:r>
          </a:p>
          <a:p>
            <a:pPr lvl="1"/>
            <a:r>
              <a:rPr lang="de-DE" dirty="0" smtClean="0"/>
              <a:t>In Design Phase</a:t>
            </a:r>
            <a:endParaRPr lang="en-US" dirty="0"/>
          </a:p>
        </p:txBody>
      </p:sp>
      <p:pic>
        <p:nvPicPr>
          <p:cNvPr id="5" name="Bild 109" descr="Backplanetes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3" r="3915" b="2170"/>
          <a:stretch>
            <a:fillRect/>
          </a:stretch>
        </p:blipFill>
        <p:spPr bwMode="auto">
          <a:xfrm rot="10800000">
            <a:off x="5857884" y="1214422"/>
            <a:ext cx="3072804" cy="27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4000504"/>
            <a:ext cx="2725308" cy="2750363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00FF"/>
                </a:solidFill>
              </a:rPr>
              <a:t>Summary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Trigger commissioning successful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The ATLAS Trigger worked very well in 2009/10</a:t>
            </a:r>
          </a:p>
          <a:p>
            <a:endParaRPr lang="de-DE" dirty="0" smtClean="0">
              <a:solidFill>
                <a:srgbClr val="0000FF"/>
              </a:solidFill>
            </a:endParaRPr>
          </a:p>
          <a:p>
            <a:r>
              <a:rPr lang="de-DE" dirty="0" smtClean="0">
                <a:solidFill>
                  <a:srgbClr val="0000FF"/>
                </a:solidFill>
              </a:rPr>
              <a:t>Various upgrade projects started</a:t>
            </a:r>
          </a:p>
          <a:p>
            <a:pPr lvl="1"/>
            <a:r>
              <a:rPr lang="de-DE" dirty="0" smtClean="0"/>
              <a:t>PreProcessor MCM2.0</a:t>
            </a:r>
          </a:p>
          <a:p>
            <a:pPr lvl="1"/>
            <a:r>
              <a:rPr lang="de-DE" dirty="0" smtClean="0"/>
              <a:t>Topological Processor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First demonstrators and prototypes will soon be available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00FF"/>
                </a:solidFill>
              </a:rPr>
              <a:t>Upgrade Projects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8637" y="1466867"/>
            <a:ext cx="4805363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3857652" cy="5286412"/>
          </a:xfrm>
        </p:spPr>
        <p:txBody>
          <a:bodyPr>
            <a:normAutofit fontScale="70000" lnSpcReduction="20000"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Track Triggers</a:t>
            </a:r>
          </a:p>
          <a:p>
            <a:pPr lvl="1"/>
            <a:r>
              <a:rPr lang="de-DE" dirty="0" smtClean="0"/>
              <a:t>Not available currently</a:t>
            </a:r>
          </a:p>
          <a:p>
            <a:pPr lvl="1"/>
            <a:endParaRPr lang="de-DE" dirty="0" smtClean="0"/>
          </a:p>
          <a:p>
            <a:r>
              <a:rPr lang="de-DE" b="1" dirty="0" smtClean="0">
                <a:solidFill>
                  <a:srgbClr val="0000FF"/>
                </a:solidFill>
              </a:rPr>
              <a:t>Motivation</a:t>
            </a:r>
          </a:p>
          <a:p>
            <a:pPr lvl="1"/>
            <a:r>
              <a:rPr lang="de-DE" dirty="0" smtClean="0"/>
              <a:t>Reduction of muon rate</a:t>
            </a:r>
          </a:p>
          <a:p>
            <a:pPr lvl="1"/>
            <a:r>
              <a:rPr lang="de-DE" dirty="0" smtClean="0"/>
              <a:t>Reduction of electron rate at L2: factor 3-5</a:t>
            </a:r>
          </a:p>
          <a:p>
            <a:pPr lvl="1"/>
            <a:endParaRPr lang="de-DE" dirty="0" smtClean="0"/>
          </a:p>
          <a:p>
            <a:r>
              <a:rPr lang="de-DE" b="1" dirty="0" smtClean="0">
                <a:solidFill>
                  <a:srgbClr val="0000FF"/>
                </a:solidFill>
              </a:rPr>
              <a:t>Challanges</a:t>
            </a:r>
          </a:p>
          <a:p>
            <a:pPr lvl="1"/>
            <a:r>
              <a:rPr lang="de-DE" dirty="0" smtClean="0"/>
              <a:t>Data transport</a:t>
            </a:r>
          </a:p>
          <a:p>
            <a:pPr lvl="1"/>
            <a:r>
              <a:rPr lang="de-DE" dirty="0" smtClean="0"/>
              <a:t>Pattern recognition</a:t>
            </a:r>
          </a:p>
          <a:p>
            <a:pPr lvl="1"/>
            <a:endParaRPr lang="de-DE" dirty="0" smtClean="0"/>
          </a:p>
          <a:p>
            <a:r>
              <a:rPr lang="de-DE" b="1" dirty="0" smtClean="0">
                <a:solidFill>
                  <a:srgbClr val="0000FF"/>
                </a:solidFill>
              </a:rPr>
              <a:t>Status</a:t>
            </a:r>
          </a:p>
          <a:p>
            <a:pPr lvl="1"/>
            <a:r>
              <a:rPr lang="de-DE" dirty="0" smtClean="0"/>
              <a:t>Various design studies (algorithms)</a:t>
            </a:r>
          </a:p>
          <a:p>
            <a:pPr lvl="1"/>
            <a:r>
              <a:rPr lang="de-DE" dirty="0" smtClean="0"/>
              <a:t>Data transfer studies (e.g. Wireless R/O)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3" descr="C:\stamen\atlas\talks\helmholtz10\h_emFullDel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1941"/>
            <a:ext cx="7089508" cy="5356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The ATLAS Trigger and DAQ System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571612"/>
            <a:ext cx="5768095" cy="5000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2498047"/>
            <a:ext cx="23487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>
                <a:solidFill>
                  <a:srgbClr val="0000FF"/>
                </a:solidFill>
              </a:rPr>
              <a:t>Hardware : </a:t>
            </a:r>
          </a:p>
          <a:p>
            <a:r>
              <a:rPr lang="de-DE" sz="2200" b="1" dirty="0" smtClean="0">
                <a:solidFill>
                  <a:srgbClr val="0000FF"/>
                </a:solidFill>
              </a:rPr>
              <a:t>      Calo and Muon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932" y="4071942"/>
            <a:ext cx="2809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>
                <a:solidFill>
                  <a:srgbClr val="0000FF"/>
                </a:solidFill>
              </a:rPr>
              <a:t>Software: </a:t>
            </a:r>
          </a:p>
          <a:p>
            <a:r>
              <a:rPr lang="de-DE" sz="2200" b="1" dirty="0" smtClean="0">
                <a:solidFill>
                  <a:srgbClr val="0000FF"/>
                </a:solidFill>
              </a:rPr>
              <a:t>       all </a:t>
            </a:r>
            <a:r>
              <a:rPr lang="de-DE" sz="2200" b="1" dirty="0" smtClean="0">
                <a:solidFill>
                  <a:srgbClr val="0000FF"/>
                </a:solidFill>
              </a:rPr>
              <a:t>det</a:t>
            </a:r>
            <a:r>
              <a:rPr lang="de-DE" sz="2200" b="1" dirty="0" smtClean="0">
                <a:solidFill>
                  <a:srgbClr val="0000FF"/>
                </a:solidFill>
              </a:rPr>
              <a:t>. RoI guided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321" y="5429264"/>
            <a:ext cx="3479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>
                <a:solidFill>
                  <a:srgbClr val="0000FF"/>
                </a:solidFill>
              </a:rPr>
              <a:t>Software: </a:t>
            </a:r>
          </a:p>
          <a:p>
            <a:r>
              <a:rPr lang="de-DE" sz="2200" b="1" dirty="0" smtClean="0">
                <a:solidFill>
                  <a:srgbClr val="0000FF"/>
                </a:solidFill>
              </a:rPr>
              <a:t>        all </a:t>
            </a:r>
            <a:r>
              <a:rPr lang="de-DE" sz="2200" b="1" dirty="0" smtClean="0">
                <a:solidFill>
                  <a:srgbClr val="0000FF"/>
                </a:solidFill>
              </a:rPr>
              <a:t>det</a:t>
            </a:r>
            <a:r>
              <a:rPr lang="de-DE" sz="2200" b="1" dirty="0" smtClean="0">
                <a:solidFill>
                  <a:srgbClr val="0000FF"/>
                </a:solidFill>
              </a:rPr>
              <a:t>. RoI and fullscan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00FF"/>
                </a:solidFill>
              </a:rPr>
              <a:t>The Level-1 Calorimeter Trigger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2138338" y="2512998"/>
            <a:ext cx="1066800" cy="685800"/>
          </a:xfrm>
          <a:prstGeom prst="flowChartAlternateProcess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1200" b="1"/>
              <a:t>PreProcessor</a:t>
            </a:r>
          </a:p>
          <a:p>
            <a:pPr algn="ctr"/>
            <a:r>
              <a:rPr kumimoji="1" lang="en-US" sz="1200" b="1"/>
              <a:t>124 modules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223938" y="2844786"/>
            <a:ext cx="914400" cy="0"/>
          </a:xfrm>
          <a:prstGeom prst="line">
            <a:avLst/>
          </a:prstGeom>
          <a:noFill/>
          <a:ln w="38100">
            <a:solidFill>
              <a:srgbClr val="CE0B0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4119538" y="1827198"/>
            <a:ext cx="1066800" cy="609600"/>
          </a:xfrm>
          <a:prstGeom prst="flowChartAlternateProcess">
            <a:avLst/>
          </a:prstGeom>
          <a:solidFill>
            <a:srgbClr val="CC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1200" b="1"/>
              <a:t>Cluster </a:t>
            </a:r>
          </a:p>
          <a:p>
            <a:pPr algn="ctr"/>
            <a:r>
              <a:rPr kumimoji="1" lang="en-US" sz="1200" b="1"/>
              <a:t>Processor</a:t>
            </a:r>
          </a:p>
          <a:p>
            <a:pPr algn="ctr"/>
            <a:r>
              <a:rPr kumimoji="1" lang="en-US" sz="1200" b="1"/>
              <a:t>56 modules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>
            <a:off x="4119538" y="3351198"/>
            <a:ext cx="1066800" cy="609600"/>
          </a:xfrm>
          <a:prstGeom prst="flowChartAlternateProcess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1200" b="1"/>
              <a:t>Jet/Energy </a:t>
            </a:r>
          </a:p>
          <a:p>
            <a:pPr algn="ctr"/>
            <a:r>
              <a:rPr kumimoji="1" lang="en-US" sz="1200" b="1"/>
              <a:t>32 modules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gray">
          <a:xfrm>
            <a:off x="5186338" y="1979598"/>
            <a:ext cx="838200" cy="381000"/>
          </a:xfrm>
          <a:prstGeom prst="flowChartAlternateProcess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1200" b="1"/>
              <a:t>Merging</a:t>
            </a:r>
          </a:p>
          <a:p>
            <a:pPr algn="ctr"/>
            <a:r>
              <a:rPr kumimoji="1" lang="en-US" sz="1200" b="1"/>
              <a:t>8 modules</a:t>
            </a:r>
            <a:endParaRPr kumimoji="1" lang="en-US" sz="1000" b="1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5186338" y="3503598"/>
            <a:ext cx="838200" cy="381000"/>
          </a:xfrm>
          <a:prstGeom prst="flowChartAlternateProcess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en-US" sz="1200" b="1"/>
              <a:t>Merging</a:t>
            </a:r>
          </a:p>
          <a:p>
            <a:pPr algn="ctr"/>
            <a:r>
              <a:rPr kumimoji="1" lang="en-US" sz="1200" b="1"/>
              <a:t>4 modules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3586138" y="2114536"/>
            <a:ext cx="533400" cy="0"/>
          </a:xfrm>
          <a:prstGeom prst="line">
            <a:avLst/>
          </a:prstGeom>
          <a:noFill/>
          <a:ln w="38100">
            <a:solidFill>
              <a:srgbClr val="CE0B0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3205138" y="2893998"/>
            <a:ext cx="381000" cy="0"/>
          </a:xfrm>
          <a:prstGeom prst="line">
            <a:avLst/>
          </a:prstGeom>
          <a:noFill/>
          <a:ln w="38100">
            <a:solidFill>
              <a:srgbClr val="CE0B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3586138" y="2114536"/>
            <a:ext cx="0" cy="1524000"/>
          </a:xfrm>
          <a:prstGeom prst="line">
            <a:avLst/>
          </a:prstGeom>
          <a:noFill/>
          <a:ln w="38100">
            <a:solidFill>
              <a:srgbClr val="CE0B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6405538" y="2893998"/>
            <a:ext cx="838200" cy="0"/>
          </a:xfrm>
          <a:prstGeom prst="line">
            <a:avLst/>
          </a:prstGeom>
          <a:noFill/>
          <a:ln w="38100">
            <a:solidFill>
              <a:srgbClr val="CE0B0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6024538" y="2131998"/>
            <a:ext cx="381000" cy="0"/>
          </a:xfrm>
          <a:prstGeom prst="line">
            <a:avLst/>
          </a:prstGeom>
          <a:noFill/>
          <a:ln w="38100">
            <a:solidFill>
              <a:srgbClr val="CE0B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6405538" y="2131998"/>
            <a:ext cx="0" cy="1524000"/>
          </a:xfrm>
          <a:prstGeom prst="line">
            <a:avLst/>
          </a:prstGeom>
          <a:noFill/>
          <a:ln w="38100">
            <a:solidFill>
              <a:srgbClr val="CE0B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052738" y="1428736"/>
            <a:ext cx="108426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00FF"/>
              </a:buClr>
            </a:pPr>
            <a:r>
              <a:rPr lang="en-US" sz="1400" b="1">
                <a:solidFill>
                  <a:srgbClr val="CE0B06"/>
                </a:solidFill>
              </a:rPr>
              <a:t>Digitized</a:t>
            </a:r>
            <a:br>
              <a:rPr lang="en-US" sz="1400" b="1">
                <a:solidFill>
                  <a:srgbClr val="CE0B06"/>
                </a:solidFill>
              </a:rPr>
            </a:br>
            <a:r>
              <a:rPr lang="en-US" sz="1400" b="1">
                <a:solidFill>
                  <a:srgbClr val="CE0B06"/>
                </a:solidFill>
              </a:rPr>
              <a:t>transverse</a:t>
            </a:r>
            <a:br>
              <a:rPr lang="en-US" sz="1400" b="1">
                <a:solidFill>
                  <a:srgbClr val="CE0B06"/>
                </a:solidFill>
              </a:rPr>
            </a:br>
            <a:r>
              <a:rPr lang="en-US" sz="1400" b="1">
                <a:solidFill>
                  <a:srgbClr val="CE0B06"/>
                </a:solidFill>
              </a:rPr>
              <a:t>energy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071538" y="2131998"/>
            <a:ext cx="11715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FF00FF"/>
              </a:buClr>
            </a:pPr>
            <a:r>
              <a:rPr lang="en-US" sz="1400" b="1">
                <a:solidFill>
                  <a:srgbClr val="CE0B06"/>
                </a:solidFill>
              </a:rPr>
              <a:t>Calorimeter</a:t>
            </a:r>
            <a:r>
              <a:rPr lang="en-US" sz="1400" b="1"/>
              <a:t/>
            </a:r>
            <a:br>
              <a:rPr lang="en-US" sz="1400" b="1"/>
            </a:br>
            <a:r>
              <a:rPr lang="en-US" sz="1400" b="1">
                <a:solidFill>
                  <a:srgbClr val="CE0B06"/>
                </a:solidFill>
              </a:rPr>
              <a:t>signals</a:t>
            </a:r>
            <a:br>
              <a:rPr lang="en-US" sz="1400" b="1">
                <a:solidFill>
                  <a:srgbClr val="CE0B06"/>
                </a:solidFill>
              </a:rPr>
            </a:br>
            <a:r>
              <a:rPr lang="en-US" sz="1400" b="1">
                <a:solidFill>
                  <a:srgbClr val="CE0B06"/>
                </a:solidFill>
              </a:rPr>
              <a:t>(~7200)</a:t>
            </a:r>
            <a:endParaRPr lang="en-US" sz="1400" b="1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419826" y="2952736"/>
            <a:ext cx="10493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00FF"/>
              </a:buClr>
            </a:pPr>
            <a:r>
              <a:rPr lang="en-US" sz="1400" b="1" dirty="0">
                <a:solidFill>
                  <a:srgbClr val="CE0B06"/>
                </a:solidFill>
              </a:rPr>
              <a:t>Hit counts</a:t>
            </a:r>
            <a:br>
              <a:rPr lang="en-US" sz="1400" b="1" dirty="0">
                <a:solidFill>
                  <a:srgbClr val="CE0B06"/>
                </a:solidFill>
              </a:rPr>
            </a:br>
            <a:r>
              <a:rPr lang="en-US" sz="1400" b="1" dirty="0">
                <a:solidFill>
                  <a:srgbClr val="CE0B06"/>
                </a:solidFill>
              </a:rPr>
              <a:t>and </a:t>
            </a:r>
            <a:r>
              <a:rPr lang="en-US" sz="1400" b="1" i="1" dirty="0">
                <a:solidFill>
                  <a:srgbClr val="CE0B06"/>
                </a:solidFill>
              </a:rPr>
              <a:t>E</a:t>
            </a:r>
            <a:r>
              <a:rPr lang="en-US" sz="1600" b="1" baseline="-25000" dirty="0">
                <a:solidFill>
                  <a:srgbClr val="CE0B06"/>
                </a:solidFill>
              </a:rPr>
              <a:t>T</a:t>
            </a:r>
            <a:r>
              <a:rPr lang="en-US" sz="1400" b="1" dirty="0">
                <a:solidFill>
                  <a:srgbClr val="CE0B06"/>
                </a:solidFill>
              </a:rPr>
              <a:t/>
            </a:r>
            <a:br>
              <a:rPr lang="en-US" sz="1400" b="1" dirty="0">
                <a:solidFill>
                  <a:srgbClr val="CE0B06"/>
                </a:solidFill>
              </a:rPr>
            </a:br>
            <a:r>
              <a:rPr lang="en-US" sz="1400" b="1" dirty="0">
                <a:solidFill>
                  <a:srgbClr val="CE0B06"/>
                </a:solidFill>
              </a:rPr>
              <a:t>results</a:t>
            </a:r>
            <a:br>
              <a:rPr lang="en-US" sz="1400" b="1" dirty="0">
                <a:solidFill>
                  <a:srgbClr val="CE0B06"/>
                </a:solidFill>
              </a:rPr>
            </a:br>
            <a:r>
              <a:rPr lang="en-US" sz="1400" b="1" dirty="0">
                <a:solidFill>
                  <a:srgbClr val="CE0B06"/>
                </a:solidFill>
              </a:rPr>
              <a:t>to CTP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 rot="16200000">
            <a:off x="3045594" y="2353455"/>
            <a:ext cx="776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b="1"/>
              <a:t>0.1</a:t>
            </a:r>
            <a:r>
              <a:rPr lang="en-GB" sz="1400" b="1">
                <a:latin typeface="Times" pitchFamily="18" charset="0"/>
                <a:sym typeface="Symbol" pitchFamily="18" charset="2"/>
              </a:rPr>
              <a:t></a:t>
            </a:r>
            <a:r>
              <a:rPr lang="en-GB" sz="1400" b="1"/>
              <a:t>0.1</a:t>
            </a:r>
            <a:endParaRPr lang="en-GB" sz="2400">
              <a:latin typeface="Times" pitchFamily="18" charset="0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 rot="16200000">
            <a:off x="3050357" y="3136092"/>
            <a:ext cx="77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 b="1"/>
              <a:t>0.2</a:t>
            </a:r>
            <a:r>
              <a:rPr lang="en-GB" sz="1400" b="1">
                <a:latin typeface="Times" pitchFamily="18" charset="0"/>
                <a:sym typeface="Symbol" pitchFamily="18" charset="2"/>
              </a:rPr>
              <a:t></a:t>
            </a:r>
            <a:r>
              <a:rPr lang="en-GB" sz="1400" b="1"/>
              <a:t>0.2</a:t>
            </a:r>
            <a:endParaRPr lang="en-GB" sz="2400">
              <a:latin typeface="Times" pitchFamily="18" charset="0"/>
            </a:endParaRPr>
          </a:p>
        </p:txBody>
      </p:sp>
      <p:sp>
        <p:nvSpPr>
          <p:cNvPr id="44" name="Line 56"/>
          <p:cNvSpPr>
            <a:spLocks noChangeShapeType="1"/>
          </p:cNvSpPr>
          <p:nvPr/>
        </p:nvSpPr>
        <p:spPr bwMode="auto">
          <a:xfrm>
            <a:off x="3586138" y="3638536"/>
            <a:ext cx="533400" cy="0"/>
          </a:xfrm>
          <a:prstGeom prst="line">
            <a:avLst/>
          </a:prstGeom>
          <a:noFill/>
          <a:ln w="38100">
            <a:solidFill>
              <a:srgbClr val="CE0B0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57"/>
          <p:cNvSpPr>
            <a:spLocks noChangeShapeType="1"/>
          </p:cNvSpPr>
          <p:nvPr/>
        </p:nvSpPr>
        <p:spPr bwMode="auto">
          <a:xfrm>
            <a:off x="6024538" y="3655998"/>
            <a:ext cx="381000" cy="0"/>
          </a:xfrm>
          <a:prstGeom prst="line">
            <a:avLst/>
          </a:prstGeom>
          <a:noFill/>
          <a:ln w="38100">
            <a:solidFill>
              <a:srgbClr val="CE0B0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071965"/>
            <a:ext cx="4286280" cy="279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Rectangle 64"/>
          <p:cNvSpPr/>
          <p:nvPr/>
        </p:nvSpPr>
        <p:spPr>
          <a:xfrm>
            <a:off x="6286512" y="4714884"/>
            <a:ext cx="285752" cy="285752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flipH="1">
            <a:off x="6786578" y="5929330"/>
            <a:ext cx="71438" cy="714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>
            <a:off x="-214346" y="4929198"/>
            <a:ext cx="7215238" cy="3071834"/>
          </a:xfrm>
          <a:prstGeom prst="arc">
            <a:avLst>
              <a:gd name="adj1" fmla="val 16200000"/>
              <a:gd name="adj2" fmla="val 21059806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796102" y="4286256"/>
            <a:ext cx="133352" cy="14287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7215206" y="6286520"/>
            <a:ext cx="1928794" cy="571480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6300811"/>
            <a:ext cx="1647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Rectangle 70"/>
          <p:cNvSpPr/>
          <p:nvPr/>
        </p:nvSpPr>
        <p:spPr>
          <a:xfrm>
            <a:off x="7286644" y="6357958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215206" y="6143644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atin typeface="Symbol" pitchFamily="18" charset="2"/>
              </a:rPr>
              <a:t>h</a:t>
            </a:r>
            <a:endParaRPr lang="en-US" sz="3600" dirty="0">
              <a:latin typeface="Symbol" pitchFamily="18" charset="2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500562" y="4071942"/>
            <a:ext cx="428628" cy="571504"/>
          </a:xfrm>
          <a:prstGeom prst="round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500562" y="4000504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>
                <a:latin typeface="Symbol" pitchFamily="18" charset="2"/>
              </a:rPr>
              <a:t>f</a:t>
            </a:r>
            <a:endParaRPr lang="en-US" sz="3600" dirty="0">
              <a:latin typeface="Symbol" pitchFamily="18" charset="2"/>
            </a:endParaRPr>
          </a:p>
        </p:txBody>
      </p:sp>
      <p:sp>
        <p:nvSpPr>
          <p:cNvPr id="73" name="Arc 72"/>
          <p:cNvSpPr/>
          <p:nvPr/>
        </p:nvSpPr>
        <p:spPr>
          <a:xfrm>
            <a:off x="3286116" y="2143116"/>
            <a:ext cx="3571900" cy="4214842"/>
          </a:xfrm>
          <a:prstGeom prst="arc">
            <a:avLst/>
          </a:prstGeom>
          <a:ln w="5715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/>
          <p:cNvSpPr/>
          <p:nvPr/>
        </p:nvSpPr>
        <p:spPr>
          <a:xfrm>
            <a:off x="3786182" y="3571876"/>
            <a:ext cx="2643206" cy="2357454"/>
          </a:xfrm>
          <a:prstGeom prst="arc">
            <a:avLst>
              <a:gd name="adj1" fmla="val 16211929"/>
              <a:gd name="adj2" fmla="val 0"/>
            </a:avLst>
          </a:prstGeom>
          <a:ln w="57150">
            <a:solidFill>
              <a:srgbClr val="FF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28596" y="5857892"/>
            <a:ext cx="3629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b="1" dirty="0" smtClean="0">
                <a:solidFill>
                  <a:srgbClr val="0000FF"/>
                </a:solidFill>
              </a:rPr>
              <a:t>99.9% analogue channels available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00FF"/>
                </a:solidFill>
              </a:rPr>
              <a:t> digital part fully functional 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57158" y="3020629"/>
            <a:ext cx="3743056" cy="2337197"/>
            <a:chOff x="357158" y="3020629"/>
            <a:chExt cx="3743056" cy="2337197"/>
          </a:xfrm>
        </p:grpSpPr>
        <p:pic>
          <p:nvPicPr>
            <p:cNvPr id="49" name="Picture 6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4565268"/>
              <a:ext cx="3500462" cy="7925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8" name="Arc 37"/>
            <p:cNvSpPr/>
            <p:nvPr/>
          </p:nvSpPr>
          <p:spPr>
            <a:xfrm rot="14911057">
              <a:off x="1556141" y="2364867"/>
              <a:ext cx="1888311" cy="3199835"/>
            </a:xfrm>
            <a:prstGeom prst="arc">
              <a:avLst>
                <a:gd name="adj1" fmla="val 16212162"/>
                <a:gd name="adj2" fmla="val 0"/>
              </a:avLst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286248" y="150017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e/</a:t>
            </a:r>
            <a:r>
              <a:rPr lang="de-DE" dirty="0" smtClean="0">
                <a:latin typeface="Symbol" pitchFamily="18" charset="2"/>
              </a:rPr>
              <a:t>g</a:t>
            </a:r>
            <a:r>
              <a:rPr lang="de-DE" dirty="0" smtClean="0"/>
              <a:t>, </a:t>
            </a:r>
            <a:r>
              <a:rPr lang="de-DE" dirty="0" smtClean="0">
                <a:latin typeface="Symbol" pitchFamily="18" charset="2"/>
              </a:rPr>
              <a:t>t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43372" y="3000372"/>
            <a:ext cx="110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Jets, E</a:t>
            </a:r>
            <a:r>
              <a:rPr lang="de-DE" baseline="-25000" dirty="0" smtClean="0">
                <a:latin typeface="+mj-lt"/>
              </a:rPr>
              <a:t>Tmiss</a:t>
            </a:r>
            <a:endParaRPr lang="en-US" baseline="-25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8" grpId="0" animBg="1"/>
      <p:bldP spid="69" grpId="0" animBg="1"/>
      <p:bldP spid="70" grpId="0" animBg="1"/>
      <p:bldP spid="64" grpId="0"/>
      <p:bldP spid="72" grpId="0" animBg="1"/>
      <p:bldP spid="62" grpId="0"/>
      <p:bldP spid="73" grpId="0" animBg="1"/>
      <p:bldP spid="74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71678"/>
            <a:ext cx="4329114" cy="3643338"/>
          </a:xfrm>
        </p:spPr>
        <p:txBody>
          <a:bodyPr>
            <a:normAutofit fontScale="70000" lnSpcReduction="20000"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System Synchronisation</a:t>
            </a:r>
          </a:p>
          <a:p>
            <a:pPr lvl="1"/>
            <a:r>
              <a:rPr lang="de-DE" dirty="0" smtClean="0"/>
              <a:t>Cable lengths compensation</a:t>
            </a:r>
          </a:p>
          <a:p>
            <a:pPr lvl="1"/>
            <a:r>
              <a:rPr lang="de-DE" dirty="0" smtClean="0"/>
              <a:t>Energy Calibration </a:t>
            </a:r>
          </a:p>
          <a:p>
            <a:pPr lvl="1"/>
            <a:endParaRPr lang="de-DE" dirty="0" smtClean="0"/>
          </a:p>
          <a:p>
            <a:r>
              <a:rPr lang="de-DE" b="1" dirty="0" smtClean="0">
                <a:solidFill>
                  <a:srgbClr val="0000FF"/>
                </a:solidFill>
              </a:rPr>
              <a:t>Method</a:t>
            </a:r>
          </a:p>
          <a:p>
            <a:pPr lvl="1"/>
            <a:r>
              <a:rPr lang="de-DE" dirty="0" smtClean="0"/>
              <a:t>Fit pulses (empiric function)</a:t>
            </a:r>
          </a:p>
          <a:p>
            <a:pPr lvl="1"/>
            <a:r>
              <a:rPr lang="de-DE" dirty="0" smtClean="0"/>
              <a:t>Free parameters:  Pulse height and </a:t>
            </a:r>
            <a:r>
              <a:rPr lang="de-DE" dirty="0" smtClean="0"/>
              <a:t>position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b="1" dirty="0" smtClean="0">
                <a:solidFill>
                  <a:srgbClr val="0000FF"/>
                </a:solidFill>
              </a:rPr>
              <a:t>Accuracy</a:t>
            </a:r>
          </a:p>
          <a:p>
            <a:pPr lvl="1"/>
            <a:r>
              <a:rPr lang="de-DE" dirty="0" smtClean="0">
                <a:sym typeface="Symbol"/>
              </a:rPr>
              <a:t></a:t>
            </a:r>
            <a:r>
              <a:rPr lang="de-DE" dirty="0" smtClean="0"/>
              <a:t> 2ns (from pulser runs)</a:t>
            </a:r>
            <a:endParaRPr lang="en-US" dirty="0"/>
          </a:p>
        </p:txBody>
      </p:sp>
      <p:pic>
        <p:nvPicPr>
          <p:cNvPr id="5122" name="Picture 2" descr="C:\stamen\atlas\talks\helmholtz10\l1calo_digitizedSignalWithF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403242"/>
            <a:ext cx="3797055" cy="2954584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0000FF"/>
                </a:solidFill>
              </a:rPr>
              <a:t>Synchronisation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0000FF"/>
                </a:solidFill>
              </a:rPr>
              <a:t>Synchronisation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28802"/>
            <a:ext cx="3971924" cy="4043377"/>
          </a:xfrm>
        </p:spPr>
        <p:txBody>
          <a:bodyPr>
            <a:normAutofit fontScale="70000" lnSpcReduction="20000"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Application of Timing</a:t>
            </a:r>
          </a:p>
          <a:p>
            <a:pPr lvl="1"/>
            <a:r>
              <a:rPr lang="de-DE" dirty="0" smtClean="0"/>
              <a:t>2009 splash events</a:t>
            </a:r>
          </a:p>
          <a:p>
            <a:pPr lvl="1"/>
            <a:r>
              <a:rPr lang="de-DE" dirty="0" smtClean="0"/>
              <a:t>2010 splash events</a:t>
            </a:r>
          </a:p>
          <a:p>
            <a:pPr lvl="1"/>
            <a:r>
              <a:rPr lang="de-DE" dirty="0" smtClean="0"/>
              <a:t>2010 collision data</a:t>
            </a:r>
          </a:p>
          <a:p>
            <a:pPr lvl="1"/>
            <a:endParaRPr lang="de-DE" dirty="0" smtClean="0"/>
          </a:p>
          <a:p>
            <a:r>
              <a:rPr lang="de-DE" b="1" dirty="0" smtClean="0">
                <a:solidFill>
                  <a:srgbClr val="0000FF"/>
                </a:solidFill>
              </a:rPr>
              <a:t>Result</a:t>
            </a:r>
          </a:p>
          <a:p>
            <a:pPr lvl="1"/>
            <a:r>
              <a:rPr lang="de-DE" dirty="0" smtClean="0"/>
              <a:t>Increase of trigger efficiency</a:t>
            </a:r>
          </a:p>
          <a:p>
            <a:pPr lvl="1"/>
            <a:r>
              <a:rPr lang="de-DE" dirty="0" smtClean="0"/>
              <a:t>Increase of trigger rate</a:t>
            </a:r>
          </a:p>
          <a:p>
            <a:pPr lvl="1"/>
            <a:endParaRPr lang="de-DE" dirty="0" smtClean="0"/>
          </a:p>
          <a:p>
            <a:r>
              <a:rPr lang="de-DE" b="1" dirty="0" smtClean="0">
                <a:solidFill>
                  <a:srgbClr val="0000FF"/>
                </a:solidFill>
              </a:rPr>
              <a:t>Future usage</a:t>
            </a:r>
          </a:p>
          <a:p>
            <a:pPr lvl="1"/>
            <a:r>
              <a:rPr lang="de-DE" dirty="0" smtClean="0"/>
              <a:t>Can follow LHC clock phase shifts on ns level</a:t>
            </a:r>
          </a:p>
          <a:p>
            <a:pPr lvl="1"/>
            <a:r>
              <a:rPr lang="de-DE" dirty="0" smtClean="0"/>
              <a:t>Will be used in monitoring</a:t>
            </a:r>
            <a:endParaRPr lang="en-US" dirty="0"/>
          </a:p>
        </p:txBody>
      </p:sp>
      <p:pic>
        <p:nvPicPr>
          <p:cNvPr id="4099" name="Picture 3" descr="C:\stamen\atlas\talks\helmholtz10\effperru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2450" y="3105174"/>
            <a:ext cx="4781550" cy="3752850"/>
          </a:xfrm>
          <a:prstGeom prst="rect">
            <a:avLst/>
          </a:prstGeom>
          <a:noFill/>
        </p:spPr>
      </p:pic>
      <p:pic>
        <p:nvPicPr>
          <p:cNvPr id="4098" name="Picture 2" descr="C:\stamen\atlas\talks\helmholtz10\EM3timin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3676" y="34020"/>
            <a:ext cx="4366042" cy="318066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0000FF"/>
                </a:solidFill>
              </a:rPr>
              <a:t>Calibration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 fontScale="70000" lnSpcReduction="20000"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In situ calibration</a:t>
            </a:r>
          </a:p>
          <a:p>
            <a:pPr lvl="1"/>
            <a:r>
              <a:rPr lang="de-DE" dirty="0" smtClean="0"/>
              <a:t>Compensate for signal </a:t>
            </a:r>
            <a:r>
              <a:rPr lang="de-DE" dirty="0" smtClean="0"/>
              <a:t>attenuation</a:t>
            </a:r>
            <a:r>
              <a:rPr lang="de-DE" dirty="0" smtClean="0"/>
              <a:t> </a:t>
            </a:r>
            <a:r>
              <a:rPr lang="de-DE" dirty="0" smtClean="0"/>
              <a:t>in cables</a:t>
            </a:r>
          </a:p>
          <a:p>
            <a:pPr lvl="1"/>
            <a:endParaRPr lang="de-DE" dirty="0" smtClean="0"/>
          </a:p>
          <a:p>
            <a:r>
              <a:rPr lang="de-DE" b="1" dirty="0" smtClean="0">
                <a:solidFill>
                  <a:srgbClr val="0000FF"/>
                </a:solidFill>
              </a:rPr>
              <a:t>Method</a:t>
            </a:r>
          </a:p>
          <a:p>
            <a:pPr lvl="1"/>
            <a:r>
              <a:rPr lang="de-DE" dirty="0" smtClean="0"/>
              <a:t>Pulser system</a:t>
            </a:r>
          </a:p>
          <a:p>
            <a:pPr lvl="1"/>
            <a:r>
              <a:rPr lang="de-DE" dirty="0" smtClean="0"/>
              <a:t>Calorimeter is reference</a:t>
            </a:r>
          </a:p>
          <a:p>
            <a:pPr lvl="1"/>
            <a:endParaRPr lang="de-DE" dirty="0" smtClean="0"/>
          </a:p>
          <a:p>
            <a:r>
              <a:rPr lang="de-DE" b="1" dirty="0" smtClean="0">
                <a:solidFill>
                  <a:srgbClr val="0000FF"/>
                </a:solidFill>
              </a:rPr>
              <a:t>Result</a:t>
            </a:r>
          </a:p>
          <a:p>
            <a:pPr lvl="1"/>
            <a:r>
              <a:rPr lang="de-DE" dirty="0" smtClean="0"/>
              <a:t>Good </a:t>
            </a:r>
            <a:r>
              <a:rPr lang="de-DE" dirty="0" smtClean="0"/>
              <a:t>correlation in data</a:t>
            </a:r>
            <a:endParaRPr lang="de-DE" dirty="0" smtClean="0"/>
          </a:p>
          <a:p>
            <a:pPr lvl="1"/>
            <a:r>
              <a:rPr lang="de-DE" dirty="0" smtClean="0"/>
              <a:t>Small offsets being corrected (pulse shape effects)</a:t>
            </a:r>
            <a:endParaRPr lang="en-US" dirty="0"/>
          </a:p>
        </p:txBody>
      </p:sp>
      <p:pic>
        <p:nvPicPr>
          <p:cNvPr id="2050" name="Picture 2" descr="C:\stamen\atlas\talks\helmholtz10\Scatter_EM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429000"/>
            <a:ext cx="4566285" cy="3312795"/>
          </a:xfrm>
          <a:prstGeom prst="rect">
            <a:avLst/>
          </a:prstGeom>
          <a:noFill/>
        </p:spPr>
      </p:pic>
      <p:pic>
        <p:nvPicPr>
          <p:cNvPr id="2052" name="Picture 4" descr="C:\stamen\atlas\talks\helmholtz10\ramp_em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71414"/>
            <a:ext cx="4584192" cy="3362039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00FF"/>
                </a:solidFill>
              </a:rPr>
              <a:t>Calorimeter Trigger Performance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785818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Sharp turn-on curves</a:t>
            </a:r>
          </a:p>
          <a:p>
            <a:r>
              <a:rPr lang="de-DE" b="1" dirty="0" smtClean="0">
                <a:solidFill>
                  <a:srgbClr val="0000FF"/>
                </a:solidFill>
              </a:rPr>
              <a:t>Stable operation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075" name="Picture 3" descr="C:\stamen\atlas\talks\helmholtz10\L1kt4matched_0_AntiKt4_etabin0_A2_B1_B2_C1_C2_J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4485935" cy="4305293"/>
          </a:xfrm>
          <a:prstGeom prst="rect">
            <a:avLst/>
          </a:prstGeom>
          <a:noFill/>
        </p:spPr>
      </p:pic>
      <p:pic>
        <p:nvPicPr>
          <p:cNvPr id="6" name="Picture 2" descr="C:\stamen\atlas\talks\helmholtz10\L1Rate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572032" cy="438792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00FF"/>
                </a:solidFill>
              </a:rPr>
              <a:t>Upgrade Projects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4757758"/>
          </a:xfrm>
        </p:spPr>
        <p:txBody>
          <a:bodyPr>
            <a:normAutofit fontScale="70000" lnSpcReduction="20000"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PreProcessor MCM</a:t>
            </a:r>
          </a:p>
          <a:p>
            <a:pPr lvl="1"/>
            <a:r>
              <a:rPr lang="de-DE" dirty="0" smtClean="0"/>
              <a:t>Digitisation (FADC)</a:t>
            </a:r>
          </a:p>
          <a:p>
            <a:pPr lvl="1"/>
            <a:r>
              <a:rPr lang="de-DE" dirty="0" smtClean="0"/>
              <a:t>Digital Signal Processing (ASIC)</a:t>
            </a:r>
          </a:p>
          <a:p>
            <a:pPr lvl="1"/>
            <a:r>
              <a:rPr lang="de-DE" dirty="0" smtClean="0"/>
              <a:t>Stable baseline subtraction</a:t>
            </a:r>
          </a:p>
          <a:p>
            <a:pPr lvl="1"/>
            <a:endParaRPr lang="de-DE" dirty="0" smtClean="0"/>
          </a:p>
          <a:p>
            <a:r>
              <a:rPr lang="de-DE" b="1" dirty="0" smtClean="0">
                <a:solidFill>
                  <a:srgbClr val="0000FF"/>
                </a:solidFill>
              </a:rPr>
              <a:t>Analogue signal behaviour</a:t>
            </a:r>
          </a:p>
          <a:p>
            <a:pPr lvl="1"/>
            <a:r>
              <a:rPr lang="de-DE" dirty="0" smtClean="0"/>
              <a:t>Tile: under- and overshoot </a:t>
            </a:r>
            <a:r>
              <a:rPr lang="de-DE" dirty="0" smtClean="0"/>
              <a:t>(50 </a:t>
            </a:r>
            <a:r>
              <a:rPr lang="de-DE" dirty="0" smtClean="0">
                <a:latin typeface="Symbol" pitchFamily="18" charset="2"/>
              </a:rPr>
              <a:t>m</a:t>
            </a:r>
            <a:r>
              <a:rPr lang="de-DE" dirty="0" smtClean="0"/>
              <a:t>s)</a:t>
            </a:r>
          </a:p>
          <a:p>
            <a:pPr lvl="1"/>
            <a:r>
              <a:rPr lang="de-DE" dirty="0" smtClean="0"/>
              <a:t>LAr: undershoot (0.4</a:t>
            </a:r>
            <a:r>
              <a:rPr lang="de-DE" dirty="0" smtClean="0">
                <a:latin typeface="Symbol" pitchFamily="18" charset="2"/>
              </a:rPr>
              <a:t>m</a:t>
            </a:r>
            <a:r>
              <a:rPr lang="de-DE" dirty="0" smtClean="0"/>
              <a:t>s)</a:t>
            </a:r>
          </a:p>
          <a:p>
            <a:pPr lvl="1"/>
            <a:r>
              <a:rPr lang="de-DE" dirty="0" smtClean="0"/>
              <a:t>No effect on current and near future running</a:t>
            </a:r>
          </a:p>
          <a:p>
            <a:pPr lvl="1"/>
            <a:endParaRPr lang="de-DE" dirty="0" smtClean="0"/>
          </a:p>
          <a:p>
            <a:r>
              <a:rPr lang="de-DE" b="1" dirty="0" smtClean="0">
                <a:solidFill>
                  <a:srgbClr val="0000FF"/>
                </a:solidFill>
              </a:rPr>
              <a:t>Will become important at high lumi running</a:t>
            </a:r>
          </a:p>
          <a:p>
            <a:pPr lvl="1"/>
            <a:r>
              <a:rPr lang="de-DE" dirty="0" smtClean="0"/>
              <a:t>Dynamic baseline subtraction very desirable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863944"/>
            <a:ext cx="3786182" cy="199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14422"/>
            <a:ext cx="3857620" cy="371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Upgrade Projects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1639"/>
            <a:ext cx="3471858" cy="2614617"/>
          </a:xfrm>
        </p:spPr>
        <p:txBody>
          <a:bodyPr>
            <a:normAutofit fontScale="70000" lnSpcReduction="20000"/>
          </a:bodyPr>
          <a:lstStyle/>
          <a:p>
            <a:r>
              <a:rPr lang="de-DE" b="1" dirty="0" smtClean="0">
                <a:solidFill>
                  <a:srgbClr val="0000FF"/>
                </a:solidFill>
              </a:rPr>
              <a:t>The new PPr MCM (Heidelberg)</a:t>
            </a:r>
          </a:p>
          <a:p>
            <a:pPr lvl="1"/>
            <a:r>
              <a:rPr lang="de-DE" dirty="0" smtClean="0"/>
              <a:t>FPGA &lt;-&gt; ASIC</a:t>
            </a:r>
          </a:p>
          <a:p>
            <a:pPr lvl="1"/>
            <a:r>
              <a:rPr lang="de-DE" dirty="0" smtClean="0"/>
              <a:t>Add serialiser</a:t>
            </a:r>
          </a:p>
          <a:p>
            <a:pPr lvl="1"/>
            <a:r>
              <a:rPr lang="de-DE" dirty="0" smtClean="0"/>
              <a:t>Add fine synchronisation</a:t>
            </a:r>
          </a:p>
          <a:p>
            <a:pPr lvl="1"/>
            <a:r>
              <a:rPr lang="de-DE" dirty="0" smtClean="0"/>
              <a:t>Packaged ADC (10 bit)</a:t>
            </a:r>
          </a:p>
          <a:p>
            <a:pPr lvl="1">
              <a:buNone/>
            </a:pPr>
            <a:r>
              <a:rPr lang="de-DE" dirty="0" smtClean="0"/>
              <a:t> </a:t>
            </a:r>
          </a:p>
        </p:txBody>
      </p:sp>
      <p:pic>
        <p:nvPicPr>
          <p:cNvPr id="7170" name="Picture 2" descr="C:\stamen\atlas\talks\helmholtz10\mcm2_co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5229045"/>
            <a:ext cx="8900464" cy="1557541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834" y="1357298"/>
            <a:ext cx="5007166" cy="247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5786" y="3929066"/>
            <a:ext cx="7621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200" b="1" dirty="0" smtClean="0">
                <a:solidFill>
                  <a:srgbClr val="0000FF"/>
                </a:solidFill>
              </a:rPr>
              <a:t>  </a:t>
            </a:r>
            <a:r>
              <a:rPr lang="de-DE" sz="2200" b="1" dirty="0" smtClean="0">
                <a:solidFill>
                  <a:srgbClr val="0000FF"/>
                </a:solidFill>
              </a:rPr>
              <a:t>Schematics </a:t>
            </a:r>
            <a:r>
              <a:rPr lang="de-DE" sz="2200" b="1" dirty="0" smtClean="0">
                <a:solidFill>
                  <a:srgbClr val="0000FF"/>
                </a:solidFill>
              </a:rPr>
              <a:t>and Layout ready </a:t>
            </a:r>
          </a:p>
          <a:p>
            <a:pPr>
              <a:buFont typeface="Arial" pitchFamily="34" charset="0"/>
              <a:buChar char="•"/>
            </a:pPr>
            <a:r>
              <a:rPr lang="de-DE" sz="2200" b="1" dirty="0" smtClean="0">
                <a:solidFill>
                  <a:srgbClr val="0000FF"/>
                </a:solidFill>
              </a:rPr>
              <a:t>  FPGA code tested on development board </a:t>
            </a:r>
            <a:r>
              <a:rPr lang="de-DE" sz="2000" b="1" dirty="0" smtClean="0">
                <a:solidFill>
                  <a:srgbClr val="0000FF"/>
                </a:solidFill>
              </a:rPr>
              <a:t>(25% </a:t>
            </a:r>
            <a:r>
              <a:rPr lang="de-DE" sz="2000" b="1" dirty="0" smtClean="0">
                <a:solidFill>
                  <a:srgbClr val="0000FF"/>
                </a:solidFill>
              </a:rPr>
              <a:t>ressources used)</a:t>
            </a:r>
            <a:endParaRPr lang="de-DE" sz="20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2200" b="1" dirty="0" smtClean="0">
                <a:solidFill>
                  <a:srgbClr val="0000FF"/>
                </a:solidFill>
              </a:rPr>
              <a:t>  Additional functionality to be designed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891A-927E-47BF-B6B2-F316A2B3E0A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TAMEN@YFUKIPNFUVWXY5L9" val="3979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4930</TotalTime>
  <Words>472</Words>
  <Application>Microsoft Office PowerPoint</Application>
  <PresentationFormat>On-screen Show (4:3)</PresentationFormat>
  <Paragraphs>158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ATLAS Trigger Helmholtz Alliance: Physics at the Terascale 4th Annual Workshop 1. - 3. December 2010, Dresden</vt:lpstr>
      <vt:lpstr>The ATLAS Trigger and DAQ System</vt:lpstr>
      <vt:lpstr>The Level-1 Calorimeter Trigger</vt:lpstr>
      <vt:lpstr>Synchronisation</vt:lpstr>
      <vt:lpstr>Synchronisation</vt:lpstr>
      <vt:lpstr>Calibration</vt:lpstr>
      <vt:lpstr>Calorimeter Trigger Performance</vt:lpstr>
      <vt:lpstr>Upgrade Projects</vt:lpstr>
      <vt:lpstr>Upgrade Projects</vt:lpstr>
      <vt:lpstr>Upgrade Projects</vt:lpstr>
      <vt:lpstr>Upgrade Projects</vt:lpstr>
      <vt:lpstr>Summary</vt:lpstr>
      <vt:lpstr>Upgrade Projects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 QCD Measurements in ATLAS</dc:title>
  <dc:creator> </dc:creator>
  <cp:lastModifiedBy> </cp:lastModifiedBy>
  <cp:revision>80</cp:revision>
  <dcterms:created xsi:type="dcterms:W3CDTF">2010-11-18T20:09:06Z</dcterms:created>
  <dcterms:modified xsi:type="dcterms:W3CDTF">2010-12-02T08:55:31Z</dcterms:modified>
</cp:coreProperties>
</file>