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8"/>
    <p:restoredTop sz="96793"/>
  </p:normalViewPr>
  <p:slideViewPr>
    <p:cSldViewPr snapToGrid="0" snapToObjects="1">
      <p:cViewPr varScale="1">
        <p:scale>
          <a:sx n="121" d="100"/>
          <a:sy n="121" d="100"/>
        </p:scale>
        <p:origin x="17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benham/Library/Containers/com.apple.mail/Data/Library/Mail%20Downloads/5FB1711E-5BD8-4E33-B806-0ACDEA0ADB86/CALICE_IV_%2372_anlys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9759405074366E-2"/>
          <c:y val="7.407407407407407E-2"/>
          <c:w val="0.87755796150481191"/>
          <c:h val="0.73577136191309422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Sheet3!$A$336:$A$351</c:f>
              <c:numCache>
                <c:formatCode>General</c:formatCode>
                <c:ptCount val="16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100</c:v>
                </c:pt>
                <c:pt idx="10">
                  <c:v>120</c:v>
                </c:pt>
                <c:pt idx="11">
                  <c:v>140</c:v>
                </c:pt>
                <c:pt idx="12">
                  <c:v>160</c:v>
                </c:pt>
                <c:pt idx="13">
                  <c:v>180</c:v>
                </c:pt>
                <c:pt idx="14">
                  <c:v>200</c:v>
                </c:pt>
                <c:pt idx="15">
                  <c:v>220</c:v>
                </c:pt>
              </c:numCache>
            </c:numRef>
          </c:xVal>
          <c:yVal>
            <c:numRef>
              <c:f>Sheet3!$B$336:$B$351</c:f>
              <c:numCache>
                <c:formatCode>General</c:formatCode>
                <c:ptCount val="16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2C5-2946-B602-C9930A48878F}"/>
            </c:ext>
          </c:extLst>
        </c:ser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Sheet3!$A$336:$A$351</c:f>
              <c:numCache>
                <c:formatCode>General</c:formatCode>
                <c:ptCount val="16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100</c:v>
                </c:pt>
                <c:pt idx="10">
                  <c:v>120</c:v>
                </c:pt>
                <c:pt idx="11">
                  <c:v>140</c:v>
                </c:pt>
                <c:pt idx="12">
                  <c:v>160</c:v>
                </c:pt>
                <c:pt idx="13">
                  <c:v>180</c:v>
                </c:pt>
                <c:pt idx="14">
                  <c:v>200</c:v>
                </c:pt>
                <c:pt idx="15">
                  <c:v>220</c:v>
                </c:pt>
              </c:numCache>
            </c:numRef>
          </c:xVal>
          <c:yVal>
            <c:numRef>
              <c:f>Sheet3!$C$336:$C$351</c:f>
              <c:numCache>
                <c:formatCode>0.00E+00</c:formatCode>
                <c:ptCount val="16"/>
                <c:pt idx="0">
                  <c:v>0.24816079999999999</c:v>
                </c:pt>
                <c:pt idx="1">
                  <c:v>0.31216349999999998</c:v>
                </c:pt>
                <c:pt idx="2">
                  <c:v>0.39096239999999999</c:v>
                </c:pt>
                <c:pt idx="3">
                  <c:v>0.43863770000000002</c:v>
                </c:pt>
                <c:pt idx="4">
                  <c:v>0.46683079999999999</c:v>
                </c:pt>
                <c:pt idx="5">
                  <c:v>0.48941699999999999</c:v>
                </c:pt>
                <c:pt idx="6">
                  <c:v>0.51019020000000004</c:v>
                </c:pt>
                <c:pt idx="7">
                  <c:v>0.52916010000000002</c:v>
                </c:pt>
                <c:pt idx="8">
                  <c:v>0.5475719</c:v>
                </c:pt>
                <c:pt idx="9">
                  <c:v>0.58343699999999998</c:v>
                </c:pt>
                <c:pt idx="10">
                  <c:v>0.61919109999999999</c:v>
                </c:pt>
                <c:pt idx="11">
                  <c:v>0.65439559999999997</c:v>
                </c:pt>
                <c:pt idx="12">
                  <c:v>0.68943209999999999</c:v>
                </c:pt>
                <c:pt idx="13">
                  <c:v>0.72647329999999999</c:v>
                </c:pt>
                <c:pt idx="14">
                  <c:v>0.76206940000000001</c:v>
                </c:pt>
                <c:pt idx="15">
                  <c:v>0.80562800000000001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2C5-2946-B602-C9930A488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178688"/>
        <c:axId val="110180608"/>
      </c:scatterChart>
      <c:valAx>
        <c:axId val="11017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80608"/>
        <c:crosses val="autoZero"/>
        <c:crossBetween val="midCat"/>
      </c:valAx>
      <c:valAx>
        <c:axId val="11018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78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8F10-138E-614C-AFFD-37C964A92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28E44-C0B7-5540-9274-48AEA16AE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FC1CD-AED6-5948-93D9-233D3EB2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504B-9915-F04C-9052-A7529380817F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8A62B-D621-D24C-BB12-A8031D6C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8ECD2-491D-7740-926D-F987CE4C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50E2-FD47-7D48-A047-B53D6312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5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2B03-58B4-A54E-8CCE-B7F08249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6CD62-5918-9540-ABBF-AAFAE7D97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C1F99-CAEA-1242-BF51-97AFA27F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504B-9915-F04C-9052-A7529380817F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61F8B-5894-9144-ACE7-BB1B5CDF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44283-8611-1242-B8AA-7CBA5EC5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50E2-FD47-7D48-A047-B53D6312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3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2CD3EA-94AC-AF43-96C1-3697030BB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B7809-5F01-2941-9F68-E1A74E270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021FF-9922-2749-8CFF-9A2F2CD9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504B-9915-F04C-9052-A7529380817F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68116-8498-364F-B2CF-221DCE22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8179C-E75A-9840-8A95-6E68ED58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50E2-FD47-7D48-A047-B53D6312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8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D491-ABFD-F44A-A133-B016FA23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D7CA0-00A6-B144-BA9C-0C4B11BE7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ACA7B-EEB4-634C-B5AA-C50F917F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504B-9915-F04C-9052-A7529380817F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EC340-CD80-3544-90D5-10F85A03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02CF-2BD4-D949-9BC6-9236A616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50E2-FD47-7D48-A047-B53D6312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3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B957-3A86-F044-9301-71DC812C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0EB6C-06FA-D94A-A826-2CB0FFEDA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0B874-6C0B-3A4B-821E-E4DDFB2D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504B-9915-F04C-9052-A7529380817F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7F3B1-F398-7642-AE5A-ABFFAFBB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91BEB-FD38-044E-99C5-DB73C0C3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50E2-FD47-7D48-A047-B53D6312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2D17-C70C-9147-B186-2601DBB0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DB23C-BF06-5548-A8FE-A2AB04689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18903-F5F9-5848-8652-76DFE94F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15C58-0133-6941-9072-D7CF00D1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504B-9915-F04C-9052-A7529380817F}" type="datetimeFigureOut">
              <a:rPr lang="en-US" smtClean="0"/>
              <a:t>8/19/21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3B589-5C1C-E042-8C5A-B85DF826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AA222-F218-B845-8A9D-8AE96857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50E2-FD47-7D48-A047-B53D6312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4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4649-3AF2-B54F-BF85-36B2F895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54CD7-4DB1-F548-A3B7-9EE4087B6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EB284-A52A-7D4A-8704-D3540F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C268D-61F9-4A44-AA69-4D7A0481D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AC8AF-E913-3E4B-81CB-8067E57C6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4DDA0C-2A22-714D-8959-4D4E43F0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504B-9915-F04C-9052-A7529380817F}" type="datetimeFigureOut">
              <a:rPr lang="en-US" smtClean="0"/>
              <a:t>8/19/21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B80FC-5422-B148-848F-2E23C5C2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79EE57-13BB-8E41-A1CA-104C398A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50E2-FD47-7D48-A047-B53D6312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4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B159-94FA-514A-A91E-BA558542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31A3B5-2B3F-494A-AD1C-CCCAAAA1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504B-9915-F04C-9052-A7529380817F}" type="datetimeFigureOut">
              <a:rPr lang="en-US" smtClean="0"/>
              <a:t>8/19/21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25FB9-E9FF-884A-8EBD-A30D7149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7C9F6-17C8-744F-A613-C4924AA1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50E2-FD47-7D48-A047-B53D6312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1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1032ED-F5C9-A341-BF34-285F22CE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504B-9915-F04C-9052-A7529380817F}" type="datetimeFigureOut">
              <a:rPr lang="en-US" smtClean="0"/>
              <a:t>8/19/21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C9DD7-B005-7C46-A80F-64625690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F372C-52C4-A140-9C4C-DD1C29BE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50E2-FD47-7D48-A047-B53D6312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5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F8C7-9183-0D42-BFA7-56182E63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8826F-D857-B340-9851-7B91FBC56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E3F76-AC01-D74A-9EC8-A846E87B5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C3A67-4927-484D-83C8-FA6B7621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504B-9915-F04C-9052-A7529380817F}" type="datetimeFigureOut">
              <a:rPr lang="en-US" smtClean="0"/>
              <a:t>8/19/21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370D1-B356-874C-B25E-D27F4D60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ABB9D-E55F-B544-934B-3B111938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50E2-FD47-7D48-A047-B53D6312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8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4A08-04DD-6A46-8F55-5CB12C0C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8A8FB-29AA-8A4A-9FB0-22EF1C807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BB081-D189-8E44-9599-528E159FF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FB41B-105C-9E44-9AF3-B542AB2A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504B-9915-F04C-9052-A7529380817F}" type="datetimeFigureOut">
              <a:rPr lang="en-US" smtClean="0"/>
              <a:t>8/19/21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E326A-9A65-ED4C-8E9E-5B265717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87092-9457-7D43-AEA8-D84B9E77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50E2-FD47-7D48-A047-B53D6312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2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3772B-4443-1643-88F8-C63EA1A5F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E6993-2EAD-D648-BA8F-698DFB16F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9C54F-D9C3-474A-839E-584F1B6F7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0504B-9915-F04C-9052-A7529380817F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4EDAD-62BE-304A-BC29-1C046D001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CBDE0-085A-6742-BB59-DD95850FD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150E2-FD47-7D48-A047-B53D6312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BA1B-E421-3045-BDC0-100895674F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ACF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A481B-A9B6-5140-A4EE-2DB6E4D1B8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3583B-E86D-134A-B78F-7DCDD9EF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at TAU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F1616-FEE3-DD4A-8F63-93E581B5A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95947"/>
          </a:xfrm>
        </p:spPr>
        <p:txBody>
          <a:bodyPr/>
          <a:lstStyle/>
          <a:p>
            <a:r>
              <a:rPr lang="en-US" dirty="0"/>
              <a:t>We started to test the sensors at TAU. For the moment, only the bricolage and some 3M pads have been tested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850378"/>
              </p:ext>
            </p:extLst>
          </p:nvPr>
        </p:nvGraphicFramePr>
        <p:xfrm>
          <a:off x="997510" y="3001652"/>
          <a:ext cx="5098490" cy="291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7B2B1CD-C30B-F340-83AF-038F05409576}"/>
              </a:ext>
            </a:extLst>
          </p:cNvPr>
          <p:cNvSpPr txBox="1"/>
          <p:nvPr/>
        </p:nvSpPr>
        <p:spPr>
          <a:xfrm>
            <a:off x="1996965" y="6117021"/>
            <a:ext cx="179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the gluing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8CC222-DEC8-CE4E-A3E2-0BDCD1544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365" y="3032198"/>
            <a:ext cx="6096000" cy="2984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6ED339-9DDB-5048-A94F-234A6F40818D}"/>
              </a:ext>
            </a:extLst>
          </p:cNvPr>
          <p:cNvSpPr txBox="1"/>
          <p:nvPr/>
        </p:nvSpPr>
        <p:spPr>
          <a:xfrm>
            <a:off x="8029904" y="6244615"/>
            <a:ext cx="255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the bricolage gluing</a:t>
            </a:r>
          </a:p>
        </p:txBody>
      </p:sp>
    </p:spTree>
    <p:extLst>
      <p:ext uri="{BB962C8B-B14F-4D97-AF65-F5344CB8AC3E}">
        <p14:creationId xmlns:p14="http://schemas.microsoft.com/office/powerpoint/2010/main" val="225432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1C6F-5B2D-1C43-9FEE-7F5FAEFC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at TAU : bricolage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BE24E-0E6B-714B-B56E-5A990D470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5552" cy="833492"/>
          </a:xfrm>
        </p:spPr>
        <p:txBody>
          <a:bodyPr/>
          <a:lstStyle/>
          <a:p>
            <a:r>
              <a:rPr lang="en-US" dirty="0"/>
              <a:t>We have also bad contact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887E5-AE61-7341-9064-D248B008C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6350"/>
            <a:ext cx="6096000" cy="298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1126AF-0F1B-2E4D-8F10-3CA25FD5A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876" y="2546350"/>
            <a:ext cx="6096000" cy="2984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6FADF0-480F-554D-A91C-AD5D69685364}"/>
              </a:ext>
            </a:extLst>
          </p:cNvPr>
          <p:cNvSpPr txBox="1"/>
          <p:nvPr/>
        </p:nvSpPr>
        <p:spPr>
          <a:xfrm>
            <a:off x="8702566" y="5927834"/>
            <a:ext cx="125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Pad (10,12)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2C0F48-980F-6146-BE08-0144AE028331}"/>
              </a:ext>
            </a:extLst>
          </p:cNvPr>
          <p:cNvSpPr txBox="1"/>
          <p:nvPr/>
        </p:nvSpPr>
        <p:spPr>
          <a:xfrm>
            <a:off x="1996966" y="5896303"/>
            <a:ext cx="125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Pad (11,10)</a:t>
            </a:r>
          </a:p>
        </p:txBody>
      </p:sp>
    </p:spTree>
    <p:extLst>
      <p:ext uri="{BB962C8B-B14F-4D97-AF65-F5344CB8AC3E}">
        <p14:creationId xmlns:p14="http://schemas.microsoft.com/office/powerpoint/2010/main" val="20082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2DDB-02E5-4142-8681-708DB6306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Test at TAU : 3M gluing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25C7A-4719-B440-9EEB-27BDA1F9F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847"/>
            <a:ext cx="6096000" cy="298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C4AAFD-E273-424C-846D-AC31284DD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65160"/>
            <a:ext cx="6096000" cy="2984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11069D-EBD3-7D48-AEA6-A495FBEE8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14" y="3949660"/>
            <a:ext cx="6096000" cy="2984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61A7B2-C30C-384F-85C9-C8180B7F07AF}"/>
              </a:ext>
            </a:extLst>
          </p:cNvPr>
          <p:cNvSpPr txBox="1"/>
          <p:nvPr/>
        </p:nvSpPr>
        <p:spPr>
          <a:xfrm>
            <a:off x="7231118" y="4795578"/>
            <a:ext cx="449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check the IV shape as a function of the pad size</a:t>
            </a:r>
          </a:p>
        </p:txBody>
      </p:sp>
    </p:spTree>
    <p:extLst>
      <p:ext uri="{BB962C8B-B14F-4D97-AF65-F5344CB8AC3E}">
        <p14:creationId xmlns:p14="http://schemas.microsoft.com/office/powerpoint/2010/main" val="53816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94644-9BAD-3648-AAC3-65B1756B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ACF : anisotropic conducting film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9425F-6FED-2A4E-81A1-69ECF362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1312022"/>
          </a:xfrm>
        </p:spPr>
        <p:txBody>
          <a:bodyPr>
            <a:normAutofit/>
          </a:bodyPr>
          <a:lstStyle/>
          <a:p>
            <a:r>
              <a:rPr lang="en-US" dirty="0"/>
              <a:t>Anisotropic conducting : only in the z direction</a:t>
            </a:r>
          </a:p>
          <a:p>
            <a:r>
              <a:rPr lang="en-US" dirty="0"/>
              <a:t> usage : chip connection without bonding (die) or lead balls (packaged)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6BD07-5480-624E-B799-EE6EA818C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2896476"/>
            <a:ext cx="7899400" cy="172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676FD-3BA5-1C42-9509-64471A85E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5" t="16460" b="18864"/>
          <a:stretch/>
        </p:blipFill>
        <p:spPr>
          <a:xfrm>
            <a:off x="4167190" y="4740166"/>
            <a:ext cx="4992736" cy="1639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72F492-D6A6-BB41-B6D5-8CE51A6F7FD2}"/>
              </a:ext>
            </a:extLst>
          </p:cNvPr>
          <p:cNvSpPr txBox="1"/>
          <p:nvPr/>
        </p:nvSpPr>
        <p:spPr>
          <a:xfrm>
            <a:off x="838199" y="5298362"/>
            <a:ext cx="2581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to use it :</a:t>
            </a:r>
          </a:p>
        </p:txBody>
      </p:sp>
    </p:spTree>
    <p:extLst>
      <p:ext uri="{BB962C8B-B14F-4D97-AF65-F5344CB8AC3E}">
        <p14:creationId xmlns:p14="http://schemas.microsoft.com/office/powerpoint/2010/main" val="105874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0633-E952-8C42-880C-CC83A6AA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775731" cy="1325563"/>
          </a:xfrm>
        </p:spPr>
        <p:txBody>
          <a:bodyPr/>
          <a:lstStyle/>
          <a:p>
            <a:r>
              <a:rPr lang="en-US" dirty="0"/>
              <a:t>The aim : glue our sensor to the flex using ACF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15B32-09AA-D344-A2D5-AD9FD6178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dirty="0"/>
              <a:t>We designed a special flex for R&amp;D purpose (different pad sizes) to glue on the CALICE sensor</a:t>
            </a:r>
          </a:p>
          <a:p>
            <a:r>
              <a:rPr lang="en-US" dirty="0"/>
              <a:t>I worked in collaboration with Mateus Pinto from Geneva University: </a:t>
            </a:r>
            <a:r>
              <a:rPr lang="en-US" dirty="0" err="1"/>
              <a:t>i</a:t>
            </a:r>
            <a:r>
              <a:rPr lang="en-US" dirty="0"/>
              <a:t> was there beginning of august</a:t>
            </a:r>
          </a:p>
          <a:p>
            <a:r>
              <a:rPr lang="en-US" dirty="0"/>
              <a:t>2 types of ACF : 3M (50 um) and </a:t>
            </a:r>
            <a:r>
              <a:rPr lang="en-US" dirty="0" err="1"/>
              <a:t>Dexerials</a:t>
            </a:r>
            <a:r>
              <a:rPr lang="en-US" dirty="0"/>
              <a:t> (3 um after curing)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C0DA1-8EBE-5547-91B3-A7079307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820" y="3825767"/>
            <a:ext cx="1901504" cy="3032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43AC48-3967-A84C-B065-F72935A6D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562392" y="3194327"/>
            <a:ext cx="3140290" cy="418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4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D3B9D-6C5B-534C-9BEF-6DACBA1E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3M 9703 gluing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F86A4-B188-AA4C-968D-39728B051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Really easy because doesn’t need any thermal curing  or pressure, </a:t>
            </a:r>
            <a:r>
              <a:rPr lang="en-US" dirty="0" err="1"/>
              <a:t>adesive</a:t>
            </a:r>
            <a:r>
              <a:rPr lang="en-US" dirty="0"/>
              <a:t> layer is 50um </a:t>
            </a:r>
          </a:p>
          <a:p>
            <a:r>
              <a:rPr lang="en-US" dirty="0"/>
              <a:t>Insulation resistance ~3.410</a:t>
            </a:r>
            <a:r>
              <a:rPr lang="en-US" baseline="30000" dirty="0"/>
              <a:t>14</a:t>
            </a:r>
            <a:r>
              <a:rPr lang="en-US" dirty="0"/>
              <a:t> ohms, contact resistance &lt;0.3 ohms</a:t>
            </a:r>
          </a:p>
          <a:p>
            <a:r>
              <a:rPr lang="en-US" dirty="0"/>
              <a:t>Advantage : can be remove, it is not an epoxy/</a:t>
            </a:r>
            <a:r>
              <a:rPr lang="en-US" dirty="0" err="1"/>
              <a:t>cyanolite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2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FD90-62BC-F54B-89F4-CDB61C76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3" y="365125"/>
            <a:ext cx="1157189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Dexerials</a:t>
            </a:r>
            <a:r>
              <a:rPr lang="en-US" sz="4000" dirty="0"/>
              <a:t> 18um thickness with 3um conductive particles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A46B96-2A13-0149-8902-7D5F95B4A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4544" y="2506662"/>
            <a:ext cx="5317456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2320AE-AB87-9B47-BB22-61CBA4725D66}"/>
              </a:ext>
            </a:extLst>
          </p:cNvPr>
          <p:cNvSpPr/>
          <p:nvPr/>
        </p:nvSpPr>
        <p:spPr>
          <a:xfrm>
            <a:off x="9175531" y="2501434"/>
            <a:ext cx="1524000" cy="43617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E88F3-82A6-ED4C-8A9A-E8A686F3DC5D}"/>
              </a:ext>
            </a:extLst>
          </p:cNvPr>
          <p:cNvSpPr txBox="1"/>
          <p:nvPr/>
        </p:nvSpPr>
        <p:spPr>
          <a:xfrm>
            <a:off x="515008" y="2343807"/>
            <a:ext cx="6285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Need pressure and heat to cure it, two times: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First time to maintain the ACF on the support1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Second time, to glue the support1+ACF on the support2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931B3-108F-E743-93C8-EE8667A44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5" t="16460" b="18864"/>
          <a:stretch/>
        </p:blipFill>
        <p:spPr>
          <a:xfrm>
            <a:off x="866942" y="4935918"/>
            <a:ext cx="4992736" cy="1639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8B9927-AABC-5048-B8D7-7B8D67400F00}"/>
              </a:ext>
            </a:extLst>
          </p:cNvPr>
          <p:cNvSpPr txBox="1"/>
          <p:nvPr/>
        </p:nvSpPr>
        <p:spPr>
          <a:xfrm>
            <a:off x="1534510" y="4572000"/>
            <a:ext cx="91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1st step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DC470F-578F-B341-9DA8-D7EFB800F4E6}"/>
              </a:ext>
            </a:extLst>
          </p:cNvPr>
          <p:cNvSpPr txBox="1"/>
          <p:nvPr/>
        </p:nvSpPr>
        <p:spPr>
          <a:xfrm>
            <a:off x="4925187" y="4566586"/>
            <a:ext cx="91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</a:t>
            </a:r>
          </a:p>
        </p:txBody>
      </p:sp>
    </p:spTree>
    <p:extLst>
      <p:ext uri="{BB962C8B-B14F-4D97-AF65-F5344CB8AC3E}">
        <p14:creationId xmlns:p14="http://schemas.microsoft.com/office/powerpoint/2010/main" val="148038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BAB79A-9584-C249-9083-928FF9AB53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8254" y="338254"/>
            <a:ext cx="3932470" cy="3255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903DEA-48AD-1446-BCB3-7E783C267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14925" r="4627" b="31144"/>
          <a:stretch/>
        </p:blipFill>
        <p:spPr bwMode="auto">
          <a:xfrm>
            <a:off x="3428891" y="798786"/>
            <a:ext cx="4244154" cy="2484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076AF3-78EE-1E4B-B69B-682C938CFD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9" r="18265" b="18843"/>
          <a:stretch/>
        </p:blipFill>
        <p:spPr bwMode="auto">
          <a:xfrm rot="5400000">
            <a:off x="8196546" y="-292768"/>
            <a:ext cx="3702685" cy="4288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B8ADE-6E63-EE4F-879A-36993BD83A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2470"/>
            <a:ext cx="2910218" cy="2910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3793A3-EFB1-754A-B9AB-268FAE63C2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11" y="3404257"/>
            <a:ext cx="3453743" cy="3453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61291B-FEAB-8A4F-8053-520D0C8E66D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76" y="3626069"/>
            <a:ext cx="3642930" cy="32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2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991F-AFB2-1949-8232-1C49BC2A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51483" cy="1325563"/>
          </a:xfrm>
        </p:spPr>
        <p:txBody>
          <a:bodyPr/>
          <a:lstStyle/>
          <a:p>
            <a:r>
              <a:rPr lang="en-US" dirty="0"/>
              <a:t>Problem with the flex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0DAE7-B7AD-4D48-B812-FAD0933A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02" y="1795292"/>
            <a:ext cx="5147386" cy="1411561"/>
          </a:xfrm>
        </p:spPr>
        <p:txBody>
          <a:bodyPr/>
          <a:lstStyle/>
          <a:p>
            <a:r>
              <a:rPr lang="en-US" dirty="0"/>
              <a:t>There is a </a:t>
            </a:r>
            <a:r>
              <a:rPr lang="en-US" dirty="0" err="1"/>
              <a:t>overlayer</a:t>
            </a:r>
            <a:r>
              <a:rPr lang="en-US" dirty="0"/>
              <a:t> on the flex :</a:t>
            </a:r>
          </a:p>
          <a:p>
            <a:r>
              <a:rPr lang="en-US" dirty="0"/>
              <a:t>When we try to glue the ACF on the flex 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478D4-B91A-824B-9D29-79D7107066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4" y="1325492"/>
            <a:ext cx="6051112" cy="161698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234091-480D-2048-94D1-CC4DC73AB1AE}"/>
              </a:ext>
            </a:extLst>
          </p:cNvPr>
          <p:cNvGrpSpPr/>
          <p:nvPr/>
        </p:nvGrpSpPr>
        <p:grpSpPr>
          <a:xfrm>
            <a:off x="1036747" y="4060145"/>
            <a:ext cx="5241766" cy="1546095"/>
            <a:chOff x="2886568" y="3755345"/>
            <a:chExt cx="5241766" cy="154609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4F4625F-EA25-444D-9914-3640581B700C}"/>
                </a:ext>
              </a:extLst>
            </p:cNvPr>
            <p:cNvGrpSpPr/>
            <p:nvPr/>
          </p:nvGrpSpPr>
          <p:grpSpPr>
            <a:xfrm>
              <a:off x="2886568" y="3755345"/>
              <a:ext cx="5241766" cy="1546095"/>
              <a:chOff x="4063727" y="3681772"/>
              <a:chExt cx="5241766" cy="1546095"/>
            </a:xfrm>
          </p:grpSpPr>
          <p:sp>
            <p:nvSpPr>
              <p:cNvPr id="5" name="Rectangle 28">
                <a:extLst>
                  <a:ext uri="{FF2B5EF4-FFF2-40B4-BE49-F238E27FC236}">
                    <a16:creationId xmlns:a16="http://schemas.microsoft.com/office/drawing/2014/main" id="{40D4E763-8AE6-1848-BBAA-6F8BB0A65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1889" y="4529049"/>
                <a:ext cx="808037" cy="695325"/>
              </a:xfrm>
              <a:prstGeom prst="rect">
                <a:avLst/>
              </a:prstGeom>
              <a:solidFill>
                <a:srgbClr val="FFD966"/>
              </a:solidFill>
              <a:ln w="12700">
                <a:solidFill>
                  <a:srgbClr val="1F376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Cu pad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32A67D-8A51-2F46-A773-8121C15F2655}"/>
                  </a:ext>
                </a:extLst>
              </p:cNvPr>
              <p:cNvSpPr/>
              <p:nvPr/>
            </p:nvSpPr>
            <p:spPr>
              <a:xfrm>
                <a:off x="4067061" y="4525557"/>
                <a:ext cx="1800225" cy="7023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120830D-7C6D-5F4C-87D1-30BCFE04FCC2}"/>
                  </a:ext>
                </a:extLst>
              </p:cNvPr>
              <p:cNvSpPr/>
              <p:nvPr/>
            </p:nvSpPr>
            <p:spPr>
              <a:xfrm>
                <a:off x="6686277" y="4523860"/>
                <a:ext cx="1800225" cy="7023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8" name="Rectangle 31">
                <a:extLst>
                  <a:ext uri="{FF2B5EF4-FFF2-40B4-BE49-F238E27FC236}">
                    <a16:creationId xmlns:a16="http://schemas.microsoft.com/office/drawing/2014/main" id="{6B032F14-6F31-E947-B70F-9AEB66CA4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727" y="3681772"/>
                <a:ext cx="4424362" cy="484187"/>
              </a:xfrm>
              <a:prstGeom prst="rect">
                <a:avLst/>
              </a:prstGeom>
              <a:solidFill>
                <a:srgbClr val="FBE4D5"/>
              </a:solidFill>
              <a:ln w="12700">
                <a:solidFill>
                  <a:srgbClr val="1F376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" name="Rectangle 32">
                <a:extLst>
                  <a:ext uri="{FF2B5EF4-FFF2-40B4-BE49-F238E27FC236}">
                    <a16:creationId xmlns:a16="http://schemas.microsoft.com/office/drawing/2014/main" id="{2F1A76B0-DD8D-A94F-B617-1EFED2C21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727" y="4168369"/>
                <a:ext cx="1349375" cy="350838"/>
              </a:xfrm>
              <a:prstGeom prst="rect">
                <a:avLst/>
              </a:prstGeom>
              <a:solidFill>
                <a:srgbClr val="FFF2CC"/>
              </a:solidFill>
              <a:ln w="12700">
                <a:solidFill>
                  <a:srgbClr val="1F376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protection layer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" name="Rectangle 33">
                <a:extLst>
                  <a:ext uri="{FF2B5EF4-FFF2-40B4-BE49-F238E27FC236}">
                    <a16:creationId xmlns:a16="http://schemas.microsoft.com/office/drawing/2014/main" id="{DF49D88E-E29A-C246-87C3-910448FB7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7383" y="4174719"/>
                <a:ext cx="1699119" cy="350838"/>
              </a:xfrm>
              <a:prstGeom prst="rect">
                <a:avLst/>
              </a:prstGeom>
              <a:solidFill>
                <a:srgbClr val="FFF2CC"/>
              </a:solidFill>
              <a:ln w="12700">
                <a:solidFill>
                  <a:srgbClr val="1F376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protection layer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C38711D-BD41-2A44-B8C2-845511C0E7AD}"/>
                  </a:ext>
                </a:extLst>
              </p:cNvPr>
              <p:cNvCxnSpPr/>
              <p:nvPr/>
            </p:nvCxnSpPr>
            <p:spPr>
              <a:xfrm>
                <a:off x="8593631" y="4123919"/>
                <a:ext cx="0" cy="106045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 Box 35">
                <a:extLst>
                  <a:ext uri="{FF2B5EF4-FFF2-40B4-BE49-F238E27FC236}">
                    <a16:creationId xmlns:a16="http://schemas.microsoft.com/office/drawing/2014/main" id="{F173C876-097A-8F44-91EC-3D5064AEC3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2718" y="4503331"/>
                <a:ext cx="612775" cy="301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PCB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612CFA-0E1D-B74C-91D0-4BF364C00F10}"/>
                </a:ext>
              </a:extLst>
            </p:cNvPr>
            <p:cNvSpPr txBox="1"/>
            <p:nvPr/>
          </p:nvSpPr>
          <p:spPr>
            <a:xfrm>
              <a:off x="4690127" y="4232919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air</a:t>
              </a:r>
            </a:p>
          </p:txBody>
        </p:sp>
      </p:grpSp>
      <p:sp>
        <p:nvSpPr>
          <p:cNvPr id="20" name="Down Arrow 19">
            <a:extLst>
              <a:ext uri="{FF2B5EF4-FFF2-40B4-BE49-F238E27FC236}">
                <a16:creationId xmlns:a16="http://schemas.microsoft.com/office/drawing/2014/main" id="{0DAD0F71-7D99-3447-8E9C-4FC870FBEB8D}"/>
              </a:ext>
            </a:extLst>
          </p:cNvPr>
          <p:cNvSpPr/>
          <p:nvPr/>
        </p:nvSpPr>
        <p:spPr>
          <a:xfrm>
            <a:off x="1166648" y="3449436"/>
            <a:ext cx="903890" cy="453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BDC228F2-AB63-974D-A673-EEA67B6CAA83}"/>
              </a:ext>
            </a:extLst>
          </p:cNvPr>
          <p:cNvSpPr/>
          <p:nvPr/>
        </p:nvSpPr>
        <p:spPr>
          <a:xfrm>
            <a:off x="4030717" y="3432019"/>
            <a:ext cx="903890" cy="453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18A3E9F-DCC2-0C40-8589-B536441B77F3}"/>
              </a:ext>
            </a:extLst>
          </p:cNvPr>
          <p:cNvSpPr/>
          <p:nvPr/>
        </p:nvSpPr>
        <p:spPr>
          <a:xfrm>
            <a:off x="6968359" y="4382814"/>
            <a:ext cx="1072055" cy="714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A0580F-07EE-DA4F-B916-C58AFA3ED95D}"/>
              </a:ext>
            </a:extLst>
          </p:cNvPr>
          <p:cNvSpPr txBox="1"/>
          <p:nvPr/>
        </p:nvSpPr>
        <p:spPr>
          <a:xfrm>
            <a:off x="8635780" y="4335746"/>
            <a:ext cx="282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contact between the ACF and the flex</a:t>
            </a:r>
          </a:p>
        </p:txBody>
      </p:sp>
    </p:spTree>
    <p:extLst>
      <p:ext uri="{BB962C8B-B14F-4D97-AF65-F5344CB8AC3E}">
        <p14:creationId xmlns:p14="http://schemas.microsoft.com/office/powerpoint/2010/main" val="346053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5850-C6C5-9443-A3A9-BB41B3A9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51"/>
            <a:ext cx="10515600" cy="1325563"/>
          </a:xfrm>
        </p:spPr>
        <p:txBody>
          <a:bodyPr/>
          <a:lstStyle/>
          <a:p>
            <a:r>
              <a:rPr lang="en-US" dirty="0"/>
              <a:t>My idea : bricolage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28FA1-DAC2-6041-B8FB-039ED2C17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10" y="1227184"/>
            <a:ext cx="7401910" cy="875534"/>
          </a:xfrm>
        </p:spPr>
        <p:txBody>
          <a:bodyPr/>
          <a:lstStyle/>
          <a:p>
            <a:r>
              <a:rPr lang="en-US" dirty="0"/>
              <a:t>Insert a hard material to bend the ACF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8CE5FE-28D3-C041-B1DB-34FD37F99050}"/>
              </a:ext>
            </a:extLst>
          </p:cNvPr>
          <p:cNvGrpSpPr/>
          <p:nvPr/>
        </p:nvGrpSpPr>
        <p:grpSpPr>
          <a:xfrm>
            <a:off x="1120830" y="2268543"/>
            <a:ext cx="5241766" cy="1546095"/>
            <a:chOff x="2886568" y="3755345"/>
            <a:chExt cx="5241766" cy="15460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40EFC71-2DF7-0749-B140-11F5A0E305B4}"/>
                </a:ext>
              </a:extLst>
            </p:cNvPr>
            <p:cNvGrpSpPr/>
            <p:nvPr/>
          </p:nvGrpSpPr>
          <p:grpSpPr>
            <a:xfrm>
              <a:off x="2886568" y="3755345"/>
              <a:ext cx="5241766" cy="1546095"/>
              <a:chOff x="4063727" y="3681772"/>
              <a:chExt cx="5241766" cy="1546095"/>
            </a:xfrm>
          </p:grpSpPr>
          <p:sp>
            <p:nvSpPr>
              <p:cNvPr id="7" name="Rectangle 28">
                <a:extLst>
                  <a:ext uri="{FF2B5EF4-FFF2-40B4-BE49-F238E27FC236}">
                    <a16:creationId xmlns:a16="http://schemas.microsoft.com/office/drawing/2014/main" id="{FC24DB89-8886-2742-98B0-976F77653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1889" y="4529049"/>
                <a:ext cx="808037" cy="695325"/>
              </a:xfrm>
              <a:prstGeom prst="rect">
                <a:avLst/>
              </a:prstGeom>
              <a:solidFill>
                <a:srgbClr val="FFD966"/>
              </a:solidFill>
              <a:ln w="12700">
                <a:solidFill>
                  <a:srgbClr val="1F376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Cu pad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B85A966-AB0B-0846-B09B-62F29C87488D}"/>
                  </a:ext>
                </a:extLst>
              </p:cNvPr>
              <p:cNvSpPr/>
              <p:nvPr/>
            </p:nvSpPr>
            <p:spPr>
              <a:xfrm>
                <a:off x="4067061" y="4525557"/>
                <a:ext cx="1800225" cy="7023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91741A-3755-DF48-B810-E317635D6C03}"/>
                  </a:ext>
                </a:extLst>
              </p:cNvPr>
              <p:cNvSpPr/>
              <p:nvPr/>
            </p:nvSpPr>
            <p:spPr>
              <a:xfrm>
                <a:off x="6686277" y="4523860"/>
                <a:ext cx="1800225" cy="7023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2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0" name="Rectangle 31">
                <a:extLst>
                  <a:ext uri="{FF2B5EF4-FFF2-40B4-BE49-F238E27FC236}">
                    <a16:creationId xmlns:a16="http://schemas.microsoft.com/office/drawing/2014/main" id="{3F85382A-8621-E941-8DD1-ED838697D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727" y="3681772"/>
                <a:ext cx="4424362" cy="484187"/>
              </a:xfrm>
              <a:prstGeom prst="rect">
                <a:avLst/>
              </a:prstGeom>
              <a:solidFill>
                <a:srgbClr val="FBE4D5"/>
              </a:solidFill>
              <a:ln w="12700">
                <a:solidFill>
                  <a:srgbClr val="1F376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" name="Rectangle 32">
                <a:extLst>
                  <a:ext uri="{FF2B5EF4-FFF2-40B4-BE49-F238E27FC236}">
                    <a16:creationId xmlns:a16="http://schemas.microsoft.com/office/drawing/2014/main" id="{AE88E5DB-C81D-2E40-BDC2-53435F14E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727" y="4168369"/>
                <a:ext cx="1349375" cy="350838"/>
              </a:xfrm>
              <a:prstGeom prst="rect">
                <a:avLst/>
              </a:prstGeom>
              <a:solidFill>
                <a:srgbClr val="FFF2CC"/>
              </a:solidFill>
              <a:ln w="12700">
                <a:solidFill>
                  <a:srgbClr val="1F376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protection layer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33">
                <a:extLst>
                  <a:ext uri="{FF2B5EF4-FFF2-40B4-BE49-F238E27FC236}">
                    <a16:creationId xmlns:a16="http://schemas.microsoft.com/office/drawing/2014/main" id="{D52F5E55-EDD5-4149-AD4F-7A70810AE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7383" y="4174719"/>
                <a:ext cx="1699119" cy="350838"/>
              </a:xfrm>
              <a:prstGeom prst="rect">
                <a:avLst/>
              </a:prstGeom>
              <a:solidFill>
                <a:srgbClr val="FFF2CC"/>
              </a:solidFill>
              <a:ln w="12700">
                <a:solidFill>
                  <a:srgbClr val="1F3763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protection layer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880CBE9-A4F2-3A4A-9772-1C8E679ECA23}"/>
                  </a:ext>
                </a:extLst>
              </p:cNvPr>
              <p:cNvCxnSpPr/>
              <p:nvPr/>
            </p:nvCxnSpPr>
            <p:spPr>
              <a:xfrm>
                <a:off x="8593631" y="4123919"/>
                <a:ext cx="0" cy="106045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 Box 35">
                <a:extLst>
                  <a:ext uri="{FF2B5EF4-FFF2-40B4-BE49-F238E27FC236}">
                    <a16:creationId xmlns:a16="http://schemas.microsoft.com/office/drawing/2014/main" id="{5A941A65-6521-404E-B1D4-610A430341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2718" y="4503331"/>
                <a:ext cx="612775" cy="301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PCB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2DC4C0-3258-1946-8D95-C15B830C3D28}"/>
                </a:ext>
              </a:extLst>
            </p:cNvPr>
            <p:cNvSpPr txBox="1"/>
            <p:nvPr/>
          </p:nvSpPr>
          <p:spPr>
            <a:xfrm>
              <a:off x="4690127" y="4232919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air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A333F3C-ADD4-6B41-B711-5DDA3DF35F6D}"/>
              </a:ext>
            </a:extLst>
          </p:cNvPr>
          <p:cNvSpPr/>
          <p:nvPr/>
        </p:nvSpPr>
        <p:spPr>
          <a:xfrm>
            <a:off x="3012396" y="2070553"/>
            <a:ext cx="449580" cy="19558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5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metal</a:t>
            </a:r>
            <a:endParaRPr lang="en-US" sz="12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2ED8EB-9ECA-3443-8595-E5B7466E6865}"/>
              </a:ext>
            </a:extLst>
          </p:cNvPr>
          <p:cNvSpPr/>
          <p:nvPr/>
        </p:nvSpPr>
        <p:spPr>
          <a:xfrm>
            <a:off x="2785680" y="6005347"/>
            <a:ext cx="808355" cy="6959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Cu pad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58962C-846E-E143-85E6-FBEA515F3181}"/>
              </a:ext>
            </a:extLst>
          </p:cNvPr>
          <p:cNvSpPr/>
          <p:nvPr/>
        </p:nvSpPr>
        <p:spPr>
          <a:xfrm>
            <a:off x="956880" y="6006617"/>
            <a:ext cx="1800225" cy="702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CCB728-6895-7A4D-B33C-A7FBDBB29848}"/>
              </a:ext>
            </a:extLst>
          </p:cNvPr>
          <p:cNvSpPr/>
          <p:nvPr/>
        </p:nvSpPr>
        <p:spPr>
          <a:xfrm>
            <a:off x="3580700" y="6006617"/>
            <a:ext cx="1800225" cy="702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CB385D-CD43-5845-8800-2DF6F3585C84}"/>
              </a:ext>
            </a:extLst>
          </p:cNvPr>
          <p:cNvSpPr/>
          <p:nvPr/>
        </p:nvSpPr>
        <p:spPr>
          <a:xfrm>
            <a:off x="956880" y="5155082"/>
            <a:ext cx="4423410" cy="4845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ACF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6375AF-A6FB-3D4A-843C-AD435F8F67B8}"/>
              </a:ext>
            </a:extLst>
          </p:cNvPr>
          <p:cNvSpPr/>
          <p:nvPr/>
        </p:nvSpPr>
        <p:spPr>
          <a:xfrm>
            <a:off x="956880" y="5645302"/>
            <a:ext cx="1174115" cy="3511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protection layer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2FE96C-5FE1-1B4A-80F5-1586DA0CA4B9}"/>
              </a:ext>
            </a:extLst>
          </p:cNvPr>
          <p:cNvSpPr/>
          <p:nvPr/>
        </p:nvSpPr>
        <p:spPr>
          <a:xfrm>
            <a:off x="4354765" y="5652287"/>
            <a:ext cx="1026160" cy="3511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protection layer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80759B5-99E5-2640-B78F-81058A5D24C6}"/>
              </a:ext>
            </a:extLst>
          </p:cNvPr>
          <p:cNvCxnSpPr/>
          <p:nvPr/>
        </p:nvCxnSpPr>
        <p:spPr>
          <a:xfrm>
            <a:off x="5676835" y="5647842"/>
            <a:ext cx="0" cy="10604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54">
            <a:extLst>
              <a:ext uri="{FF2B5EF4-FFF2-40B4-BE49-F238E27FC236}">
                <a16:creationId xmlns:a16="http://schemas.microsoft.com/office/drawing/2014/main" id="{7BE1D5FC-9983-1345-B4E0-EB60083D9B98}"/>
              </a:ext>
            </a:extLst>
          </p:cNvPr>
          <p:cNvSpPr txBox="1"/>
          <p:nvPr/>
        </p:nvSpPr>
        <p:spPr>
          <a:xfrm>
            <a:off x="5463475" y="5950102"/>
            <a:ext cx="611505" cy="30226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PCB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B29A5ED-E4D2-9643-A1B9-AC071704A97C}"/>
              </a:ext>
            </a:extLst>
          </p:cNvPr>
          <p:cNvSpPr/>
          <p:nvPr/>
        </p:nvSpPr>
        <p:spPr>
          <a:xfrm>
            <a:off x="958785" y="4662957"/>
            <a:ext cx="4423410" cy="4845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kapton</a:t>
            </a:r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7C84FC42-7BBE-A542-BF52-74905FF15D2C}"/>
              </a:ext>
            </a:extLst>
          </p:cNvPr>
          <p:cNvSpPr/>
          <p:nvPr/>
        </p:nvSpPr>
        <p:spPr>
          <a:xfrm rot="10800000">
            <a:off x="2131630" y="5116347"/>
            <a:ext cx="2200275" cy="892810"/>
          </a:xfrm>
          <a:prstGeom prst="blockArc">
            <a:avLst>
              <a:gd name="adj1" fmla="val 10732971"/>
              <a:gd name="adj2" fmla="val 699764"/>
              <a:gd name="adj3" fmla="val 4948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9C24FBFA-5090-BD4C-AE01-1621A6FB6CB4}"/>
              </a:ext>
            </a:extLst>
          </p:cNvPr>
          <p:cNvSpPr/>
          <p:nvPr/>
        </p:nvSpPr>
        <p:spPr>
          <a:xfrm rot="10800000">
            <a:off x="2145600" y="4676927"/>
            <a:ext cx="2200275" cy="892810"/>
          </a:xfrm>
          <a:prstGeom prst="blockArc">
            <a:avLst>
              <a:gd name="adj1" fmla="val 10732971"/>
              <a:gd name="adj2" fmla="val 21547749"/>
              <a:gd name="adj3" fmla="val 4799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66D4661A-A92C-4B4B-A473-6288F8E01809}"/>
              </a:ext>
            </a:extLst>
          </p:cNvPr>
          <p:cNvSpPr/>
          <p:nvPr/>
        </p:nvSpPr>
        <p:spPr>
          <a:xfrm rot="10800000">
            <a:off x="2135440" y="4093362"/>
            <a:ext cx="2200275" cy="892810"/>
          </a:xfrm>
          <a:prstGeom prst="blockArc">
            <a:avLst>
              <a:gd name="adj1" fmla="val 10732971"/>
              <a:gd name="adj2" fmla="val 334789"/>
              <a:gd name="adj3" fmla="val 495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24D685A-F95C-A74B-8926-AF2B4AB3B6DF}"/>
              </a:ext>
            </a:extLst>
          </p:cNvPr>
          <p:cNvSpPr/>
          <p:nvPr/>
        </p:nvSpPr>
        <p:spPr>
          <a:xfrm>
            <a:off x="3053015" y="4786147"/>
            <a:ext cx="449580" cy="19558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75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metal</a:t>
            </a:r>
            <a:endParaRPr lang="en-US" sz="12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CE17E950-63DF-0A43-896C-132E4FA57FB5}"/>
              </a:ext>
            </a:extLst>
          </p:cNvPr>
          <p:cNvSpPr/>
          <p:nvPr/>
        </p:nvSpPr>
        <p:spPr>
          <a:xfrm rot="5400000">
            <a:off x="3011172" y="3923928"/>
            <a:ext cx="469128" cy="630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4578F45-D2D9-1A4C-8302-91FB1746208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t="29303" r="20340"/>
          <a:stretch/>
        </p:blipFill>
        <p:spPr bwMode="auto">
          <a:xfrm>
            <a:off x="7501967" y="50600"/>
            <a:ext cx="4612486" cy="4563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Donut 52">
            <a:extLst>
              <a:ext uri="{FF2B5EF4-FFF2-40B4-BE49-F238E27FC236}">
                <a16:creationId xmlns:a16="http://schemas.microsoft.com/office/drawing/2014/main" id="{EDC23F3D-0DC5-4A49-AF91-3FF41208C073}"/>
              </a:ext>
            </a:extLst>
          </p:cNvPr>
          <p:cNvSpPr/>
          <p:nvPr/>
        </p:nvSpPr>
        <p:spPr>
          <a:xfrm>
            <a:off x="9356111" y="-37519"/>
            <a:ext cx="1986456" cy="2064129"/>
          </a:xfrm>
          <a:prstGeom prst="donut">
            <a:avLst>
              <a:gd name="adj" fmla="val 5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D8342AF-1954-9941-BF76-D7BCF423F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20" y="4797382"/>
            <a:ext cx="2747491" cy="206061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FC24327-5BD4-1C4D-BE55-A135009BF697}"/>
              </a:ext>
            </a:extLst>
          </p:cNvPr>
          <p:cNvSpPr txBox="1"/>
          <p:nvPr/>
        </p:nvSpPr>
        <p:spPr>
          <a:xfrm>
            <a:off x="10037379" y="5433848"/>
            <a:ext cx="1996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Tests with probe showed there was conductivity</a:t>
            </a:r>
          </a:p>
        </p:txBody>
      </p:sp>
    </p:spTree>
    <p:extLst>
      <p:ext uri="{BB962C8B-B14F-4D97-AF65-F5344CB8AC3E}">
        <p14:creationId xmlns:p14="http://schemas.microsoft.com/office/powerpoint/2010/main" val="43903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5A2C6-B9B1-3545-94AE-6C7FFF07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5" y="365125"/>
            <a:ext cx="1185566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Mateus idea : Electroless nickel immersion gold (ENIG)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AC7A-AD44-BE4A-A4D3-03A4BBA9E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22375"/>
          </a:xfrm>
        </p:spPr>
        <p:txBody>
          <a:bodyPr/>
          <a:lstStyle/>
          <a:p>
            <a:r>
              <a:rPr lang="en-US" dirty="0"/>
              <a:t>metal plating process in order to increase the thickness of the metallic pads on the flex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2A2E8E-949D-EA42-8434-3A7B114A9310}"/>
              </a:ext>
            </a:extLst>
          </p:cNvPr>
          <p:cNvGrpSpPr/>
          <p:nvPr/>
        </p:nvGrpSpPr>
        <p:grpSpPr>
          <a:xfrm>
            <a:off x="499460" y="3048000"/>
            <a:ext cx="5118100" cy="1250950"/>
            <a:chOff x="3536950" y="2815907"/>
            <a:chExt cx="5118100" cy="12509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28BD33-432B-874D-85D7-827F8D5ED5D5}"/>
                </a:ext>
              </a:extLst>
            </p:cNvPr>
            <p:cNvSpPr/>
            <p:nvPr/>
          </p:nvSpPr>
          <p:spPr>
            <a:xfrm>
              <a:off x="5365750" y="2815907"/>
              <a:ext cx="808355" cy="12160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Cu pad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FED725-9744-5C46-A21B-EDA695AF1589}"/>
                </a:ext>
              </a:extLst>
            </p:cNvPr>
            <p:cNvSpPr/>
            <p:nvPr/>
          </p:nvSpPr>
          <p:spPr>
            <a:xfrm>
              <a:off x="3536950" y="3339782"/>
              <a:ext cx="1800225" cy="7023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4C196F-7D76-7545-8E10-1ED0A66D1EB4}"/>
                </a:ext>
              </a:extLst>
            </p:cNvPr>
            <p:cNvSpPr/>
            <p:nvPr/>
          </p:nvSpPr>
          <p:spPr>
            <a:xfrm>
              <a:off x="6160770" y="3339782"/>
              <a:ext cx="1800225" cy="7023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BBAEDC-B2B8-E249-B7D7-897391711731}"/>
                </a:ext>
              </a:extLst>
            </p:cNvPr>
            <p:cNvSpPr/>
            <p:nvPr/>
          </p:nvSpPr>
          <p:spPr>
            <a:xfrm>
              <a:off x="3536950" y="2978467"/>
              <a:ext cx="1350010" cy="3511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protection layer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003CB4-D3E2-854A-A1FD-DC58E2ECF9DD}"/>
                </a:ext>
              </a:extLst>
            </p:cNvPr>
            <p:cNvSpPr/>
            <p:nvPr/>
          </p:nvSpPr>
          <p:spPr>
            <a:xfrm>
              <a:off x="6744335" y="2985452"/>
              <a:ext cx="1216025" cy="3511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protection layer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A992333-5E25-8E4F-8781-B1DADD7FD274}"/>
                </a:ext>
              </a:extLst>
            </p:cNvPr>
            <p:cNvCxnSpPr/>
            <p:nvPr/>
          </p:nvCxnSpPr>
          <p:spPr>
            <a:xfrm>
              <a:off x="8256905" y="3006407"/>
              <a:ext cx="0" cy="10604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79">
              <a:extLst>
                <a:ext uri="{FF2B5EF4-FFF2-40B4-BE49-F238E27FC236}">
                  <a16:creationId xmlns:a16="http://schemas.microsoft.com/office/drawing/2014/main" id="{669D4BEA-C174-F44B-A947-C9DB9E9061B1}"/>
                </a:ext>
              </a:extLst>
            </p:cNvPr>
            <p:cNvSpPr txBox="1"/>
            <p:nvPr/>
          </p:nvSpPr>
          <p:spPr>
            <a:xfrm>
              <a:off x="8043545" y="3283267"/>
              <a:ext cx="611505" cy="3022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PCB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E6BDA20-787A-6147-8FB8-7C220AF5DD91}"/>
              </a:ext>
            </a:extLst>
          </p:cNvPr>
          <p:cNvSpPr txBox="1"/>
          <p:nvPr/>
        </p:nvSpPr>
        <p:spPr>
          <a:xfrm>
            <a:off x="838200" y="4731385"/>
            <a:ext cx="4231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Thanks to Rui, we got it on time!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054E15-B592-664F-9BBD-C382F16E44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9418" y="2704958"/>
            <a:ext cx="4052854" cy="40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7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388</Words>
  <Application>Microsoft Macintosh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ACF test</vt:lpstr>
      <vt:lpstr>ACF : anisotropic conducting film</vt:lpstr>
      <vt:lpstr>The aim : glue our sensor to the flex using ACF</vt:lpstr>
      <vt:lpstr>3M 9703 gluing </vt:lpstr>
      <vt:lpstr>Dexerials 18um thickness with 3um conductive particles </vt:lpstr>
      <vt:lpstr>PowerPoint Presentation</vt:lpstr>
      <vt:lpstr>Problem with the flex</vt:lpstr>
      <vt:lpstr>My idea : bricolage </vt:lpstr>
      <vt:lpstr>Mateus idea : Electroless nickel immersion gold (ENIG)</vt:lpstr>
      <vt:lpstr>Test at TAU</vt:lpstr>
      <vt:lpstr>Test at TAU : bricolage</vt:lpstr>
      <vt:lpstr>Test at TAU : 3M gluing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ACF test</dc:title>
  <dc:creator>yan bb</dc:creator>
  <cp:lastModifiedBy>yan bb</cp:lastModifiedBy>
  <cp:revision>24</cp:revision>
  <dcterms:created xsi:type="dcterms:W3CDTF">2021-08-19T08:48:32Z</dcterms:created>
  <dcterms:modified xsi:type="dcterms:W3CDTF">2021-08-19T12:25:16Z</dcterms:modified>
</cp:coreProperties>
</file>