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89" r:id="rId3"/>
    <p:sldId id="355" r:id="rId4"/>
    <p:sldId id="393" r:id="rId5"/>
    <p:sldId id="380" r:id="rId6"/>
    <p:sldId id="395" r:id="rId7"/>
    <p:sldId id="34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A50"/>
    <a:srgbClr val="FF3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48"/>
  </p:normalViewPr>
  <p:slideViewPr>
    <p:cSldViewPr snapToGrid="0">
      <p:cViewPr varScale="1">
        <p:scale>
          <a:sx n="104" d="100"/>
          <a:sy n="104" d="100"/>
        </p:scale>
        <p:origin x="208" y="472"/>
      </p:cViewPr>
      <p:guideLst>
        <p:guide orient="horz" pos="4319"/>
        <p:guide pos="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07CE5-1ED8-5A4F-BAA3-7CEFFC3682F4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50216-902F-9647-9749-8C95F12C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9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5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A53C-7C51-F44A-BA5E-32F6F495689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7A27-0486-C445-8161-69AD9F1A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6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2413" y="669908"/>
              <a:ext cx="86201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2413" y="6187516"/>
              <a:ext cx="8620125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" y="208799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Operational aspects of the gamma-ray profiler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515267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Baskerville"/>
                <a:cs typeface="Baskerville"/>
              </a:rPr>
              <a:t>Gianluca Sarri</a:t>
            </a:r>
          </a:p>
          <a:p>
            <a:pPr algn="ctr"/>
            <a:r>
              <a:rPr lang="en-US" sz="2000" i="1" dirty="0" err="1">
                <a:latin typeface="Baskerville"/>
                <a:cs typeface="Baskerville"/>
              </a:rPr>
              <a:t>g.sarri@qub.ac.uk</a:t>
            </a:r>
            <a:endParaRPr lang="en-US" sz="2000" i="1" dirty="0">
              <a:latin typeface="Baskerville"/>
              <a:cs typeface="Baskervil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714" y="4869305"/>
            <a:ext cx="843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Baskerville"/>
                <a:cs typeface="Baskerville"/>
              </a:rPr>
              <a:t>Marco </a:t>
            </a:r>
            <a:r>
              <a:rPr lang="en-US" i="1" dirty="0" err="1">
                <a:latin typeface="Baskerville"/>
                <a:cs typeface="Baskerville"/>
              </a:rPr>
              <a:t>Bruschi</a:t>
            </a:r>
            <a:r>
              <a:rPr lang="en-US" i="1" dirty="0">
                <a:latin typeface="Baskerville"/>
                <a:cs typeface="Baskerville"/>
              </a:rPr>
              <a:t>, Kyle Fleck, Niall Cavanagh, Massimo </a:t>
            </a:r>
            <a:r>
              <a:rPr lang="en-US" i="1" dirty="0" err="1">
                <a:latin typeface="Baskerville"/>
                <a:cs typeface="Baskerville"/>
              </a:rPr>
              <a:t>Benettoni</a:t>
            </a:r>
            <a:r>
              <a:rPr lang="en-US" i="1" dirty="0">
                <a:latin typeface="Baskerville"/>
                <a:cs typeface="Baskerville"/>
              </a:rPr>
              <a:t>, </a:t>
            </a:r>
            <a:r>
              <a:rPr lang="en-US" i="1" dirty="0" err="1">
                <a:latin typeface="Baskerville"/>
                <a:cs typeface="Baskerville"/>
              </a:rPr>
              <a:t>Oleksander</a:t>
            </a:r>
            <a:r>
              <a:rPr lang="en-US" i="1" dirty="0">
                <a:latin typeface="Baskerville"/>
                <a:cs typeface="Baskerville"/>
              </a:rPr>
              <a:t> </a:t>
            </a:r>
            <a:r>
              <a:rPr lang="en-US" i="1" dirty="0" err="1">
                <a:latin typeface="Baskerville"/>
                <a:cs typeface="Baskerville"/>
              </a:rPr>
              <a:t>Borysov</a:t>
            </a:r>
            <a:r>
              <a:rPr lang="en-US" i="1" dirty="0">
                <a:latin typeface="Baskerville"/>
                <a:cs typeface="Baskerville"/>
              </a:rPr>
              <a:t>, Umberto </a:t>
            </a:r>
            <a:r>
              <a:rPr lang="en-US" i="1" dirty="0" err="1">
                <a:latin typeface="Baskerville"/>
                <a:cs typeface="Baskerville"/>
              </a:rPr>
              <a:t>Dosselli</a:t>
            </a:r>
            <a:r>
              <a:rPr lang="en-US" i="1" dirty="0">
                <a:latin typeface="Baskerville"/>
                <a:cs typeface="Baskerville"/>
              </a:rPr>
              <a:t>, Mauro </a:t>
            </a:r>
            <a:r>
              <a:rPr lang="en-US" i="1" dirty="0" err="1">
                <a:latin typeface="Baskerville"/>
                <a:cs typeface="Baskerville"/>
              </a:rPr>
              <a:t>Morandin</a:t>
            </a:r>
            <a:r>
              <a:rPr lang="en-US" i="1" dirty="0">
                <a:latin typeface="Baskerville"/>
                <a:cs typeface="Baskerville"/>
              </a:rPr>
              <a:t>, </a:t>
            </a:r>
            <a:r>
              <a:rPr lang="en-US" i="1" dirty="0" err="1">
                <a:latin typeface="Baskerville"/>
                <a:cs typeface="Baskerville"/>
              </a:rPr>
              <a:t>Sergej</a:t>
            </a:r>
            <a:r>
              <a:rPr lang="en-US" i="1" dirty="0">
                <a:latin typeface="Baskerville"/>
                <a:cs typeface="Baskerville"/>
              </a:rPr>
              <a:t> </a:t>
            </a:r>
            <a:r>
              <a:rPr lang="en-US" i="1" dirty="0" err="1">
                <a:latin typeface="Baskerville"/>
                <a:cs typeface="Baskerville"/>
              </a:rPr>
              <a:t>Schualow</a:t>
            </a:r>
            <a:r>
              <a:rPr lang="en-US" i="1" dirty="0">
                <a:latin typeface="Baskerville"/>
                <a:cs typeface="Baskerville"/>
              </a:rPr>
              <a:t>, Antonello </a:t>
            </a:r>
            <a:r>
              <a:rPr lang="en-US" i="1" dirty="0" err="1">
                <a:latin typeface="Baskerville"/>
                <a:cs typeface="Baskerville"/>
              </a:rPr>
              <a:t>Sbrizzi</a:t>
            </a:r>
            <a:r>
              <a:rPr lang="en-US" i="1" dirty="0">
                <a:latin typeface="Baskerville"/>
                <a:cs typeface="Baskerville"/>
              </a:rPr>
              <a:t>, Anton </a:t>
            </a:r>
            <a:r>
              <a:rPr lang="en-US" i="1" dirty="0" err="1">
                <a:latin typeface="Baskerville"/>
                <a:cs typeface="Baskerville"/>
              </a:rPr>
              <a:t>Tyazhev</a:t>
            </a:r>
            <a:r>
              <a:rPr lang="en-US" i="1" dirty="0">
                <a:latin typeface="Baskerville"/>
                <a:cs typeface="Baskerville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859" y="61391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skerville"/>
                <a:cs typeface="Baskerville"/>
              </a:rPr>
              <a:t>LUXE simulation meeting 31/08/2021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3585F-39AB-DE47-8A29-6AEFBEE5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p:pic>
        <p:nvPicPr>
          <p:cNvPr id="5122" name="Picture 2" descr="Laser Und XFEL Experiment">
            <a:extLst>
              <a:ext uri="{FF2B5EF4-FFF2-40B4-BE49-F238E27FC236}">
                <a16:creationId xmlns:a16="http://schemas.microsoft.com/office/drawing/2014/main" id="{C921839E-39D2-314B-9F6E-099D20EF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4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587" y="69742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Scientific rationale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2413" y="669908"/>
              <a:ext cx="86201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2413" y="6187516"/>
              <a:ext cx="8620125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8DAC7A0-450D-5742-A384-5E804CFE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B6E13A-D559-4642-A498-293B693F25A9}"/>
              </a:ext>
            </a:extLst>
          </p:cNvPr>
          <p:cNvSpPr/>
          <p:nvPr/>
        </p:nvSpPr>
        <p:spPr>
          <a:xfrm>
            <a:off x="6774593" y="5807532"/>
            <a:ext cx="2084081" cy="298704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W. Yan et al., Nat. Phot. (2017)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550629-3C54-AD4A-8E28-6CD3F85D56C2}"/>
              </a:ext>
            </a:extLst>
          </p:cNvPr>
          <p:cNvSpPr/>
          <p:nvPr/>
        </p:nvSpPr>
        <p:spPr>
          <a:xfrm>
            <a:off x="202993" y="689505"/>
            <a:ext cx="8702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An electron oscillating in an intense laser field (dimensionless intensity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2" charset="2"/>
                <a:cs typeface="Baskerville"/>
              </a:rPr>
              <a:t>x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 &gt; 1) undergoes non-linear Thomson scattering</a:t>
            </a:r>
          </a:p>
          <a:p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latin typeface="Baskerville"/>
              <a:cs typeface="Baskerville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In a linearly polarized laser pulse, the cone angle of photon emission is                   and                    in the directions parallel and perpendicular to the laser polarization axis, respectively.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  <a:latin typeface="Baskerville"/>
              <a:cs typeface="Baskerville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This leads to an elliptic transverse distribution of the gamma-ray beam, with the ellipticity being equal to the laser intensity experienced by the electron at the moment of emission.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17CE5D-D65D-0344-813F-4ADEA040ADBB}"/>
                  </a:ext>
                </a:extLst>
              </p:cNvPr>
              <p:cNvSpPr txBox="1"/>
              <p:nvPr/>
            </p:nvSpPr>
            <p:spPr>
              <a:xfrm>
                <a:off x="6108835" y="1279655"/>
                <a:ext cx="894219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17CE5D-D65D-0344-813F-4ADEA040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835" y="1279655"/>
                <a:ext cx="894219" cy="301878"/>
              </a:xfrm>
              <a:prstGeom prst="rect">
                <a:avLst/>
              </a:prstGeom>
              <a:blipFill>
                <a:blip r:embed="rId5"/>
                <a:stretch>
                  <a:fillRect l="-8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1D4B34-0A03-DA4E-815D-8F6B250CA858}"/>
                  </a:ext>
                </a:extLst>
              </p:cNvPr>
              <p:cNvSpPr txBox="1"/>
              <p:nvPr/>
            </p:nvSpPr>
            <p:spPr>
              <a:xfrm>
                <a:off x="7383396" y="1273903"/>
                <a:ext cx="915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~1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1D4B34-0A03-DA4E-815D-8F6B250CA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96" y="1273903"/>
                <a:ext cx="915635" cy="276999"/>
              </a:xfrm>
              <a:prstGeom prst="rect">
                <a:avLst/>
              </a:prstGeom>
              <a:blipFill>
                <a:blip r:embed="rId6"/>
                <a:stretch>
                  <a:fillRect l="-8219" t="-4545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469C71B-7938-6147-9672-8566773A3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76" y="2427475"/>
            <a:ext cx="3545768" cy="29709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130A6-E75F-D44A-B1AB-96C1B57C0004}"/>
              </a:ext>
            </a:extLst>
          </p:cNvPr>
          <p:cNvSpPr txBox="1"/>
          <p:nvPr/>
        </p:nvSpPr>
        <p:spPr>
          <a:xfrm>
            <a:off x="4508576" y="5308082"/>
            <a:ext cx="3350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askerville" panose="02020502070401020303" pitchFamily="18" charset="0"/>
                <a:ea typeface="Baskerville" panose="02020502070401020303" pitchFamily="18" charset="0"/>
              </a:rPr>
              <a:t>Simulation of the divergence of x-rays emitted during the interaction of 200 MeV e- interacting with a laser with x = 10.5. From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411480-3CDD-994C-A59F-1B0C996DF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04" y="2483777"/>
            <a:ext cx="4215161" cy="284571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D5C530-5381-FF40-87C3-35526909FA2F}"/>
              </a:ext>
            </a:extLst>
          </p:cNvPr>
          <p:cNvSpPr/>
          <p:nvPr/>
        </p:nvSpPr>
        <p:spPr>
          <a:xfrm>
            <a:off x="285326" y="5490991"/>
            <a:ext cx="2470231" cy="298704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G. Sarri et al., Phys. Rev. Lett. (2014)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233F9B-E7FB-D14E-AA49-FBEA719940B9}"/>
              </a:ext>
            </a:extLst>
          </p:cNvPr>
          <p:cNvSpPr/>
          <p:nvPr/>
        </p:nvSpPr>
        <p:spPr>
          <a:xfrm>
            <a:off x="272969" y="5829074"/>
            <a:ext cx="3742977" cy="298704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O. Har-Shemesh, and A. Di Piazza, A. Opt. Lett. (2012).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5E4F6-7B8A-B447-97C9-6DBB66EABDAF}"/>
              </a:ext>
            </a:extLst>
          </p:cNvPr>
          <p:cNvSpPr txBox="1"/>
          <p:nvPr/>
        </p:nvSpPr>
        <p:spPr>
          <a:xfrm>
            <a:off x="133859" y="61783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skerville"/>
                <a:cs typeface="Baskerville"/>
              </a:rPr>
              <a:t>LUXE simulation meeting 31/08/2021</a:t>
            </a:r>
          </a:p>
        </p:txBody>
      </p:sp>
      <p:pic>
        <p:nvPicPr>
          <p:cNvPr id="23" name="Picture 2" descr="Laser Und XFEL Experiment">
            <a:extLst>
              <a:ext uri="{FF2B5EF4-FFF2-40B4-BE49-F238E27FC236}">
                <a16:creationId xmlns:a16="http://schemas.microsoft.com/office/drawing/2014/main" id="{DB17EE47-DCF4-7E46-95B7-D938D0AC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6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2413" y="669908"/>
              <a:ext cx="86201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2413" y="6187516"/>
              <a:ext cx="8620125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73585F-39AB-DE47-8A29-6AEFBEE5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A38FA0-878F-8A41-9E1B-73951C6ED20A}"/>
              </a:ext>
            </a:extLst>
          </p:cNvPr>
          <p:cNvSpPr txBox="1"/>
          <p:nvPr/>
        </p:nvSpPr>
        <p:spPr>
          <a:xfrm>
            <a:off x="187845" y="692103"/>
            <a:ext cx="86420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The main purpose of a gamma-ray profiler is to provide the energy-integrated transverse distribution of the gamma-ray beam, either produced during Compton scattering or bremsstrahlung.</a:t>
            </a:r>
          </a:p>
          <a:p>
            <a:endParaRPr lang="en-US" sz="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In the Compton-scattering case, the intention is to extract the normalized vector potential at the interaction point, by looking at the ellipticity of the gamma-ray beam (valid for a</a:t>
            </a:r>
            <a:r>
              <a:rPr lang="en-US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0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&gt;1)</a:t>
            </a:r>
          </a:p>
          <a:p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10" name="Picture 2" descr="Laser Und XFEL Experiment">
            <a:extLst>
              <a:ext uri="{FF2B5EF4-FFF2-40B4-BE49-F238E27FC236}">
                <a16:creationId xmlns:a16="http://schemas.microsoft.com/office/drawing/2014/main" id="{C4FA88DE-5D58-D645-A908-EFF5711E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A6F75-1947-4646-B460-849D52265C29}"/>
              </a:ext>
            </a:extLst>
          </p:cNvPr>
          <p:cNvSpPr txBox="1"/>
          <p:nvPr/>
        </p:nvSpPr>
        <p:spPr>
          <a:xfrm>
            <a:off x="-1" y="-917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Proposed setup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F9E88-D20E-8843-B866-87DB9314C811}"/>
              </a:ext>
            </a:extLst>
          </p:cNvPr>
          <p:cNvSpPr txBox="1"/>
          <p:nvPr/>
        </p:nvSpPr>
        <p:spPr>
          <a:xfrm>
            <a:off x="133859" y="618416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skerville"/>
                <a:cs typeface="Baskerville"/>
              </a:rPr>
              <a:t>LUXE simulation meeting 31/08/2021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BE64ABE-AA5A-4E4E-A6D7-491B18935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6" y="2340885"/>
            <a:ext cx="6508605" cy="3007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0C336C-11FF-0D46-9CC3-E8D554E7D3D8}"/>
              </a:ext>
            </a:extLst>
          </p:cNvPr>
          <p:cNvSpPr txBox="1"/>
          <p:nvPr/>
        </p:nvSpPr>
        <p:spPr>
          <a:xfrm>
            <a:off x="6016301" y="3548134"/>
            <a:ext cx="2438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askerville" panose="02020502070401020303" pitchFamily="18" charset="0"/>
                <a:ea typeface="Baskerville" panose="02020502070401020303" pitchFamily="18" charset="0"/>
              </a:rPr>
              <a:t>E</a:t>
            </a:r>
            <a:r>
              <a:rPr lang="en-US" baseline="-250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e</a:t>
            </a:r>
            <a:r>
              <a:rPr lang="en-US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-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: 16.5 GeV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D</a:t>
            </a:r>
            <a:r>
              <a:rPr lang="en-US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e-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5 </a:t>
            </a:r>
            <a:r>
              <a:rPr lang="en-US" dirty="0">
                <a:latin typeface="Symbol" pitchFamily="2" charset="2"/>
                <a:ea typeface="Baskerville" panose="02020502070401020303" pitchFamily="18" charset="0"/>
              </a:rPr>
              <a:t>m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m</a:t>
            </a:r>
          </a:p>
          <a:p>
            <a:r>
              <a:rPr lang="en-US" dirty="0" err="1">
                <a:latin typeface="Symbol" pitchFamily="2" charset="2"/>
                <a:ea typeface="Baskerville" panose="02020502070401020303" pitchFamily="18" charset="0"/>
              </a:rPr>
              <a:t>q</a:t>
            </a:r>
            <a:r>
              <a:rPr lang="en-US" baseline="-250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e</a:t>
            </a:r>
            <a:r>
              <a:rPr lang="en-US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- 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: 10 </a:t>
            </a:r>
            <a:r>
              <a:rPr lang="en-US" dirty="0" err="1">
                <a:latin typeface="Symbol" pitchFamily="2" charset="2"/>
                <a:ea typeface="Baskerville" panose="02020502070401020303" pitchFamily="18" charset="0"/>
              </a:rPr>
              <a:t>m</a:t>
            </a:r>
            <a:r>
              <a:rPr lang="en-US" dirty="0" err="1">
                <a:latin typeface="Baskerville" panose="02020502070401020303" pitchFamily="18" charset="0"/>
                <a:ea typeface="Baskerville" panose="02020502070401020303" pitchFamily="18" charset="0"/>
              </a:rPr>
              <a:t>rad</a:t>
            </a: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a</a:t>
            </a:r>
            <a:r>
              <a:rPr lang="en-US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0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~ 1 – 5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distance profiler: 11.5 m</a:t>
            </a:r>
          </a:p>
          <a:p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E06AF9-532B-2B48-864B-972183C27B7A}"/>
              </a:ext>
            </a:extLst>
          </p:cNvPr>
          <p:cNvSpPr/>
          <p:nvPr/>
        </p:nvSpPr>
        <p:spPr>
          <a:xfrm>
            <a:off x="270886" y="5585008"/>
            <a:ext cx="842968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Photon divergence: </a:t>
            </a:r>
            <a:r>
              <a:rPr lang="en-US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30 x 150 </a:t>
            </a:r>
            <a:r>
              <a:rPr lang="en-US" b="1" dirty="0" err="1">
                <a:solidFill>
                  <a:schemeClr val="bg1"/>
                </a:solidFill>
                <a:latin typeface="Symbol" pitchFamily="2" charset="2"/>
                <a:ea typeface="Baskerville" panose="02020502070401020303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rad</a:t>
            </a:r>
            <a:r>
              <a:rPr lang="en-US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.    </a:t>
            </a:r>
            <a:r>
              <a:rPr lang="en-US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  <a:sym typeface="Wingdings" pitchFamily="2" charset="2"/>
              </a:rPr>
              <a:t> </a:t>
            </a:r>
            <a:r>
              <a:rPr lang="en-US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Beam size at the profiler:   </a:t>
            </a:r>
            <a:r>
              <a:rPr lang="en-US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0.34 x 1.72 mm</a:t>
            </a:r>
          </a:p>
        </p:txBody>
      </p:sp>
    </p:spTree>
    <p:extLst>
      <p:ext uri="{BB962C8B-B14F-4D97-AF65-F5344CB8AC3E}">
        <p14:creationId xmlns:p14="http://schemas.microsoft.com/office/powerpoint/2010/main" val="400748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587" y="69742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Prototype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2413" y="669908"/>
              <a:ext cx="86201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2413" y="6187516"/>
              <a:ext cx="8620125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8DAC7A0-450D-5742-A384-5E804CFE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FC6A5E-EA1A-ED4F-A769-25D06E33BD5B}"/>
              </a:ext>
            </a:extLst>
          </p:cNvPr>
          <p:cNvSpPr txBox="1"/>
          <p:nvPr/>
        </p:nvSpPr>
        <p:spPr>
          <a:xfrm>
            <a:off x="133859" y="61783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skerville"/>
                <a:cs typeface="Baskerville"/>
              </a:rPr>
              <a:t>LUXE simulation meeting 31/08/2021</a:t>
            </a:r>
          </a:p>
        </p:txBody>
      </p:sp>
      <p:pic>
        <p:nvPicPr>
          <p:cNvPr id="16" name="Picture 2" descr="Laser Und XFEL Experiment">
            <a:extLst>
              <a:ext uri="{FF2B5EF4-FFF2-40B4-BE49-F238E27FC236}">
                <a16:creationId xmlns:a16="http://schemas.microsoft.com/office/drawing/2014/main" id="{33B3BC07-8E6A-B04C-8835-39E616A89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769F11-B73B-7642-B145-2B4C11590342}"/>
              </a:ext>
            </a:extLst>
          </p:cNvPr>
          <p:cNvPicPr/>
          <p:nvPr/>
        </p:nvPicPr>
        <p:blipFill rotWithShape="1">
          <a:blip r:embed="rId4"/>
          <a:srcRect l="45434" t="24248" r="6875" b="12119"/>
          <a:stretch/>
        </p:blipFill>
        <p:spPr>
          <a:xfrm>
            <a:off x="4721911" y="717911"/>
            <a:ext cx="4150627" cy="2495547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214046-4F77-6E43-A1E0-CC5E39CA8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59" y="704793"/>
            <a:ext cx="4588052" cy="210372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75B382A-6490-0A4C-B0DE-D8AC0AB827A3}"/>
              </a:ext>
            </a:extLst>
          </p:cNvPr>
          <p:cNvSpPr txBox="1"/>
          <p:nvPr/>
        </p:nvSpPr>
        <p:spPr>
          <a:xfrm>
            <a:off x="133859" y="3671636"/>
            <a:ext cx="8642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- </a:t>
            </a:r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Full Monte-Carlo model of the detector’s response almost completed </a:t>
            </a:r>
          </a:p>
          <a:p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    (mostly thanks to Kyle, Sasha, and Antonio!)</a:t>
            </a:r>
          </a:p>
          <a:p>
            <a:endParaRPr lang="en-GB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Expected &gt;</a:t>
            </a:r>
            <a:r>
              <a:rPr lang="en-GB" dirty="0" err="1">
                <a:latin typeface="Baskerville" panose="02020502070401020303" pitchFamily="18" charset="0"/>
                <a:ea typeface="Baskerville" panose="02020502070401020303" pitchFamily="18" charset="0"/>
              </a:rPr>
              <a:t>pC</a:t>
            </a:r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 charge per bunch crossing</a:t>
            </a:r>
          </a:p>
          <a:p>
            <a:pPr marL="285750" indent="-285750">
              <a:buFontTx/>
              <a:buChar char="-"/>
            </a:pPr>
            <a:endParaRPr lang="en-GB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For a 5% precision in retrieving the intensity, a ~ 5 </a:t>
            </a:r>
            <a:r>
              <a:rPr lang="en-GB" dirty="0">
                <a:latin typeface="Symbol" pitchFamily="2" charset="2"/>
                <a:ea typeface="Baskerville" panose="02020502070401020303" pitchFamily="18" charset="0"/>
              </a:rPr>
              <a:t>m</a:t>
            </a:r>
            <a:r>
              <a:rPr lang="en-GB" dirty="0">
                <a:latin typeface="Baskerville" panose="02020502070401020303" pitchFamily="18" charset="0"/>
                <a:ea typeface="Baskerville" panose="02020502070401020303" pitchFamily="18" charset="0"/>
              </a:rPr>
              <a:t>m spatial resolution is needed.</a:t>
            </a:r>
          </a:p>
          <a:p>
            <a:pPr marL="285750" indent="-285750">
              <a:buFontTx/>
              <a:buChar char="-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Test-beam proposals currently being evaluated by the group</a:t>
            </a:r>
          </a:p>
          <a:p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2413" y="669908"/>
              <a:ext cx="86201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2413" y="6187516"/>
              <a:ext cx="8620125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73585F-39AB-DE47-8A29-6AEFBEE5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A38FA0-878F-8A41-9E1B-73951C6ED20A}"/>
                  </a:ext>
                </a:extLst>
              </p:cNvPr>
              <p:cNvSpPr txBox="1"/>
              <p:nvPr/>
            </p:nvSpPr>
            <p:spPr>
              <a:xfrm>
                <a:off x="44152" y="692103"/>
                <a:ext cx="8642008" cy="543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- Let us assume that the gamma-ray beam has a divergence of </a:t>
                </a:r>
                <a:r>
                  <a:rPr lang="en-US" dirty="0" err="1">
                    <a:latin typeface="Symbol" pitchFamily="2" charset="2"/>
                    <a:ea typeface="Baskerville" panose="02020502070401020303" pitchFamily="18" charset="0"/>
                  </a:rPr>
                  <a:t>q</a:t>
                </a:r>
                <a:r>
                  <a:rPr lang="en-US" baseline="-25000" dirty="0" err="1">
                    <a:latin typeface="Baskerville" panose="02020502070401020303" pitchFamily="18" charset="0"/>
                    <a:ea typeface="Baskerville" panose="02020502070401020303" pitchFamily="18" charset="0"/>
                  </a:rPr>
                  <a:t>par</a:t>
                </a: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and </a:t>
                </a:r>
                <a:r>
                  <a:rPr lang="en-US" dirty="0" err="1">
                    <a:latin typeface="Symbol" pitchFamily="2" charset="2"/>
                    <a:ea typeface="Baskerville" panose="02020502070401020303" pitchFamily="18" charset="0"/>
                  </a:rPr>
                  <a:t>q</a:t>
                </a:r>
                <a:r>
                  <a:rPr lang="en-US" baseline="-25000" dirty="0" err="1">
                    <a:latin typeface="Baskerville" panose="02020502070401020303" pitchFamily="18" charset="0"/>
                    <a:ea typeface="Baskerville" panose="02020502070401020303" pitchFamily="18" charset="0"/>
                  </a:rPr>
                  <a:t>perp</a:t>
                </a: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along the </a:t>
                </a:r>
              </a:p>
              <a:p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  directions parallel and perpendicular to the laser polarization. </a:t>
                </a:r>
              </a:p>
              <a:p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- In the direction perpendicular to the laser polarization: </a:t>
                </a:r>
                <a:r>
                  <a:rPr lang="en-US" dirty="0" err="1">
                    <a:latin typeface="Symbol" pitchFamily="2" charset="2"/>
                    <a:ea typeface="Baskerville" panose="02020502070401020303" pitchFamily="18" charset="0"/>
                  </a:rPr>
                  <a:t>q</a:t>
                </a:r>
                <a:r>
                  <a:rPr lang="en-US" baseline="-25000" dirty="0" err="1">
                    <a:latin typeface="Baskerville" panose="02020502070401020303" pitchFamily="18" charset="0"/>
                    <a:ea typeface="Baskerville" panose="02020502070401020303" pitchFamily="18" charset="0"/>
                  </a:rPr>
                  <a:t>perp</a:t>
                </a:r>
                <a:r>
                  <a:rPr lang="en-US" baseline="-250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</a:t>
                </a: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~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Symbol" pitchFamily="2" charset="2"/>
                                <a:ea typeface="Baskerville" panose="020205020704010203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+1/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If the electron energy is known, this can be used to infer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Symbol" pitchFamily="2" charset="2"/>
                            <a:ea typeface="Baskerville" panose="02020502070401020303" pitchFamily="18" charset="0"/>
                          </a:rPr>
                          <m:t>q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𝑒</m:t>
                        </m:r>
                      </m:sub>
                      <m:sup/>
                    </m:sSubSup>
                    <m:r>
                      <a:rPr lang="en-GB" b="0" i="1" smtClean="0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Symbol" pitchFamily="2" charset="2"/>
                                <a:ea typeface="Baskerville" panose="020205020704010203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𝑝𝑒𝑟𝑝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 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Then the maximum angle of electron emission is related to the laser intensity (neglecting RR effects) by:</a:t>
                </a:r>
              </a:p>
              <a:p>
                <a:pPr marL="285750" indent="-285750">
                  <a:buFontTx/>
                  <a:buChar char="-"/>
                </a:pP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latin typeface="Symbol" pitchFamily="2" charset="2"/>
                            <a:ea typeface="Baskerville" panose="02020502070401020303" pitchFamily="18" charset="0"/>
                          </a:rPr>
                          <m:t>q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𝑚</m:t>
                        </m:r>
                      </m:sub>
                      <m:sup/>
                    </m:sSubSup>
                    <m:r>
                      <a:rPr lang="en-GB" i="1"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~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Symbol" pitchFamily="2" charset="2"/>
                                <a:ea typeface="Baskerville" panose="020205020704010203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𝑝𝑎𝑟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Symbol" pitchFamily="2" charset="2"/>
                                <a:ea typeface="Baskerville" panose="020205020704010203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Baskerville" panose="02020502070401020303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The uncertainty in the intensity can then be estimated as:</a:t>
                </a:r>
              </a:p>
              <a:p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A38FA0-878F-8A41-9E1B-73951C6ED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" y="692103"/>
                <a:ext cx="8642008" cy="5433090"/>
              </a:xfrm>
              <a:prstGeom prst="rect">
                <a:avLst/>
              </a:prstGeom>
              <a:blipFill>
                <a:blip r:embed="rId3"/>
                <a:stretch>
                  <a:fillRect l="-587" t="-699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Laser Und XFEL Experiment">
            <a:extLst>
              <a:ext uri="{FF2B5EF4-FFF2-40B4-BE49-F238E27FC236}">
                <a16:creationId xmlns:a16="http://schemas.microsoft.com/office/drawing/2014/main" id="{C4FA88DE-5D58-D645-A908-EFF5711E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A6F75-1947-4646-B460-849D52265C29}"/>
              </a:ext>
            </a:extLst>
          </p:cNvPr>
          <p:cNvSpPr txBox="1"/>
          <p:nvPr/>
        </p:nvSpPr>
        <p:spPr>
          <a:xfrm>
            <a:off x="-1" y="-917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Data analysis (no RR)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F9E88-D20E-8843-B866-87DB9314C811}"/>
              </a:ext>
            </a:extLst>
          </p:cNvPr>
          <p:cNvSpPr txBox="1"/>
          <p:nvPr/>
        </p:nvSpPr>
        <p:spPr>
          <a:xfrm>
            <a:off x="133859" y="618416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skerville"/>
                <a:cs typeface="Baskerville"/>
              </a:rPr>
              <a:t>LUXE simulation meeting 31/08/2021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CD641-C800-FB40-9656-B7314C41F5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95" t="78013" r="12252" b="12383"/>
          <a:stretch/>
        </p:blipFill>
        <p:spPr>
          <a:xfrm>
            <a:off x="1738271" y="3468187"/>
            <a:ext cx="4577591" cy="894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B8164-9F8C-5B49-ADBD-93E3C87A29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55" t="40375" r="56191" b="49627"/>
          <a:stretch/>
        </p:blipFill>
        <p:spPr>
          <a:xfrm>
            <a:off x="5736205" y="4980622"/>
            <a:ext cx="3376609" cy="707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FC6266-0002-E742-80E2-4C35BCEFA939}"/>
              </a:ext>
            </a:extLst>
          </p:cNvPr>
          <p:cNvSpPr txBox="1"/>
          <p:nvPr/>
        </p:nvSpPr>
        <p:spPr>
          <a:xfrm>
            <a:off x="252413" y="5852160"/>
            <a:ext cx="400789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O. Har-Shemesh and A. Di Piazza, Opt. Lett. 37, 1352 (2012)</a:t>
            </a:r>
          </a:p>
        </p:txBody>
      </p:sp>
    </p:spTree>
    <p:extLst>
      <p:ext uri="{BB962C8B-B14F-4D97-AF65-F5344CB8AC3E}">
        <p14:creationId xmlns:p14="http://schemas.microsoft.com/office/powerpoint/2010/main" val="24901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2413" y="669908"/>
              <a:ext cx="86201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2413" y="6187516"/>
              <a:ext cx="8620125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73585F-39AB-DE47-8A29-6AEFBEE5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p:pic>
        <p:nvPicPr>
          <p:cNvPr id="10" name="Picture 2" descr="Laser Und XFEL Experiment">
            <a:extLst>
              <a:ext uri="{FF2B5EF4-FFF2-40B4-BE49-F238E27FC236}">
                <a16:creationId xmlns:a16="http://schemas.microsoft.com/office/drawing/2014/main" id="{C4FA88DE-5D58-D645-A908-EFF5711E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8A6F75-1947-4646-B460-849D52265C29}"/>
              </a:ext>
            </a:extLst>
          </p:cNvPr>
          <p:cNvSpPr txBox="1"/>
          <p:nvPr/>
        </p:nvSpPr>
        <p:spPr>
          <a:xfrm>
            <a:off x="-1" y="-917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Data analysis (with RR)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F9E88-D20E-8843-B866-87DB9314C811}"/>
              </a:ext>
            </a:extLst>
          </p:cNvPr>
          <p:cNvSpPr txBox="1"/>
          <p:nvPr/>
        </p:nvSpPr>
        <p:spPr>
          <a:xfrm>
            <a:off x="133859" y="618416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askerville"/>
                <a:cs typeface="Baskerville"/>
              </a:rPr>
              <a:t>LUXE simulation meeting 31/08/2021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6266-0002-E742-80E2-4C35BCEFA939}"/>
              </a:ext>
            </a:extLst>
          </p:cNvPr>
          <p:cNvSpPr txBox="1"/>
          <p:nvPr/>
        </p:nvSpPr>
        <p:spPr>
          <a:xfrm>
            <a:off x="252413" y="5852160"/>
            <a:ext cx="294747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T. Blackburn et al., PRAB 23, 064001 (2020)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10ED7-2615-BE4B-A364-2F0938A97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05" t="57013" r="25833" b="35211"/>
          <a:stretch/>
        </p:blipFill>
        <p:spPr>
          <a:xfrm>
            <a:off x="456842" y="941687"/>
            <a:ext cx="4105632" cy="8411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518C34-E516-D242-BF72-D359B087DCEC}"/>
              </a:ext>
            </a:extLst>
          </p:cNvPr>
          <p:cNvSpPr/>
          <p:nvPr/>
        </p:nvSpPr>
        <p:spPr>
          <a:xfrm>
            <a:off x="252412" y="735526"/>
            <a:ext cx="8620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A model-independent method of extracting a</a:t>
            </a:r>
            <a:r>
              <a:rPr lang="en-US" baseline="-25000" dirty="0">
                <a:latin typeface="Baskerville" panose="02020502070401020303" pitchFamily="18" charset="0"/>
                <a:ea typeface="Baskerville" panose="02020502070401020303" pitchFamily="18" charset="0"/>
              </a:rPr>
              <a:t>0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 has been proposed by Tom and others:</a:t>
            </a:r>
          </a:p>
          <a:p>
            <a:pPr marL="285750" indent="-285750">
              <a:buFontTx/>
              <a:buChar char="-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where &lt;</a:t>
            </a:r>
            <a:r>
              <a:rPr lang="en-US" dirty="0">
                <a:latin typeface="Symbol" pitchFamily="2" charset="2"/>
                <a:ea typeface="Baskerville" panose="02020502070401020303" pitchFamily="18" charset="0"/>
              </a:rPr>
              <a:t>g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&gt; represent the average Lorentz factor of the electrons before and after interaction, and the </a:t>
            </a:r>
            <a:r>
              <a:rPr lang="en-US" dirty="0">
                <a:latin typeface="Symbol" pitchFamily="2" charset="2"/>
                <a:ea typeface="Baskerville" panose="02020502070401020303" pitchFamily="18" charset="0"/>
              </a:rPr>
              <a:t>s</a:t>
            </a:r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s are the standard deviations of the beam parallel and perpendicular to the laser polarization.</a:t>
            </a:r>
          </a:p>
          <a:p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1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6349"/>
            <a:ext cx="9144000" cy="6850800"/>
            <a:chOff x="-1" y="6349"/>
            <a:chExt cx="9144000" cy="6850800"/>
          </a:xfrm>
        </p:grpSpPr>
        <p:sp>
          <p:nvSpPr>
            <p:cNvPr id="4" name="Rectangle 3"/>
            <p:cNvSpPr/>
            <p:nvPr/>
          </p:nvSpPr>
          <p:spPr>
            <a:xfrm>
              <a:off x="-1" y="6349"/>
              <a:ext cx="9144000" cy="6850800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36588" y="6187516"/>
              <a:ext cx="8235950" cy="16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234683" y="646587"/>
            <a:ext cx="863785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984822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/>
                <a:cs typeface="Baskerville"/>
              </a:rPr>
              <a:t>Thanks for your attention!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116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skerville"/>
                <a:cs typeface="Baskerville"/>
              </a:rPr>
              <a:t>Gianluca Sarri</a:t>
            </a:r>
          </a:p>
          <a:p>
            <a:pPr algn="ctr"/>
            <a:r>
              <a:rPr lang="en-US" sz="2000" i="1" dirty="0" err="1">
                <a:latin typeface="Baskerville"/>
                <a:cs typeface="Baskerville"/>
              </a:rPr>
              <a:t>g.sarri@qub.ac.uk</a:t>
            </a:r>
            <a:endParaRPr lang="en-US" sz="2000" i="1" dirty="0">
              <a:latin typeface="Baskerville"/>
              <a:cs typeface="Baskerville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65B531-6BCE-FC45-BBAE-FCFF6C4F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57550"/>
            <a:ext cx="1629551" cy="583849"/>
          </a:xfrm>
          <a:prstGeom prst="rect">
            <a:avLst/>
          </a:prstGeom>
        </p:spPr>
      </p:pic>
      <p:pic>
        <p:nvPicPr>
          <p:cNvPr id="10" name="Picture 2" descr="Laser Und XFEL Experiment">
            <a:extLst>
              <a:ext uri="{FF2B5EF4-FFF2-40B4-BE49-F238E27FC236}">
                <a16:creationId xmlns:a16="http://schemas.microsoft.com/office/drawing/2014/main" id="{617F13B8-9AAB-1941-A382-13615671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3" y="79624"/>
            <a:ext cx="1528354" cy="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9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13207</TotalTime>
  <Words>596</Words>
  <Application>Microsoft Macintosh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Baskerville</vt:lpstr>
      <vt:lpstr>Calibri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Queen's University of Belfast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Gianluca Sarri</dc:creator>
  <cp:lastModifiedBy>Gianluca Sarri</cp:lastModifiedBy>
  <cp:revision>255</cp:revision>
  <cp:lastPrinted>2015-02-27T16:42:33Z</cp:lastPrinted>
  <dcterms:created xsi:type="dcterms:W3CDTF">2014-09-23T07:06:29Z</dcterms:created>
  <dcterms:modified xsi:type="dcterms:W3CDTF">2021-09-06T10:21:39Z</dcterms:modified>
</cp:coreProperties>
</file>