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84" r:id="rId2"/>
    <p:sldId id="285" r:id="rId3"/>
    <p:sldId id="289" r:id="rId4"/>
    <p:sldId id="290" r:id="rId5"/>
    <p:sldId id="291" r:id="rId6"/>
    <p:sldId id="292" r:id="rId7"/>
    <p:sldId id="293" r:id="rId8"/>
    <p:sldId id="294" r:id="rId9"/>
    <p:sldId id="287" r:id="rId10"/>
    <p:sldId id="295" r:id="rId11"/>
    <p:sldId id="28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2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45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4" autoAdjust="0"/>
    <p:restoredTop sz="90634" autoAdjust="0"/>
  </p:normalViewPr>
  <p:slideViewPr>
    <p:cSldViewPr showGuides="1">
      <p:cViewPr varScale="1">
        <p:scale>
          <a:sx n="114" d="100"/>
          <a:sy n="114" d="100"/>
        </p:scale>
        <p:origin x="336" y="176"/>
      </p:cViewPr>
      <p:guideLst>
        <p:guide orient="horz" pos="913"/>
        <p:guide pos="257"/>
      </p:guideLst>
    </p:cSldViewPr>
  </p:slideViewPr>
  <p:outlineViewPr>
    <p:cViewPr>
      <p:scale>
        <a:sx n="33" d="100"/>
        <a:sy n="33" d="100"/>
      </p:scale>
      <p:origin x="0" y="-15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480" y="7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5E6C4-5F43-4FF9-96D4-21B8157BE639}" type="datetimeFigureOut">
              <a:rPr lang="de-DE" smtClean="0"/>
              <a:t>25.08.21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8B182-0F75-451D-B88B-ABD1C205B4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09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BD367-6A7A-405A-BFB1-15817186491F}" type="datetimeFigureOut">
              <a:rPr lang="de-DE" smtClean="0"/>
              <a:t>25.08.21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41318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5255-5329-45F9-87F3-A2F9FB4734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67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56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2925" indent="-187325" algn="l" defTabSz="914400" rtl="0" eaLnBrk="1" latinLnBrk="0" hangingPunct="1">
      <a:buFont typeface="Arial" panose="020B0604020202020204" pitchFamily="34" charset="0"/>
      <a:buChar char="•"/>
      <a:tabLst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207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1"/>
            <a:ext cx="11376025" cy="1855254"/>
          </a:xfrm>
        </p:spPr>
        <p:txBody>
          <a:bodyPr anchor="t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7BDDAEA-9330-49C2-BDC0-9EC5B726588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1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25 August 2021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47463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25 August 2021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9C675125-65B7-4F5B-AEF0-C38D81E746C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8075612" y="1449388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23FA31D8-E476-4ADE-8ED0-89F2667028D2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8075612" y="4005263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6810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25 August 2021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9" y="1406427"/>
            <a:ext cx="370840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9" y="3963533"/>
            <a:ext cx="370840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259262" y="1449389"/>
            <a:ext cx="3673475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4259263" y="4005263"/>
            <a:ext cx="3673475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  <p:sp>
        <p:nvSpPr>
          <p:cNvPr id="12" name="Bildplatzhalter 6">
            <a:extLst>
              <a:ext uri="{FF2B5EF4-FFF2-40B4-BE49-F238E27FC236}">
                <a16:creationId xmlns:a16="http://schemas.microsoft.com/office/drawing/2014/main" id="{68AD19F6-8B2A-4294-9E9A-47F8C86A5D6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  <p:sp>
        <p:nvSpPr>
          <p:cNvPr id="13" name="Bildplatzhalter 6">
            <a:extLst>
              <a:ext uri="{FF2B5EF4-FFF2-40B4-BE49-F238E27FC236}">
                <a16:creationId xmlns:a16="http://schemas.microsoft.com/office/drawing/2014/main" id="{B0BE3BFA-E3C5-48E6-ADE2-3072C916F3F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53029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25 August 2021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1137602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896943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25 August 2021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561657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6167437" y="1449389"/>
            <a:ext cx="5616575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75352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25 August 2021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370839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4259263" y="1449389"/>
            <a:ext cx="752474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41425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25 August 2021</a:t>
            </a:r>
            <a:endParaRPr lang="en-US" noProof="0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722976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25 August 2021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59894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208E4DA-F01F-4DA4-AFAC-53CEEC220C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79" y="4587296"/>
            <a:ext cx="598825" cy="185118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2955C6E6-DAFB-471E-9050-E05D2B8F3D0D}"/>
              </a:ext>
            </a:extLst>
          </p:cNvPr>
          <p:cNvSpPr/>
          <p:nvPr userDrawn="1"/>
        </p:nvSpPr>
        <p:spPr>
          <a:xfrm>
            <a:off x="395288" y="3980131"/>
            <a:ext cx="4572000" cy="3731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10000"/>
              </a:lnSpc>
            </a:pPr>
            <a:r>
              <a:rPr lang="de-DE" b="1" dirty="0"/>
              <a:t>Contact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F6E932F-91BF-4BB6-A060-480141891B9A}"/>
              </a:ext>
            </a:extLst>
          </p:cNvPr>
          <p:cNvSpPr/>
          <p:nvPr userDrawn="1"/>
        </p:nvSpPr>
        <p:spPr>
          <a:xfrm>
            <a:off x="395288" y="4516739"/>
            <a:ext cx="2700548" cy="189993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20000"/>
              </a:lnSpc>
              <a:tabLst>
                <a:tab pos="715963" algn="l"/>
              </a:tabLst>
            </a:pPr>
            <a:r>
              <a:rPr lang="de-DE" dirty="0"/>
              <a:t>	Deutsches </a:t>
            </a:r>
          </a:p>
          <a:p>
            <a:pPr>
              <a:lnSpc>
                <a:spcPct val="120000"/>
              </a:lnSpc>
            </a:pPr>
            <a:r>
              <a:rPr lang="de-DE" dirty="0"/>
              <a:t>Elektronen-Synchrotron</a:t>
            </a:r>
          </a:p>
          <a:p>
            <a:pPr>
              <a:lnSpc>
                <a:spcPct val="120000"/>
              </a:lnSpc>
            </a:pPr>
            <a:endParaRPr lang="de-DE" dirty="0"/>
          </a:p>
          <a:p>
            <a:pPr>
              <a:lnSpc>
                <a:spcPct val="120000"/>
              </a:lnSpc>
            </a:pPr>
            <a:r>
              <a:rPr lang="de-DE" dirty="0"/>
              <a:t>www.desy.de</a:t>
            </a:r>
          </a:p>
        </p:txBody>
      </p:sp>
      <p:sp>
        <p:nvSpPr>
          <p:cNvPr id="7" name="Textplatzhalter 7">
            <a:extLst>
              <a:ext uri="{FF2B5EF4-FFF2-40B4-BE49-F238E27FC236}">
                <a16:creationId xmlns:a16="http://schemas.microsoft.com/office/drawing/2014/main" id="{79C784CF-EB19-427C-881F-56D046C308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99891" y="4516739"/>
            <a:ext cx="5148821" cy="1899936"/>
          </a:xfrm>
        </p:spPr>
        <p:txBody>
          <a:bodyPr/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/>
            </a:lvl1pPr>
            <a:lvl2pPr marL="361950" indent="0">
              <a:buNone/>
              <a:defRPr/>
            </a:lvl2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5307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6"/>
          <p:cNvSpPr>
            <a:spLocks noGrp="1"/>
          </p:cNvSpPr>
          <p:nvPr>
            <p:ph type="pic" sz="quarter" idx="14"/>
          </p:nvPr>
        </p:nvSpPr>
        <p:spPr>
          <a:xfrm>
            <a:off x="2" y="1"/>
            <a:ext cx="12191997" cy="3429001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2"/>
            <a:ext cx="11376025" cy="1099777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889339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8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5629FEB-7EDF-4566-BF2D-9E9B8D44D5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338F9ECC-B605-4D88-9A7C-3D464250847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85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cya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5757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2023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25 August 2021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8" y="817500"/>
            <a:ext cx="11376024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3340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406427"/>
            <a:ext cx="5616575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25 August 2021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6167439" y="1406427"/>
            <a:ext cx="5616574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4871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9" y="1406427"/>
            <a:ext cx="3708400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25 August 2021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259263" y="1406427"/>
            <a:ext cx="3673475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5"/>
          </p:nvPr>
        </p:nvSpPr>
        <p:spPr>
          <a:xfrm>
            <a:off x="8075612" y="1406427"/>
            <a:ext cx="3708399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34802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25 August 2021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6167437" y="1449389"/>
            <a:ext cx="5616576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6167438" y="4005263"/>
            <a:ext cx="5616576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71160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25 August 2021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2E8BFC49-6C4E-4A78-A7A9-0AB60943F6F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167438" y="1449388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6B2B23C8-8ABC-4DC4-A6B8-3AA482F3414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167438" y="4005263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87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988" y="349611"/>
            <a:ext cx="11376024" cy="4510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1406427"/>
            <a:ext cx="11376025" cy="5010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1578" y="6580800"/>
            <a:ext cx="9948937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Gamma Group Meeting  |  25 August 2021</a:t>
            </a:r>
            <a:endParaRPr lang="en-US" dirty="0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10848528" y="6580800"/>
            <a:ext cx="935485" cy="186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1000" b="1" noProof="0" dirty="0"/>
              <a:t>Page </a:t>
            </a:r>
            <a:fld id="{0427E4B2-AC28-443E-BE04-5CD55098A90B}" type="slidenum">
              <a:rPr lang="en-US" sz="1000" b="1" noProof="0" smtClean="0"/>
              <a:pPr algn="r"/>
              <a:t>‹#›</a:t>
            </a:fld>
            <a:endParaRPr lang="en-US" sz="1000" b="1" noProof="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A7829311-53B7-4C59-9288-3343CCC381FC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12" y="6614019"/>
            <a:ext cx="325552" cy="10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29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72" r:id="rId3"/>
    <p:sldLayoutId id="2147483680" r:id="rId4"/>
    <p:sldLayoutId id="2147483662" r:id="rId5"/>
    <p:sldLayoutId id="2147483668" r:id="rId6"/>
    <p:sldLayoutId id="2147483673" r:id="rId7"/>
    <p:sldLayoutId id="2147483670" r:id="rId8"/>
    <p:sldLayoutId id="2147483678" r:id="rId9"/>
    <p:sldLayoutId id="2147483674" r:id="rId10"/>
    <p:sldLayoutId id="2147483679" r:id="rId11"/>
    <p:sldLayoutId id="2147483675" r:id="rId12"/>
    <p:sldLayoutId id="2147483669" r:id="rId13"/>
    <p:sldLayoutId id="2147483676" r:id="rId14"/>
    <p:sldLayoutId id="2147483677" r:id="rId15"/>
    <p:sldLayoutId id="2147483666" r:id="rId16"/>
    <p:sldLayoutId id="2147483667" r:id="rId17"/>
    <p:sldLayoutId id="2147483681" r:id="rId1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tabLst>
          <a:tab pos="36195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6225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13" userDrawn="1">
          <p15:clr>
            <a:srgbClr val="F26B43"/>
          </p15:clr>
        </p15:guide>
        <p15:guide id="2" pos="3885" userDrawn="1">
          <p15:clr>
            <a:srgbClr val="F26B43"/>
          </p15:clr>
        </p15:guide>
        <p15:guide id="3" pos="3795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pos="257" userDrawn="1">
          <p15:clr>
            <a:srgbClr val="F26B43"/>
          </p15:clr>
        </p15:guide>
        <p15:guide id="6" orient="horz" pos="4042" userDrawn="1">
          <p15:clr>
            <a:srgbClr val="F26B43"/>
          </p15:clr>
        </p15:guide>
        <p15:guide id="7" orient="horz" pos="2432" userDrawn="1">
          <p15:clr>
            <a:srgbClr val="F26B43"/>
          </p15:clr>
        </p15:guide>
        <p15:guide id="8" orient="horz" pos="2523" userDrawn="1">
          <p15:clr>
            <a:srgbClr val="F26B43"/>
          </p15:clr>
        </p15:guide>
        <p15:guide id="9" pos="2593" userDrawn="1">
          <p15:clr>
            <a:srgbClr val="F26B43"/>
          </p15:clr>
        </p15:guide>
        <p15:guide id="10" pos="2683" userDrawn="1">
          <p15:clr>
            <a:srgbClr val="F26B43"/>
          </p15:clr>
        </p15:guide>
        <p15:guide id="11" pos="4997" userDrawn="1">
          <p15:clr>
            <a:srgbClr val="F26B43"/>
          </p15:clr>
        </p15:guide>
        <p15:guide id="12" pos="508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confluence.desy.de/display/DESYAstroparticle/Presence+table" TargetMode="Externa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indico.desy.de/event/31270/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E72B96F-D478-CB4B-89A9-F030588044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noProof="0" dirty="0"/>
              <a:t>Gamma Group Meeting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27FC31F3-1824-6247-B3ED-E1A4B24F65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2390130"/>
          </a:xfrm>
        </p:spPr>
        <p:txBody>
          <a:bodyPr/>
          <a:lstStyle/>
          <a:p>
            <a:r>
              <a:rPr lang="en-GB" noProof="0" dirty="0"/>
              <a:t>Check-in</a:t>
            </a:r>
          </a:p>
          <a:p>
            <a:r>
              <a:rPr lang="en-GB" dirty="0"/>
              <a:t>News: H.E.S.S. extension, ERC procedure</a:t>
            </a:r>
          </a:p>
          <a:p>
            <a:r>
              <a:rPr lang="en-GB" dirty="0"/>
              <a:t>Working in Corona times</a:t>
            </a:r>
          </a:p>
          <a:p>
            <a:r>
              <a:rPr lang="en-GB" dirty="0"/>
              <a:t>Group retreat / </a:t>
            </a:r>
            <a:r>
              <a:rPr lang="en-GB" dirty="0" err="1"/>
              <a:t>Betriebsausflug</a:t>
            </a:r>
            <a:r>
              <a:rPr lang="en-GB" dirty="0"/>
              <a:t> 23 September 2021</a:t>
            </a:r>
          </a:p>
        </p:txBody>
      </p:sp>
    </p:spTree>
    <p:extLst>
      <p:ext uri="{BB962C8B-B14F-4D97-AF65-F5344CB8AC3E}">
        <p14:creationId xmlns:p14="http://schemas.microsoft.com/office/powerpoint/2010/main" val="554688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D9D2B-A843-EB40-BC57-8BC0916D9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Work mode suggestion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11B6D-C9ED-5445-981E-066C1DDA1C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7" y="1406427"/>
            <a:ext cx="11376025" cy="5451573"/>
          </a:xfrm>
        </p:spPr>
        <p:txBody>
          <a:bodyPr/>
          <a:lstStyle/>
          <a:p>
            <a:r>
              <a:rPr lang="en-GB" dirty="0"/>
              <a:t>We need a real plan now, just stopping by and grab a free office won’t easily work if more of us come to </a:t>
            </a:r>
            <a:r>
              <a:rPr lang="en-GB" dirty="0" err="1"/>
              <a:t>Zeuthen</a:t>
            </a:r>
            <a:endParaRPr lang="en-GB" dirty="0"/>
          </a:p>
          <a:p>
            <a:r>
              <a:rPr lang="en-GB" dirty="0"/>
              <a:t>We will distribute the ca. 10 available air filters over the entire institute’s large offices</a:t>
            </a:r>
          </a:p>
          <a:p>
            <a:r>
              <a:rPr lang="en-GB" dirty="0"/>
              <a:t>I will talk to activity leaders (CTA MST, MC, SST, HESS, VERITAS, ULTRASAT) about 1 fixed presence day a week</a:t>
            </a:r>
            <a:endParaRPr lang="en-DE" dirty="0"/>
          </a:p>
          <a:p>
            <a:r>
              <a:rPr lang="en-DE" dirty="0"/>
              <a:t>We can then look at the office situation on these days and suggest a regular plan</a:t>
            </a:r>
          </a:p>
          <a:p>
            <a:r>
              <a:rPr lang="en-DE" dirty="0"/>
              <a:t>For now, we keep using the presence table at </a:t>
            </a:r>
            <a:r>
              <a:rPr lang="en-GB" dirty="0">
                <a:hlinkClick r:id="rId2"/>
              </a:rPr>
              <a:t>https://confluence.desy.de/display/DESYAstroparticle/Presence+table</a:t>
            </a:r>
            <a:endParaRPr lang="en-GB" dirty="0"/>
          </a:p>
          <a:p>
            <a:r>
              <a:rPr lang="en-GB" dirty="0"/>
              <a:t>Arrange / agree with each other please until we have a new suggestion </a:t>
            </a:r>
            <a:r>
              <a:rPr lang="en-GB"/>
              <a:t>(next week?)</a:t>
            </a:r>
            <a:endParaRPr lang="en-DE" dirty="0"/>
          </a:p>
          <a:p>
            <a:pPr lvl="1"/>
            <a:endParaRPr lang="en-D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770773-B0BF-E244-AC33-FB79DDEE3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25 August 2021</a:t>
            </a:r>
            <a:endParaRPr lang="en-US" noProof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5FE375-A62A-D947-9BE3-516968BF49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52301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C0884-5DEA-864D-BE86-AEF12F6CE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Group retreat / Betriebsausflug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83C02-A81D-7643-9883-F30FB0F28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DE" dirty="0"/>
              <a:t>DESY-wide day for the restreat is 23 September</a:t>
            </a:r>
          </a:p>
          <a:p>
            <a:r>
              <a:rPr lang="en-DE" dirty="0"/>
              <a:t>Suggestion is to do one for all of Gamma</a:t>
            </a:r>
          </a:p>
          <a:p>
            <a:r>
              <a:rPr lang="en-DE" dirty="0"/>
              <a:t>So far Sonal and I will organise it</a:t>
            </a:r>
          </a:p>
          <a:p>
            <a:r>
              <a:rPr lang="en-DE" dirty="0"/>
              <a:t>We will do a hike together somewhere near Zeuthen and end in the early afternoon with a picknick / lunch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14D85C-0FEA-7F42-81C3-D2CC18A3C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25 August 2021</a:t>
            </a:r>
            <a:endParaRPr lang="en-US" noProof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55031F-E19C-844E-ACA1-18B01AD270A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42806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634ADAD-AB29-AF47-A7F1-93B5F702D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News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CB56D07-BBE6-8643-B6F0-3BBF60EAC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7" y="1406427"/>
            <a:ext cx="7992269" cy="5361214"/>
          </a:xfrm>
        </p:spPr>
        <p:txBody>
          <a:bodyPr/>
          <a:lstStyle/>
          <a:p>
            <a:r>
              <a:rPr lang="en-DE" dirty="0"/>
              <a:t>H.E.S.S. operations extended by 2 years (September 2024)</a:t>
            </a:r>
          </a:p>
          <a:p>
            <a:pPr lvl="1"/>
            <a:r>
              <a:rPr lang="en-DE" dirty="0"/>
              <a:t>Smooth sailing operations only</a:t>
            </a:r>
          </a:p>
          <a:p>
            <a:pPr lvl="1"/>
            <a:r>
              <a:rPr lang="en-DE" dirty="0"/>
              <a:t>DESY group by end of ‘22: 11 </a:t>
            </a:r>
            <a:r>
              <a:rPr lang="en-DE" dirty="0">
                <a:sym typeface="Wingdings" pitchFamily="2" charset="2"/>
              </a:rPr>
              <a:t> 4 authors</a:t>
            </a:r>
          </a:p>
          <a:p>
            <a:pPr lvl="1"/>
            <a:r>
              <a:rPr lang="en-DE" dirty="0">
                <a:sym typeface="Wingdings" pitchFamily="2" charset="2"/>
              </a:rPr>
              <a:t>Inline with a general push from end of next year on at the latest to focus even more on CTA</a:t>
            </a:r>
          </a:p>
          <a:p>
            <a:endParaRPr lang="en-DE" dirty="0">
              <a:sym typeface="Wingdings" pitchFamily="2" charset="2"/>
            </a:endParaRPr>
          </a:p>
          <a:p>
            <a:r>
              <a:rPr lang="en-DE" dirty="0">
                <a:sym typeface="Wingdings" pitchFamily="2" charset="2"/>
              </a:rPr>
              <a:t>New DESY ERC procedure: Expression of Interest form for potential future grantees, deadline 13 September, DESY workshop planned to support goods candidates (October)</a:t>
            </a:r>
          </a:p>
          <a:p>
            <a:endParaRPr lang="en-DE" dirty="0">
              <a:sym typeface="Wingdings" pitchFamily="2" charset="2"/>
            </a:endParaRPr>
          </a:p>
          <a:p>
            <a:r>
              <a:rPr lang="en-DE" dirty="0">
                <a:sym typeface="Wingdings" pitchFamily="2" charset="2"/>
              </a:rPr>
              <a:t>New permanent staff members of our group: Emma de Oña Wilhelmi and Merlin Barschke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8F73D63-5FBF-D246-9710-81AECF4100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0AD0206-D0C2-9741-A4C5-339FFDD85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25 August 2021</a:t>
            </a:r>
            <a:endParaRPr lang="en-US" noProof="0" dirty="0"/>
          </a:p>
        </p:txBody>
      </p:sp>
      <p:pic>
        <p:nvPicPr>
          <p:cNvPr id="1026" name="Picture 2" descr="de Oña Wilhelmi">
            <a:extLst>
              <a:ext uri="{FF2B5EF4-FFF2-40B4-BE49-F238E27FC236}">
                <a16:creationId xmlns:a16="http://schemas.microsoft.com/office/drawing/2014/main" id="{5D281636-5E74-5D4F-9E1A-9B2B0395F7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6909" y="4597304"/>
            <a:ext cx="1424327" cy="1784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arschke">
            <a:extLst>
              <a:ext uri="{FF2B5EF4-FFF2-40B4-BE49-F238E27FC236}">
                <a16:creationId xmlns:a16="http://schemas.microsoft.com/office/drawing/2014/main" id="{2CFCC9B7-A383-DB44-B6B7-2BAA24D711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1973" y="4597304"/>
            <a:ext cx="1424327" cy="1784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1844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634ADAD-AB29-AF47-A7F1-93B5F702D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News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CB56D07-BBE6-8643-B6F0-3BBF60EAC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7" y="1406427"/>
            <a:ext cx="7992269" cy="5361214"/>
          </a:xfrm>
        </p:spPr>
        <p:txBody>
          <a:bodyPr/>
          <a:lstStyle/>
          <a:p>
            <a:r>
              <a:rPr lang="en-DE" dirty="0">
                <a:sym typeface="Wingdings" pitchFamily="2" charset="2"/>
              </a:rPr>
              <a:t>New postdocs: Shashank Kumar, Sonal Patel, Constantin Steppa, Andrea Porelli (shuffle TAIGA  ULTRASAT), Tim Holch</a:t>
            </a:r>
          </a:p>
          <a:p>
            <a:r>
              <a:rPr lang="en-DE" dirty="0">
                <a:sym typeface="Wingdings" pitchFamily="2" charset="2"/>
              </a:rPr>
              <a:t>New PhDs: Jonas Sinapius (DESY, variable blazars), Jowita Borowska (HUB, HESS + optical), Tim Geffke (HUB, MeVCube)</a:t>
            </a:r>
          </a:p>
          <a:p>
            <a:r>
              <a:rPr lang="en-DE" dirty="0">
                <a:sym typeface="Wingdings" pitchFamily="2" charset="2"/>
              </a:rPr>
              <a:t>Maria Haupt back from maternity leave</a:t>
            </a:r>
          </a:p>
          <a:p>
            <a:endParaRPr lang="en-DE" dirty="0">
              <a:sym typeface="Wingdings" pitchFamily="2" charset="2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8F73D63-5FBF-D246-9710-81AECF4100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0AD0206-D0C2-9741-A4C5-339FFDD85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25 August 2021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01041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BBFA3-3883-E141-8A47-9CDA74C2A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Survey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F93547-A0FC-7641-A31A-5DA2BF70A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DE" dirty="0"/>
              <a:t>URL </a:t>
            </a:r>
            <a:r>
              <a:rPr lang="en-GB" dirty="0">
                <a:hlinkClick r:id="rId2"/>
              </a:rPr>
              <a:t>https://indico.desy.de/event/31270/</a:t>
            </a:r>
            <a:r>
              <a:rPr lang="en-GB" dirty="0"/>
              <a:t> </a:t>
            </a:r>
            <a:endParaRPr lang="en-DE" dirty="0"/>
          </a:p>
          <a:p>
            <a:r>
              <a:rPr lang="en-DE" dirty="0"/>
              <a:t>Results: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C2ABD4-50EE-D94B-A4CE-8F47766A1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25 August 2021</a:t>
            </a:r>
            <a:endParaRPr lang="en-US" noProof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A743CC-D714-5142-B0DC-D0FFFB62B91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DE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7E59F56-D2AE-0949-934A-D797E3448F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000" y="2423120"/>
            <a:ext cx="104140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162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A37636-6E69-6A45-BDDF-6038FC154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25 August 2021</a:t>
            </a:r>
            <a:endParaRPr lang="en-US" noProof="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AE1326A-462B-CC46-B4D7-671DE00692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050" y="635000"/>
            <a:ext cx="10375900" cy="55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548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84306F1-6DAF-794C-82E7-AF7BBE219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25 August 2021</a:t>
            </a:r>
            <a:endParaRPr lang="en-US" noProof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AAE7ED2-3D0A-C441-9FB9-9455D83004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300" y="1454150"/>
            <a:ext cx="10439400" cy="394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387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DCCFAA5-834F-7D44-B789-0772C4091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25 August 2021</a:t>
            </a:r>
            <a:endParaRPr lang="en-US" noProof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CDF2E21-815D-5342-BBBD-1ED9C4DCE6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352550"/>
            <a:ext cx="10363200" cy="415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726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FE4ABE1-AD54-B74E-B05F-CC3D79F93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25 August 2021</a:t>
            </a:r>
            <a:endParaRPr lang="en-US" noProof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4E3AAAC-99AD-9B44-AACC-602145339B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4427" y="0"/>
            <a:ext cx="906314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322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D9D2B-A843-EB40-BC57-8BC0916D9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Working in Corona times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11B6D-C9ED-5445-981E-066C1DDA1C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7" y="1406427"/>
            <a:ext cx="11376025" cy="5451573"/>
          </a:xfrm>
        </p:spPr>
        <p:txBody>
          <a:bodyPr/>
          <a:lstStyle/>
          <a:p>
            <a:r>
              <a:rPr lang="en-DE" dirty="0"/>
              <a:t>Essential to increase on-campus work ‘a little bit’</a:t>
            </a:r>
          </a:p>
          <a:p>
            <a:r>
              <a:rPr lang="en-DE" dirty="0"/>
              <a:t>From my perspective, and the other staff researchers I talked to, we should establish a new Gamma group ’best practise’ of ~ 2 days a week on campus so that we </a:t>
            </a:r>
            <a:r>
              <a:rPr lang="en-DE" b="1" u="sng" dirty="0"/>
              <a:t>start seeing each other again</a:t>
            </a:r>
          </a:p>
          <a:p>
            <a:pPr lvl="1"/>
            <a:r>
              <a:rPr lang="en-DE" dirty="0"/>
              <a:t>Mandatory to make sure not to exclude people in home office from group meetings: have to stick to Zoom or hybrid meetings for regular events *if* not everyone directly involved on Campus</a:t>
            </a:r>
          </a:p>
          <a:p>
            <a:pPr lvl="1"/>
            <a:r>
              <a:rPr lang="en-DE" dirty="0"/>
              <a:t>Of course, nothing against enjoying a meeting at the lake in person for something important and then offline persons are updated later, but make sure that in general you find ways to be inclusive</a:t>
            </a:r>
          </a:p>
          <a:p>
            <a:r>
              <a:rPr lang="en-US" dirty="0"/>
              <a:t>Main complication is the o</a:t>
            </a:r>
            <a:r>
              <a:rPr lang="en-DE" dirty="0"/>
              <a:t>ffice space, the current rules are:</a:t>
            </a:r>
          </a:p>
          <a:p>
            <a:pPr lvl="1"/>
            <a:r>
              <a:rPr lang="en-GB" dirty="0"/>
              <a:t>1 person per office (&lt;= 20 sqm)</a:t>
            </a:r>
          </a:p>
          <a:p>
            <a:pPr lvl="1"/>
            <a:r>
              <a:rPr lang="en-GB" dirty="0"/>
              <a:t>2 or more persons in offices possible for &gt; 20 sqm; masks or air filters mandatory in these cases, plus frequent ventilation</a:t>
            </a:r>
          </a:p>
          <a:p>
            <a:pPr lvl="1"/>
            <a:endParaRPr lang="en-D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770773-B0BF-E244-AC33-FB79DDEE3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25 August 2021</a:t>
            </a:r>
            <a:endParaRPr lang="en-US" noProof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5FE375-A62A-D947-9BE3-516968BF49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07334056"/>
      </p:ext>
    </p:extLst>
  </p:cSld>
  <p:clrMapOvr>
    <a:masterClrMapping/>
  </p:clrMapOvr>
</p:sld>
</file>

<file path=ppt/theme/theme1.xml><?xml version="1.0" encoding="utf-8"?>
<a:theme xmlns:a="http://schemas.openxmlformats.org/drawingml/2006/main" name="DESY">
  <a:themeElements>
    <a:clrScheme name="DESY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18F1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>
      <a:srgbClr val="8B6EC9"/>
    </a:custClr>
    <a:custClr>
      <a:srgbClr val="E35D50"/>
    </a:custClr>
    <a:custClr>
      <a:srgbClr val="5BC5F1"/>
    </a:custClr>
    <a:custClr>
      <a:srgbClr val="00AA92"/>
    </a:custClr>
  </a:custClrLst>
  <a:extLst>
    <a:ext uri="{05A4C25C-085E-4340-85A3-A5531E510DB2}">
      <thm15:themeFamily xmlns:thm15="http://schemas.microsoft.com/office/thememl/2012/main" name="DESY_PowerPoint_16x9_en" id="{ED1DA846-A5A4-E442-9322-4DA9947D87AF}" vid="{DA30F867-7A5A-2E44-80B9-2529E5C7A12D}"/>
    </a:ext>
  </a:extLst>
</a:theme>
</file>

<file path=ppt/theme/theme2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40107</TotalTime>
  <Words>615</Words>
  <Application>Microsoft Macintosh PowerPoint</Application>
  <PresentationFormat>Widescreen</PresentationFormat>
  <Paragraphs>51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Arial</vt:lpstr>
      <vt:lpstr>DESY</vt:lpstr>
      <vt:lpstr>Gamma Group Meeting</vt:lpstr>
      <vt:lpstr>News</vt:lpstr>
      <vt:lpstr>News</vt:lpstr>
      <vt:lpstr>Survey</vt:lpstr>
      <vt:lpstr>PowerPoint Presentation</vt:lpstr>
      <vt:lpstr>PowerPoint Presentation</vt:lpstr>
      <vt:lpstr>PowerPoint Presentation</vt:lpstr>
      <vt:lpstr>PowerPoint Presentation</vt:lpstr>
      <vt:lpstr>Working in Corona times</vt:lpstr>
      <vt:lpstr>Work mode suggestion</vt:lpstr>
      <vt:lpstr>Group retreat / Betriebsausflug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Microsoft Office-Anwender</dc:creator>
  <cp:lastModifiedBy>David Berge</cp:lastModifiedBy>
  <cp:revision>574</cp:revision>
  <cp:lastPrinted>2021-02-23T09:13:38Z</cp:lastPrinted>
  <dcterms:created xsi:type="dcterms:W3CDTF">2018-01-19T12:33:44Z</dcterms:created>
  <dcterms:modified xsi:type="dcterms:W3CDTF">2021-08-26T08:36:19Z</dcterms:modified>
</cp:coreProperties>
</file>