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4" r:id="rId2"/>
    <p:sldId id="285" r:id="rId3"/>
    <p:sldId id="289" r:id="rId4"/>
    <p:sldId id="290" r:id="rId5"/>
    <p:sldId id="291" r:id="rId6"/>
    <p:sldId id="292" r:id="rId7"/>
    <p:sldId id="293" r:id="rId8"/>
    <p:sldId id="294" r:id="rId9"/>
    <p:sldId id="287" r:id="rId10"/>
    <p:sldId id="295" r:id="rId11"/>
    <p:sldId id="288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4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4" autoAdjust="0"/>
    <p:restoredTop sz="90634" autoAdjust="0"/>
  </p:normalViewPr>
  <p:slideViewPr>
    <p:cSldViewPr showGuides="1">
      <p:cViewPr varScale="1">
        <p:scale>
          <a:sx n="114" d="100"/>
          <a:sy n="114" d="100"/>
        </p:scale>
        <p:origin x="336" y="176"/>
      </p:cViewPr>
      <p:guideLst>
        <p:guide orient="horz" pos="913"/>
        <p:guide pos="257"/>
      </p:guideLst>
    </p:cSldViewPr>
  </p:slideViewPr>
  <p:outlineViewPr>
    <p:cViewPr>
      <p:scale>
        <a:sx n="33" d="100"/>
        <a:sy n="33" d="100"/>
      </p:scale>
      <p:origin x="0" y="-156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25.08.21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25.08.21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1"/>
            <a:ext cx="113760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A7BDDAEA-9330-49C2-BDC0-9EC5B726588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44746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752475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9C675125-65B7-4F5B-AEF0-C38D81E746CF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8075612" y="1449388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23FA31D8-E476-4ADE-8ED0-89F2667028D2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8075612" y="4005263"/>
            <a:ext cx="3708399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16810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9" y="1406427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9" y="3963533"/>
            <a:ext cx="3708400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259262" y="1449389"/>
            <a:ext cx="3673475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259263" y="4005263"/>
            <a:ext cx="3673475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2" name="Bildplatzhalter 6">
            <a:extLst>
              <a:ext uri="{FF2B5EF4-FFF2-40B4-BE49-F238E27FC236}">
                <a16:creationId xmlns:a16="http://schemas.microsoft.com/office/drawing/2014/main" id="{68AD19F6-8B2A-4294-9E9A-47F8C86A5D65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75611" y="1449389"/>
            <a:ext cx="3708401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3" name="Bildplatzhalter 6">
            <a:extLst>
              <a:ext uri="{FF2B5EF4-FFF2-40B4-BE49-F238E27FC236}">
                <a16:creationId xmlns:a16="http://schemas.microsoft.com/office/drawing/2014/main" id="{B0BE3BFA-E3C5-48E6-ADE2-3072C916F3FE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8075612" y="4005263"/>
            <a:ext cx="3708401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530298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113760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561657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6167437" y="1449389"/>
            <a:ext cx="5616575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75352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Pictures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07989" y="1449389"/>
            <a:ext cx="370839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5"/>
          </p:nvPr>
        </p:nvSpPr>
        <p:spPr>
          <a:xfrm>
            <a:off x="4259263" y="1449389"/>
            <a:ext cx="7524749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7414256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A208E4DA-F01F-4DA4-AFAC-53CEEC220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955C6E6-DAFB-471E-9050-E05D2B8F3D0D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3F6E932F-91BF-4BB6-A060-480141891B9A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79C784CF-EB19-427C-881F-56D046C3083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5307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2" y="1"/>
            <a:ext cx="12191997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2"/>
            <a:ext cx="113760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14396" y="4096780"/>
            <a:ext cx="11369548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25629FEB-7EDF-4566-BF2D-9E9B8D44D5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68" y="6261914"/>
            <a:ext cx="2168482" cy="160615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338F9ECC-B605-4D88-9A7C-3D464250847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3032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7988" y="349610"/>
            <a:ext cx="113760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20239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8" y="817500"/>
            <a:ext cx="11376024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8" y="1406427"/>
            <a:ext cx="56165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6167439" y="1406427"/>
            <a:ext cx="5616574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3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989" y="1406427"/>
            <a:ext cx="3708400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259263" y="1406427"/>
            <a:ext cx="3673475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5"/>
          </p:nvPr>
        </p:nvSpPr>
        <p:spPr>
          <a:xfrm>
            <a:off x="8075612" y="1406427"/>
            <a:ext cx="3708399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34802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6167437" y="1449389"/>
            <a:ext cx="5616576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6167438" y="4005263"/>
            <a:ext cx="5616576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407987" y="817500"/>
            <a:ext cx="11376025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407988" y="1406427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407988" y="3963533"/>
            <a:ext cx="5616575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5">
            <a:extLst>
              <a:ext uri="{FF2B5EF4-FFF2-40B4-BE49-F238E27FC236}">
                <a16:creationId xmlns:a16="http://schemas.microsoft.com/office/drawing/2014/main" id="{2E8BFC49-6C4E-4A78-A7A9-0AB60943F6F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6167438" y="1449388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13" name="Inhaltsplatzhalter 5">
            <a:extLst>
              <a:ext uri="{FF2B5EF4-FFF2-40B4-BE49-F238E27FC236}">
                <a16:creationId xmlns:a16="http://schemas.microsoft.com/office/drawing/2014/main" id="{6B2B23C8-8ABC-4DC4-A6B8-3AA482F34140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6167438" y="4005263"/>
            <a:ext cx="5616574" cy="2411412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5878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7988" y="349611"/>
            <a:ext cx="11376024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7987" y="1406427"/>
            <a:ext cx="113760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8" y="6580800"/>
            <a:ext cx="9948937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Gamma Group Meeting  |  25 August 2021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10848528" y="6580800"/>
            <a:ext cx="935485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A7829311-53B7-4C59-9288-3343CCC381FC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80" r:id="rId4"/>
    <p:sldLayoutId id="2147483662" r:id="rId5"/>
    <p:sldLayoutId id="2147483668" r:id="rId6"/>
    <p:sldLayoutId id="2147483673" r:id="rId7"/>
    <p:sldLayoutId id="2147483670" r:id="rId8"/>
    <p:sldLayoutId id="2147483678" r:id="rId9"/>
    <p:sldLayoutId id="2147483674" r:id="rId10"/>
    <p:sldLayoutId id="2147483679" r:id="rId11"/>
    <p:sldLayoutId id="2147483675" r:id="rId12"/>
    <p:sldLayoutId id="2147483669" r:id="rId13"/>
    <p:sldLayoutId id="2147483676" r:id="rId14"/>
    <p:sldLayoutId id="2147483677" r:id="rId15"/>
    <p:sldLayoutId id="2147483666" r:id="rId16"/>
    <p:sldLayoutId id="2147483667" r:id="rId17"/>
    <p:sldLayoutId id="2147483681" r:id="rId1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3885" userDrawn="1">
          <p15:clr>
            <a:srgbClr val="F26B43"/>
          </p15:clr>
        </p15:guide>
        <p15:guide id="3" pos="3795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pos="257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  <p15:guide id="9" pos="2593" userDrawn="1">
          <p15:clr>
            <a:srgbClr val="F26B43"/>
          </p15:clr>
        </p15:guide>
        <p15:guide id="10" pos="2683" userDrawn="1">
          <p15:clr>
            <a:srgbClr val="F26B43"/>
          </p15:clr>
        </p15:guide>
        <p15:guide id="11" pos="4997" userDrawn="1">
          <p15:clr>
            <a:srgbClr val="F26B43"/>
          </p15:clr>
        </p15:guide>
        <p15:guide id="12" pos="508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desy.de/display/DESYAstroparticle/Presence+table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indico.desy.de/event/31270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E72B96F-D478-CB4B-89A9-F030588044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noProof="0" dirty="0"/>
              <a:t>Gamma Group Meeting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7FC31F3-1824-6247-B3ED-E1A4B24F65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987" y="2335014"/>
            <a:ext cx="11376025" cy="2390130"/>
          </a:xfrm>
        </p:spPr>
        <p:txBody>
          <a:bodyPr/>
          <a:lstStyle/>
          <a:p>
            <a:r>
              <a:rPr lang="en-GB" noProof="0" dirty="0"/>
              <a:t>Check-in</a:t>
            </a:r>
          </a:p>
          <a:p>
            <a:r>
              <a:rPr lang="en-GB" dirty="0"/>
              <a:t>News: H.E.S.S. extension, ERC procedure</a:t>
            </a:r>
          </a:p>
          <a:p>
            <a:r>
              <a:rPr lang="en-GB" dirty="0"/>
              <a:t>Working in Corona times</a:t>
            </a:r>
          </a:p>
          <a:p>
            <a:r>
              <a:rPr lang="en-GB" dirty="0"/>
              <a:t>Group retreat / </a:t>
            </a:r>
            <a:r>
              <a:rPr lang="en-GB" dirty="0" err="1"/>
              <a:t>Betriebsausflug</a:t>
            </a:r>
            <a:r>
              <a:rPr lang="en-GB" dirty="0"/>
              <a:t> 23 September 2021</a:t>
            </a:r>
          </a:p>
        </p:txBody>
      </p:sp>
    </p:spTree>
    <p:extLst>
      <p:ext uri="{BB962C8B-B14F-4D97-AF65-F5344CB8AC3E}">
        <p14:creationId xmlns:p14="http://schemas.microsoft.com/office/powerpoint/2010/main" val="554688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9D2B-A843-EB40-BC57-8BC0916D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Work mode suggestion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11B6D-C9ED-5445-981E-066C1DDA1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406427"/>
            <a:ext cx="11376025" cy="5451573"/>
          </a:xfrm>
        </p:spPr>
        <p:txBody>
          <a:bodyPr/>
          <a:lstStyle/>
          <a:p>
            <a:r>
              <a:rPr lang="en-GB" dirty="0"/>
              <a:t>We need a real plan now, just stopping by and grab a free office won’t easily work if more of us come to </a:t>
            </a:r>
            <a:r>
              <a:rPr lang="en-GB" dirty="0" err="1"/>
              <a:t>Zeuthen</a:t>
            </a:r>
            <a:endParaRPr lang="en-GB" dirty="0"/>
          </a:p>
          <a:p>
            <a:r>
              <a:rPr lang="en-GB" dirty="0"/>
              <a:t>We will distribute the ca. 10 available air filters over the entire institute’s large offices</a:t>
            </a:r>
          </a:p>
          <a:p>
            <a:r>
              <a:rPr lang="en-GB" dirty="0"/>
              <a:t>I will talk to activity leaders (CTA MST, MC, SST, HESS, VERITAS, ULTRASAT) about 1 fixed presence day a week</a:t>
            </a:r>
            <a:endParaRPr lang="en-DE" dirty="0"/>
          </a:p>
          <a:p>
            <a:r>
              <a:rPr lang="en-DE" dirty="0"/>
              <a:t>We can then look at the office situation on these days and suggest a regular plan</a:t>
            </a:r>
          </a:p>
          <a:p>
            <a:r>
              <a:rPr lang="en-DE" dirty="0"/>
              <a:t>For now, we keep using the presence table at </a:t>
            </a:r>
            <a:r>
              <a:rPr lang="en-GB" dirty="0">
                <a:hlinkClick r:id="rId2"/>
              </a:rPr>
              <a:t>https://confluence.desy.de/display/DESYAstroparticle/Presence+table</a:t>
            </a:r>
            <a:endParaRPr lang="en-GB" dirty="0"/>
          </a:p>
          <a:p>
            <a:r>
              <a:rPr lang="en-GB" dirty="0"/>
              <a:t>Arrange / agree with each other please until we have a new suggestion </a:t>
            </a:r>
            <a:r>
              <a:rPr lang="en-GB"/>
              <a:t>(next week?)</a:t>
            </a:r>
            <a:endParaRPr lang="en-DE" dirty="0"/>
          </a:p>
          <a:p>
            <a:pPr lvl="1"/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70773-B0BF-E244-AC33-FB79DDEE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FE375-A62A-D947-9BE3-516968BF49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5230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C0884-5DEA-864D-BE86-AEF12F6CEE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Group retreat / Betriebsausflug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583C02-A81D-7643-9883-F30FB0F284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DESY-wide day for the restreat is 23 September</a:t>
            </a:r>
          </a:p>
          <a:p>
            <a:r>
              <a:rPr lang="en-DE" dirty="0"/>
              <a:t>Suggestion is to do one for all of Gamma</a:t>
            </a:r>
          </a:p>
          <a:p>
            <a:r>
              <a:rPr lang="en-DE" dirty="0"/>
              <a:t>So far Sonal and I will organise it</a:t>
            </a:r>
          </a:p>
          <a:p>
            <a:r>
              <a:rPr lang="en-DE" dirty="0"/>
              <a:t>We will do a hike together somewhere near Zeuthen and end in the early afternoon with a picknick / lunch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14D85C-0FEA-7F42-81C3-D2CC18A3C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55031F-E19C-844E-ACA1-18B01AD270A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4280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634ADAD-AB29-AF47-A7F1-93B5F702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News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B56D07-BBE6-8643-B6F0-3BBF60EAC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406427"/>
            <a:ext cx="7992269" cy="5361214"/>
          </a:xfrm>
        </p:spPr>
        <p:txBody>
          <a:bodyPr/>
          <a:lstStyle/>
          <a:p>
            <a:r>
              <a:rPr lang="en-DE" dirty="0"/>
              <a:t>H.E.S.S. operations extended by 2 years (September 2024)</a:t>
            </a:r>
          </a:p>
          <a:p>
            <a:pPr lvl="1"/>
            <a:r>
              <a:rPr lang="en-DE" dirty="0"/>
              <a:t>Smooth sailing operations only</a:t>
            </a:r>
          </a:p>
          <a:p>
            <a:pPr lvl="1"/>
            <a:r>
              <a:rPr lang="en-DE" dirty="0"/>
              <a:t>DESY group by end of ‘22: 11 </a:t>
            </a:r>
            <a:r>
              <a:rPr lang="en-DE" dirty="0">
                <a:sym typeface="Wingdings" pitchFamily="2" charset="2"/>
              </a:rPr>
              <a:t> 4 authors</a:t>
            </a:r>
          </a:p>
          <a:p>
            <a:pPr lvl="1"/>
            <a:r>
              <a:rPr lang="en-DE" dirty="0">
                <a:sym typeface="Wingdings" pitchFamily="2" charset="2"/>
              </a:rPr>
              <a:t>Inline with a general push from end of next year on at the latest to focus even more on CTA</a:t>
            </a:r>
          </a:p>
          <a:p>
            <a:endParaRPr lang="en-DE" dirty="0">
              <a:sym typeface="Wingdings" pitchFamily="2" charset="2"/>
            </a:endParaRPr>
          </a:p>
          <a:p>
            <a:r>
              <a:rPr lang="en-DE" dirty="0">
                <a:sym typeface="Wingdings" pitchFamily="2" charset="2"/>
              </a:rPr>
              <a:t>New DESY ERC procedure: Expression of Interest form for potential future grantees, deadline 13 September, DESY workshop planned to support goods candidates (October)</a:t>
            </a:r>
          </a:p>
          <a:p>
            <a:endParaRPr lang="en-DE" dirty="0">
              <a:sym typeface="Wingdings" pitchFamily="2" charset="2"/>
            </a:endParaRPr>
          </a:p>
          <a:p>
            <a:r>
              <a:rPr lang="en-DE" dirty="0">
                <a:sym typeface="Wingdings" pitchFamily="2" charset="2"/>
              </a:rPr>
              <a:t>New permanent staff members of our group: Emma de Oña Wilhelmi and Merlin Barschke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F73D63-5FBF-D246-9710-81AECF4100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AD0206-D0C2-9741-A4C5-339FFDD8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1026" name="Picture 2" descr="de Oña Wilhelmi">
            <a:extLst>
              <a:ext uri="{FF2B5EF4-FFF2-40B4-BE49-F238E27FC236}">
                <a16:creationId xmlns:a16="http://schemas.microsoft.com/office/drawing/2014/main" id="{5D281636-5E74-5D4F-9E1A-9B2B0395F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909" y="4597304"/>
            <a:ext cx="1424327" cy="178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arschke">
            <a:extLst>
              <a:ext uri="{FF2B5EF4-FFF2-40B4-BE49-F238E27FC236}">
                <a16:creationId xmlns:a16="http://schemas.microsoft.com/office/drawing/2014/main" id="{2CFCC9B7-A383-DB44-B6B7-2BAA24D711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1973" y="4597304"/>
            <a:ext cx="1424327" cy="1784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1844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634ADAD-AB29-AF47-A7F1-93B5F702D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News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CB56D07-BBE6-8643-B6F0-3BBF60EAC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406427"/>
            <a:ext cx="7992269" cy="5361214"/>
          </a:xfrm>
        </p:spPr>
        <p:txBody>
          <a:bodyPr/>
          <a:lstStyle/>
          <a:p>
            <a:r>
              <a:rPr lang="en-DE" dirty="0">
                <a:sym typeface="Wingdings" pitchFamily="2" charset="2"/>
              </a:rPr>
              <a:t>New postdocs: Shashank Kumar, Sonal Patel, Constantin Steppa, Andrea Porelli (shuffle TAIGA  ULTRASAT), Tim Holch</a:t>
            </a:r>
          </a:p>
          <a:p>
            <a:r>
              <a:rPr lang="en-DE" dirty="0">
                <a:sym typeface="Wingdings" pitchFamily="2" charset="2"/>
              </a:rPr>
              <a:t>New PhDs: Jonas Sinapius (DESY, variable blazars), Jowita Borowska (HUB, HESS + optical), Tim Geffke (HUB, MeVCube)</a:t>
            </a:r>
          </a:p>
          <a:p>
            <a:r>
              <a:rPr lang="en-DE" dirty="0">
                <a:sym typeface="Wingdings" pitchFamily="2" charset="2"/>
              </a:rPr>
              <a:t>Maria Haupt back from maternity leave</a:t>
            </a:r>
          </a:p>
          <a:p>
            <a:endParaRPr lang="en-DE" dirty="0">
              <a:sym typeface="Wingdings" pitchFamily="2" charset="2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8F73D63-5FBF-D246-9710-81AECF4100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0AD0206-D0C2-9741-A4C5-339FFDD85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0104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BBFA3-3883-E141-8A47-9CDA74C2A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F93547-A0FC-7641-A31A-5DA2BF70A4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DE" dirty="0"/>
              <a:t>URL </a:t>
            </a:r>
            <a:r>
              <a:rPr lang="en-GB" dirty="0">
                <a:hlinkClick r:id="rId2"/>
              </a:rPr>
              <a:t>https://indico.desy.de/event/31270/</a:t>
            </a:r>
            <a:r>
              <a:rPr lang="en-GB" dirty="0"/>
              <a:t> </a:t>
            </a:r>
            <a:endParaRPr lang="en-DE" dirty="0"/>
          </a:p>
          <a:p>
            <a:r>
              <a:rPr lang="en-DE" dirty="0"/>
              <a:t>Results: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C2ABD4-50EE-D94B-A4CE-8F47766A1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A743CC-D714-5142-B0DC-D0FFFB62B91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7E59F56-D2AE-0949-934A-D797E3448F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9000" y="2423120"/>
            <a:ext cx="104140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162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A37636-6E69-6A45-BDDF-6038FC154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AE1326A-462B-CC46-B4D7-671DE0069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8050" y="635000"/>
            <a:ext cx="10375900" cy="55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548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84306F1-6DAF-794C-82E7-AF7BBE219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AE7ED2-3D0A-C441-9FB9-9455D83004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300" y="1454150"/>
            <a:ext cx="10439400" cy="394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87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9DCCFAA5-834F-7D44-B789-0772C4091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DF2E21-815D-5342-BBBD-1ED9C4DCE6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52550"/>
            <a:ext cx="10363200" cy="415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7726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4FE4ABE1-AD54-B74E-B05F-CC3D79F93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E3AAAC-99AD-9B44-AACC-602145339B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4427" y="0"/>
            <a:ext cx="906314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3224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D9D2B-A843-EB40-BC57-8BC0916D9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DE" dirty="0"/>
              <a:t>Working in Corona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11B6D-C9ED-5445-981E-066C1DDA1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987" y="1406427"/>
            <a:ext cx="11376025" cy="5451573"/>
          </a:xfrm>
        </p:spPr>
        <p:txBody>
          <a:bodyPr/>
          <a:lstStyle/>
          <a:p>
            <a:r>
              <a:rPr lang="en-DE" dirty="0"/>
              <a:t>Essential to increase on-campus work ‘a little bit’</a:t>
            </a:r>
          </a:p>
          <a:p>
            <a:r>
              <a:rPr lang="en-DE" dirty="0"/>
              <a:t>From my perspective, and the other staff researchers I talked to, we should establish a new Gamma group ’best practise’ of ~ 2 days a week on campus so that we </a:t>
            </a:r>
            <a:r>
              <a:rPr lang="en-DE" b="1" u="sng" dirty="0"/>
              <a:t>start seeing each other again</a:t>
            </a:r>
          </a:p>
          <a:p>
            <a:pPr lvl="1"/>
            <a:r>
              <a:rPr lang="en-DE" dirty="0"/>
              <a:t>Mandatory to make sure not to exclude people in home office from group meetings: have to stick to Zoom or hybrid meetings for regular events *if* not everyone directly involved on Campus</a:t>
            </a:r>
          </a:p>
          <a:p>
            <a:pPr lvl="1"/>
            <a:r>
              <a:rPr lang="en-DE" dirty="0"/>
              <a:t>Of course, nothing against enjoying a meeting at the lake in person for something important and then offline persons are updated later, but make sure that in general you find ways to be inclusive</a:t>
            </a:r>
          </a:p>
          <a:p>
            <a:r>
              <a:rPr lang="en-US" dirty="0"/>
              <a:t>Main complication is the o</a:t>
            </a:r>
            <a:r>
              <a:rPr lang="en-DE" dirty="0"/>
              <a:t>ffice space, the current rules are:</a:t>
            </a:r>
          </a:p>
          <a:p>
            <a:pPr lvl="1"/>
            <a:r>
              <a:rPr lang="en-GB" dirty="0"/>
              <a:t>1 person per office (&lt;= 20 sqm)</a:t>
            </a:r>
          </a:p>
          <a:p>
            <a:pPr lvl="1"/>
            <a:r>
              <a:rPr lang="en-GB" dirty="0"/>
              <a:t>2 or more persons in offices possible for &gt; 20 sqm; masks or air filters mandatory in these cases, plus frequent ventilation</a:t>
            </a:r>
          </a:p>
          <a:p>
            <a:pPr lvl="1"/>
            <a:endParaRPr lang="en-DE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770773-B0BF-E244-AC33-FB79DDEE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Gamma Group Meeting  |  25 August 2021</a:t>
            </a:r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5FE375-A62A-D947-9BE3-516968BF49C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07334056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16x9_en" id="{ED1DA846-A5A4-E442-9322-4DA9947D87AF}" vid="{DA30F867-7A5A-2E44-80B9-2529E5C7A12D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40107</TotalTime>
  <Words>615</Words>
  <Application>Microsoft Macintosh PowerPoint</Application>
  <PresentationFormat>Widescreen</PresentationFormat>
  <Paragraphs>51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DESY</vt:lpstr>
      <vt:lpstr>Gamma Group Meeting</vt:lpstr>
      <vt:lpstr>News</vt:lpstr>
      <vt:lpstr>News</vt:lpstr>
      <vt:lpstr>Survey</vt:lpstr>
      <vt:lpstr>PowerPoint Presentation</vt:lpstr>
      <vt:lpstr>PowerPoint Presentation</vt:lpstr>
      <vt:lpstr>PowerPoint Presentation</vt:lpstr>
      <vt:lpstr>PowerPoint Presentation</vt:lpstr>
      <vt:lpstr>Working in Corona times</vt:lpstr>
      <vt:lpstr>Work mode suggestion</vt:lpstr>
      <vt:lpstr>Group retreat / Betriebsausflug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David Berge</cp:lastModifiedBy>
  <cp:revision>574</cp:revision>
  <cp:lastPrinted>2021-02-23T09:13:38Z</cp:lastPrinted>
  <dcterms:created xsi:type="dcterms:W3CDTF">2018-01-19T12:33:44Z</dcterms:created>
  <dcterms:modified xsi:type="dcterms:W3CDTF">2021-08-26T08:36:19Z</dcterms:modified>
</cp:coreProperties>
</file>