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4" r:id="rId2"/>
    <p:sldId id="285" r:id="rId3"/>
    <p:sldId id="289" r:id="rId4"/>
    <p:sldId id="290" r:id="rId5"/>
    <p:sldId id="291" r:id="rId6"/>
    <p:sldId id="292" r:id="rId7"/>
    <p:sldId id="293" r:id="rId8"/>
    <p:sldId id="294" r:id="rId9"/>
    <p:sldId id="287" r:id="rId10"/>
    <p:sldId id="295" r:id="rId11"/>
    <p:sldId id="28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5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11" autoAdjust="0"/>
    <p:restoredTop sz="97416" autoAdjust="0"/>
  </p:normalViewPr>
  <p:slideViewPr>
    <p:cSldViewPr showGuides="1">
      <p:cViewPr>
        <p:scale>
          <a:sx n="167" d="100"/>
          <a:sy n="167" d="100"/>
        </p:scale>
        <p:origin x="176" y="576"/>
      </p:cViewPr>
      <p:guideLst>
        <p:guide orient="horz" pos="913"/>
        <p:guide pos="257"/>
      </p:guideLst>
    </p:cSldViewPr>
  </p:slideViewPr>
  <p:outlineViewPr>
    <p:cViewPr>
      <p:scale>
        <a:sx n="33" d="100"/>
        <a:sy n="33" d="100"/>
      </p:scale>
      <p:origin x="0" y="-15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25.08.21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25.08.21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7BDDAEA-9330-49C2-BDC0-9EC5B72658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9C675125-65B7-4F5B-AEF0-C38D81E746C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23FA31D8-E476-4ADE-8ED0-89F2667028D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681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id="{68AD19F6-8B2A-4294-9E9A-47F8C86A5D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B0BE3BFA-E3C5-48E6-ADE2-3072C916F3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208E4DA-F01F-4DA4-AFAC-53CEEC220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955C6E6-DAFB-471E-9050-E05D2B8F3D0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6E932F-91BF-4BB6-A060-480141891B9A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79C784CF-EB19-427C-881F-56D046C308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530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5629FEB-7EDF-4566-BF2D-9E9B8D44D5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38F9ECC-B605-4D88-9A7C-3D46425084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023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2E8BFC49-6C4E-4A78-A7A9-0AB60943F6F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6B2B23C8-8ABC-4DC4-A6B8-3AA482F3414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8" y="6580800"/>
            <a:ext cx="9948937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Gamma Group Meeting  |  25 August 2021</a:t>
            </a:r>
            <a:endParaRPr lang="en-US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7829311-53B7-4C59-9288-3343CCC381FC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desy.de/display/DESYAstroparticle/Presence+table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indico.desy.de/event/31270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E72B96F-D478-CB4B-89A9-F030588044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/>
              <a:t>Gamma Group Meeting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7FC31F3-1824-6247-B3ED-E1A4B24F6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2390130"/>
          </a:xfrm>
        </p:spPr>
        <p:txBody>
          <a:bodyPr/>
          <a:lstStyle/>
          <a:p>
            <a:r>
              <a:rPr lang="en-GB" noProof="0" dirty="0"/>
              <a:t>Check-in</a:t>
            </a:r>
          </a:p>
          <a:p>
            <a:r>
              <a:rPr lang="en-GB" dirty="0"/>
              <a:t>News: H.E.S.S. extension, ERC procedure</a:t>
            </a:r>
          </a:p>
          <a:p>
            <a:r>
              <a:rPr lang="en-GB" dirty="0"/>
              <a:t>Working in Corona times</a:t>
            </a:r>
          </a:p>
          <a:p>
            <a:r>
              <a:rPr lang="en-GB" dirty="0"/>
              <a:t>Group retreat / </a:t>
            </a:r>
            <a:r>
              <a:rPr lang="en-GB" dirty="0" err="1"/>
              <a:t>Betriebsausflug</a:t>
            </a:r>
            <a:r>
              <a:rPr lang="en-GB" dirty="0"/>
              <a:t> 23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554688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D9D2B-A843-EB40-BC57-8BC0916D9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Work mode suggestion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11B6D-C9ED-5445-981E-066C1DDA1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7" y="1406427"/>
            <a:ext cx="11376025" cy="5451573"/>
          </a:xfrm>
        </p:spPr>
        <p:txBody>
          <a:bodyPr/>
          <a:lstStyle/>
          <a:p>
            <a:r>
              <a:rPr lang="en-GB" dirty="0"/>
              <a:t>We need a real plan now, just stopping by and grab a free office won’t easily work if more of us come to </a:t>
            </a:r>
            <a:r>
              <a:rPr lang="en-GB" dirty="0" err="1"/>
              <a:t>Zeuthen</a:t>
            </a:r>
            <a:endParaRPr lang="en-GB" dirty="0"/>
          </a:p>
          <a:p>
            <a:r>
              <a:rPr lang="en-GB" dirty="0"/>
              <a:t>We will distribute the ca. 10 available air filters over the entire institute’s large offices</a:t>
            </a:r>
          </a:p>
          <a:p>
            <a:r>
              <a:rPr lang="en-GB" dirty="0"/>
              <a:t>I will talk to activity leaders (CTA MST, MC, SST, HESS, VERITAS, ULTRASAT) about 1 fixed presence day a week</a:t>
            </a:r>
            <a:endParaRPr lang="en-DE" dirty="0"/>
          </a:p>
          <a:p>
            <a:r>
              <a:rPr lang="en-DE" dirty="0"/>
              <a:t>We can then look at the office situation on these days and suggest a regular plan</a:t>
            </a:r>
          </a:p>
          <a:p>
            <a:r>
              <a:rPr lang="en-DE" dirty="0"/>
              <a:t>For now, we keep using the presence table at </a:t>
            </a:r>
            <a:r>
              <a:rPr lang="en-GB" dirty="0">
                <a:hlinkClick r:id="rId2"/>
              </a:rPr>
              <a:t>https://confluence.desy.de/display/DESYAstroparticle/Presence+table</a:t>
            </a:r>
            <a:endParaRPr lang="en-GB" dirty="0"/>
          </a:p>
          <a:p>
            <a:r>
              <a:rPr lang="en-GB" dirty="0"/>
              <a:t>Arrange / agree with each other please until we have a new suggestion (next week?)</a:t>
            </a:r>
            <a:endParaRPr lang="en-DE" dirty="0"/>
          </a:p>
          <a:p>
            <a:pPr lvl="1"/>
            <a:endParaRPr lang="en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770773-B0BF-E244-AC33-FB79DDEE3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FE375-A62A-D947-9BE3-516968BF49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52301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C0884-5DEA-864D-BE86-AEF12F6CE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Group retreat / Betriebsausflug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83C02-A81D-7643-9883-F30FB0F28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DESY-wide day for the restreat is 23 September</a:t>
            </a:r>
          </a:p>
          <a:p>
            <a:r>
              <a:rPr lang="en-DE" dirty="0"/>
              <a:t>Suggestion is to do one for all of Gamma</a:t>
            </a:r>
          </a:p>
          <a:p>
            <a:r>
              <a:rPr lang="en-DE" dirty="0"/>
              <a:t>So far Sonal and I will organise it</a:t>
            </a:r>
          </a:p>
          <a:p>
            <a:r>
              <a:rPr lang="en-DE" dirty="0"/>
              <a:t>We will do a hike together somewhere near Zeuthen and end in the early afternoon with a picknick / lunch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14D85C-0FEA-7F42-81C3-D2CC18A3C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55031F-E19C-844E-ACA1-18B01AD270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42806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634ADAD-AB29-AF47-A7F1-93B5F702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News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B56D07-BBE6-8643-B6F0-3BBF60EAC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7" y="1406427"/>
            <a:ext cx="7992269" cy="5361214"/>
          </a:xfrm>
        </p:spPr>
        <p:txBody>
          <a:bodyPr/>
          <a:lstStyle/>
          <a:p>
            <a:r>
              <a:rPr lang="en-DE" dirty="0"/>
              <a:t>H.E.S.S. operations extended by 2 years (September 2024)</a:t>
            </a:r>
          </a:p>
          <a:p>
            <a:pPr lvl="1"/>
            <a:r>
              <a:rPr lang="en-DE" dirty="0"/>
              <a:t>Smooth sailing operations only</a:t>
            </a:r>
          </a:p>
          <a:p>
            <a:pPr lvl="1"/>
            <a:r>
              <a:rPr lang="en-DE" dirty="0"/>
              <a:t>DESY group by end of ‘22: 11 </a:t>
            </a:r>
            <a:r>
              <a:rPr lang="en-DE" dirty="0">
                <a:sym typeface="Wingdings" pitchFamily="2" charset="2"/>
              </a:rPr>
              <a:t> 4 authors</a:t>
            </a:r>
          </a:p>
          <a:p>
            <a:pPr lvl="1"/>
            <a:r>
              <a:rPr lang="en-DE" dirty="0">
                <a:sym typeface="Wingdings" pitchFamily="2" charset="2"/>
              </a:rPr>
              <a:t>Inline with a general push from end of next year on at the latest to focus even more on CTA</a:t>
            </a:r>
          </a:p>
          <a:p>
            <a:endParaRPr lang="en-DE" dirty="0">
              <a:sym typeface="Wingdings" pitchFamily="2" charset="2"/>
            </a:endParaRPr>
          </a:p>
          <a:p>
            <a:r>
              <a:rPr lang="en-DE" dirty="0">
                <a:sym typeface="Wingdings" pitchFamily="2" charset="2"/>
              </a:rPr>
              <a:t>New DESY ERC procedure: Expression of Interest form for potential future grantees, deadline 13 September, DESY workshop planned to support goods candidates (October)</a:t>
            </a:r>
          </a:p>
          <a:p>
            <a:endParaRPr lang="en-DE" dirty="0">
              <a:sym typeface="Wingdings" pitchFamily="2" charset="2"/>
            </a:endParaRPr>
          </a:p>
          <a:p>
            <a:r>
              <a:rPr lang="en-DE" dirty="0">
                <a:sym typeface="Wingdings" pitchFamily="2" charset="2"/>
              </a:rPr>
              <a:t>New permanent staff members of our group: Emma de Oña Wilhelmi and Merlin Barschke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F73D63-5FBF-D246-9710-81AECF4100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0AD0206-D0C2-9741-A4C5-339FFDD85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pic>
        <p:nvPicPr>
          <p:cNvPr id="1026" name="Picture 2" descr="de Oña Wilhelmi">
            <a:extLst>
              <a:ext uri="{FF2B5EF4-FFF2-40B4-BE49-F238E27FC236}">
                <a16:creationId xmlns:a16="http://schemas.microsoft.com/office/drawing/2014/main" id="{5D281636-5E74-5D4F-9E1A-9B2B0395F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909" y="4597304"/>
            <a:ext cx="1424327" cy="178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arschke">
            <a:extLst>
              <a:ext uri="{FF2B5EF4-FFF2-40B4-BE49-F238E27FC236}">
                <a16:creationId xmlns:a16="http://schemas.microsoft.com/office/drawing/2014/main" id="{2CFCC9B7-A383-DB44-B6B7-2BAA24D71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1973" y="4597304"/>
            <a:ext cx="1424327" cy="178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844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634ADAD-AB29-AF47-A7F1-93B5F702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News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B56D07-BBE6-8643-B6F0-3BBF60EAC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7" y="1406427"/>
            <a:ext cx="7992269" cy="5361214"/>
          </a:xfrm>
        </p:spPr>
        <p:txBody>
          <a:bodyPr/>
          <a:lstStyle/>
          <a:p>
            <a:r>
              <a:rPr lang="en-DE" dirty="0">
                <a:sym typeface="Wingdings" pitchFamily="2" charset="2"/>
              </a:rPr>
              <a:t>New postdocs: Shashank Kumar, Sonal Patel, Constantin Steppa, Andrea Porelli (shuffle TAIGA  ULTRASAT), Tim Holch</a:t>
            </a:r>
          </a:p>
          <a:p>
            <a:r>
              <a:rPr lang="en-DE" dirty="0">
                <a:sym typeface="Wingdings" pitchFamily="2" charset="2"/>
              </a:rPr>
              <a:t>New PhDs: Jonas Sinapius (DESY, variable blazars), Jowita Borowska (HUB, HESS + optical), Tim Geffke (HUB, MeVCube)</a:t>
            </a:r>
          </a:p>
          <a:p>
            <a:r>
              <a:rPr lang="en-DE" dirty="0">
                <a:sym typeface="Wingdings" pitchFamily="2" charset="2"/>
              </a:rPr>
              <a:t>Maria Haupt back from maternity leave</a:t>
            </a:r>
          </a:p>
          <a:p>
            <a:endParaRPr lang="en-DE" dirty="0">
              <a:sym typeface="Wingdings" pitchFamily="2" charset="2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F73D63-5FBF-D246-9710-81AECF4100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0AD0206-D0C2-9741-A4C5-339FFDD85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104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BBFA3-3883-E141-8A47-9CDA74C2A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93547-A0FC-7641-A31A-5DA2BF70A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URL </a:t>
            </a:r>
            <a:r>
              <a:rPr lang="en-GB" dirty="0">
                <a:hlinkClick r:id="rId2"/>
              </a:rPr>
              <a:t>https://indico.desy.de/event/31270/</a:t>
            </a:r>
            <a:r>
              <a:rPr lang="en-GB" dirty="0"/>
              <a:t> </a:t>
            </a:r>
            <a:endParaRPr lang="en-DE" dirty="0"/>
          </a:p>
          <a:p>
            <a:r>
              <a:rPr lang="en-DE" dirty="0"/>
              <a:t>Results: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C2ABD4-50EE-D94B-A4CE-8F47766A1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A743CC-D714-5142-B0DC-D0FFFB62B91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D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209998-886A-3441-820E-BDEC1FA48E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768" y="2397720"/>
            <a:ext cx="10464800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16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A37636-6E69-6A45-BDDF-6038FC154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C3B36E-4D32-874F-A5FB-87FD2CC11D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050" y="654050"/>
            <a:ext cx="10375900" cy="554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4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84306F1-6DAF-794C-82E7-AF7BBE21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BC98A3-01F4-3C4F-8701-AC25947986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19200"/>
            <a:ext cx="103632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87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DCCFAA5-834F-7D44-B789-0772C4091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7698B81-DE3E-D043-AF30-7439F54BE6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750" y="1365250"/>
            <a:ext cx="10350500" cy="412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726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E4ABE1-AD54-B74E-B05F-CC3D79F93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16AB2F-2618-6A46-9842-C8ED9FFAE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9744" y="0"/>
            <a:ext cx="80125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32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D9D2B-A843-EB40-BC57-8BC0916D9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Working in Corona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11B6D-C9ED-5445-981E-066C1DDA1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7" y="1406427"/>
            <a:ext cx="11376025" cy="5451573"/>
          </a:xfrm>
        </p:spPr>
        <p:txBody>
          <a:bodyPr/>
          <a:lstStyle/>
          <a:p>
            <a:r>
              <a:rPr lang="en-DE" dirty="0"/>
              <a:t>Essential to increase on-campus work ‘a little bit’</a:t>
            </a:r>
          </a:p>
          <a:p>
            <a:r>
              <a:rPr lang="en-DE" dirty="0"/>
              <a:t>From my perspective, and the other staff researchers I talked to, we should establish a new Gamma group ’best practise’ of ~ 2 days a week on campus so that we </a:t>
            </a:r>
            <a:r>
              <a:rPr lang="en-DE" b="1" u="sng" dirty="0"/>
              <a:t>start seeing each other again</a:t>
            </a:r>
          </a:p>
          <a:p>
            <a:pPr lvl="1"/>
            <a:r>
              <a:rPr lang="en-DE" dirty="0"/>
              <a:t>Mandatory to make sure not to exclude people in home office from group meetings: have to stick to Zoom or hybrid meetings for regular events *if* not everyone directly involved on Campus</a:t>
            </a:r>
          </a:p>
          <a:p>
            <a:pPr lvl="1"/>
            <a:r>
              <a:rPr lang="en-DE" dirty="0"/>
              <a:t>Of course, nothing against enjoying a meeting at the lake in person for something important and then offline persons are updated later, but make sure that in general you find ways to be inclusive</a:t>
            </a:r>
          </a:p>
          <a:p>
            <a:pPr lvl="1"/>
            <a:r>
              <a:rPr lang="en-DE" dirty="0"/>
              <a:t>See this as an </a:t>
            </a:r>
            <a:r>
              <a:rPr lang="en-DE"/>
              <a:t>offer (nobody is forced!) to </a:t>
            </a:r>
            <a:r>
              <a:rPr lang="en-DE" dirty="0"/>
              <a:t>be in Zeuthen </a:t>
            </a:r>
            <a:r>
              <a:rPr lang="en-DE"/>
              <a:t>more often, communication and personal interaction is an essential element of our work…</a:t>
            </a:r>
            <a:endParaRPr lang="en-DE" dirty="0"/>
          </a:p>
          <a:p>
            <a:r>
              <a:rPr lang="en-US" dirty="0"/>
              <a:t>Main complication is the o</a:t>
            </a:r>
            <a:r>
              <a:rPr lang="en-DE" dirty="0"/>
              <a:t>ffice space, the current rules are:</a:t>
            </a:r>
          </a:p>
          <a:p>
            <a:pPr lvl="1"/>
            <a:r>
              <a:rPr lang="en-GB" dirty="0"/>
              <a:t>1 person per office (&lt;= 20 sqm)</a:t>
            </a:r>
          </a:p>
          <a:p>
            <a:pPr lvl="1"/>
            <a:r>
              <a:rPr lang="en-GB" dirty="0"/>
              <a:t>2 or more persons in offices possible for &gt; 20 sqm; masks or air filters mandatory in these cases, plus frequent ventilation</a:t>
            </a:r>
          </a:p>
          <a:p>
            <a:pPr lvl="1"/>
            <a:endParaRPr lang="en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770773-B0BF-E244-AC33-FB79DDEE3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FE375-A62A-D947-9BE3-516968BF49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07334056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DESY_PowerPoint_16x9_en" id="{ED1DA846-A5A4-E442-9322-4DA9947D87AF}" vid="{DA30F867-7A5A-2E44-80B9-2529E5C7A12D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40299</TotalTime>
  <Words>644</Words>
  <Application>Microsoft Macintosh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DESY</vt:lpstr>
      <vt:lpstr>Gamma Group Meeting</vt:lpstr>
      <vt:lpstr>News</vt:lpstr>
      <vt:lpstr>News</vt:lpstr>
      <vt:lpstr>Survey</vt:lpstr>
      <vt:lpstr>PowerPoint Presentation</vt:lpstr>
      <vt:lpstr>PowerPoint Presentation</vt:lpstr>
      <vt:lpstr>PowerPoint Presentation</vt:lpstr>
      <vt:lpstr>PowerPoint Presentation</vt:lpstr>
      <vt:lpstr>Working in Corona times</vt:lpstr>
      <vt:lpstr>Work mode suggestion</vt:lpstr>
      <vt:lpstr>Group retreat / Betriebsausflug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Microsoft Office-Anwender</dc:creator>
  <cp:lastModifiedBy>David Berge</cp:lastModifiedBy>
  <cp:revision>582</cp:revision>
  <cp:lastPrinted>2021-02-23T09:13:38Z</cp:lastPrinted>
  <dcterms:created xsi:type="dcterms:W3CDTF">2018-01-19T12:33:44Z</dcterms:created>
  <dcterms:modified xsi:type="dcterms:W3CDTF">2021-08-26T11:48:28Z</dcterms:modified>
</cp:coreProperties>
</file>