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4" r:id="rId3"/>
    <p:sldId id="289" r:id="rId4"/>
    <p:sldId id="288" r:id="rId5"/>
    <p:sldId id="269" r:id="rId6"/>
    <p:sldId id="263" r:id="rId7"/>
    <p:sldId id="285" r:id="rId8"/>
    <p:sldId id="264" r:id="rId9"/>
    <p:sldId id="265" r:id="rId10"/>
    <p:sldId id="272" r:id="rId11"/>
    <p:sldId id="291" r:id="rId12"/>
    <p:sldId id="286" r:id="rId13"/>
    <p:sldId id="270" r:id="rId14"/>
    <p:sldId id="259" r:id="rId15"/>
    <p:sldId id="266" r:id="rId16"/>
    <p:sldId id="260" r:id="rId17"/>
    <p:sldId id="275" r:id="rId18"/>
    <p:sldId id="258" r:id="rId19"/>
    <p:sldId id="284" r:id="rId20"/>
    <p:sldId id="279" r:id="rId21"/>
    <p:sldId id="277" r:id="rId22"/>
    <p:sldId id="267" r:id="rId23"/>
    <p:sldId id="287" r:id="rId24"/>
    <p:sldId id="293" r:id="rId25"/>
    <p:sldId id="268" r:id="rId26"/>
    <p:sldId id="283" r:id="rId27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4"/>
    <a:srgbClr val="212E38"/>
    <a:srgbClr val="526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 autoAdjust="0"/>
    <p:restoredTop sz="74016" autoAdjust="0"/>
  </p:normalViewPr>
  <p:slideViewPr>
    <p:cSldViewPr snapToGrid="0" snapToObjects="1">
      <p:cViewPr varScale="1">
        <p:scale>
          <a:sx n="160" d="100"/>
          <a:sy n="160" d="100"/>
        </p:scale>
        <p:origin x="174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7E62C-397B-7A45-A11E-F3F0F957527A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E585-61AA-BD4C-962C-051FDA9834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6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0F02-F6A1-CD4C-B9A0-7C2B4E685911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D156-8050-CA4E-B9F5-9E9075514A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23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94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27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23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96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4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791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12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434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995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88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574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075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93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896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01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400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002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32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81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23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32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033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53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23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BD156-8050-CA4E-B9F5-9E9075514A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76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ZG TITEL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2833"/>
            <a:ext cx="9144000" cy="48977"/>
          </a:xfrm>
          <a:prstGeom prst="rect">
            <a:avLst/>
          </a:prstGeom>
        </p:spPr>
      </p:pic>
      <p:pic>
        <p:nvPicPr>
          <p:cNvPr id="9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95" y="3810961"/>
            <a:ext cx="1997350" cy="7789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D82134-B41B-FF45-BBBA-FDE5DA6EB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403814"/>
            <a:ext cx="7716768" cy="993775"/>
          </a:xfrm>
          <a:prstGeom prst="rect">
            <a:avLst/>
          </a:prstGeom>
        </p:spPr>
        <p:txBody>
          <a:bodyPr lIns="0"/>
          <a:lstStyle>
            <a:lvl1pPr>
              <a:defRPr cap="all" baseline="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1764000"/>
            <a:ext cx="3168000" cy="15732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276000" y="1764002"/>
            <a:ext cx="2592000" cy="157162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5972177" y="1764002"/>
            <a:ext cx="3171825" cy="157162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18971DDD-EFEB-CF49-B617-06F6CC25E6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584" y="3594961"/>
            <a:ext cx="4300331" cy="21600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  <a:lvl2pPr marL="342900" indent="0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2pPr>
            <a:lvl3pPr marL="685800" indent="0"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3pPr>
            <a:lvl4pPr marL="1028700" indent="0"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4pPr>
            <a:lvl5pPr marL="1371600" indent="0">
              <a:buFontTx/>
              <a:buNone/>
              <a:defRPr sz="1600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932876D2-26B3-ED4B-B65B-A9B948834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888000"/>
            <a:ext cx="4303712" cy="433387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60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600">
                <a:latin typeface="+mj-lt"/>
              </a:defRPr>
            </a:lvl2pPr>
            <a:lvl3pPr marL="685800" indent="0">
              <a:buNone/>
              <a:defRPr sz="1600">
                <a:latin typeface="+mj-lt"/>
              </a:defRPr>
            </a:lvl3pPr>
            <a:lvl4pPr marL="1028700" indent="0">
              <a:buNone/>
              <a:defRPr sz="1600">
                <a:latin typeface="+mj-lt"/>
              </a:defRPr>
            </a:lvl4pPr>
            <a:lvl5pPr marL="13716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10D598BC-82EB-D44A-ACBE-D89F2C9FF4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40" y="4397375"/>
            <a:ext cx="4300537" cy="216000"/>
          </a:xfrm>
          <a:prstGeom prst="rect">
            <a:avLst/>
          </a:prstGeom>
        </p:spPr>
        <p:txBody>
          <a:bodyPr lIns="0" tIns="0" rIns="90000" bIns="46800"/>
          <a:lstStyle>
            <a:lvl1pPr marL="0" indent="0">
              <a:buNone/>
              <a:defRPr sz="160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600">
                <a:latin typeface="+mj-lt"/>
              </a:defRPr>
            </a:lvl2pPr>
            <a:lvl3pPr marL="685800" indent="0">
              <a:buNone/>
              <a:defRPr sz="1600">
                <a:latin typeface="+mj-lt"/>
              </a:defRPr>
            </a:lvl3pPr>
            <a:lvl4pPr marL="1028700" indent="0">
              <a:buNone/>
              <a:defRPr sz="1600">
                <a:latin typeface="+mj-lt"/>
              </a:defRPr>
            </a:lvl4pPr>
            <a:lvl5pPr marL="1371600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383177" y="4815840"/>
            <a:ext cx="1476938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eadline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8673880" y="491136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‹Nr.›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pic>
        <p:nvPicPr>
          <p:cNvPr id="13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94" y="234002"/>
            <a:ext cx="1515647" cy="5910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959" y="234002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none" baseline="0"/>
            </a:lvl1pPr>
          </a:lstStyle>
          <a:p>
            <a:r>
              <a:rPr lang="de-DE" dirty="0"/>
              <a:t>Headline gemischt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59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schwarz,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5E362326-D067-D746-8234-BE004843F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457" y="1332000"/>
            <a:ext cx="8364076" cy="279676"/>
          </a:xfrm>
          <a:prstGeom prst="rect">
            <a:avLst/>
          </a:prstGeom>
        </p:spPr>
        <p:txBody>
          <a:bodyPr lIns="0" tIns="0" rIns="0" bIns="0"/>
          <a:lstStyle>
            <a:lvl1pPr marL="6350" indent="0" algn="l">
              <a:buSzPct val="80000"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l">
              <a:lnSpc>
                <a:spcPts val="1800"/>
              </a:lnSpc>
              <a:buSzPct val="75000"/>
              <a:buFont typeface="Arial" panose="020B0604020202020204" pitchFamily="34" charset="0"/>
              <a:buNone/>
              <a:tabLst/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Tx/>
              <a:buBlip>
                <a:blip r:embed="rId4"/>
              </a:buBlip>
              <a:defRPr/>
            </a:lvl3pPr>
            <a:lvl4pPr marL="1200150" indent="-171450">
              <a:buFontTx/>
              <a:buBlip>
                <a:blip r:embed="rId4"/>
              </a:buBlip>
              <a:defRPr/>
            </a:lvl4pPr>
            <a:lvl5pPr marL="1543050" indent="-17145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4682032"/>
            <a:ext cx="260385" cy="35244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4896001"/>
            <a:ext cx="349235" cy="259315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E859BE80-FDA4-7646-B864-E3769C509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958" y="1611676"/>
            <a:ext cx="8330670" cy="2761136"/>
          </a:xfrm>
          <a:prstGeom prst="rect">
            <a:avLst/>
          </a:prstGeom>
        </p:spPr>
        <p:txBody>
          <a:bodyPr lIns="0" tIns="0" rIns="0" bIns="0"/>
          <a:lstStyle>
            <a:lvl1pPr marL="271463" indent="-261938">
              <a:buSzPct val="80000"/>
              <a:buFontTx/>
              <a:buBlip>
                <a:blip r:embed="rId7"/>
              </a:buBlip>
              <a:tabLst/>
              <a:defRPr sz="18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28650" indent="-269875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8"/>
              </a:buBlip>
              <a:tabLst/>
              <a:defRPr sz="1600" b="0" i="0">
                <a:latin typeface="+mj-lt"/>
                <a:ea typeface="Calibri" charset="0"/>
                <a:cs typeface="Calibri" charset="0"/>
              </a:defRPr>
            </a:lvl2pPr>
            <a:lvl3pPr marL="755650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3pPr>
            <a:lvl4pPr marL="1117600" indent="-2206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4pPr>
            <a:lvl5pPr marL="1470025" indent="-2206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5pPr>
            <a:lvl6pPr marL="1824038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6pPr>
            <a:lvl7pPr marL="2185988" indent="-180975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7pPr>
            <a:lvl8pPr marL="2540000" indent="-1825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8pPr>
            <a:lvl9pPr marL="2892425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8673880" y="491136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‹Nr.›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pic>
        <p:nvPicPr>
          <p:cNvPr id="13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8" y="231067"/>
            <a:ext cx="1523173" cy="594003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02" y="1332000"/>
            <a:ext cx="3960479" cy="279676"/>
          </a:xfrm>
          <a:prstGeom prst="rect">
            <a:avLst/>
          </a:prstGeom>
        </p:spPr>
        <p:txBody>
          <a:bodyPr lIns="0" tIns="0" rIns="0" bIns="0"/>
          <a:lstStyle>
            <a:lvl1pPr marL="6350" indent="0" algn="l">
              <a:buSzPct val="80000"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l">
              <a:lnSpc>
                <a:spcPts val="1800"/>
              </a:lnSpc>
              <a:buSzPct val="75000"/>
              <a:buFont typeface="Arial" panose="020B0604020202020204" pitchFamily="34" charset="0"/>
              <a:buNone/>
              <a:tabLst/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Tx/>
              <a:buBlip>
                <a:blip r:embed="rId4"/>
              </a:buBlip>
              <a:defRPr/>
            </a:lvl3pPr>
            <a:lvl4pPr marL="1200150" indent="-171450">
              <a:buFontTx/>
              <a:buBlip>
                <a:blip r:embed="rId4"/>
              </a:buBlip>
              <a:defRPr/>
            </a:lvl4pPr>
            <a:lvl5pPr marL="1543050" indent="-17145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3676" y="1330462"/>
            <a:ext cx="4320000" cy="32400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4682032"/>
            <a:ext cx="260385" cy="35244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4896001"/>
            <a:ext cx="349235" cy="259315"/>
          </a:xfrm>
          <a:prstGeom prst="rect">
            <a:avLst/>
          </a:prstGeom>
        </p:spPr>
      </p:pic>
      <p:sp>
        <p:nvSpPr>
          <p:cNvPr id="19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3677" y="4511212"/>
            <a:ext cx="1367063" cy="299681"/>
          </a:xfrm>
          <a:prstGeom prst="rect">
            <a:avLst/>
          </a:prstGeom>
        </p:spPr>
        <p:txBody>
          <a:bodyPr anchor="b" anchorCtr="0"/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2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9F0092A1-958A-6B48-8B46-030F9CB6D2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958" y="1611676"/>
            <a:ext cx="3960123" cy="2761136"/>
          </a:xfrm>
          <a:prstGeom prst="rect">
            <a:avLst/>
          </a:prstGeom>
        </p:spPr>
        <p:txBody>
          <a:bodyPr lIns="0" tIns="0" rIns="0" bIns="0"/>
          <a:lstStyle>
            <a:lvl1pPr marL="271463" indent="-261938">
              <a:buSzPct val="80000"/>
              <a:buFontTx/>
              <a:buBlip>
                <a:blip r:embed="rId7"/>
              </a:buBlip>
              <a:tabLst/>
              <a:defRPr sz="18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28650" indent="-269875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8"/>
              </a:buBlip>
              <a:tabLst/>
              <a:defRPr sz="1600" b="0" i="0">
                <a:latin typeface="+mj-lt"/>
                <a:ea typeface="Calibri" charset="0"/>
                <a:cs typeface="Calibri" charset="0"/>
              </a:defRPr>
            </a:lvl2pPr>
            <a:lvl3pPr marL="755650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3pPr>
            <a:lvl4pPr marL="1117600" indent="-2206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4pPr>
            <a:lvl5pPr marL="1470025" indent="-2206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5pPr>
            <a:lvl6pPr marL="1824038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6pPr>
            <a:lvl7pPr marL="2185988" indent="-180975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7pPr>
            <a:lvl8pPr marL="2540000" indent="-1825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8pPr>
            <a:lvl9pPr marL="2892425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er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F18CA112-7613-EB4D-85F4-5148ABAEB748}"/>
              </a:ext>
            </a:extLst>
          </p:cNvPr>
          <p:cNvSpPr txBox="1"/>
          <p:nvPr userDrawn="1"/>
        </p:nvSpPr>
        <p:spPr>
          <a:xfrm>
            <a:off x="8673880" y="4911364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F2BED3E-C6F4-CC48-ADF3-474AD41AD693}" type="slidenum">
              <a:rPr lang="de-DE" sz="1000" smtClean="0">
                <a:latin typeface="Calibri"/>
                <a:cs typeface="Calibri"/>
              </a:rPr>
              <a:pPr algn="ctr"/>
              <a:t>‹Nr.›</a:t>
            </a:fld>
            <a:endParaRPr lang="de-DE" sz="1000" dirty="0">
              <a:latin typeface="Calibri"/>
              <a:cs typeface="Calibri"/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9BAF067-66F6-FD40-AA18-7C2C585F3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6276"/>
            <a:ext cx="9144000" cy="48977"/>
          </a:xfrm>
          <a:prstGeom prst="rect">
            <a:avLst/>
          </a:prstGeom>
        </p:spPr>
      </p:pic>
      <p:pic>
        <p:nvPicPr>
          <p:cNvPr id="13" name="Bild 9">
            <a:extLst>
              <a:ext uri="{FF2B5EF4-FFF2-40B4-BE49-F238E27FC236}">
                <a16:creationId xmlns:a16="http://schemas.microsoft.com/office/drawing/2014/main" id="{241A23EB-9544-B645-8BD1-F81586BB64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94" y="235679"/>
            <a:ext cx="1511347" cy="589391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EF0CD83-5284-1445-8980-8A730063E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01" y="1332000"/>
            <a:ext cx="3910316" cy="279676"/>
          </a:xfrm>
          <a:prstGeom prst="rect">
            <a:avLst/>
          </a:prstGeom>
        </p:spPr>
        <p:txBody>
          <a:bodyPr lIns="0" tIns="0" rIns="0" bIns="0"/>
          <a:lstStyle>
            <a:lvl1pPr marL="6350" indent="0" algn="l">
              <a:buSzPct val="80000"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l">
              <a:lnSpc>
                <a:spcPts val="1800"/>
              </a:lnSpc>
              <a:buSzPct val="75000"/>
              <a:buFont typeface="Arial" panose="020B0604020202020204" pitchFamily="34" charset="0"/>
              <a:buNone/>
              <a:tabLst/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50" indent="-171450">
              <a:buFontTx/>
              <a:buBlip>
                <a:blip r:embed="rId4"/>
              </a:buBlip>
              <a:defRPr/>
            </a:lvl3pPr>
            <a:lvl4pPr marL="1200150" indent="-171450">
              <a:buFontTx/>
              <a:buBlip>
                <a:blip r:embed="rId4"/>
              </a:buBlip>
              <a:defRPr/>
            </a:lvl4pPr>
            <a:lvl5pPr marL="1543050" indent="-17145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de-DE" dirty="0"/>
              <a:t>Headlines in CALIBRI fett, HZG blau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3C57B4B8-DF46-084B-957E-A7DCB16E51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2114" y="1332001"/>
            <a:ext cx="2489695" cy="3387504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E16551F8-2501-A34D-A552-4BC62A3E86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082" y="2855913"/>
            <a:ext cx="2611439" cy="1692000"/>
          </a:xfrm>
          <a:prstGeom prst="rect">
            <a:avLst/>
          </a:prstGeom>
          <a:solidFill>
            <a:schemeClr val="accent3"/>
          </a:solidFill>
          <a:ln w="76200" cap="sq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1809" y="1330325"/>
            <a:ext cx="1857375" cy="147955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lvl="0"/>
            <a:r>
              <a:rPr lang="de-DE" dirty="0"/>
              <a:t>Bildunterschriften. Bildrahmen dürfen sich überlappen mit einer Kontur in 6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172" y="4682032"/>
            <a:ext cx="260385" cy="35244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845" y="4896001"/>
            <a:ext cx="349235" cy="259315"/>
          </a:xfrm>
          <a:prstGeom prst="rect">
            <a:avLst/>
          </a:prstGeom>
        </p:spPr>
      </p:pic>
      <p:sp>
        <p:nvSpPr>
          <p:cNvPr id="21" name="Textplatzhalter 26">
            <a:extLst>
              <a:ext uri="{FF2B5EF4-FFF2-40B4-BE49-F238E27FC236}">
                <a16:creationId xmlns:a16="http://schemas.microsoft.com/office/drawing/2014/main" id="{AEA02B2C-54E6-EA4C-B254-2011F7B99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04561" y="4473209"/>
            <a:ext cx="1320087" cy="29968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baseline="0">
                <a:solidFill>
                  <a:schemeClr val="tx1"/>
                </a:solidFill>
                <a:latin typeface="+mj-lt"/>
                <a:cs typeface="Calibri Light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>
                <a:latin typeface="+mj-lt"/>
                <a:ea typeface="ClanNarrowLF-Book" charset="0"/>
                <a:cs typeface="ClanNarrow-Book"/>
              </a:rPr>
              <a:t>© </a:t>
            </a:r>
            <a:r>
              <a:rPr lang="de-DE" dirty="0"/>
              <a:t>Bitte Bildquelle angeben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4B191727-5529-2242-B2CC-96F646722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958" y="235679"/>
            <a:ext cx="6301780" cy="38431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HEADLINE 1 ZEILE VERSAL, CALIBRI LIGHT FETT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AD1E55C0-A6CE-B946-AA23-F8E40E40E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58" y="609600"/>
            <a:ext cx="5082167" cy="336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0098D4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1: gemischt, CALIBRI, HZG blau,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B8046D1E-DB08-1747-A76C-1CA10AAB62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958" y="1611676"/>
            <a:ext cx="3909959" cy="2761136"/>
          </a:xfrm>
          <a:prstGeom prst="rect">
            <a:avLst/>
          </a:prstGeom>
        </p:spPr>
        <p:txBody>
          <a:bodyPr lIns="0" tIns="0" rIns="0" bIns="0"/>
          <a:lstStyle>
            <a:lvl1pPr marL="271463" indent="-261938">
              <a:buSzPct val="80000"/>
              <a:buFontTx/>
              <a:buBlip>
                <a:blip r:embed="rId7"/>
              </a:buBlip>
              <a:tabLst/>
              <a:defRPr sz="1800" b="0" i="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  <a:lvl2pPr marL="628650" indent="-269875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8"/>
              </a:buBlip>
              <a:tabLst/>
              <a:defRPr sz="1600" b="0" i="0">
                <a:latin typeface="+mj-lt"/>
                <a:ea typeface="Calibri" charset="0"/>
                <a:cs typeface="Calibri" charset="0"/>
              </a:defRPr>
            </a:lvl2pPr>
            <a:lvl3pPr marL="755650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3pPr>
            <a:lvl4pPr marL="1117600" indent="-2206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4pPr>
            <a:lvl5pPr marL="1470025" indent="-2206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5pPr>
            <a:lvl6pPr marL="1824038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6pPr>
            <a:lvl7pPr marL="2185988" indent="-180975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7pPr>
            <a:lvl8pPr marL="2540000" indent="-182563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8pPr>
            <a:lvl9pPr marL="2892425" indent="-222250">
              <a:buSzPct val="75000"/>
              <a:buFontTx/>
              <a:buBlip>
                <a:blip r:embed="rId8"/>
              </a:buBlip>
              <a:tabLst/>
              <a:defRPr sz="1600">
                <a:latin typeface="+mj-lt"/>
              </a:defRPr>
            </a:lvl9pPr>
          </a:lstStyle>
          <a:p>
            <a:pPr lvl="0"/>
            <a:r>
              <a:rPr lang="de-DE" dirty="0"/>
              <a:t>1. Ebene in CALIBRI light, schwarz,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2. Ebene der Unterpunkte</a:t>
            </a:r>
          </a:p>
          <a:p>
            <a:pPr lvl="3"/>
            <a:r>
              <a:rPr lang="de-DE" dirty="0"/>
              <a:t>3. Ebene der Unterpunkte</a:t>
            </a:r>
          </a:p>
          <a:p>
            <a:pPr lvl="4"/>
            <a:r>
              <a:rPr lang="de-DE" dirty="0"/>
              <a:t>4. Ebene der Unterpunkte</a:t>
            </a:r>
          </a:p>
          <a:p>
            <a:pPr lvl="5"/>
            <a:r>
              <a:rPr lang="de-DE" dirty="0"/>
              <a:t>5. Ebene</a:t>
            </a:r>
          </a:p>
          <a:p>
            <a:pPr lvl="6"/>
            <a:r>
              <a:rPr lang="de-DE" dirty="0"/>
              <a:t> 6. Ebene</a:t>
            </a:r>
          </a:p>
          <a:p>
            <a:pPr lvl="7"/>
            <a:r>
              <a:rPr lang="de-DE" dirty="0"/>
              <a:t>7. Ebene</a:t>
            </a:r>
          </a:p>
          <a:p>
            <a:pPr lvl="8"/>
            <a:r>
              <a:rPr lang="de-DE" dirty="0"/>
              <a:t>8. Ebene</a:t>
            </a:r>
          </a:p>
          <a:p>
            <a:pPr lvl="8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60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W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743" y="0"/>
            <a:ext cx="6955132" cy="3378617"/>
          </a:xfrm>
          <a:prstGeom prst="rect">
            <a:avLst/>
          </a:prstGeom>
        </p:spPr>
      </p:pic>
      <p:pic>
        <p:nvPicPr>
          <p:cNvPr id="8" name="Bild 11">
            <a:extLst>
              <a:ext uri="{FF2B5EF4-FFF2-40B4-BE49-F238E27FC236}">
                <a16:creationId xmlns:a16="http://schemas.microsoft.com/office/drawing/2014/main" id="{08F67D0D-8F14-2348-950C-D3CDD833E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76" t="-239" b="-3"/>
          <a:stretch/>
        </p:blipFill>
        <p:spPr>
          <a:xfrm>
            <a:off x="-13064" y="3500847"/>
            <a:ext cx="2218667" cy="55086"/>
          </a:xfrm>
          <a:prstGeom prst="rect">
            <a:avLst/>
          </a:prstGeom>
        </p:spPr>
      </p:pic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85DABC8-4D85-EB4B-A78F-330DC9DBFE66}"/>
              </a:ext>
            </a:extLst>
          </p:cNvPr>
          <p:cNvSpPr txBox="1">
            <a:spLocks/>
          </p:cNvSpPr>
          <p:nvPr userDrawn="1"/>
        </p:nvSpPr>
        <p:spPr>
          <a:xfrm>
            <a:off x="489600" y="3114498"/>
            <a:ext cx="1999656" cy="439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>
                <a:latin typeface="Calibri Light"/>
                <a:cs typeface="Calibri Light"/>
              </a:rPr>
              <a:t>VIELEN DANK!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89602" y="3763136"/>
            <a:ext cx="2607935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2pPr>
            <a:lvl3pPr marL="6858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3pPr>
            <a:lvl4pPr marL="10287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4pPr>
            <a:lvl5pPr marL="13716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9602" y="3984712"/>
            <a:ext cx="2607935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2pPr>
            <a:lvl3pPr marL="6858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3pPr>
            <a:lvl4pPr marL="10287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4pPr>
            <a:lvl5pPr marL="13716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9602" y="4201579"/>
            <a:ext cx="2607935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2pPr>
            <a:lvl3pPr marL="6858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3pPr>
            <a:lvl4pPr marL="10287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4pPr>
            <a:lvl5pPr marL="13716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E-Mail: </a:t>
            </a:r>
            <a:r>
              <a:rPr lang="de-DE" dirty="0" err="1"/>
              <a:t>vorname.name@hzg.de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9602" y="4411746"/>
            <a:ext cx="2607935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2pPr>
            <a:lvl3pPr marL="6858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3pPr>
            <a:lvl4pPr marL="10287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4pPr>
            <a:lvl5pPr marL="13716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Tel: +49 (0) 0000 00 0000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268034" y="3979136"/>
            <a:ext cx="2607935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2pPr>
            <a:lvl3pPr marL="6858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3pPr>
            <a:lvl4pPr marL="10287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4pPr>
            <a:lvl5pPr marL="13716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err="1"/>
              <a:t>Strasse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8034" y="4200712"/>
            <a:ext cx="2607935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2pPr>
            <a:lvl3pPr marL="6858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3pPr>
            <a:lvl4pPr marL="10287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4pPr>
            <a:lvl5pPr marL="13716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/>
              <a:t>PLZ Ort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268034" y="4417579"/>
            <a:ext cx="2607935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aseline="0"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2pPr>
            <a:lvl3pPr marL="6858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3pPr>
            <a:lvl4pPr marL="10287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4pPr>
            <a:lvl5pPr marL="1371600" indent="0">
              <a:buNone/>
              <a:defRPr sz="14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de-DE" dirty="0" smtClean="0"/>
              <a:t>www.hereon.de</a:t>
            </a:r>
            <a:endParaRPr lang="de-DE" dirty="0"/>
          </a:p>
        </p:txBody>
      </p:sp>
      <p:pic>
        <p:nvPicPr>
          <p:cNvPr id="23" name="Bild 9">
            <a:extLst>
              <a:ext uri="{FF2B5EF4-FFF2-40B4-BE49-F238E27FC236}">
                <a16:creationId xmlns:a16="http://schemas.microsoft.com/office/drawing/2014/main" id="{EB52FDE7-0D3B-F547-ACE9-C728CB7A9A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07" y="3925229"/>
            <a:ext cx="1704338" cy="664653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00053" y="454709"/>
            <a:ext cx="315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PEOPLE AND THEIR</a:t>
            </a:r>
            <a:b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FUTURE ENVIRONMENT</a:t>
            </a:r>
            <a:endParaRPr lang="de-DE" sz="2400" dirty="0">
              <a:latin typeface="+mj-lt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383177" y="4815840"/>
            <a:ext cx="1105989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86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9">
            <a:extLst>
              <a:ext uri="{FF2B5EF4-FFF2-40B4-BE49-F238E27FC236}">
                <a16:creationId xmlns:a16="http://schemas.microsoft.com/office/drawing/2014/main" id="{03540DA9-69E1-5445-903E-03EF21FF14DB}"/>
              </a:ext>
            </a:extLst>
          </p:cNvPr>
          <p:cNvSpPr txBox="1">
            <a:spLocks/>
          </p:cNvSpPr>
          <p:nvPr userDrawn="1"/>
        </p:nvSpPr>
        <p:spPr>
          <a:xfrm>
            <a:off x="489959" y="4888150"/>
            <a:ext cx="5340999" cy="1762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 smtClean="0"/>
              <a:t>Entwicklung der</a:t>
            </a:r>
            <a:r>
              <a:rPr lang="de-DE" sz="800" baseline="0" dirty="0" smtClean="0"/>
              <a:t> Gliderbatterie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7564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6" r:id="rId2"/>
    <p:sldLayoutId id="2147483671" r:id="rId3"/>
    <p:sldLayoutId id="2147483669" r:id="rId4"/>
    <p:sldLayoutId id="214748370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Entwicklung der Gliderbatterie</a:t>
            </a: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/>
          <a:stretch/>
        </p:blipFill>
        <p:spPr/>
      </p:pic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9221" y="1549906"/>
            <a:ext cx="1639029" cy="2005151"/>
          </a:xfrm>
        </p:spPr>
      </p:pic>
      <p:pic>
        <p:nvPicPr>
          <p:cNvPr id="9" name="Bildplatzhalter 8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4930688-4D66-124E-9680-95957C033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Carsten Peter Gregersen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TKE</a:t>
            </a:r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080F271-558C-304D-AF78-6E35BA3591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4.10.2021 Geesthacht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0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Federkontakte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Größerer Federweg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8" y="3327265"/>
            <a:ext cx="6225540" cy="1441895"/>
          </a:xfrm>
          <a:prstGeom prst="rect">
            <a:avLst/>
          </a:prstGeom>
        </p:spPr>
      </p:pic>
      <p:sp>
        <p:nvSpPr>
          <p:cNvPr id="1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7333485" y="3558734"/>
            <a:ext cx="1367063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Carsten Gregersen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863338" y="4407111"/>
            <a:ext cx="1367063" cy="299681"/>
          </a:xfrm>
        </p:spPr>
        <p:txBody>
          <a:bodyPr/>
          <a:lstStyle/>
          <a:p>
            <a:r>
              <a:rPr lang="de-DE" dirty="0" smtClean="0"/>
              <a:t>© </a:t>
            </a:r>
            <a:r>
              <a:rPr lang="de-DE" dirty="0" err="1" smtClean="0"/>
              <a:t>Geomar</a:t>
            </a:r>
            <a:r>
              <a:rPr lang="de-DE" dirty="0" smtClean="0"/>
              <a:t>/Christian </a:t>
            </a:r>
            <a:r>
              <a:rPr lang="de-DE" dirty="0" err="1" smtClean="0"/>
              <a:t>Begler</a:t>
            </a:r>
            <a:endParaRPr lang="de-DE" dirty="0"/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9602" y="1332000"/>
            <a:ext cx="3960479" cy="279676"/>
          </a:xfrm>
        </p:spPr>
        <p:txBody>
          <a:bodyPr/>
          <a:lstStyle/>
          <a:p>
            <a:r>
              <a:rPr lang="de-DE" dirty="0" smtClean="0"/>
              <a:t>Neues System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89958" y="1611676"/>
            <a:ext cx="3960123" cy="2761136"/>
          </a:xfrm>
        </p:spPr>
        <p:txBody>
          <a:bodyPr/>
          <a:lstStyle/>
          <a:p>
            <a:r>
              <a:rPr lang="de-DE" dirty="0" smtClean="0"/>
              <a:t>Einlöten der Mutter </a:t>
            </a:r>
          </a:p>
          <a:p>
            <a:r>
              <a:rPr lang="de-DE" dirty="0" smtClean="0"/>
              <a:t>Verschrauben der Feder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72" y="1429027"/>
            <a:ext cx="4361433" cy="1863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410942" y="1429027"/>
            <a:ext cx="2206069" cy="207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09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trike="sngStrike" dirty="0" smtClean="0"/>
              <a:t>Probleme </a:t>
            </a:r>
            <a:r>
              <a:rPr lang="de-DE" dirty="0" smtClean="0"/>
              <a:t>Herausforderungen</a:t>
            </a:r>
            <a:endParaRPr lang="de-DE" strike="sngStrik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676" r="-82" b="-383"/>
          <a:stretch/>
        </p:blipFill>
        <p:spPr>
          <a:xfrm>
            <a:off x="2868460" y="2188682"/>
            <a:ext cx="5985216" cy="2289753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2792484" y="4352807"/>
            <a:ext cx="1367063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err="1" smtClean="0"/>
              <a:t>hereon</a:t>
            </a:r>
            <a:r>
              <a:rPr lang="de-DE" dirty="0" smtClean="0"/>
              <a:t>/Dirk Jan Siemers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Mechanik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Wenig Platz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Wenig Platz</a:t>
            </a:r>
          </a:p>
          <a:p>
            <a:r>
              <a:rPr lang="de-DE" dirty="0"/>
              <a:t>Lange und dünne Bohrungen</a:t>
            </a:r>
            <a:endParaRPr lang="de-DE" dirty="0" smtClean="0"/>
          </a:p>
          <a:p>
            <a:r>
              <a:rPr lang="de-DE" dirty="0" smtClean="0"/>
              <a:t>Geringe Wandstärken</a:t>
            </a:r>
          </a:p>
          <a:p>
            <a:pPr marL="9525" indent="0">
              <a:buNone/>
            </a:pPr>
            <a:r>
              <a:rPr lang="de-DE" dirty="0" smtClean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3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45958" y="1917312"/>
            <a:ext cx="7206842" cy="279676"/>
          </a:xfrm>
        </p:spPr>
        <p:txBody>
          <a:bodyPr/>
          <a:lstStyle/>
          <a:p>
            <a:r>
              <a:rPr lang="de-DE" dirty="0" smtClean="0"/>
              <a:t>UN3091 Versand von Lithium Metall-Batterien in Ausrüstung 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Transportvorschriften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Es gibt keine Gesetzliche Reglung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45958" y="2196988"/>
            <a:ext cx="8452442" cy="1020012"/>
          </a:xfrm>
        </p:spPr>
        <p:txBody>
          <a:bodyPr/>
          <a:lstStyle/>
          <a:p>
            <a:r>
              <a:rPr lang="de-DE" dirty="0" smtClean="0"/>
              <a:t>Die Container sind die Ausrüstung</a:t>
            </a:r>
          </a:p>
          <a:p>
            <a:r>
              <a:rPr lang="de-DE" dirty="0" smtClean="0"/>
              <a:t>Die Zellen haben den UN38.3 Test bestanden</a:t>
            </a:r>
          </a:p>
          <a:p>
            <a:pPr marL="9525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14" name="Rechteck 13"/>
          <p:cNvSpPr/>
          <p:nvPr/>
        </p:nvSpPr>
        <p:spPr>
          <a:xfrm>
            <a:off x="1018131" y="1071937"/>
            <a:ext cx="8218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UN Manual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Tests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Criteria</a:t>
            </a:r>
            <a:r>
              <a:rPr lang="de-DE" sz="1400" b="1" dirty="0" smtClean="0"/>
              <a:t> 4th </a:t>
            </a:r>
            <a:r>
              <a:rPr lang="de-DE" sz="1400" b="1" dirty="0" err="1" smtClean="0"/>
              <a:t>Revised</a:t>
            </a:r>
            <a:r>
              <a:rPr lang="de-DE" sz="1400" b="1" dirty="0" smtClean="0"/>
              <a:t> Edition - Lithium </a:t>
            </a:r>
            <a:r>
              <a:rPr lang="de-DE" sz="1400" b="1" dirty="0" err="1" smtClean="0"/>
              <a:t>Battery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Testing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Requirements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018131" y="1279877"/>
            <a:ext cx="70310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means one or more cells which are electrically connected </a:t>
            </a:r>
            <a:r>
              <a:rPr lang="en-US" dirty="0" smtClean="0"/>
              <a:t>together </a:t>
            </a:r>
            <a:r>
              <a:rPr lang="en-US" dirty="0"/>
              <a:t>by </a:t>
            </a:r>
            <a:r>
              <a:rPr lang="en-US" b="1" u="sng" dirty="0">
                <a:solidFill>
                  <a:srgbClr val="FF0000"/>
                </a:solidFill>
              </a:rPr>
              <a:t>permanent</a:t>
            </a:r>
            <a:r>
              <a:rPr lang="en-US" dirty="0"/>
              <a:t> means, </a:t>
            </a:r>
            <a:endParaRPr lang="en-US" dirty="0" smtClean="0"/>
          </a:p>
          <a:p>
            <a:r>
              <a:rPr lang="en-US" dirty="0" smtClean="0"/>
              <a:t>including </a:t>
            </a:r>
            <a:r>
              <a:rPr lang="en-US" dirty="0"/>
              <a:t>case, terminals, and </a:t>
            </a:r>
            <a:r>
              <a:rPr lang="en-US" dirty="0" smtClean="0"/>
              <a:t>markings.</a:t>
            </a:r>
            <a:endParaRPr lang="de-DE" sz="1600" dirty="0" err="1" smtClean="0">
              <a:latin typeface="+mj-lt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0" y="1587654"/>
            <a:ext cx="2633800" cy="197535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00" y="2855005"/>
            <a:ext cx="2633800" cy="1975350"/>
          </a:xfrm>
          <a:prstGeom prst="rect">
            <a:avLst/>
          </a:prstGeom>
        </p:spPr>
      </p:pic>
      <p:sp>
        <p:nvSpPr>
          <p:cNvPr id="18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45958" y="2851710"/>
            <a:ext cx="3928942" cy="1020012"/>
          </a:xfrm>
        </p:spPr>
        <p:txBody>
          <a:bodyPr/>
          <a:lstStyle/>
          <a:p>
            <a:r>
              <a:rPr lang="de-DE" dirty="0" smtClean="0"/>
              <a:t>Die Container durchlaufen zur Sicherheit einen Teil </a:t>
            </a:r>
            <a:r>
              <a:rPr lang="de-DE" dirty="0"/>
              <a:t>v</a:t>
            </a:r>
            <a:r>
              <a:rPr lang="de-DE" dirty="0" smtClean="0"/>
              <a:t>om UN 38.3 Test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69112" y="3496317"/>
            <a:ext cx="1320087" cy="299681"/>
          </a:xfrm>
        </p:spPr>
        <p:txBody>
          <a:bodyPr/>
          <a:lstStyle/>
          <a:p>
            <a:r>
              <a:rPr lang="de-DE" dirty="0"/>
              <a:t>© VDE - </a:t>
            </a:r>
            <a:r>
              <a:rPr lang="de-DE" dirty="0" smtClean="0"/>
              <a:t>Offenbach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5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Versuchsablauf</a:t>
            </a:r>
            <a:endParaRPr lang="de-DE" dirty="0"/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platzhalter 13"/>
          <p:cNvSpPr>
            <a:spLocks noGrp="1"/>
          </p:cNvSpPr>
          <p:nvPr>
            <p:ph type="body" sz="quarter" idx="18"/>
          </p:nvPr>
        </p:nvSpPr>
        <p:spPr>
          <a:xfrm>
            <a:off x="4533676" y="4511212"/>
            <a:ext cx="482579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VDE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UN38.3 </a:t>
            </a:r>
            <a:r>
              <a:rPr lang="de-DE" dirty="0" smtClean="0"/>
              <a:t>T3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Vibrationstest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Eine Rampe von 1G bis 8G innerhalb von 15 Minuten und das mit 7Hz zu 200Hz und wieder zurück auf 7Hz</a:t>
            </a:r>
          </a:p>
          <a:p>
            <a:r>
              <a:rPr lang="de-DE" dirty="0" smtClean="0"/>
              <a:t>Insgesamt 12 </a:t>
            </a:r>
            <a:r>
              <a:rPr lang="de-DE" dirty="0"/>
              <a:t>W</a:t>
            </a:r>
            <a:r>
              <a:rPr lang="de-DE" dirty="0" smtClean="0"/>
              <a:t>iederholungen für eine Gesamtlaufzeit von 3 Stunden</a:t>
            </a:r>
          </a:p>
          <a:p>
            <a:r>
              <a:rPr lang="de-DE" dirty="0" smtClean="0"/>
              <a:t>Es werden 3 senkrecht zueinander stehende Achsen getestet, davon muss eine der Achsen senkrecht zu den Anschlüssen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5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Bestanden, wenn	</a:t>
            </a: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14" y="1553337"/>
            <a:ext cx="3929026" cy="2944832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512114" y="4433025"/>
            <a:ext cx="1320087" cy="299681"/>
          </a:xfrm>
        </p:spPr>
        <p:txBody>
          <a:bodyPr/>
          <a:lstStyle/>
          <a:p>
            <a:r>
              <a:rPr lang="de-DE" dirty="0" smtClean="0"/>
              <a:t>© </a:t>
            </a:r>
            <a:r>
              <a:rPr lang="de-DE" dirty="0"/>
              <a:t>Raimo </a:t>
            </a:r>
            <a:r>
              <a:rPr lang="de-DE" dirty="0" err="1" smtClean="0"/>
              <a:t>Kopetzky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UN38.3 T3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Vibrationstest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Kein Gewichtsverlust</a:t>
            </a:r>
          </a:p>
          <a:p>
            <a:r>
              <a:rPr lang="de-DE" dirty="0" smtClean="0"/>
              <a:t>Kein Auslaufen</a:t>
            </a:r>
          </a:p>
          <a:p>
            <a:r>
              <a:rPr lang="de-DE" dirty="0" smtClean="0"/>
              <a:t>Kein Ausgasen</a:t>
            </a:r>
          </a:p>
          <a:p>
            <a:r>
              <a:rPr lang="de-DE" dirty="0" smtClean="0"/>
              <a:t>Kein Feuer</a:t>
            </a:r>
          </a:p>
          <a:p>
            <a:r>
              <a:rPr lang="de-DE" dirty="0"/>
              <a:t>Keine </a:t>
            </a:r>
            <a:r>
              <a:rPr lang="de-DE" dirty="0" smtClean="0"/>
              <a:t>Explosion</a:t>
            </a:r>
          </a:p>
          <a:p>
            <a:r>
              <a:rPr lang="de-DE" dirty="0" smtClean="0"/>
              <a:t>Die Batterie muss nach dem Test mindestens 90% der Spannung halten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Mögliche Verbesserungen</a:t>
            </a:r>
            <a:endParaRPr lang="de-DE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Bildplatzhalt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7006" y="3017345"/>
            <a:ext cx="1825515" cy="1369136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Gebrochene Federkontakte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Eingedrückte Zelle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© VDE - </a:t>
            </a:r>
            <a:r>
              <a:rPr lang="de-DE" dirty="0" smtClean="0"/>
              <a:t>Offenbach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UN38.3 T3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Vibrationstest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Es sind einige Federn gebrochen und die Zellen eingedrückt worden</a:t>
            </a:r>
          </a:p>
          <a:p>
            <a:pPr lvl="1"/>
            <a:r>
              <a:rPr lang="de-DE" dirty="0" smtClean="0"/>
              <a:t>Keines der Metallstücke lag lose im Container!</a:t>
            </a:r>
            <a:endParaRPr lang="de-DE" dirty="0"/>
          </a:p>
          <a:p>
            <a:r>
              <a:rPr lang="de-DE" dirty="0" smtClean="0"/>
              <a:t>Die Batterien haben zu viel Spiel</a:t>
            </a:r>
          </a:p>
        </p:txBody>
      </p:sp>
    </p:spTree>
    <p:extLst>
      <p:ext uri="{BB962C8B-B14F-4D97-AF65-F5344CB8AC3E}">
        <p14:creationId xmlns:p14="http://schemas.microsoft.com/office/powerpoint/2010/main" val="16716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Versuchablauf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© Raimo </a:t>
            </a:r>
            <a:r>
              <a:rPr lang="de-DE" dirty="0" err="1" smtClean="0"/>
              <a:t>Kopetzky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UN38.3 T4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Falltest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Eine 150g Belastung über einen Zeitraum von 6ms</a:t>
            </a:r>
          </a:p>
          <a:p>
            <a:pPr lvl="1"/>
            <a:r>
              <a:rPr lang="de-DE" dirty="0" smtClean="0"/>
              <a:t>Falltiefe ~80cm</a:t>
            </a:r>
          </a:p>
          <a:p>
            <a:r>
              <a:rPr lang="de-DE" dirty="0" smtClean="0"/>
              <a:t>In allen drei Achsen in positiver wie auch in negativer Richtung</a:t>
            </a:r>
          </a:p>
          <a:p>
            <a:r>
              <a:rPr lang="de-DE" dirty="0" smtClean="0"/>
              <a:t>Insgesamt 18 Fallversuche</a:t>
            </a: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23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Bestanden, wenn	</a:t>
            </a:r>
          </a:p>
          <a:p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2"/>
          <a:stretch/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© VDE - </a:t>
            </a:r>
            <a:r>
              <a:rPr lang="de-DE" dirty="0" smtClean="0"/>
              <a:t>Offenbach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UN38.3 T4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Falltest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Kein Gewichtsverlust</a:t>
            </a:r>
          </a:p>
          <a:p>
            <a:r>
              <a:rPr lang="de-DE" dirty="0"/>
              <a:t>Kein Auslaufen</a:t>
            </a:r>
          </a:p>
          <a:p>
            <a:r>
              <a:rPr lang="de-DE" dirty="0"/>
              <a:t>Kein Ausgasen</a:t>
            </a:r>
          </a:p>
          <a:p>
            <a:r>
              <a:rPr lang="de-DE" dirty="0"/>
              <a:t>Kein </a:t>
            </a:r>
            <a:r>
              <a:rPr lang="de-DE" dirty="0" smtClean="0"/>
              <a:t>Feuer</a:t>
            </a:r>
          </a:p>
          <a:p>
            <a:r>
              <a:rPr lang="de-DE" dirty="0"/>
              <a:t>Keine Explosion</a:t>
            </a:r>
          </a:p>
          <a:p>
            <a:r>
              <a:rPr lang="de-DE" dirty="0" smtClean="0"/>
              <a:t>Die </a:t>
            </a:r>
            <a:r>
              <a:rPr lang="de-DE" dirty="0"/>
              <a:t>Batterie muss nach dem Test mindestens 90% der Spannung halten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0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Versuchablauf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450081" y="4502647"/>
            <a:ext cx="1021763" cy="299681"/>
          </a:xfrm>
        </p:spPr>
        <p:txBody>
          <a:bodyPr/>
          <a:lstStyle/>
          <a:p>
            <a:r>
              <a:rPr lang="de-DE" dirty="0" smtClean="0"/>
              <a:t>© Raimo </a:t>
            </a:r>
            <a:r>
              <a:rPr lang="de-DE" dirty="0" err="1" smtClean="0"/>
              <a:t>Kopetzky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UN38.3 T5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Externer Kurzschluss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Das Gehäuse wird auf 55 ± 2°C erwärmt</a:t>
            </a:r>
          </a:p>
          <a:p>
            <a:r>
              <a:rPr lang="de-DE" dirty="0" smtClean="0"/>
              <a:t>Die Batterie wird mit einem Widerstand &lt;0,1 Ohm Kurzgeschlossen</a:t>
            </a:r>
          </a:p>
          <a:p>
            <a:r>
              <a:rPr lang="de-DE" dirty="0" smtClean="0"/>
              <a:t>Der Kurzschluss wird eine Stunde beibehalten nachdem die Gehäusetemperatur wieder auf            55 </a:t>
            </a:r>
            <a:r>
              <a:rPr lang="de-DE" dirty="0"/>
              <a:t>± </a:t>
            </a:r>
            <a:r>
              <a:rPr lang="de-DE" dirty="0" smtClean="0"/>
              <a:t>2°C abgekühlt ist</a:t>
            </a:r>
          </a:p>
          <a:p>
            <a:r>
              <a:rPr lang="de-DE" dirty="0" smtClean="0"/>
              <a:t>Die Batterie wird die nächsten 6 Stunden beobachtet</a:t>
            </a:r>
          </a:p>
        </p:txBody>
      </p:sp>
    </p:spTree>
    <p:extLst>
      <p:ext uri="{BB962C8B-B14F-4D97-AF65-F5344CB8AC3E}">
        <p14:creationId xmlns:p14="http://schemas.microsoft.com/office/powerpoint/2010/main" val="20289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Bestanden, wenn	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828800"/>
            <a:ext cx="4281676" cy="2278626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© VDE - </a:t>
            </a:r>
            <a:r>
              <a:rPr lang="de-DE" dirty="0" smtClean="0"/>
              <a:t>Offenbach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UN38.3 T5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Externer Kurzschluss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34371" y="1604852"/>
            <a:ext cx="4033824" cy="900748"/>
          </a:xfrm>
        </p:spPr>
        <p:txBody>
          <a:bodyPr/>
          <a:lstStyle/>
          <a:p>
            <a:r>
              <a:rPr lang="de-DE" dirty="0" smtClean="0"/>
              <a:t>Das Gehäuse wird nicht über </a:t>
            </a:r>
            <a:r>
              <a:rPr lang="de-DE" b="1" dirty="0" smtClean="0">
                <a:solidFill>
                  <a:srgbClr val="FF0000"/>
                </a:solidFill>
              </a:rPr>
              <a:t>170°C</a:t>
            </a:r>
            <a:r>
              <a:rPr lang="de-DE" dirty="0" smtClean="0"/>
              <a:t> heiß</a:t>
            </a:r>
          </a:p>
          <a:p>
            <a:r>
              <a:rPr lang="de-DE" dirty="0" smtClean="0"/>
              <a:t>Kein Feuer und keine Explosion während und in den 6 Stunden nach dem Test</a:t>
            </a:r>
          </a:p>
          <a:p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489958" y="2670786"/>
            <a:ext cx="3960479" cy="279676"/>
          </a:xfrm>
          <a:prstGeom prst="rect">
            <a:avLst/>
          </a:prstGeom>
        </p:spPr>
        <p:txBody>
          <a:bodyPr lIns="0" tIns="0" rIns="0" bIns="0"/>
          <a:lstStyle>
            <a:lvl1pPr marL="635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SzPct val="75000"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Blip>
                <a:blip r:embed="rId4"/>
              </a:buBlip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Anpassung für den Container</a:t>
            </a:r>
          </a:p>
          <a:p>
            <a:endParaRPr lang="de-DE" dirty="0"/>
          </a:p>
        </p:txBody>
      </p:sp>
      <p:sp>
        <p:nvSpPr>
          <p:cNvPr id="10" name="Textplatzhalter 6"/>
          <p:cNvSpPr txBox="1">
            <a:spLocks/>
          </p:cNvSpPr>
          <p:nvPr/>
        </p:nvSpPr>
        <p:spPr>
          <a:xfrm>
            <a:off x="334371" y="2950462"/>
            <a:ext cx="4033824" cy="1724636"/>
          </a:xfrm>
          <a:prstGeom prst="rect">
            <a:avLst/>
          </a:prstGeom>
        </p:spPr>
        <p:txBody>
          <a:bodyPr lIns="0" tIns="0" rIns="0" bIns="0"/>
          <a:lstStyle>
            <a:lvl1pPr marL="271463" indent="-261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5"/>
              </a:buBlip>
              <a:tabLst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28650" indent="-269875" algn="l" defTabSz="685800" rtl="0" eaLnBrk="1" latinLnBrk="0" hangingPunct="1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6"/>
              </a:buBlip>
              <a:tabLst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755650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6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17600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6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700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6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24038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6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185988" indent="-1809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6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40000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6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892425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6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Abbruch nach 3 Stunden</a:t>
            </a:r>
          </a:p>
          <a:p>
            <a:r>
              <a:rPr lang="de-DE" dirty="0" smtClean="0"/>
              <a:t>Die Gehäusetemperatur in der Nähe der Sicherungselemente lag unter 50°C</a:t>
            </a:r>
          </a:p>
          <a:p>
            <a:r>
              <a:rPr lang="de-DE" dirty="0"/>
              <a:t>Die Gehäusetemperatur in der Nähe der </a:t>
            </a:r>
            <a:r>
              <a:rPr lang="de-DE" dirty="0" smtClean="0"/>
              <a:t>Batterien </a:t>
            </a:r>
            <a:r>
              <a:rPr lang="de-DE" dirty="0"/>
              <a:t>lag </a:t>
            </a:r>
            <a:r>
              <a:rPr lang="de-DE" dirty="0" smtClean="0"/>
              <a:t>knapp über der Umgebungstemperatur</a:t>
            </a:r>
            <a:endParaRPr lang="de-DE" dirty="0"/>
          </a:p>
          <a:p>
            <a:pPr marL="9525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9420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Fähigkeiten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7270452" y="4486327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hereon</a:t>
            </a:r>
            <a:r>
              <a:rPr lang="de-DE" dirty="0"/>
              <a:t>/Ina Frings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de-DE" dirty="0" err="1" smtClean="0"/>
              <a:t>Glider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Teledyne</a:t>
            </a:r>
            <a:r>
              <a:rPr lang="de-DE" dirty="0"/>
              <a:t> Slocum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Lange Laufzeit</a:t>
            </a:r>
          </a:p>
          <a:p>
            <a:r>
              <a:rPr lang="de-DE" dirty="0"/>
              <a:t>Modulares </a:t>
            </a:r>
            <a:r>
              <a:rPr lang="de-DE" dirty="0" smtClean="0"/>
              <a:t>Sensorpaket</a:t>
            </a:r>
          </a:p>
          <a:p>
            <a:r>
              <a:rPr lang="de-DE" dirty="0" smtClean="0"/>
              <a:t>Satellitenkommunikation</a:t>
            </a:r>
            <a:endParaRPr lang="de-DE" dirty="0"/>
          </a:p>
        </p:txBody>
      </p:sp>
      <p:sp>
        <p:nvSpPr>
          <p:cNvPr id="12" name="Textplatzhalter 5"/>
          <p:cNvSpPr txBox="1">
            <a:spLocks/>
          </p:cNvSpPr>
          <p:nvPr/>
        </p:nvSpPr>
        <p:spPr>
          <a:xfrm>
            <a:off x="4399917" y="4596510"/>
            <a:ext cx="1320087" cy="29968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 kern="1200" baseline="0">
                <a:solidFill>
                  <a:schemeClr val="tx1"/>
                </a:solidFill>
                <a:latin typeface="+mj-lt"/>
                <a:ea typeface="+mn-ea"/>
                <a:cs typeface="Calibri Light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© </a:t>
            </a:r>
            <a:r>
              <a:rPr lang="de-DE" dirty="0" err="1"/>
              <a:t>hereon</a:t>
            </a:r>
            <a:r>
              <a:rPr lang="de-DE" dirty="0"/>
              <a:t>/Ina </a:t>
            </a:r>
            <a:r>
              <a:rPr lang="de-DE" dirty="0" smtClean="0"/>
              <a:t>Frings</a:t>
            </a:r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1" name="Bildplatzhalt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" y="2779194"/>
            <a:ext cx="3817742" cy="1768719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20148" y="4400738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err="1" smtClean="0"/>
              <a:t>Teledyne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3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9" y="1397058"/>
            <a:ext cx="7419022" cy="3257434"/>
          </a:xfrm>
        </p:spPr>
      </p:pic>
      <p:pic>
        <p:nvPicPr>
          <p:cNvPr id="10" name="Bildplatzhalter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7736" y="2426208"/>
            <a:ext cx="3274647" cy="2121705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864973" y="4497248"/>
            <a:ext cx="1320087" cy="299681"/>
          </a:xfrm>
        </p:spPr>
        <p:txBody>
          <a:bodyPr/>
          <a:lstStyle/>
          <a:p>
            <a:r>
              <a:rPr lang="de-DE" dirty="0"/>
              <a:t>© VDE - </a:t>
            </a:r>
            <a:r>
              <a:rPr lang="de-DE" dirty="0" smtClean="0"/>
              <a:t>Offenbach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Kurzschluss Einer Zelle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Externer Kurzschluss </a:t>
            </a:r>
            <a:r>
              <a:rPr lang="de-DE" dirty="0" smtClean="0"/>
              <a:t>65mOhm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7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3716" y="1160846"/>
            <a:ext cx="4320000" cy="3240000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1964185" y="4314788"/>
            <a:ext cx="1367063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Carsten Gregersen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Testende	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Es kam nicht </a:t>
            </a:r>
            <a:r>
              <a:rPr lang="de-DE" smtClean="0"/>
              <a:t>alles mit 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Einsatz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Es wird gebraucht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9"/>
          </p:nvPr>
        </p:nvSpPr>
        <p:spPr>
          <a:xfrm>
            <a:off x="482457" y="2081151"/>
            <a:ext cx="6383282" cy="1922049"/>
          </a:xfrm>
        </p:spPr>
        <p:txBody>
          <a:bodyPr/>
          <a:lstStyle/>
          <a:p>
            <a:r>
              <a:rPr lang="de-DE" dirty="0" smtClean="0"/>
              <a:t>Versand der Batterien als Gefahrgut und vor Ort zusammengesetzt</a:t>
            </a:r>
          </a:p>
          <a:p>
            <a:r>
              <a:rPr lang="de-DE" dirty="0" smtClean="0"/>
              <a:t>Unkomplizierte Montage und Demontage </a:t>
            </a:r>
          </a:p>
          <a:p>
            <a:r>
              <a:rPr lang="de-DE" dirty="0"/>
              <a:t>Stränge wurden alle gleichmäßig Entladen</a:t>
            </a:r>
          </a:p>
          <a:p>
            <a:pPr marL="9525" indent="0">
              <a:buNone/>
            </a:pPr>
            <a:endParaRPr lang="de-DE" dirty="0"/>
          </a:p>
        </p:txBody>
      </p:sp>
      <p:sp>
        <p:nvSpPr>
          <p:cNvPr id="17" name="Textplatzhalter 13"/>
          <p:cNvSpPr txBox="1">
            <a:spLocks/>
          </p:cNvSpPr>
          <p:nvPr/>
        </p:nvSpPr>
        <p:spPr>
          <a:xfrm>
            <a:off x="482457" y="2632928"/>
            <a:ext cx="8330670" cy="741576"/>
          </a:xfrm>
          <a:prstGeom prst="rect">
            <a:avLst/>
          </a:prstGeom>
        </p:spPr>
        <p:txBody>
          <a:bodyPr lIns="0" tIns="0" rIns="0" bIns="0"/>
          <a:lstStyle>
            <a:lvl1pPr marL="271463" indent="-261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28650" indent="-269875" algn="l" defTabSz="685800" rtl="0" eaLnBrk="1" latinLnBrk="0" hangingPunct="1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4"/>
              </a:buBlip>
              <a:tabLst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755650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17600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700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24038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185988" indent="-1809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40000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892425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3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9958" y="1754993"/>
            <a:ext cx="6206042" cy="279676"/>
          </a:xfrm>
        </p:spPr>
        <p:txBody>
          <a:bodyPr/>
          <a:lstStyle/>
          <a:p>
            <a:r>
              <a:rPr lang="de-DE" dirty="0" smtClean="0"/>
              <a:t>1. Erfolgreicher Test in der Deutschen Bucht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0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237579" y="4184089"/>
            <a:ext cx="849021" cy="299681"/>
          </a:xfrm>
        </p:spPr>
        <p:txBody>
          <a:bodyPr/>
          <a:lstStyle/>
          <a:p>
            <a:r>
              <a:rPr lang="de-DE" dirty="0" smtClean="0"/>
              <a:t>©Uni Hamburg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Moses Eddy Study II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Seit Anfang Dezember im Wasser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9" y="1574989"/>
            <a:ext cx="2620662" cy="26091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94" y="1152143"/>
            <a:ext cx="5054568" cy="3868823"/>
          </a:xfrm>
          <a:prstGeom prst="rect">
            <a:avLst/>
          </a:prstGeom>
        </p:spPr>
      </p:pic>
      <p:sp>
        <p:nvSpPr>
          <p:cNvPr id="10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2174718" y="4636170"/>
            <a:ext cx="1136451" cy="299681"/>
          </a:xfrm>
        </p:spPr>
        <p:txBody>
          <a:bodyPr/>
          <a:lstStyle/>
          <a:p>
            <a:r>
              <a:rPr lang="de-DE" dirty="0" smtClean="0"/>
              <a:t>©GEOMAR Navigator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0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Nach gut 2 Jahren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Einsatz	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Es wird gebraucht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89958" y="1611676"/>
            <a:ext cx="8132495" cy="2761136"/>
          </a:xfrm>
        </p:spPr>
        <p:txBody>
          <a:bodyPr/>
          <a:lstStyle/>
          <a:p>
            <a:r>
              <a:rPr lang="de-DE" dirty="0" smtClean="0"/>
              <a:t>Austarieren des </a:t>
            </a:r>
            <a:r>
              <a:rPr lang="de-DE" dirty="0" err="1" smtClean="0"/>
              <a:t>Gliders</a:t>
            </a:r>
            <a:r>
              <a:rPr lang="de-DE" dirty="0" smtClean="0"/>
              <a:t> im Zentrum – Im Einsatzort immer noch in Toleranz</a:t>
            </a:r>
          </a:p>
          <a:p>
            <a:r>
              <a:rPr lang="de-DE" dirty="0"/>
              <a:t>Bestücken nach Anleitung von fremdem Personal (</a:t>
            </a:r>
            <a:r>
              <a:rPr lang="de-DE" dirty="0" err="1"/>
              <a:t>Coronabedingt</a:t>
            </a:r>
            <a:r>
              <a:rPr lang="de-DE" dirty="0"/>
              <a:t> keine Reisen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Bestellen und Entsorgen der Batterien vor Ort</a:t>
            </a:r>
          </a:p>
          <a:p>
            <a:pPr marL="9525" indent="0">
              <a:buNone/>
            </a:pP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708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959" y="234002"/>
            <a:ext cx="6301780" cy="673753"/>
          </a:xfrm>
        </p:spPr>
        <p:txBody>
          <a:bodyPr/>
          <a:lstStyle/>
          <a:p>
            <a:r>
              <a:rPr lang="de-DE" dirty="0" smtClean="0"/>
              <a:t>Ausblick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Pfeil nach unten 6"/>
          <p:cNvSpPr/>
          <p:nvPr/>
        </p:nvSpPr>
        <p:spPr>
          <a:xfrm>
            <a:off x="840476" y="2202881"/>
            <a:ext cx="350520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40476" y="3297890"/>
            <a:ext cx="70909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means two or more cells which are electrically connected together and </a:t>
            </a:r>
            <a:r>
              <a:rPr lang="en-US" dirty="0" smtClean="0"/>
              <a:t>fitted </a:t>
            </a:r>
            <a:r>
              <a:rPr lang="en-US" dirty="0"/>
              <a:t>with devices </a:t>
            </a:r>
            <a:endParaRPr lang="en-US" dirty="0" smtClean="0"/>
          </a:p>
          <a:p>
            <a:r>
              <a:rPr lang="en-US" dirty="0" smtClean="0"/>
              <a:t>necessary </a:t>
            </a:r>
            <a:r>
              <a:rPr lang="en-US" dirty="0"/>
              <a:t>for use, for example, case, terminals, marking and protective devices. </a:t>
            </a:r>
            <a:endParaRPr lang="de-DE" sz="1600" dirty="0" err="1" smtClean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40476" y="1327854"/>
            <a:ext cx="8218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UN Manual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Tests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Criteria</a:t>
            </a:r>
            <a:r>
              <a:rPr lang="de-DE" sz="1400" b="1" dirty="0" smtClean="0"/>
              <a:t> 4th </a:t>
            </a:r>
            <a:r>
              <a:rPr lang="de-DE" sz="1400" b="1" dirty="0" err="1" smtClean="0"/>
              <a:t>Revised</a:t>
            </a:r>
            <a:r>
              <a:rPr lang="de-DE" sz="1400" b="1" dirty="0" smtClean="0"/>
              <a:t> Edition - Lithium </a:t>
            </a:r>
            <a:r>
              <a:rPr lang="de-DE" sz="1400" b="1" dirty="0" err="1" smtClean="0"/>
              <a:t>Battery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Testing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Requirements</a:t>
            </a:r>
            <a:endParaRPr lang="de-DE" sz="1400" b="1" dirty="0"/>
          </a:p>
        </p:txBody>
      </p:sp>
      <p:sp>
        <p:nvSpPr>
          <p:cNvPr id="10" name="Rechteck 9"/>
          <p:cNvSpPr/>
          <p:nvPr/>
        </p:nvSpPr>
        <p:spPr>
          <a:xfrm>
            <a:off x="840476" y="2990113"/>
            <a:ext cx="8218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/>
              <a:t>UN Manual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Tests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Criteria</a:t>
            </a:r>
            <a:r>
              <a:rPr lang="de-DE" sz="1400" b="1" dirty="0" smtClean="0"/>
              <a:t> 5th </a:t>
            </a:r>
            <a:r>
              <a:rPr lang="de-DE" sz="1400" b="1" dirty="0" err="1" smtClean="0"/>
              <a:t>Revised</a:t>
            </a:r>
            <a:r>
              <a:rPr lang="de-DE" sz="1400" b="1" dirty="0" smtClean="0"/>
              <a:t> Edition - Lithium </a:t>
            </a:r>
            <a:r>
              <a:rPr lang="de-DE" sz="1400" b="1" dirty="0" err="1" smtClean="0"/>
              <a:t>Battery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Testing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Requirements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40475" y="1547899"/>
            <a:ext cx="70310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Battery means one or more cells which are electrically connected </a:t>
            </a:r>
            <a:r>
              <a:rPr lang="en-US" dirty="0" smtClean="0"/>
              <a:t>together </a:t>
            </a:r>
            <a:r>
              <a:rPr lang="en-US" dirty="0"/>
              <a:t>by </a:t>
            </a:r>
            <a:r>
              <a:rPr lang="en-US" b="1" u="sng" dirty="0">
                <a:solidFill>
                  <a:srgbClr val="FF0000"/>
                </a:solidFill>
              </a:rPr>
              <a:t>permanent</a:t>
            </a:r>
            <a:r>
              <a:rPr lang="en-US" dirty="0"/>
              <a:t> means, </a:t>
            </a:r>
            <a:endParaRPr lang="en-US" dirty="0" smtClean="0"/>
          </a:p>
          <a:p>
            <a:r>
              <a:rPr lang="en-US" dirty="0" smtClean="0"/>
              <a:t>including </a:t>
            </a:r>
            <a:r>
              <a:rPr lang="en-US" dirty="0"/>
              <a:t>case, terminals, and markings</a:t>
            </a:r>
            <a:endParaRPr lang="de-DE" sz="16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8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Carsten Peter Gregersen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HZG - TKE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carsten.gregersen@hereon.de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+49 (0)4152 87-2710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Max-Planck-Straße 1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21502 Geesthacht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6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36580" y="1351394"/>
            <a:ext cx="3910316" cy="279676"/>
          </a:xfrm>
        </p:spPr>
        <p:txBody>
          <a:bodyPr/>
          <a:lstStyle/>
          <a:p>
            <a:r>
              <a:rPr lang="de-DE" dirty="0" smtClean="0"/>
              <a:t>Primärzelle Li-SOCl2 SAFT 26500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Energieversorgung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SAFT LS26500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4836580" y="1631070"/>
            <a:ext cx="3909959" cy="1077337"/>
          </a:xfrm>
        </p:spPr>
        <p:txBody>
          <a:bodyPr/>
          <a:lstStyle/>
          <a:p>
            <a:r>
              <a:rPr lang="de-DE" dirty="0"/>
              <a:t>3.6V - 7700 </a:t>
            </a:r>
            <a:r>
              <a:rPr lang="de-DE" dirty="0" err="1"/>
              <a:t>mAh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27.72 </a:t>
            </a:r>
            <a:r>
              <a:rPr lang="de-DE" dirty="0" err="1" smtClean="0"/>
              <a:t>Wh</a:t>
            </a:r>
            <a:r>
              <a:rPr lang="de-DE" dirty="0"/>
              <a:t> </a:t>
            </a:r>
            <a:r>
              <a:rPr lang="de-DE" dirty="0" smtClean="0"/>
              <a:t>- 52g– 520Wh/kg</a:t>
            </a:r>
          </a:p>
          <a:p>
            <a:r>
              <a:rPr lang="de-DE" dirty="0" smtClean="0"/>
              <a:t>Geringe Selbstentladung</a:t>
            </a:r>
          </a:p>
          <a:p>
            <a:r>
              <a:rPr lang="de-DE" dirty="0" smtClean="0"/>
              <a:t>UL Zertifiziert</a:t>
            </a:r>
            <a:endParaRPr lang="de-DE" dirty="0"/>
          </a:p>
          <a:p>
            <a:r>
              <a:rPr lang="de-DE" dirty="0"/>
              <a:t> IEC </a:t>
            </a:r>
            <a:r>
              <a:rPr lang="de-DE" dirty="0" smtClean="0"/>
              <a:t>60086-4 bestanden</a:t>
            </a:r>
            <a:endParaRPr lang="de-DE" dirty="0"/>
          </a:p>
          <a:p>
            <a:pPr marL="9525" indent="0">
              <a:buNone/>
            </a:pPr>
            <a:endParaRPr lang="de-DE" dirty="0"/>
          </a:p>
        </p:txBody>
      </p:sp>
      <p:sp>
        <p:nvSpPr>
          <p:cNvPr id="11" name="Textplatzhalter 8"/>
          <p:cNvSpPr txBox="1">
            <a:spLocks/>
          </p:cNvSpPr>
          <p:nvPr/>
        </p:nvSpPr>
        <p:spPr>
          <a:xfrm>
            <a:off x="4836580" y="3448652"/>
            <a:ext cx="4822723" cy="1140753"/>
          </a:xfrm>
          <a:prstGeom prst="rect">
            <a:avLst/>
          </a:prstGeom>
        </p:spPr>
        <p:txBody>
          <a:bodyPr lIns="0" tIns="0" rIns="0" bIns="0"/>
          <a:lstStyle>
            <a:lvl1pPr marL="271463" indent="-261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28650" indent="-269875" algn="l" defTabSz="685800" rtl="0" eaLnBrk="1" latinLnBrk="0" hangingPunct="1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4"/>
              </a:buBlip>
              <a:tabLst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755650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17600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700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24038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185988" indent="-1809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40000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892425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de-DE" sz="3600" b="1" dirty="0" smtClean="0"/>
              <a:t>240 Zellen </a:t>
            </a:r>
            <a:endParaRPr lang="de-DE" sz="3600" b="1" dirty="0"/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60329" y="1351394"/>
            <a:ext cx="3910316" cy="279676"/>
          </a:xfrm>
        </p:spPr>
        <p:txBody>
          <a:bodyPr/>
          <a:lstStyle/>
          <a:p>
            <a:r>
              <a:rPr lang="de-DE" dirty="0" smtClean="0"/>
              <a:t>Li-Ion Akku </a:t>
            </a:r>
            <a:r>
              <a:rPr lang="de-DE" dirty="0"/>
              <a:t>XTAR 26650</a:t>
            </a:r>
          </a:p>
          <a:p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59972" y="1595284"/>
            <a:ext cx="3909959" cy="1105749"/>
          </a:xfrm>
        </p:spPr>
        <p:txBody>
          <a:bodyPr/>
          <a:lstStyle/>
          <a:p>
            <a:r>
              <a:rPr lang="de-DE" dirty="0"/>
              <a:t>3.6V - 5200 </a:t>
            </a:r>
            <a:r>
              <a:rPr lang="de-DE" dirty="0" err="1"/>
              <a:t>mAh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18.72 </a:t>
            </a:r>
            <a:r>
              <a:rPr lang="de-DE" dirty="0" err="1" smtClean="0"/>
              <a:t>Wh</a:t>
            </a:r>
            <a:r>
              <a:rPr lang="de-DE" dirty="0"/>
              <a:t> </a:t>
            </a:r>
            <a:r>
              <a:rPr lang="de-DE" dirty="0" smtClean="0"/>
              <a:t>- 95g -  190Wh/kg</a:t>
            </a:r>
          </a:p>
          <a:p>
            <a:pPr marL="9525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5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Aufbau</a:t>
            </a: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"/>
          <a:stretch/>
        </p:blipFill>
        <p:spPr>
          <a:xfrm>
            <a:off x="5756961" y="2703385"/>
            <a:ext cx="2489695" cy="1776959"/>
          </a:xfrm>
        </p:spPr>
      </p:pic>
      <p:pic>
        <p:nvPicPr>
          <p:cNvPr id="11" name="Bildplatzhalter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037" y="1224100"/>
            <a:ext cx="2611439" cy="1692000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266714" y="4444110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hereon</a:t>
            </a:r>
            <a:r>
              <a:rPr lang="de-DE" dirty="0"/>
              <a:t>/Raimo </a:t>
            </a:r>
            <a:r>
              <a:rPr lang="de-DE" dirty="0" smtClean="0"/>
              <a:t>Kopetzky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Batteriepaket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Vorhandenes System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Externe Firma</a:t>
            </a:r>
          </a:p>
          <a:p>
            <a:r>
              <a:rPr lang="de-DE" dirty="0" smtClean="0"/>
              <a:t>Verlöten der Zellen</a:t>
            </a:r>
          </a:p>
          <a:p>
            <a:endParaRPr lang="de-DE" dirty="0"/>
          </a:p>
        </p:txBody>
      </p:sp>
      <p:pic>
        <p:nvPicPr>
          <p:cNvPr id="12" name="Bildplatzhalter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109" y="2562361"/>
            <a:ext cx="3135561" cy="2031589"/>
          </a:xfrm>
          <a:prstGeom prst="rect">
            <a:avLst/>
          </a:prstGeom>
          <a:solidFill>
            <a:schemeClr val="accent3"/>
          </a:solidFill>
          <a:ln w="76200" cap="sq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136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9958" y="1180233"/>
            <a:ext cx="3910316" cy="279676"/>
          </a:xfrm>
        </p:spPr>
        <p:txBody>
          <a:bodyPr/>
          <a:lstStyle/>
          <a:p>
            <a:r>
              <a:rPr lang="de-DE" dirty="0" smtClean="0"/>
              <a:t>Probleme</a:t>
            </a: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738" y="2855913"/>
            <a:ext cx="1692000" cy="1692000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945738" y="4547913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err="1" smtClean="0"/>
              <a:t>hereon</a:t>
            </a:r>
            <a:r>
              <a:rPr lang="de-DE" dirty="0" smtClean="0"/>
              <a:t>/Raimo Kopetzky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Batteriepaket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Vorhandenes </a:t>
            </a:r>
            <a:r>
              <a:rPr lang="de-DE" dirty="0" smtClean="0"/>
              <a:t>System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489958" y="1459909"/>
            <a:ext cx="4022156" cy="3312981"/>
          </a:xfrm>
        </p:spPr>
        <p:txBody>
          <a:bodyPr/>
          <a:lstStyle/>
          <a:p>
            <a:r>
              <a:rPr lang="de-DE" dirty="0" smtClean="0"/>
              <a:t>Teuer für einmalige Verwendung</a:t>
            </a:r>
          </a:p>
          <a:p>
            <a:r>
              <a:rPr lang="de-DE" dirty="0"/>
              <a:t>Sehr viel Arbeit für eine Batterie die nur einmal verwendet </a:t>
            </a:r>
            <a:r>
              <a:rPr lang="de-DE" dirty="0" smtClean="0"/>
              <a:t>wird</a:t>
            </a:r>
          </a:p>
          <a:p>
            <a:r>
              <a:rPr lang="de-DE" dirty="0" smtClean="0"/>
              <a:t>Kein </a:t>
            </a:r>
            <a:r>
              <a:rPr lang="de-DE" dirty="0"/>
              <a:t>Transport- und Sicherheitszertifikat nach UN38.3, deshalb kein Transport erlaubt</a:t>
            </a:r>
          </a:p>
          <a:p>
            <a:pPr marL="9525" indent="0">
              <a:buNone/>
            </a:pPr>
            <a:endParaRPr lang="de-DE" dirty="0" smtClean="0"/>
          </a:p>
        </p:txBody>
      </p:sp>
      <p:pic>
        <p:nvPicPr>
          <p:cNvPr id="14" name="Bildplatzhalter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9" y="1180233"/>
            <a:ext cx="2255999" cy="1585012"/>
          </a:xfrm>
          <a:prstGeom prst="rect">
            <a:avLst/>
          </a:prstGeom>
          <a:solidFill>
            <a:schemeClr val="accent3"/>
          </a:solidFill>
          <a:ln w="76200" cap="sq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732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9602" y="1145680"/>
            <a:ext cx="3960479" cy="279676"/>
          </a:xfrm>
        </p:spPr>
        <p:txBody>
          <a:bodyPr/>
          <a:lstStyle/>
          <a:p>
            <a:r>
              <a:rPr lang="de-DE" dirty="0" smtClean="0"/>
              <a:t>Ergebnis </a:t>
            </a:r>
            <a:r>
              <a:rPr lang="de-DE" dirty="0"/>
              <a:t>der Studie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Projektstudie Lithiumbatterie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Start – Januar 2016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89602" y="1473664"/>
            <a:ext cx="3960123" cy="3096798"/>
          </a:xfrm>
        </p:spPr>
        <p:txBody>
          <a:bodyPr/>
          <a:lstStyle/>
          <a:p>
            <a:r>
              <a:rPr lang="de-DE" dirty="0" smtClean="0"/>
              <a:t>Gefahrengut der Klasse 9</a:t>
            </a:r>
          </a:p>
          <a:p>
            <a:r>
              <a:rPr lang="de-DE" dirty="0" smtClean="0"/>
              <a:t>Probleme bei der</a:t>
            </a:r>
          </a:p>
          <a:p>
            <a:pPr lvl="1"/>
            <a:r>
              <a:rPr lang="de-DE" dirty="0"/>
              <a:t>Transport </a:t>
            </a:r>
          </a:p>
          <a:p>
            <a:pPr lvl="1"/>
            <a:r>
              <a:rPr lang="de-DE" dirty="0" smtClean="0"/>
              <a:t>Lagerung</a:t>
            </a:r>
          </a:p>
          <a:p>
            <a:pPr lvl="1"/>
            <a:r>
              <a:rPr lang="de-DE" dirty="0" smtClean="0"/>
              <a:t>Entsorgung</a:t>
            </a:r>
          </a:p>
          <a:p>
            <a:r>
              <a:rPr lang="de-DE" dirty="0" smtClean="0"/>
              <a:t>Fehlendes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endParaRPr lang="de-DE" dirty="0" smtClean="0"/>
          </a:p>
          <a:p>
            <a:pPr lvl="1"/>
            <a:r>
              <a:rPr lang="de-DE" dirty="0" smtClean="0"/>
              <a:t>Schulungen</a:t>
            </a:r>
          </a:p>
          <a:p>
            <a:pPr lvl="1"/>
            <a:r>
              <a:rPr lang="de-DE" dirty="0" smtClean="0"/>
              <a:t>Externe Berater</a:t>
            </a:r>
          </a:p>
          <a:p>
            <a:r>
              <a:rPr lang="de-DE" dirty="0" smtClean="0"/>
              <a:t>Löten/ Schweißen </a:t>
            </a:r>
            <a:r>
              <a:rPr lang="de-DE" dirty="0"/>
              <a:t>der Zellen zu riskant</a:t>
            </a:r>
          </a:p>
          <a:p>
            <a:pPr marL="9525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8" name="Textplatzhalter 6"/>
          <p:cNvSpPr txBox="1">
            <a:spLocks/>
          </p:cNvSpPr>
          <p:nvPr/>
        </p:nvSpPr>
        <p:spPr>
          <a:xfrm>
            <a:off x="4055762" y="1473664"/>
            <a:ext cx="3960123" cy="3096798"/>
          </a:xfrm>
          <a:prstGeom prst="rect">
            <a:avLst/>
          </a:prstGeom>
        </p:spPr>
        <p:txBody>
          <a:bodyPr lIns="0" tIns="0" rIns="0" bIns="0"/>
          <a:lstStyle>
            <a:lvl1pPr marL="271463" indent="-261938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Tx/>
              <a:buBlip>
                <a:blip r:embed="rId3"/>
              </a:buBlip>
              <a:tabLst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28650" indent="-269875" algn="l" defTabSz="685800" rtl="0" eaLnBrk="1" latinLnBrk="0" hangingPunct="1">
              <a:lnSpc>
                <a:spcPts val="1800"/>
              </a:lnSpc>
              <a:spcBef>
                <a:spcPts val="377"/>
              </a:spcBef>
              <a:buSzPct val="75000"/>
              <a:buFontTx/>
              <a:buBlip>
                <a:blip r:embed="rId4"/>
              </a:buBlip>
              <a:tabLst/>
              <a:defRPr sz="1600" b="0" i="0" kern="120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2pPr>
            <a:lvl3pPr marL="755650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17600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70025" indent="-2206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24038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185988" indent="-1809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540000" indent="-1825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892425" indent="-2222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5000"/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1950500"/>
            <a:ext cx="2857500" cy="2143125"/>
          </a:xfrm>
          <a:prstGeom prst="rect">
            <a:avLst/>
          </a:prstGeom>
        </p:spPr>
      </p:pic>
      <p:sp>
        <p:nvSpPr>
          <p:cNvPr id="9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34204" y="4032362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Labelident.com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0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89602" y="1156860"/>
            <a:ext cx="3960479" cy="279676"/>
          </a:xfrm>
        </p:spPr>
        <p:txBody>
          <a:bodyPr/>
          <a:lstStyle/>
          <a:p>
            <a:r>
              <a:rPr lang="de-DE" dirty="0" smtClean="0"/>
              <a:t>Aller Anfang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Erster Prototyp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Start – März </a:t>
            </a:r>
            <a:r>
              <a:rPr lang="de-DE" dirty="0" smtClean="0"/>
              <a:t>2017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89602" y="1436536"/>
            <a:ext cx="7350842" cy="2761136"/>
          </a:xfrm>
        </p:spPr>
        <p:txBody>
          <a:bodyPr/>
          <a:lstStyle/>
          <a:p>
            <a:r>
              <a:rPr lang="de-DE" dirty="0" smtClean="0"/>
              <a:t>Federkontakte sind die einzige mögliche Verbindung</a:t>
            </a:r>
          </a:p>
          <a:p>
            <a:r>
              <a:rPr lang="de-DE" dirty="0" smtClean="0"/>
              <a:t>Steckverbinder suchen der in den vorhandenen Bauraum passt</a:t>
            </a:r>
          </a:p>
          <a:p>
            <a:r>
              <a:rPr lang="de-DE" dirty="0" smtClean="0"/>
              <a:t>Sicherheitsbeschaltung dimensionieren</a:t>
            </a:r>
          </a:p>
          <a:p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0" y="3010029"/>
            <a:ext cx="7870271" cy="1362783"/>
          </a:xfrm>
          <a:prstGeom prst="rect">
            <a:avLst/>
          </a:prstGeom>
        </p:spPr>
      </p:pic>
      <p:sp>
        <p:nvSpPr>
          <p:cNvPr id="13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115508" y="4222971"/>
            <a:ext cx="1963905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err="1" smtClean="0"/>
              <a:t>hereon</a:t>
            </a:r>
            <a:r>
              <a:rPr lang="de-DE" dirty="0" smtClean="0"/>
              <a:t>/Carsten Gregersen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2952" y="375999"/>
            <a:ext cx="866896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Platzprobleme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222182" y="4520930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Fixtest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Erster Prototyp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Start – März 2017</a:t>
            </a:r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8" y="2014162"/>
            <a:ext cx="2715737" cy="195616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3" y="2101757"/>
            <a:ext cx="2996949" cy="178097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6" y="1245886"/>
            <a:ext cx="2449682" cy="3373483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893483" y="3820484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Carsten Gregersen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9601" y="3869309"/>
            <a:ext cx="1320087" cy="299681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Carsten Gregersen</a:t>
            </a:r>
          </a:p>
        </p:txBody>
      </p:sp>
    </p:spTree>
    <p:extLst>
      <p:ext uri="{BB962C8B-B14F-4D97-AF65-F5344CB8AC3E}">
        <p14:creationId xmlns:p14="http://schemas.microsoft.com/office/powerpoint/2010/main" val="27387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Kooperation mit </a:t>
            </a:r>
            <a:r>
              <a:rPr lang="de-DE" dirty="0" err="1" smtClean="0"/>
              <a:t>Geomar</a:t>
            </a:r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81" y="1611676"/>
            <a:ext cx="3546823" cy="2751770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Serienfertigung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Start – Februar 2019</a:t>
            </a:r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489958" y="1611676"/>
            <a:ext cx="4422123" cy="2761136"/>
          </a:xfrm>
        </p:spPr>
        <p:txBody>
          <a:bodyPr/>
          <a:lstStyle/>
          <a:p>
            <a:r>
              <a:rPr lang="de-DE" dirty="0" smtClean="0"/>
              <a:t>10 Glider im Einsatz</a:t>
            </a:r>
          </a:p>
          <a:p>
            <a:pPr lvl="1"/>
            <a:r>
              <a:rPr lang="de-DE" dirty="0" smtClean="0"/>
              <a:t>Einfache Handhabung der Container</a:t>
            </a:r>
          </a:p>
          <a:p>
            <a:r>
              <a:rPr lang="de-DE" dirty="0" smtClean="0"/>
              <a:t>Generation 1 ist kürzer als G2 und G3</a:t>
            </a:r>
          </a:p>
          <a:p>
            <a:pPr lvl="1"/>
            <a:r>
              <a:rPr lang="de-DE" dirty="0" smtClean="0"/>
              <a:t>Mehr Platz für die Batteriepakete</a:t>
            </a:r>
          </a:p>
          <a:p>
            <a:pPr lvl="1"/>
            <a:r>
              <a:rPr lang="de-DE" dirty="0" smtClean="0"/>
              <a:t>Nur ein G1 Glider beim HZG im Einsatz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912081" y="4283184"/>
            <a:ext cx="1320087" cy="299681"/>
          </a:xfrm>
        </p:spPr>
        <p:txBody>
          <a:bodyPr/>
          <a:lstStyle/>
          <a:p>
            <a:r>
              <a:rPr lang="de-DE" dirty="0" smtClean="0"/>
              <a:t>© </a:t>
            </a:r>
            <a:r>
              <a:rPr lang="de-DE" dirty="0"/>
              <a:t>Raimo </a:t>
            </a:r>
            <a:r>
              <a:rPr lang="de-DE" dirty="0" err="1" smtClean="0"/>
              <a:t>Kopetzky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6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8D3"/>
      </a:accent1>
      <a:accent2>
        <a:srgbClr val="D1C88A"/>
      </a:accent2>
      <a:accent3>
        <a:srgbClr val="A3ADB2"/>
      </a:accent3>
      <a:accent4>
        <a:srgbClr val="00477B"/>
      </a:accent4>
      <a:accent5>
        <a:srgbClr val="ED8800"/>
      </a:accent5>
      <a:accent6>
        <a:srgbClr val="BCBD00"/>
      </a:accent6>
      <a:hlink>
        <a:srgbClr val="00A3DA"/>
      </a:hlink>
      <a:folHlink>
        <a:srgbClr val="5263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Blip>
            <a:blip xmlns:r="http://schemas.openxmlformats.org/officeDocument/2006/relationships" r:embed="rId1"/>
          </a:buBlip>
          <a:defRPr sz="16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879</Words>
  <Application>Microsoft Office PowerPoint</Application>
  <PresentationFormat>Bildschirmpräsentation (16:9)</PresentationFormat>
  <Paragraphs>224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ClanNarrow-Book</vt:lpstr>
      <vt:lpstr>ClanNarrowLF-Book</vt:lpstr>
      <vt:lpstr>Office</vt:lpstr>
      <vt:lpstr>Entwicklung der Gliderbatterie</vt:lpstr>
      <vt:lpstr>Der Glider</vt:lpstr>
      <vt:lpstr>Energieversorgung</vt:lpstr>
      <vt:lpstr>Das Batteriepaket</vt:lpstr>
      <vt:lpstr>Das Batteriepaket</vt:lpstr>
      <vt:lpstr>Projektstudie Lithiumbatterie</vt:lpstr>
      <vt:lpstr>Erster Prototyp</vt:lpstr>
      <vt:lpstr>Erster Prototyp</vt:lpstr>
      <vt:lpstr>Serienfertigung</vt:lpstr>
      <vt:lpstr>Neue Federkontakte</vt:lpstr>
      <vt:lpstr>Mechanik</vt:lpstr>
      <vt:lpstr>Transportvorschriften</vt:lpstr>
      <vt:lpstr>UN38.3 T3</vt:lpstr>
      <vt:lpstr>UN38.3 T3</vt:lpstr>
      <vt:lpstr>UN38.3 T3</vt:lpstr>
      <vt:lpstr>UN38.3 T4</vt:lpstr>
      <vt:lpstr>UN38.3 T4</vt:lpstr>
      <vt:lpstr>UN38.3 T5 </vt:lpstr>
      <vt:lpstr>UN38.3 T5 </vt:lpstr>
      <vt:lpstr>Kurzschluss Einer Zelle</vt:lpstr>
      <vt:lpstr>Testende  </vt:lpstr>
      <vt:lpstr>Im Einsatz</vt:lpstr>
      <vt:lpstr>Moses Eddy Study II</vt:lpstr>
      <vt:lpstr>Im Einsatz </vt:lpstr>
      <vt:lpstr>Ausblick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2021-10-04T10:53:59Z</dcterms:created>
  <dcterms:modified xsi:type="dcterms:W3CDTF">2021-10-04T10:54:38Z</dcterms:modified>
</cp:coreProperties>
</file>