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27.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322" r:id="rId2"/>
    <p:sldId id="374" r:id="rId3"/>
    <p:sldId id="324" r:id="rId4"/>
    <p:sldId id="329" r:id="rId5"/>
    <p:sldId id="336" r:id="rId6"/>
    <p:sldId id="365" r:id="rId7"/>
    <p:sldId id="337" r:id="rId8"/>
    <p:sldId id="366" r:id="rId9"/>
    <p:sldId id="363" r:id="rId10"/>
    <p:sldId id="368" r:id="rId11"/>
    <p:sldId id="361" r:id="rId12"/>
    <p:sldId id="369" r:id="rId13"/>
    <p:sldId id="373" r:id="rId14"/>
    <p:sldId id="372" r:id="rId15"/>
    <p:sldId id="327" r:id="rId16"/>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F6F6F7"/>
    <a:srgbClr val="000000"/>
    <a:srgbClr val="92D050"/>
    <a:srgbClr val="FFFFCC"/>
    <a:srgbClr val="FFFF66"/>
    <a:srgbClr val="223D6E"/>
    <a:srgbClr val="FA6E6E"/>
    <a:srgbClr val="F2F2F3"/>
    <a:srgbClr val="F3F3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3963" autoAdjust="0"/>
  </p:normalViewPr>
  <p:slideViewPr>
    <p:cSldViewPr snapToGrid="0">
      <p:cViewPr varScale="1">
        <p:scale>
          <a:sx n="85" d="100"/>
          <a:sy n="85" d="100"/>
        </p:scale>
        <p:origin x="288" y="60"/>
      </p:cViewPr>
      <p:guideLst>
        <p:guide orient="horz" pos="2183"/>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7AC0E8-234F-4A57-B233-C1F7C4AE6A42}" type="datetimeFigureOut">
              <a:rPr lang="zh-CN" altLang="en-US" smtClean="0"/>
              <a:t>2021/12/8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3C47BD-014D-4C3A-8176-40BBD0F60D68}" type="slidenum">
              <a:rPr lang="zh-CN" altLang="en-US" smtClean="0"/>
              <a:t>‹#›</a:t>
            </a:fld>
            <a:endParaRPr lang="zh-CN" altLang="en-US"/>
          </a:p>
        </p:txBody>
      </p:sp>
    </p:spTree>
    <p:extLst>
      <p:ext uri="{BB962C8B-B14F-4D97-AF65-F5344CB8AC3E}">
        <p14:creationId xmlns:p14="http://schemas.microsoft.com/office/powerpoint/2010/main" val="107585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003C47BD-014D-4C3A-8176-40BBD0F60D68}" type="slidenum">
              <a:rPr lang="zh-CN" altLang="en-US" smtClean="0"/>
              <a:t>1</a:t>
            </a:fld>
            <a:endParaRPr lang="zh-CN" altLang="en-US"/>
          </a:p>
        </p:txBody>
      </p:sp>
    </p:spTree>
    <p:extLst>
      <p:ext uri="{BB962C8B-B14F-4D97-AF65-F5344CB8AC3E}">
        <p14:creationId xmlns:p14="http://schemas.microsoft.com/office/powerpoint/2010/main" val="2055942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3C47BD-014D-4C3A-8176-40BBD0F60D68}" type="slidenum">
              <a:rPr lang="zh-CN" altLang="en-US" smtClean="0"/>
              <a:t>10</a:t>
            </a:fld>
            <a:endParaRPr lang="zh-CN" altLang="en-US"/>
          </a:p>
        </p:txBody>
      </p:sp>
    </p:spTree>
    <p:extLst>
      <p:ext uri="{BB962C8B-B14F-4D97-AF65-F5344CB8AC3E}">
        <p14:creationId xmlns:p14="http://schemas.microsoft.com/office/powerpoint/2010/main" val="228208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3C47BD-014D-4C3A-8176-40BBD0F60D68}" type="slidenum">
              <a:rPr lang="zh-CN" altLang="en-US" smtClean="0"/>
              <a:t>11</a:t>
            </a:fld>
            <a:endParaRPr lang="zh-CN" altLang="en-US"/>
          </a:p>
        </p:txBody>
      </p:sp>
    </p:spTree>
    <p:extLst>
      <p:ext uri="{BB962C8B-B14F-4D97-AF65-F5344CB8AC3E}">
        <p14:creationId xmlns:p14="http://schemas.microsoft.com/office/powerpoint/2010/main" val="2478271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003C47BD-014D-4C3A-8176-40BBD0F60D68}" type="slidenum">
              <a:rPr lang="zh-CN" altLang="en-US" smtClean="0"/>
              <a:t>12</a:t>
            </a:fld>
            <a:endParaRPr lang="zh-CN" altLang="en-US"/>
          </a:p>
        </p:txBody>
      </p:sp>
    </p:spTree>
    <p:extLst>
      <p:ext uri="{BB962C8B-B14F-4D97-AF65-F5344CB8AC3E}">
        <p14:creationId xmlns:p14="http://schemas.microsoft.com/office/powerpoint/2010/main" val="1657334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zh-CN" altLang="en-US" dirty="0"/>
          </a:p>
        </p:txBody>
      </p:sp>
      <p:sp>
        <p:nvSpPr>
          <p:cNvPr id="4" name="灯片编号占位符 3"/>
          <p:cNvSpPr>
            <a:spLocks noGrp="1"/>
          </p:cNvSpPr>
          <p:nvPr>
            <p:ph type="sldNum" sz="quarter" idx="10"/>
          </p:nvPr>
        </p:nvSpPr>
        <p:spPr/>
        <p:txBody>
          <a:bodyPr/>
          <a:lstStyle/>
          <a:p>
            <a:fld id="{003C47BD-014D-4C3A-8176-40BBD0F60D68}" type="slidenum">
              <a:rPr lang="zh-CN" altLang="en-US" smtClean="0"/>
              <a:t>13</a:t>
            </a:fld>
            <a:endParaRPr lang="zh-CN" altLang="en-US"/>
          </a:p>
        </p:txBody>
      </p:sp>
    </p:spTree>
    <p:extLst>
      <p:ext uri="{BB962C8B-B14F-4D97-AF65-F5344CB8AC3E}">
        <p14:creationId xmlns:p14="http://schemas.microsoft.com/office/powerpoint/2010/main" val="3655860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003C47BD-014D-4C3A-8176-40BBD0F60D68}" type="slidenum">
              <a:rPr lang="zh-CN" altLang="en-US" smtClean="0"/>
              <a:t>14</a:t>
            </a:fld>
            <a:endParaRPr lang="zh-CN" altLang="en-US"/>
          </a:p>
        </p:txBody>
      </p:sp>
    </p:spTree>
    <p:extLst>
      <p:ext uri="{BB962C8B-B14F-4D97-AF65-F5344CB8AC3E}">
        <p14:creationId xmlns:p14="http://schemas.microsoft.com/office/powerpoint/2010/main" val="4025650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3C47BD-014D-4C3A-8176-40BBD0F60D68}" type="slidenum">
              <a:rPr lang="zh-CN" altLang="en-US" smtClean="0"/>
              <a:t>15</a:t>
            </a:fld>
            <a:endParaRPr lang="zh-CN" altLang="en-US"/>
          </a:p>
        </p:txBody>
      </p:sp>
    </p:spTree>
    <p:extLst>
      <p:ext uri="{BB962C8B-B14F-4D97-AF65-F5344CB8AC3E}">
        <p14:creationId xmlns:p14="http://schemas.microsoft.com/office/powerpoint/2010/main" val="2434746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zh-CN" altLang="en-US" dirty="0"/>
          </a:p>
        </p:txBody>
      </p:sp>
      <p:sp>
        <p:nvSpPr>
          <p:cNvPr id="4" name="灯片编号占位符 3"/>
          <p:cNvSpPr>
            <a:spLocks noGrp="1"/>
          </p:cNvSpPr>
          <p:nvPr>
            <p:ph type="sldNum" sz="quarter" idx="10"/>
          </p:nvPr>
        </p:nvSpPr>
        <p:spPr/>
        <p:txBody>
          <a:bodyPr/>
          <a:lstStyle/>
          <a:p>
            <a:fld id="{003C47BD-014D-4C3A-8176-40BBD0F60D68}" type="slidenum">
              <a:rPr lang="zh-CN" altLang="en-US" smtClean="0"/>
              <a:t>2</a:t>
            </a:fld>
            <a:endParaRPr lang="zh-CN" altLang="en-US"/>
          </a:p>
        </p:txBody>
      </p:sp>
    </p:spTree>
    <p:extLst>
      <p:ext uri="{BB962C8B-B14F-4D97-AF65-F5344CB8AC3E}">
        <p14:creationId xmlns:p14="http://schemas.microsoft.com/office/powerpoint/2010/main" val="85202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3C47BD-014D-4C3A-8176-40BBD0F60D68}" type="slidenum">
              <a:rPr lang="zh-CN" altLang="en-US" smtClean="0"/>
              <a:t>3</a:t>
            </a:fld>
            <a:endParaRPr lang="zh-CN" altLang="en-US"/>
          </a:p>
        </p:txBody>
      </p:sp>
    </p:spTree>
    <p:extLst>
      <p:ext uri="{BB962C8B-B14F-4D97-AF65-F5344CB8AC3E}">
        <p14:creationId xmlns:p14="http://schemas.microsoft.com/office/powerpoint/2010/main" val="1760870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003C47BD-014D-4C3A-8176-40BBD0F60D68}" type="slidenum">
              <a:rPr lang="zh-CN" altLang="en-US" smtClean="0"/>
              <a:t>4</a:t>
            </a:fld>
            <a:endParaRPr lang="zh-CN" altLang="en-US"/>
          </a:p>
        </p:txBody>
      </p:sp>
    </p:spTree>
    <p:extLst>
      <p:ext uri="{BB962C8B-B14F-4D97-AF65-F5344CB8AC3E}">
        <p14:creationId xmlns:p14="http://schemas.microsoft.com/office/powerpoint/2010/main" val="2091316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003C47BD-014D-4C3A-8176-40BBD0F60D68}" type="slidenum">
              <a:rPr lang="zh-CN" altLang="en-US" smtClean="0"/>
              <a:t>5</a:t>
            </a:fld>
            <a:endParaRPr lang="zh-CN" altLang="en-US"/>
          </a:p>
        </p:txBody>
      </p:sp>
    </p:spTree>
    <p:extLst>
      <p:ext uri="{BB962C8B-B14F-4D97-AF65-F5344CB8AC3E}">
        <p14:creationId xmlns:p14="http://schemas.microsoft.com/office/powerpoint/2010/main" val="3569278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3C47BD-014D-4C3A-8176-40BBD0F60D68}" type="slidenum">
              <a:rPr lang="zh-CN" altLang="en-US" smtClean="0"/>
              <a:t>6</a:t>
            </a:fld>
            <a:endParaRPr lang="zh-CN" altLang="en-US"/>
          </a:p>
        </p:txBody>
      </p:sp>
    </p:spTree>
    <p:extLst>
      <p:ext uri="{BB962C8B-B14F-4D97-AF65-F5344CB8AC3E}">
        <p14:creationId xmlns:p14="http://schemas.microsoft.com/office/powerpoint/2010/main" val="3833246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sz="1100" dirty="0"/>
          </a:p>
        </p:txBody>
      </p:sp>
      <p:sp>
        <p:nvSpPr>
          <p:cNvPr id="4" name="灯片编号占位符 3"/>
          <p:cNvSpPr>
            <a:spLocks noGrp="1"/>
          </p:cNvSpPr>
          <p:nvPr>
            <p:ph type="sldNum" sz="quarter" idx="10"/>
          </p:nvPr>
        </p:nvSpPr>
        <p:spPr/>
        <p:txBody>
          <a:bodyPr/>
          <a:lstStyle/>
          <a:p>
            <a:fld id="{003C47BD-014D-4C3A-8176-40BBD0F60D68}" type="slidenum">
              <a:rPr lang="zh-CN" altLang="en-US" smtClean="0"/>
              <a:t>7</a:t>
            </a:fld>
            <a:endParaRPr lang="zh-CN" altLang="en-US"/>
          </a:p>
        </p:txBody>
      </p:sp>
    </p:spTree>
    <p:extLst>
      <p:ext uri="{BB962C8B-B14F-4D97-AF65-F5344CB8AC3E}">
        <p14:creationId xmlns:p14="http://schemas.microsoft.com/office/powerpoint/2010/main" val="676669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003C47BD-014D-4C3A-8176-40BBD0F60D68}" type="slidenum">
              <a:rPr lang="zh-CN" altLang="en-US" smtClean="0"/>
              <a:t>8</a:t>
            </a:fld>
            <a:endParaRPr lang="zh-CN" altLang="en-US"/>
          </a:p>
        </p:txBody>
      </p:sp>
    </p:spTree>
    <p:extLst>
      <p:ext uri="{BB962C8B-B14F-4D97-AF65-F5344CB8AC3E}">
        <p14:creationId xmlns:p14="http://schemas.microsoft.com/office/powerpoint/2010/main" val="197073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en-US" altLang="zh-CN" dirty="0"/>
          </a:p>
        </p:txBody>
      </p:sp>
      <p:sp>
        <p:nvSpPr>
          <p:cNvPr id="4" name="灯片编号占位符 3"/>
          <p:cNvSpPr>
            <a:spLocks noGrp="1"/>
          </p:cNvSpPr>
          <p:nvPr>
            <p:ph type="sldNum" sz="quarter" idx="10"/>
          </p:nvPr>
        </p:nvSpPr>
        <p:spPr/>
        <p:txBody>
          <a:bodyPr/>
          <a:lstStyle/>
          <a:p>
            <a:fld id="{003C47BD-014D-4C3A-8176-40BBD0F60D68}" type="slidenum">
              <a:rPr lang="zh-CN" altLang="en-US" smtClean="0"/>
              <a:t>9</a:t>
            </a:fld>
            <a:endParaRPr lang="zh-CN" altLang="en-US"/>
          </a:p>
        </p:txBody>
      </p:sp>
    </p:spTree>
    <p:extLst>
      <p:ext uri="{BB962C8B-B14F-4D97-AF65-F5344CB8AC3E}">
        <p14:creationId xmlns:p14="http://schemas.microsoft.com/office/powerpoint/2010/main" val="473784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cstate="email"/>
          <a:srcRect/>
          <a:stretch>
            <a:fillRect/>
          </a:stretch>
        </p:blipFill>
        <p:spPr bwMode="auto">
          <a:xfrm>
            <a:off x="5224465" y="0"/>
            <a:ext cx="6967537"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9CA88350-C780-4FB1-AE97-F510730C86BC}" type="datetimeFigureOut">
              <a:rPr lang="zh-CN" altLang="en-US"/>
              <a:t>2021/12/8</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vert="horz" wrap="square" lIns="91440" tIns="45720" rIns="91440" bIns="45720" numCol="1" anchor="t" anchorCtr="0" compatLnSpc="1"/>
          <a:lstStyle>
            <a:lvl1pPr eaLnBrk="1" hangingPunct="1">
              <a:defRPr smtClean="0"/>
            </a:lvl1pPr>
          </a:lstStyle>
          <a:p>
            <a:pPr>
              <a:defRPr/>
            </a:pPr>
            <a:fld id="{D6D1A840-EF38-4BB4-8D8E-D779542843CC}"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C0D36F01-2D12-47B2-A096-CB16133529CD}" type="datetimeFigureOut">
              <a:rPr lang="zh-CN" altLang="en-US"/>
              <a:t>2021/12/8</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vert="horz" wrap="square" lIns="91440" tIns="45720" rIns="91440" bIns="45720" numCol="1" anchor="t" anchorCtr="0" compatLnSpc="1"/>
          <a:lstStyle>
            <a:lvl1pPr eaLnBrk="1" hangingPunct="1">
              <a:defRPr smtClean="0"/>
            </a:lvl1pPr>
          </a:lstStyle>
          <a:p>
            <a:pPr>
              <a:defRPr/>
            </a:pPr>
            <a:fld id="{9B717777-A018-4341-B712-B71471F8FD10}"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161AFB21-DBA3-481D-8F7B-09C9B17B6691}" type="datetimeFigureOut">
              <a:rPr lang="zh-CN" altLang="en-US"/>
              <a:t>2021/12/8</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vert="horz" wrap="square" lIns="91440" tIns="45720" rIns="91440" bIns="45720" numCol="1" anchor="t" anchorCtr="0" compatLnSpc="1"/>
          <a:lstStyle>
            <a:lvl1pPr eaLnBrk="1" hangingPunct="1">
              <a:defRPr smtClean="0"/>
            </a:lvl1pPr>
          </a:lstStyle>
          <a:p>
            <a:pPr>
              <a:defRPr/>
            </a:pPr>
            <a:fld id="{00FF262C-3761-4C24-872D-544326259E36}"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0CB64265-347A-4A89-84B8-A5D80D7834B9}" type="datetimeFigureOut">
              <a:rPr lang="zh-CN" altLang="en-US"/>
              <a:t>2021/12/8</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vert="horz" wrap="square" lIns="91440" tIns="45720" rIns="91440" bIns="45720" numCol="1" anchor="t" anchorCtr="0" compatLnSpc="1"/>
          <a:lstStyle>
            <a:lvl1pPr eaLnBrk="1" hangingPunct="1">
              <a:defRPr smtClean="0"/>
            </a:lvl1pPr>
          </a:lstStyle>
          <a:p>
            <a:pPr>
              <a:defRPr/>
            </a:pPr>
            <a:fld id="{22241782-DA87-4978-9051-98B99502C9DD}"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72AFB4C0-FA24-4F4D-A17C-63F7D7E08FB5}" type="datetimeFigureOut">
              <a:rPr lang="zh-CN" altLang="en-US"/>
              <a:t>2021/12/8</a:t>
            </a:fld>
            <a:endParaRPr lang="zh-CN" altLang="en-US"/>
          </a:p>
        </p:txBody>
      </p:sp>
      <p:sp>
        <p:nvSpPr>
          <p:cNvPr id="6" name="页脚占位符 5"/>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2"/>
            <a:ext cx="2743200" cy="365125"/>
          </a:xfrm>
          <a:prstGeom prst="rect">
            <a:avLst/>
          </a:prstGeom>
        </p:spPr>
        <p:txBody>
          <a:bodyPr vert="horz" wrap="square" lIns="91440" tIns="45720" rIns="91440" bIns="45720" numCol="1" anchor="t" anchorCtr="0" compatLnSpc="1"/>
          <a:lstStyle>
            <a:lvl1pPr eaLnBrk="1" hangingPunct="1">
              <a:defRPr smtClean="0"/>
            </a:lvl1pPr>
          </a:lstStyle>
          <a:p>
            <a:pPr>
              <a:defRPr/>
            </a:pPr>
            <a:fld id="{5A6C8A3E-0184-4FB7-A8D4-E3A320247705}"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BFF735C5-43AD-4464-852C-402DC6313CA8}" type="datetimeFigureOut">
              <a:rPr lang="zh-CN" altLang="en-US"/>
              <a:t>2021/12/8</a:t>
            </a:fld>
            <a:endParaRPr lang="zh-CN" altLang="en-US"/>
          </a:p>
        </p:txBody>
      </p:sp>
      <p:sp>
        <p:nvSpPr>
          <p:cNvPr id="8" name="页脚占位符 7"/>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8610600" y="6356352"/>
            <a:ext cx="2743200" cy="365125"/>
          </a:xfrm>
          <a:prstGeom prst="rect">
            <a:avLst/>
          </a:prstGeom>
        </p:spPr>
        <p:txBody>
          <a:bodyPr vert="horz" wrap="square" lIns="91440" tIns="45720" rIns="91440" bIns="45720" numCol="1" anchor="t" anchorCtr="0" compatLnSpc="1"/>
          <a:lstStyle>
            <a:lvl1pPr eaLnBrk="1" hangingPunct="1">
              <a:defRPr smtClean="0"/>
            </a:lvl1pPr>
          </a:lstStyle>
          <a:p>
            <a:pPr>
              <a:defRPr/>
            </a:pPr>
            <a:fld id="{243A6D05-960A-4253-9142-2CB4B89AFF8C}"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4393B5FD-2CFD-4C17-8CA1-8896FC99F542}" type="datetimeFigureOut">
              <a:rPr lang="zh-CN" altLang="en-US"/>
              <a:t>2021/12/8</a:t>
            </a:fld>
            <a:endParaRPr lang="zh-CN" altLang="en-US"/>
          </a:p>
        </p:txBody>
      </p:sp>
      <p:sp>
        <p:nvSpPr>
          <p:cNvPr id="4" name="页脚占位符 3"/>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8610600" y="6356352"/>
            <a:ext cx="2743200" cy="365125"/>
          </a:xfrm>
          <a:prstGeom prst="rect">
            <a:avLst/>
          </a:prstGeom>
        </p:spPr>
        <p:txBody>
          <a:bodyPr vert="horz" wrap="square" lIns="91440" tIns="45720" rIns="91440" bIns="45720" numCol="1" anchor="t" anchorCtr="0" compatLnSpc="1"/>
          <a:lstStyle>
            <a:lvl1pPr eaLnBrk="1" hangingPunct="1">
              <a:defRPr smtClean="0"/>
            </a:lvl1pPr>
          </a:lstStyle>
          <a:p>
            <a:pPr>
              <a:defRPr/>
            </a:pPr>
            <a:fld id="{46C4FB72-450F-457D-B1A2-F5E1D863448B}"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AE0B2FB6-452A-4425-8BD9-2ACAB7243718}" type="datetimeFigureOut">
              <a:rPr lang="zh-CN" altLang="en-US"/>
              <a:t>2021/12/8</a:t>
            </a:fld>
            <a:endParaRPr lang="zh-CN" altLang="en-US"/>
          </a:p>
        </p:txBody>
      </p:sp>
      <p:sp>
        <p:nvSpPr>
          <p:cNvPr id="3" name="页脚占位符 2"/>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8610600" y="6356352"/>
            <a:ext cx="2743200" cy="365125"/>
          </a:xfrm>
          <a:prstGeom prst="rect">
            <a:avLst/>
          </a:prstGeom>
        </p:spPr>
        <p:txBody>
          <a:bodyPr vert="horz" wrap="square" lIns="91440" tIns="45720" rIns="91440" bIns="45720" numCol="1" anchor="t" anchorCtr="0" compatLnSpc="1"/>
          <a:lstStyle>
            <a:lvl1pPr eaLnBrk="1" hangingPunct="1">
              <a:defRPr smtClean="0"/>
            </a:lvl1pPr>
          </a:lstStyle>
          <a:p>
            <a:pPr>
              <a:defRPr/>
            </a:pPr>
            <a:fld id="{FEE5DD97-D3D6-4805-872F-3FD53EF08E83}"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B99501A5-C41B-4B5F-819C-1B487BE05E4C}" type="datetimeFigureOut">
              <a:rPr lang="zh-CN" altLang="en-US"/>
              <a:t>2021/12/8</a:t>
            </a:fld>
            <a:endParaRPr lang="zh-CN" altLang="en-US"/>
          </a:p>
        </p:txBody>
      </p:sp>
      <p:sp>
        <p:nvSpPr>
          <p:cNvPr id="6" name="页脚占位符 5"/>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2"/>
            <a:ext cx="2743200" cy="365125"/>
          </a:xfrm>
          <a:prstGeom prst="rect">
            <a:avLst/>
          </a:prstGeom>
        </p:spPr>
        <p:txBody>
          <a:bodyPr vert="horz" wrap="square" lIns="91440" tIns="45720" rIns="91440" bIns="45720" numCol="1" anchor="t" anchorCtr="0" compatLnSpc="1"/>
          <a:lstStyle>
            <a:lvl1pPr eaLnBrk="1" hangingPunct="1">
              <a:defRPr smtClean="0"/>
            </a:lvl1pPr>
          </a:lstStyle>
          <a:p>
            <a:pPr>
              <a:defRPr/>
            </a:pPr>
            <a:fld id="{C5A97971-8DE0-44B2-A0D5-2DC1F1B69BFA}"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6D96DB21-153E-4DEE-9473-F53FC02AA951}" type="datetimeFigureOut">
              <a:rPr lang="zh-CN" altLang="en-US"/>
              <a:t>2021/12/8</a:t>
            </a:fld>
            <a:endParaRPr lang="zh-CN" altLang="en-US"/>
          </a:p>
        </p:txBody>
      </p:sp>
      <p:sp>
        <p:nvSpPr>
          <p:cNvPr id="6" name="页脚占位符 5"/>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2"/>
            <a:ext cx="2743200" cy="365125"/>
          </a:xfrm>
          <a:prstGeom prst="rect">
            <a:avLst/>
          </a:prstGeom>
        </p:spPr>
        <p:txBody>
          <a:bodyPr vert="horz" wrap="square" lIns="91440" tIns="45720" rIns="91440" bIns="45720" numCol="1" anchor="t" anchorCtr="0" compatLnSpc="1"/>
          <a:lstStyle>
            <a:lvl1pPr eaLnBrk="1" hangingPunct="1">
              <a:defRPr smtClean="0"/>
            </a:lvl1pPr>
          </a:lstStyle>
          <a:p>
            <a:pPr>
              <a:defRPr/>
            </a:pPr>
            <a:fld id="{870F98E7-03C2-4218-8ED6-D5E805875C3C}"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userDrawn="1"/>
        </p:nvSpPr>
        <p:spPr>
          <a:xfrm>
            <a:off x="8325228" y="6545427"/>
            <a:ext cx="775136" cy="246221"/>
          </a:xfrm>
          <a:prstGeom prst="rect">
            <a:avLst/>
          </a:prstGeom>
        </p:spPr>
        <p:txBody>
          <a:bodyPr wrap="square">
            <a:spAutoFit/>
          </a:bodyPr>
          <a:lstStyle/>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pic>
        <p:nvPicPr>
          <p:cNvPr id="3074" name="图片 6"/>
          <p:cNvPicPr>
            <a:picLocks noChangeAspect="1"/>
          </p:cNvPicPr>
          <p:nvPr userDrawn="1"/>
        </p:nvPicPr>
        <p:blipFill>
          <a:blip r:embed="rId13"/>
          <a:srcRect/>
          <a:stretch>
            <a:fillRect/>
          </a:stretch>
        </p:blipFill>
        <p:spPr bwMode="auto">
          <a:xfrm>
            <a:off x="1589" y="0"/>
            <a:ext cx="1218882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18"/>
          <p:cNvCxnSpPr/>
          <p:nvPr/>
        </p:nvCxnSpPr>
        <p:spPr>
          <a:xfrm>
            <a:off x="533400" y="1041400"/>
            <a:ext cx="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表格 5"/>
          <p:cNvGraphicFramePr>
            <a:graphicFrameLocks noGrp="1"/>
          </p:cNvGraphicFramePr>
          <p:nvPr>
            <p:extLst>
              <p:ext uri="{D42A27DB-BD31-4B8C-83A1-F6EECF244321}">
                <p14:modId xmlns:p14="http://schemas.microsoft.com/office/powerpoint/2010/main" val="2747461173"/>
              </p:ext>
            </p:extLst>
          </p:nvPr>
        </p:nvGraphicFramePr>
        <p:xfrm>
          <a:off x="7150812" y="89999"/>
          <a:ext cx="5041188" cy="6857998"/>
        </p:xfrm>
        <a:graphic>
          <a:graphicData uri="http://schemas.openxmlformats.org/drawingml/2006/table">
            <a:tbl>
              <a:tblPr firstRow="1" bandRow="1">
                <a:tableStyleId>{5C22544A-7EE6-4342-B048-85BDC9FD1C3A}</a:tableStyleId>
              </a:tblPr>
              <a:tblGrid>
                <a:gridCol w="840198">
                  <a:extLst>
                    <a:ext uri="{9D8B030D-6E8A-4147-A177-3AD203B41FA5}">
                      <a16:colId xmlns:a16="http://schemas.microsoft.com/office/drawing/2014/main" val="2420077556"/>
                    </a:ext>
                  </a:extLst>
                </a:gridCol>
                <a:gridCol w="840198">
                  <a:extLst>
                    <a:ext uri="{9D8B030D-6E8A-4147-A177-3AD203B41FA5}">
                      <a16:colId xmlns:a16="http://schemas.microsoft.com/office/drawing/2014/main" val="194383276"/>
                    </a:ext>
                  </a:extLst>
                </a:gridCol>
                <a:gridCol w="840198">
                  <a:extLst>
                    <a:ext uri="{9D8B030D-6E8A-4147-A177-3AD203B41FA5}">
                      <a16:colId xmlns:a16="http://schemas.microsoft.com/office/drawing/2014/main" val="2654366436"/>
                    </a:ext>
                  </a:extLst>
                </a:gridCol>
                <a:gridCol w="840198">
                  <a:extLst>
                    <a:ext uri="{9D8B030D-6E8A-4147-A177-3AD203B41FA5}">
                      <a16:colId xmlns:a16="http://schemas.microsoft.com/office/drawing/2014/main" val="1761263274"/>
                    </a:ext>
                  </a:extLst>
                </a:gridCol>
                <a:gridCol w="840198">
                  <a:extLst>
                    <a:ext uri="{9D8B030D-6E8A-4147-A177-3AD203B41FA5}">
                      <a16:colId xmlns:a16="http://schemas.microsoft.com/office/drawing/2014/main" val="576922804"/>
                    </a:ext>
                  </a:extLst>
                </a:gridCol>
                <a:gridCol w="840198">
                  <a:extLst>
                    <a:ext uri="{9D8B030D-6E8A-4147-A177-3AD203B41FA5}">
                      <a16:colId xmlns:a16="http://schemas.microsoft.com/office/drawing/2014/main" val="3467930120"/>
                    </a:ext>
                  </a:extLst>
                </a:gridCol>
              </a:tblGrid>
              <a:tr h="979714">
                <a:tc>
                  <a:txBody>
                    <a:bodyPr/>
                    <a:lstStyle/>
                    <a:p>
                      <a:endParaRPr lang="en-US" dirty="0"/>
                    </a:p>
                  </a:txBody>
                  <a:tcPr>
                    <a:blipFill dpi="0" rotWithShape="1">
                      <a:blip r:embed="rId3">
                        <a:alphaModFix amt="0"/>
                      </a:blip>
                      <a:srcRect/>
                      <a:tile tx="0" ty="0" sx="100000" sy="100000" flip="none" algn="tl"/>
                    </a:blipFill>
                  </a:tcPr>
                </a:tc>
                <a:tc>
                  <a:txBody>
                    <a:bodyPr/>
                    <a:lstStyle/>
                    <a:p>
                      <a:endParaRPr lang="en-US" dirty="0"/>
                    </a:p>
                  </a:txBody>
                  <a:tcPr>
                    <a:blipFill dpi="0" rotWithShape="1">
                      <a:blip r:embed="rId3">
                        <a:alphaModFix amt="0"/>
                      </a:blip>
                      <a:srcRect/>
                      <a:tile tx="0" ty="0" sx="100000" sy="100000" flip="none" algn="tl"/>
                    </a:blipFill>
                  </a:tcPr>
                </a:tc>
                <a:tc>
                  <a:txBody>
                    <a:bodyPr/>
                    <a:lstStyle/>
                    <a:p>
                      <a:endParaRPr lang="en-US"/>
                    </a:p>
                  </a:txBody>
                  <a:tcPr>
                    <a:blipFill dpi="0" rotWithShape="1">
                      <a:blip r:embed="rId3"/>
                      <a:srcRect/>
                      <a:tile tx="0" ty="0" sx="100000" sy="100000" flip="none" algn="tl"/>
                    </a:blipFill>
                  </a:tcPr>
                </a:tc>
                <a:tc>
                  <a:txBody>
                    <a:bodyPr/>
                    <a:lstStyle/>
                    <a:p>
                      <a:endParaRPr lang="en-US" dirty="0"/>
                    </a:p>
                  </a:txBody>
                  <a:tcPr>
                    <a:blipFill dpi="0" rotWithShape="1">
                      <a:blip r:embed="rId3">
                        <a:alphaModFix amt="42000"/>
                      </a:blip>
                      <a:srcRect/>
                      <a:tile tx="0" ty="0" sx="100000" sy="100000" flip="none" algn="tl"/>
                    </a:blipFill>
                  </a:tcPr>
                </a:tc>
                <a:tc>
                  <a:txBody>
                    <a:bodyPr/>
                    <a:lstStyle/>
                    <a:p>
                      <a:endParaRPr lang="en-US"/>
                    </a:p>
                  </a:txBody>
                  <a:tcPr>
                    <a:blipFill dpi="0" rotWithShape="1">
                      <a:blip r:embed="rId3"/>
                      <a:srcRect/>
                      <a:tile tx="0" ty="0" sx="100000" sy="100000" flip="none" algn="tl"/>
                    </a:blipFill>
                  </a:tcPr>
                </a:tc>
                <a:tc>
                  <a:txBody>
                    <a:bodyPr/>
                    <a:lstStyle/>
                    <a:p>
                      <a:endParaRPr lang="en-US" dirty="0"/>
                    </a:p>
                  </a:txBody>
                  <a:tcPr>
                    <a:blipFill dpi="0" rotWithShape="1">
                      <a:blip r:embed="rId3">
                        <a:alphaModFix amt="0"/>
                      </a:blip>
                      <a:srcRect/>
                      <a:tile tx="0" ty="0" sx="100000" sy="100000" flip="none" algn="tl"/>
                    </a:blipFill>
                  </a:tcPr>
                </a:tc>
                <a:extLst>
                  <a:ext uri="{0D108BD9-81ED-4DB2-BD59-A6C34878D82A}">
                    <a16:rowId xmlns:a16="http://schemas.microsoft.com/office/drawing/2014/main" val="2956914325"/>
                  </a:ext>
                </a:extLst>
              </a:tr>
              <a:tr h="979714">
                <a:tc>
                  <a:txBody>
                    <a:bodyPr/>
                    <a:lstStyle/>
                    <a:p>
                      <a:endParaRPr lang="en-US" dirty="0"/>
                    </a:p>
                  </a:txBody>
                  <a:tcPr>
                    <a:blipFill dpi="0" rotWithShape="1">
                      <a:blip r:embed="rId3">
                        <a:alphaModFix amt="0"/>
                      </a:blip>
                      <a:srcRect/>
                      <a:tile tx="0" ty="0" sx="100000" sy="100000" flip="none" algn="tl"/>
                    </a:blipFill>
                  </a:tcPr>
                </a:tc>
                <a:tc>
                  <a:txBody>
                    <a:bodyPr/>
                    <a:lstStyle/>
                    <a:p>
                      <a:endParaRPr lang="en-US" dirty="0"/>
                    </a:p>
                  </a:txBody>
                  <a:tcPr>
                    <a:blipFill dpi="0" rotWithShape="1">
                      <a:blip r:embed="rId3">
                        <a:alphaModFix amt="45000"/>
                      </a:blip>
                      <a:srcRect/>
                      <a:tile tx="0" ty="0" sx="100000" sy="100000" flip="none" algn="tl"/>
                    </a:blipFill>
                  </a:tcPr>
                </a:tc>
                <a:tc>
                  <a:txBody>
                    <a:bodyPr/>
                    <a:lstStyle/>
                    <a:p>
                      <a:endParaRPr lang="en-US" dirty="0"/>
                    </a:p>
                  </a:txBody>
                  <a:tcPr>
                    <a:blipFill dpi="0" rotWithShape="1">
                      <a:blip r:embed="rId3"/>
                      <a:srcRect/>
                      <a:tile tx="0" ty="0" sx="100000" sy="100000" flip="none" algn="tl"/>
                    </a:blipFill>
                  </a:tcPr>
                </a:tc>
                <a:tc>
                  <a:txBody>
                    <a:bodyPr/>
                    <a:lstStyle/>
                    <a:p>
                      <a:endParaRPr lang="en-US" dirty="0"/>
                    </a:p>
                  </a:txBody>
                  <a:tcPr>
                    <a:blipFill dpi="0" rotWithShape="1">
                      <a:blip r:embed="rId3"/>
                      <a:srcRect/>
                      <a:tile tx="0" ty="0" sx="100000" sy="100000" flip="none" algn="tl"/>
                    </a:blipFill>
                  </a:tcPr>
                </a:tc>
                <a:tc>
                  <a:txBody>
                    <a:bodyPr/>
                    <a:lstStyle/>
                    <a:p>
                      <a:endParaRPr lang="en-US" dirty="0"/>
                    </a:p>
                  </a:txBody>
                  <a:tcPr>
                    <a:blipFill dpi="0" rotWithShape="1">
                      <a:blip r:embed="rId3">
                        <a:alphaModFix amt="75000"/>
                      </a:blip>
                      <a:srcRect/>
                      <a:tile tx="0" ty="0" sx="100000" sy="100000" flip="none" algn="tl"/>
                    </a:blipFill>
                  </a:tcPr>
                </a:tc>
                <a:tc>
                  <a:txBody>
                    <a:bodyPr/>
                    <a:lstStyle/>
                    <a:p>
                      <a:endParaRPr lang="en-US"/>
                    </a:p>
                  </a:txBody>
                  <a:tcPr>
                    <a:blipFill dpi="0" rotWithShape="1">
                      <a:blip r:embed="rId3"/>
                      <a:srcRect/>
                      <a:tile tx="0" ty="0" sx="100000" sy="100000" flip="none" algn="tl"/>
                    </a:blipFill>
                  </a:tcPr>
                </a:tc>
                <a:extLst>
                  <a:ext uri="{0D108BD9-81ED-4DB2-BD59-A6C34878D82A}">
                    <a16:rowId xmlns:a16="http://schemas.microsoft.com/office/drawing/2014/main" val="3289416882"/>
                  </a:ext>
                </a:extLst>
              </a:tr>
              <a:tr h="979714">
                <a:tc>
                  <a:txBody>
                    <a:bodyPr/>
                    <a:lstStyle/>
                    <a:p>
                      <a:endParaRPr lang="en-US" dirty="0"/>
                    </a:p>
                  </a:txBody>
                  <a:tcPr>
                    <a:blipFill dpi="0" rotWithShape="1">
                      <a:blip r:embed="rId3">
                        <a:alphaModFix amt="0"/>
                      </a:blip>
                      <a:srcRect/>
                      <a:tile tx="0" ty="0" sx="100000" sy="100000" flip="none" algn="tl"/>
                    </a:blipFill>
                  </a:tcPr>
                </a:tc>
                <a:tc>
                  <a:txBody>
                    <a:bodyPr/>
                    <a:lstStyle/>
                    <a:p>
                      <a:endParaRPr lang="en-US" dirty="0"/>
                    </a:p>
                  </a:txBody>
                  <a:tcPr>
                    <a:blipFill dpi="0" rotWithShape="1">
                      <a:blip r:embed="rId3"/>
                      <a:srcRect/>
                      <a:tile tx="0" ty="0" sx="100000" sy="100000" flip="none" algn="tl"/>
                    </a:blipFill>
                  </a:tcPr>
                </a:tc>
                <a:tc>
                  <a:txBody>
                    <a:bodyPr/>
                    <a:lstStyle/>
                    <a:p>
                      <a:endParaRPr lang="en-US"/>
                    </a:p>
                  </a:txBody>
                  <a:tcPr>
                    <a:blipFill dpi="0" rotWithShape="1">
                      <a:blip r:embed="rId3"/>
                      <a:srcRect/>
                      <a:tile tx="0" ty="0" sx="100000" sy="100000" flip="none" algn="tl"/>
                    </a:blipFill>
                  </a:tcPr>
                </a:tc>
                <a:tc>
                  <a:txBody>
                    <a:bodyPr/>
                    <a:lstStyle/>
                    <a:p>
                      <a:endParaRPr lang="en-US" dirty="0"/>
                    </a:p>
                  </a:txBody>
                  <a:tcPr>
                    <a:blipFill dpi="0" rotWithShape="1">
                      <a:blip r:embed="rId3">
                        <a:alphaModFix amt="40000"/>
                      </a:blip>
                      <a:srcRect/>
                      <a:tile tx="0" ty="0" sx="100000" sy="100000" flip="none" algn="tl"/>
                    </a:blipFill>
                  </a:tcPr>
                </a:tc>
                <a:tc>
                  <a:txBody>
                    <a:bodyPr/>
                    <a:lstStyle/>
                    <a:p>
                      <a:endParaRPr lang="en-US"/>
                    </a:p>
                  </a:txBody>
                  <a:tcPr>
                    <a:blipFill dpi="0" rotWithShape="1">
                      <a:blip r:embed="rId3"/>
                      <a:srcRect/>
                      <a:tile tx="0" ty="0" sx="100000" sy="100000" flip="none" algn="tl"/>
                    </a:blipFill>
                  </a:tcPr>
                </a:tc>
                <a:tc>
                  <a:txBody>
                    <a:bodyPr/>
                    <a:lstStyle/>
                    <a:p>
                      <a:endParaRPr lang="en-US" dirty="0"/>
                    </a:p>
                  </a:txBody>
                  <a:tcPr>
                    <a:blipFill dpi="0" rotWithShape="1">
                      <a:blip r:embed="rId3">
                        <a:alphaModFix amt="63000"/>
                      </a:blip>
                      <a:srcRect/>
                      <a:tile tx="0" ty="0" sx="100000" sy="100000" flip="none" algn="tl"/>
                    </a:blipFill>
                  </a:tcPr>
                </a:tc>
                <a:extLst>
                  <a:ext uri="{0D108BD9-81ED-4DB2-BD59-A6C34878D82A}">
                    <a16:rowId xmlns:a16="http://schemas.microsoft.com/office/drawing/2014/main" val="3962078351"/>
                  </a:ext>
                </a:extLst>
              </a:tr>
              <a:tr h="979714">
                <a:tc>
                  <a:txBody>
                    <a:bodyPr/>
                    <a:lstStyle/>
                    <a:p>
                      <a:endParaRPr lang="en-US" dirty="0"/>
                    </a:p>
                  </a:txBody>
                  <a:tcPr>
                    <a:blipFill dpi="0" rotWithShape="1">
                      <a:blip r:embed="rId3">
                        <a:alphaModFix amt="0"/>
                      </a:blip>
                      <a:srcRect/>
                      <a:tile tx="0" ty="0" sx="100000" sy="100000" flip="none" algn="tl"/>
                    </a:blipFill>
                  </a:tcPr>
                </a:tc>
                <a:tc>
                  <a:txBody>
                    <a:bodyPr/>
                    <a:lstStyle/>
                    <a:p>
                      <a:endParaRPr lang="en-US" dirty="0"/>
                    </a:p>
                  </a:txBody>
                  <a:tcPr>
                    <a:blipFill dpi="0" rotWithShape="1">
                      <a:blip r:embed="rId3">
                        <a:alphaModFix amt="47000"/>
                      </a:blip>
                      <a:srcRect/>
                      <a:tile tx="0" ty="0" sx="100000" sy="100000" flip="none" algn="tl"/>
                    </a:blipFill>
                  </a:tcPr>
                </a:tc>
                <a:tc>
                  <a:txBody>
                    <a:bodyPr/>
                    <a:lstStyle/>
                    <a:p>
                      <a:endParaRPr lang="en-US" dirty="0"/>
                    </a:p>
                  </a:txBody>
                  <a:tcPr>
                    <a:blipFill dpi="0" rotWithShape="1">
                      <a:blip r:embed="rId3"/>
                      <a:srcRect/>
                      <a:tile tx="0" ty="0" sx="100000" sy="100000" flip="none" algn="tl"/>
                    </a:blipFill>
                  </a:tcPr>
                </a:tc>
                <a:tc>
                  <a:txBody>
                    <a:bodyPr/>
                    <a:lstStyle/>
                    <a:p>
                      <a:endParaRPr lang="en-US" dirty="0"/>
                    </a:p>
                  </a:txBody>
                  <a:tcPr>
                    <a:blipFill dpi="0" rotWithShape="1">
                      <a:blip r:embed="rId3"/>
                      <a:srcRect/>
                      <a:tile tx="0" ty="0" sx="100000" sy="100000" flip="none" algn="tl"/>
                    </a:blipFill>
                  </a:tcPr>
                </a:tc>
                <a:tc>
                  <a:txBody>
                    <a:bodyPr/>
                    <a:lstStyle/>
                    <a:p>
                      <a:endParaRPr lang="en-US" dirty="0"/>
                    </a:p>
                  </a:txBody>
                  <a:tcPr>
                    <a:blipFill dpi="0" rotWithShape="1">
                      <a:blip r:embed="rId3">
                        <a:alphaModFix amt="80000"/>
                      </a:blip>
                      <a:srcRect/>
                      <a:tile tx="0" ty="0" sx="100000" sy="100000" flip="none" algn="tl"/>
                    </a:blipFill>
                  </a:tcPr>
                </a:tc>
                <a:tc>
                  <a:txBody>
                    <a:bodyPr/>
                    <a:lstStyle/>
                    <a:p>
                      <a:endParaRPr lang="en-US" dirty="0"/>
                    </a:p>
                  </a:txBody>
                  <a:tcPr>
                    <a:blipFill dpi="0" rotWithShape="1">
                      <a:blip r:embed="rId3"/>
                      <a:srcRect/>
                      <a:tile tx="0" ty="0" sx="100000" sy="100000" flip="none" algn="tl"/>
                    </a:blipFill>
                  </a:tcPr>
                </a:tc>
                <a:extLst>
                  <a:ext uri="{0D108BD9-81ED-4DB2-BD59-A6C34878D82A}">
                    <a16:rowId xmlns:a16="http://schemas.microsoft.com/office/drawing/2014/main" val="3514532661"/>
                  </a:ext>
                </a:extLst>
              </a:tr>
              <a:tr h="979714">
                <a:tc>
                  <a:txBody>
                    <a:bodyPr/>
                    <a:lstStyle/>
                    <a:p>
                      <a:endParaRPr lang="en-US" dirty="0"/>
                    </a:p>
                  </a:txBody>
                  <a:tcPr>
                    <a:blipFill dpi="0" rotWithShape="1">
                      <a:blip r:embed="rId3">
                        <a:alphaModFix amt="0"/>
                      </a:blip>
                      <a:srcRect/>
                      <a:tile tx="0" ty="0" sx="100000" sy="100000" flip="none" algn="tl"/>
                    </a:blipFill>
                  </a:tcPr>
                </a:tc>
                <a:tc>
                  <a:txBody>
                    <a:bodyPr/>
                    <a:lstStyle/>
                    <a:p>
                      <a:endParaRPr lang="en-US" dirty="0"/>
                    </a:p>
                  </a:txBody>
                  <a:tcPr>
                    <a:blipFill dpi="0" rotWithShape="1">
                      <a:blip r:embed="rId3">
                        <a:alphaModFix amt="0"/>
                      </a:blip>
                      <a:srcRect/>
                      <a:tile tx="0" ty="0" sx="100000" sy="100000" flip="none" algn="tl"/>
                    </a:blipFill>
                  </a:tcPr>
                </a:tc>
                <a:tc>
                  <a:txBody>
                    <a:bodyPr/>
                    <a:lstStyle/>
                    <a:p>
                      <a:endParaRPr lang="en-US" dirty="0"/>
                    </a:p>
                  </a:txBody>
                  <a:tcPr>
                    <a:blipFill dpi="0" rotWithShape="1">
                      <a:blip r:embed="rId3"/>
                      <a:srcRect/>
                      <a:tile tx="0" ty="0" sx="100000" sy="100000" flip="none" algn="tl"/>
                    </a:blipFill>
                  </a:tcPr>
                </a:tc>
                <a:tc>
                  <a:txBody>
                    <a:bodyPr/>
                    <a:lstStyle/>
                    <a:p>
                      <a:endParaRPr lang="en-US" dirty="0"/>
                    </a:p>
                  </a:txBody>
                  <a:tcPr>
                    <a:blipFill dpi="0" rotWithShape="1">
                      <a:blip r:embed="rId3">
                        <a:alphaModFix amt="45000"/>
                      </a:blip>
                      <a:srcRect/>
                      <a:tile tx="0" ty="0" sx="100000" sy="100000" flip="none" algn="tl"/>
                    </a:blipFill>
                  </a:tcPr>
                </a:tc>
                <a:tc>
                  <a:txBody>
                    <a:bodyPr/>
                    <a:lstStyle/>
                    <a:p>
                      <a:endParaRPr lang="en-US"/>
                    </a:p>
                  </a:txBody>
                  <a:tcPr>
                    <a:blipFill dpi="0" rotWithShape="1">
                      <a:blip r:embed="rId3"/>
                      <a:srcRect/>
                      <a:tile tx="0" ty="0" sx="100000" sy="100000" flip="none" algn="tl"/>
                    </a:blipFill>
                  </a:tcPr>
                </a:tc>
                <a:tc>
                  <a:txBody>
                    <a:bodyPr/>
                    <a:lstStyle/>
                    <a:p>
                      <a:endParaRPr lang="en-US" dirty="0"/>
                    </a:p>
                  </a:txBody>
                  <a:tcPr>
                    <a:blipFill dpi="0" rotWithShape="1">
                      <a:blip r:embed="rId3"/>
                      <a:srcRect/>
                      <a:tile tx="0" ty="0" sx="100000" sy="100000" flip="none" algn="tl"/>
                    </a:blipFill>
                  </a:tcPr>
                </a:tc>
                <a:extLst>
                  <a:ext uri="{0D108BD9-81ED-4DB2-BD59-A6C34878D82A}">
                    <a16:rowId xmlns:a16="http://schemas.microsoft.com/office/drawing/2014/main" val="3912994890"/>
                  </a:ext>
                </a:extLst>
              </a:tr>
              <a:tr h="979714">
                <a:tc>
                  <a:txBody>
                    <a:bodyPr/>
                    <a:lstStyle/>
                    <a:p>
                      <a:endParaRPr lang="en-US" dirty="0"/>
                    </a:p>
                  </a:txBody>
                  <a:tcPr>
                    <a:blipFill dpi="0" rotWithShape="1">
                      <a:blip r:embed="rId3">
                        <a:alphaModFix amt="0"/>
                      </a:blip>
                      <a:srcRect/>
                      <a:tile tx="0" ty="0" sx="100000" sy="100000" flip="none" algn="tl"/>
                    </a:blipFill>
                  </a:tcPr>
                </a:tc>
                <a:tc>
                  <a:txBody>
                    <a:bodyPr/>
                    <a:lstStyle/>
                    <a:p>
                      <a:endParaRPr lang="en-US" dirty="0"/>
                    </a:p>
                  </a:txBody>
                  <a:tcPr>
                    <a:blipFill dpi="0" rotWithShape="1">
                      <a:blip r:embed="rId3">
                        <a:alphaModFix amt="0"/>
                      </a:blip>
                      <a:srcRect/>
                      <a:tile tx="0" ty="0" sx="100000" sy="100000" flip="none" algn="tl"/>
                    </a:blipFill>
                  </a:tcPr>
                </a:tc>
                <a:tc>
                  <a:txBody>
                    <a:bodyPr/>
                    <a:lstStyle/>
                    <a:p>
                      <a:endParaRPr lang="en-US" dirty="0"/>
                    </a:p>
                  </a:txBody>
                  <a:tcPr>
                    <a:blipFill dpi="0" rotWithShape="1">
                      <a:blip r:embed="rId3">
                        <a:alphaModFix amt="45000"/>
                      </a:blip>
                      <a:srcRect/>
                      <a:tile tx="0" ty="0" sx="100000" sy="100000" flip="none" algn="tl"/>
                    </a:blipFill>
                  </a:tcPr>
                </a:tc>
                <a:tc>
                  <a:txBody>
                    <a:bodyPr/>
                    <a:lstStyle/>
                    <a:p>
                      <a:endParaRPr lang="en-US"/>
                    </a:p>
                  </a:txBody>
                  <a:tcPr>
                    <a:blipFill dpi="0" rotWithShape="1">
                      <a:blip r:embed="rId3"/>
                      <a:srcRect/>
                      <a:tile tx="0" ty="0" sx="100000" sy="100000" flip="none" algn="tl"/>
                    </a:blipFill>
                  </a:tcPr>
                </a:tc>
                <a:tc>
                  <a:txBody>
                    <a:bodyPr/>
                    <a:lstStyle/>
                    <a:p>
                      <a:endParaRPr lang="en-US" dirty="0"/>
                    </a:p>
                  </a:txBody>
                  <a:tcPr>
                    <a:blipFill dpi="0" rotWithShape="1">
                      <a:blip r:embed="rId3"/>
                      <a:srcRect/>
                      <a:tile tx="0" ty="0" sx="100000" sy="100000" flip="none" algn="tl"/>
                    </a:blipFill>
                  </a:tcPr>
                </a:tc>
                <a:tc>
                  <a:txBody>
                    <a:bodyPr/>
                    <a:lstStyle/>
                    <a:p>
                      <a:endParaRPr lang="en-US" dirty="0"/>
                    </a:p>
                  </a:txBody>
                  <a:tcPr>
                    <a:blipFill dpi="0" rotWithShape="1">
                      <a:blip r:embed="rId3">
                        <a:alphaModFix amt="29000"/>
                      </a:blip>
                      <a:srcRect/>
                      <a:tile tx="0" ty="0" sx="100000" sy="100000" flip="none" algn="tl"/>
                    </a:blipFill>
                  </a:tcPr>
                </a:tc>
                <a:extLst>
                  <a:ext uri="{0D108BD9-81ED-4DB2-BD59-A6C34878D82A}">
                    <a16:rowId xmlns:a16="http://schemas.microsoft.com/office/drawing/2014/main" val="362726922"/>
                  </a:ext>
                </a:extLst>
              </a:tr>
              <a:tr h="979714">
                <a:tc>
                  <a:txBody>
                    <a:bodyPr/>
                    <a:lstStyle/>
                    <a:p>
                      <a:endParaRPr lang="en-US" dirty="0"/>
                    </a:p>
                  </a:txBody>
                  <a:tcPr>
                    <a:blipFill dpi="0" rotWithShape="1">
                      <a:blip r:embed="rId3">
                        <a:alphaModFix amt="0"/>
                      </a:blip>
                      <a:srcRect/>
                      <a:tile tx="0" ty="0" sx="100000" sy="100000" flip="none" algn="tl"/>
                    </a:blipFill>
                  </a:tcPr>
                </a:tc>
                <a:tc>
                  <a:txBody>
                    <a:bodyPr/>
                    <a:lstStyle/>
                    <a:p>
                      <a:endParaRPr lang="en-US" dirty="0"/>
                    </a:p>
                  </a:txBody>
                  <a:tcPr>
                    <a:blipFill dpi="0" rotWithShape="1">
                      <a:blip r:embed="rId3">
                        <a:alphaModFix amt="0"/>
                      </a:blip>
                      <a:srcRect/>
                      <a:tile tx="0" ty="0" sx="100000" sy="100000" flip="none" algn="tl"/>
                    </a:blipFill>
                  </a:tcPr>
                </a:tc>
                <a:tc>
                  <a:txBody>
                    <a:bodyPr/>
                    <a:lstStyle/>
                    <a:p>
                      <a:endParaRPr lang="en-US" dirty="0"/>
                    </a:p>
                  </a:txBody>
                  <a:tcPr>
                    <a:blipFill dpi="0" rotWithShape="1">
                      <a:blip r:embed="rId3">
                        <a:alphaModFix amt="0"/>
                      </a:blip>
                      <a:srcRect/>
                      <a:tile tx="0" ty="0" sx="100000" sy="100000" flip="none" algn="tl"/>
                    </a:blipFill>
                  </a:tcPr>
                </a:tc>
                <a:tc>
                  <a:txBody>
                    <a:bodyPr/>
                    <a:lstStyle/>
                    <a:p>
                      <a:endParaRPr lang="en-US" dirty="0"/>
                    </a:p>
                  </a:txBody>
                  <a:tcPr>
                    <a:blipFill dpi="0" rotWithShape="1">
                      <a:blip r:embed="rId3">
                        <a:alphaModFix amt="0"/>
                      </a:blip>
                      <a:srcRect/>
                      <a:tile tx="0" ty="0" sx="100000" sy="100000" flip="none" algn="tl"/>
                    </a:blipFill>
                  </a:tcPr>
                </a:tc>
                <a:tc>
                  <a:txBody>
                    <a:bodyPr/>
                    <a:lstStyle/>
                    <a:p>
                      <a:endParaRPr lang="en-US" dirty="0"/>
                    </a:p>
                  </a:txBody>
                  <a:tcPr>
                    <a:blipFill dpi="0" rotWithShape="1">
                      <a:blip r:embed="rId3">
                        <a:alphaModFix amt="50000"/>
                      </a:blip>
                      <a:srcRect/>
                      <a:tile tx="0" ty="0" sx="100000" sy="100000" flip="none" algn="tl"/>
                    </a:blipFill>
                  </a:tcPr>
                </a:tc>
                <a:tc>
                  <a:txBody>
                    <a:bodyPr/>
                    <a:lstStyle/>
                    <a:p>
                      <a:endParaRPr lang="en-US" dirty="0"/>
                    </a:p>
                  </a:txBody>
                  <a:tcPr>
                    <a:blipFill dpi="0" rotWithShape="1">
                      <a:blip r:embed="rId3"/>
                      <a:srcRect/>
                      <a:tile tx="0" ty="0" sx="100000" sy="100000" flip="none" algn="tl"/>
                    </a:blipFill>
                  </a:tcPr>
                </a:tc>
                <a:extLst>
                  <a:ext uri="{0D108BD9-81ED-4DB2-BD59-A6C34878D82A}">
                    <a16:rowId xmlns:a16="http://schemas.microsoft.com/office/drawing/2014/main" val="1086029329"/>
                  </a:ext>
                </a:extLst>
              </a:tr>
            </a:tbl>
          </a:graphicData>
        </a:graphic>
      </p:graphicFrame>
      <p:sp>
        <p:nvSpPr>
          <p:cNvPr id="13" name="矩形 12"/>
          <p:cNvSpPr/>
          <p:nvPr/>
        </p:nvSpPr>
        <p:spPr>
          <a:xfrm>
            <a:off x="0" y="6254014"/>
            <a:ext cx="10520737" cy="603985"/>
          </a:xfrm>
          <a:prstGeom prst="rect">
            <a:avLst/>
          </a:prstGeom>
          <a:solidFill>
            <a:srgbClr val="2A4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txBox="1">
            <a:spLocks noChangeArrowheads="1"/>
          </p:cNvSpPr>
          <p:nvPr/>
        </p:nvSpPr>
        <p:spPr>
          <a:xfrm>
            <a:off x="-246580" y="2024853"/>
            <a:ext cx="8465906" cy="170551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eaLnBrk="1" hangingPunct="1">
              <a:lnSpc>
                <a:spcPct val="150000"/>
              </a:lnSpc>
            </a:pPr>
            <a:r>
              <a:rPr lang="en-US" altLang="zh-CN" sz="3200" b="1" dirty="0">
                <a:latin typeface="Times New Roman" panose="02020603050405020304" pitchFamily="18" charset="0"/>
                <a:ea typeface="等线" panose="02010600030101010101" pitchFamily="2" charset="-122"/>
                <a:cs typeface="Times New Roman" panose="02020603050405020304" pitchFamily="18" charset="0"/>
              </a:rPr>
              <a:t>MicroTCA.4-based Beam Position Monitor Electronics Design for Storage Ring of HALF</a:t>
            </a:r>
            <a:endParaRPr lang="zh-CN" altLang="zh-CN" sz="3200" b="1"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8" name="文本框 1"/>
          <p:cNvSpPr txBox="1">
            <a:spLocks noChangeArrowheads="1"/>
          </p:cNvSpPr>
          <p:nvPr/>
        </p:nvSpPr>
        <p:spPr bwMode="auto">
          <a:xfrm>
            <a:off x="5112078" y="4309561"/>
            <a:ext cx="375458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华文细黑" panose="02010600040101010101" charset="-122"/>
              </a:defRPr>
            </a:lvl1pPr>
            <a:lvl2pPr marL="742950" indent="-285750">
              <a:spcBef>
                <a:spcPct val="20000"/>
              </a:spcBef>
              <a:buChar char="–"/>
              <a:defRPr sz="2800">
                <a:solidFill>
                  <a:schemeClr val="tx1"/>
                </a:solidFill>
                <a:latin typeface="Arial" panose="020B0604020202020204" pitchFamily="34" charset="0"/>
                <a:ea typeface="华文细黑" panose="02010600040101010101" charset="-122"/>
              </a:defRPr>
            </a:lvl2pPr>
            <a:lvl3pPr marL="1143000" indent="-228600">
              <a:spcBef>
                <a:spcPct val="20000"/>
              </a:spcBef>
              <a:buChar char="•"/>
              <a:defRPr sz="2400">
                <a:solidFill>
                  <a:schemeClr val="tx1"/>
                </a:solidFill>
                <a:latin typeface="Arial" panose="020B0604020202020204" pitchFamily="34" charset="0"/>
                <a:ea typeface="华文细黑" panose="02010600040101010101" charset="-122"/>
              </a:defRPr>
            </a:lvl3pPr>
            <a:lvl4pPr marL="1600200" indent="-228600">
              <a:spcBef>
                <a:spcPct val="20000"/>
              </a:spcBef>
              <a:buChar char="–"/>
              <a:defRPr sz="2000">
                <a:solidFill>
                  <a:schemeClr val="tx1"/>
                </a:solidFill>
                <a:latin typeface="Arial" panose="020B0604020202020204" pitchFamily="34" charset="0"/>
                <a:ea typeface="华文细黑" panose="02010600040101010101" charset="-122"/>
              </a:defRPr>
            </a:lvl4pPr>
            <a:lvl5pPr marL="2057400" indent="-228600">
              <a:spcBef>
                <a:spcPct val="20000"/>
              </a:spcBef>
              <a:buChar char="»"/>
              <a:defRPr sz="2000">
                <a:solidFill>
                  <a:schemeClr val="tx1"/>
                </a:solidFill>
                <a:latin typeface="Arial" panose="020B0604020202020204" pitchFamily="34" charset="0"/>
                <a:ea typeface="华文细黑" panose="02010600040101010101"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华文细黑" panose="02010600040101010101"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华文细黑" panose="02010600040101010101"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华文细黑" panose="02010600040101010101"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华文细黑" panose="02010600040101010101" charset="-122"/>
              </a:defRPr>
            </a:lvl9pPr>
          </a:lstStyle>
          <a:p>
            <a:pPr algn="ctr" eaLnBrk="1" hangingPunct="1">
              <a:lnSpc>
                <a:spcPct val="150000"/>
              </a:lnSpc>
              <a:spcBef>
                <a:spcPct val="0"/>
              </a:spcBef>
              <a:buFontTx/>
              <a:buNone/>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Yu Liang</a:t>
            </a:r>
            <a:endPar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eaLnBrk="1" hangingPunct="1">
              <a:lnSpc>
                <a:spcPct val="150000"/>
              </a:lnSpc>
              <a:spcBef>
                <a:spcPct val="0"/>
              </a:spcBef>
              <a:buFontTx/>
              <a:buNone/>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2021-12-09</a:t>
            </a:r>
            <a:endParaRPr 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57" y="0"/>
            <a:ext cx="804826" cy="1126156"/>
          </a:xfrm>
          <a:prstGeom prst="rect">
            <a:avLst/>
          </a:prstGeom>
        </p:spPr>
      </p:pic>
      <p:sp>
        <p:nvSpPr>
          <p:cNvPr id="3" name="文本框 2"/>
          <p:cNvSpPr txBox="1"/>
          <p:nvPr/>
        </p:nvSpPr>
        <p:spPr>
          <a:xfrm>
            <a:off x="982970" y="87930"/>
            <a:ext cx="6462445" cy="677108"/>
          </a:xfrm>
          <a:prstGeom prst="rect">
            <a:avLst/>
          </a:prstGeom>
          <a:noFill/>
        </p:spPr>
        <p:txBody>
          <a:bodyPr wrap="square" rtlCol="0">
            <a:spAutoFit/>
          </a:bodyPr>
          <a:lstStyle/>
          <a:p>
            <a:r>
              <a:rPr lang="en-US" altLang="zh-CN" sz="2000" dirty="0">
                <a:solidFill>
                  <a:srgbClr val="223D6E"/>
                </a:solidFill>
                <a:latin typeface="Times New Roman" panose="02020603050405020304" pitchFamily="18" charset="0"/>
                <a:cs typeface="Times New Roman" panose="02020603050405020304" pitchFamily="18" charset="0"/>
              </a:rPr>
              <a:t>University of Science and Technology of China</a:t>
            </a:r>
          </a:p>
          <a:p>
            <a:r>
              <a:rPr lang="en-US" altLang="zh-CN" dirty="0">
                <a:solidFill>
                  <a:srgbClr val="223D6E"/>
                </a:solidFill>
                <a:latin typeface="Times New Roman" panose="02020603050405020304" pitchFamily="18" charset="0"/>
                <a:cs typeface="Times New Roman" panose="02020603050405020304" pitchFamily="18" charset="0"/>
              </a:rPr>
              <a:t>National Synchrotron Radiation Laboratory</a:t>
            </a:r>
            <a:endParaRPr lang="zh-CN" altLang="en-US" dirty="0">
              <a:solidFill>
                <a:srgbClr val="223D6E"/>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0" y="5794684"/>
            <a:ext cx="6214324" cy="369332"/>
          </a:xfrm>
          <a:prstGeom prst="rect">
            <a:avLst/>
          </a:prstGeom>
          <a:noFill/>
        </p:spPr>
        <p:txBody>
          <a:bodyPr wrap="square" rtlCol="0">
            <a:spAutoFit/>
          </a:bodyPr>
          <a:lstStyle/>
          <a:p>
            <a:r>
              <a:rPr lang="en-US" altLang="zh-CN" dirty="0">
                <a:solidFill>
                  <a:srgbClr val="223D6E"/>
                </a:solidFill>
                <a:latin typeface="Times New Roman" panose="02020603050405020304" pitchFamily="18" charset="0"/>
                <a:cs typeface="Times New Roman" panose="02020603050405020304" pitchFamily="18" charset="0"/>
              </a:rPr>
              <a:t>10</a:t>
            </a:r>
            <a:r>
              <a:rPr lang="en-US" altLang="zh-CN" baseline="30000" dirty="0">
                <a:solidFill>
                  <a:srgbClr val="223D6E"/>
                </a:solidFill>
                <a:latin typeface="Times New Roman" panose="02020603050405020304" pitchFamily="18" charset="0"/>
                <a:cs typeface="Times New Roman" panose="02020603050405020304" pitchFamily="18" charset="0"/>
              </a:rPr>
              <a:t>th</a:t>
            </a:r>
            <a:r>
              <a:rPr lang="en-US" altLang="zh-CN" dirty="0">
                <a:solidFill>
                  <a:srgbClr val="223D6E"/>
                </a:solidFill>
                <a:latin typeface="Times New Roman" panose="02020603050405020304" pitchFamily="18" charset="0"/>
                <a:cs typeface="Times New Roman" panose="02020603050405020304" pitchFamily="18" charset="0"/>
              </a:rPr>
              <a:t> Virtual </a:t>
            </a:r>
            <a:r>
              <a:rPr lang="en-US" altLang="zh-CN" dirty="0" err="1">
                <a:solidFill>
                  <a:srgbClr val="223D6E"/>
                </a:solidFill>
                <a:latin typeface="Times New Roman" panose="02020603050405020304" pitchFamily="18" charset="0"/>
                <a:cs typeface="Times New Roman" panose="02020603050405020304" pitchFamily="18" charset="0"/>
              </a:rPr>
              <a:t>MicroTCA</a:t>
            </a:r>
            <a:r>
              <a:rPr lang="en-US" altLang="zh-CN" dirty="0">
                <a:solidFill>
                  <a:srgbClr val="223D6E"/>
                </a:solidFill>
                <a:latin typeface="Times New Roman" panose="02020603050405020304" pitchFamily="18" charset="0"/>
                <a:cs typeface="Times New Roman" panose="02020603050405020304" pitchFamily="18" charset="0"/>
              </a:rPr>
              <a:t> Workshop for Industry and Research</a:t>
            </a:r>
            <a:endParaRPr lang="zh-CN" altLang="en-US" dirty="0">
              <a:solidFill>
                <a:srgbClr val="223D6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6588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7" y="0"/>
            <a:ext cx="804826" cy="1126156"/>
          </a:xfrm>
          <a:prstGeom prst="rect">
            <a:avLst/>
          </a:prstGeom>
        </p:spPr>
      </p:pic>
      <p:sp>
        <p:nvSpPr>
          <p:cNvPr id="5" name="任意多边形 4"/>
          <p:cNvSpPr/>
          <p:nvPr/>
        </p:nvSpPr>
        <p:spPr>
          <a:xfrm rot="1171899">
            <a:off x="-260243" y="6214326"/>
            <a:ext cx="2968347" cy="1045921"/>
          </a:xfrm>
          <a:custGeom>
            <a:avLst/>
            <a:gdLst>
              <a:gd name="connsiteX0" fmla="*/ 0 w 2968347"/>
              <a:gd name="connsiteY0" fmla="*/ 0 h 1045921"/>
              <a:gd name="connsiteX1" fmla="*/ 184384 w 2968347"/>
              <a:gd name="connsiteY1" fmla="*/ 23276 h 1045921"/>
              <a:gd name="connsiteX2" fmla="*/ 2256952 w 2968347"/>
              <a:gd name="connsiteY2" fmla="*/ 130150 h 1045921"/>
              <a:gd name="connsiteX3" fmla="*/ 2635963 w 2968347"/>
              <a:gd name="connsiteY3" fmla="*/ 126919 h 1045921"/>
              <a:gd name="connsiteX4" fmla="*/ 2966170 w 2968347"/>
              <a:gd name="connsiteY4" fmla="*/ 118411 h 1045921"/>
              <a:gd name="connsiteX5" fmla="*/ 2968347 w 2968347"/>
              <a:gd name="connsiteY5" fmla="*/ 124548 h 1045921"/>
              <a:gd name="connsiteX6" fmla="*/ 371030 w 2968347"/>
              <a:gd name="connsiteY6" fmla="*/ 1045921 h 1045921"/>
              <a:gd name="connsiteX7" fmla="*/ 0 w 2968347"/>
              <a:gd name="connsiteY7" fmla="*/ 0 h 10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8347" h="1045921">
                <a:moveTo>
                  <a:pt x="0" y="0"/>
                </a:moveTo>
                <a:lnTo>
                  <a:pt x="184384" y="23276"/>
                </a:lnTo>
                <a:cubicBezTo>
                  <a:pt x="776010" y="90751"/>
                  <a:pt x="1489226" y="130150"/>
                  <a:pt x="2256952" y="130150"/>
                </a:cubicBezTo>
                <a:cubicBezTo>
                  <a:pt x="2384907" y="130150"/>
                  <a:pt x="2511347" y="129056"/>
                  <a:pt x="2635963" y="126919"/>
                </a:cubicBezTo>
                <a:lnTo>
                  <a:pt x="2966170" y="118411"/>
                </a:lnTo>
                <a:lnTo>
                  <a:pt x="2968347" y="124548"/>
                </a:lnTo>
                <a:lnTo>
                  <a:pt x="371030" y="1045921"/>
                </a:lnTo>
                <a:lnTo>
                  <a:pt x="0" y="0"/>
                </a:lnTo>
                <a:close/>
              </a:path>
            </a:pathLst>
          </a:custGeom>
          <a:solidFill>
            <a:srgbClr val="2A4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任意多边形 5"/>
          <p:cNvSpPr/>
          <p:nvPr/>
        </p:nvSpPr>
        <p:spPr>
          <a:xfrm>
            <a:off x="10076988" y="4181748"/>
            <a:ext cx="2115012" cy="2676252"/>
          </a:xfrm>
          <a:custGeom>
            <a:avLst/>
            <a:gdLst>
              <a:gd name="connsiteX0" fmla="*/ 2115012 w 2115012"/>
              <a:gd name="connsiteY0" fmla="*/ 0 h 2676252"/>
              <a:gd name="connsiteX1" fmla="*/ 2115012 w 2115012"/>
              <a:gd name="connsiteY1" fmla="*/ 2676252 h 2676252"/>
              <a:gd name="connsiteX2" fmla="*/ 0 w 2115012"/>
              <a:gd name="connsiteY2" fmla="*/ 2676252 h 2676252"/>
              <a:gd name="connsiteX3" fmla="*/ 80809 w 2115012"/>
              <a:gd name="connsiteY3" fmla="*/ 2608275 h 2676252"/>
              <a:gd name="connsiteX4" fmla="*/ 1765727 w 2115012"/>
              <a:gd name="connsiteY4" fmla="*/ 568850 h 2676252"/>
              <a:gd name="connsiteX5" fmla="*/ 1968516 w 2115012"/>
              <a:gd name="connsiteY5" fmla="*/ 247391 h 267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012" h="2676252">
                <a:moveTo>
                  <a:pt x="2115012" y="0"/>
                </a:moveTo>
                <a:lnTo>
                  <a:pt x="2115012" y="2676252"/>
                </a:lnTo>
                <a:lnTo>
                  <a:pt x="0" y="2676252"/>
                </a:lnTo>
                <a:lnTo>
                  <a:pt x="80809" y="2608275"/>
                </a:lnTo>
                <a:cubicBezTo>
                  <a:pt x="603139" y="2145614"/>
                  <a:pt x="1206047" y="1429252"/>
                  <a:pt x="1765727" y="568850"/>
                </a:cubicBezTo>
                <a:cubicBezTo>
                  <a:pt x="1835687" y="461300"/>
                  <a:pt x="1903316" y="354044"/>
                  <a:pt x="1968516" y="247391"/>
                </a:cubicBezTo>
                <a:close/>
              </a:path>
            </a:pathLst>
          </a:custGeom>
          <a:solidFill>
            <a:srgbClr val="2A4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818583" y="114300"/>
            <a:ext cx="8216900" cy="584775"/>
          </a:xfrm>
          <a:prstGeom prst="rect">
            <a:avLst/>
          </a:prstGeom>
          <a:noFill/>
        </p:spPr>
        <p:txBody>
          <a:bodyPr wrap="square" rtlCol="0">
            <a:spAutoFit/>
          </a:bodyPr>
          <a:lstStyle/>
          <a:p>
            <a:r>
              <a:rPr lang="en-US" altLang="zh-CN" sz="3200" dirty="0">
                <a:solidFill>
                  <a:srgbClr val="223D6E"/>
                </a:solidFill>
                <a:latin typeface="微软雅黑" panose="020B0503020204020204" pitchFamily="34" charset="-122"/>
                <a:ea typeface="微软雅黑" panose="020B0503020204020204" pitchFamily="34" charset="-122"/>
              </a:rPr>
              <a:t>Overall system design -- DSP algorithm</a:t>
            </a:r>
          </a:p>
        </p:txBody>
      </p:sp>
      <p:sp>
        <p:nvSpPr>
          <p:cNvPr id="11" name="文本框 10"/>
          <p:cNvSpPr txBox="1"/>
          <p:nvPr/>
        </p:nvSpPr>
        <p:spPr>
          <a:xfrm>
            <a:off x="11341100" y="6152511"/>
            <a:ext cx="723900" cy="584775"/>
          </a:xfrm>
          <a:prstGeom prst="rect">
            <a:avLst/>
          </a:prstGeom>
          <a:noFill/>
        </p:spPr>
        <p:txBody>
          <a:bodyPr wrap="square" rtlCol="0">
            <a:spAutoFit/>
          </a:bodyPr>
          <a:lstStyle/>
          <a:p>
            <a:pPr algn="ctr"/>
            <a:r>
              <a:rPr lang="en-US" altLang="zh-CN" sz="3200" dirty="0">
                <a:solidFill>
                  <a:schemeClr val="bg1"/>
                </a:solidFill>
              </a:rPr>
              <a:t>08</a:t>
            </a:r>
            <a:endParaRPr lang="en-US" sz="3200" dirty="0">
              <a:solidFill>
                <a:schemeClr val="bg1"/>
              </a:solidFill>
            </a:endParaRP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38789" y="1658309"/>
            <a:ext cx="6011199" cy="245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p:nvPr/>
        </p:nvPicPr>
        <p:blipFill>
          <a:blip r:embed="rId5"/>
          <a:stretch>
            <a:fillRect/>
          </a:stretch>
        </p:blipFill>
        <p:spPr>
          <a:xfrm>
            <a:off x="3938789" y="4294241"/>
            <a:ext cx="6011199" cy="2485831"/>
          </a:xfrm>
          <a:prstGeom prst="rect">
            <a:avLst/>
          </a:prstGeom>
        </p:spPr>
      </p:pic>
      <p:sp>
        <p:nvSpPr>
          <p:cNvPr id="3" name="文本框 2"/>
          <p:cNvSpPr txBox="1"/>
          <p:nvPr/>
        </p:nvSpPr>
        <p:spPr>
          <a:xfrm>
            <a:off x="978194" y="2675486"/>
            <a:ext cx="2636875" cy="369332"/>
          </a:xfrm>
          <a:prstGeom prst="rect">
            <a:avLst/>
          </a:prstGeom>
          <a:noFill/>
        </p:spPr>
        <p:txBody>
          <a:bodyPr wrap="square" rtlCol="0">
            <a:spAutoFit/>
          </a:bodyPr>
          <a:lstStyle/>
          <a:p>
            <a:r>
              <a:rPr lang="en-US" altLang="zh-CN" dirty="0"/>
              <a:t>Overall design in Simulink</a:t>
            </a:r>
            <a:endParaRPr lang="zh-CN" altLang="en-US" dirty="0"/>
          </a:p>
        </p:txBody>
      </p:sp>
      <p:sp>
        <p:nvSpPr>
          <p:cNvPr id="10" name="文本框 9"/>
          <p:cNvSpPr txBox="1"/>
          <p:nvPr/>
        </p:nvSpPr>
        <p:spPr>
          <a:xfrm>
            <a:off x="983012" y="5519874"/>
            <a:ext cx="3125973" cy="369332"/>
          </a:xfrm>
          <a:prstGeom prst="rect">
            <a:avLst/>
          </a:prstGeom>
          <a:noFill/>
        </p:spPr>
        <p:txBody>
          <a:bodyPr wrap="square" rtlCol="0">
            <a:spAutoFit/>
          </a:bodyPr>
          <a:lstStyle/>
          <a:p>
            <a:r>
              <a:rPr lang="en-US" altLang="zh-CN" dirty="0"/>
              <a:t>Results of function simulation</a:t>
            </a:r>
            <a:endParaRPr lang="zh-CN" altLang="en-US" dirty="0"/>
          </a:p>
        </p:txBody>
      </p:sp>
      <p:sp>
        <p:nvSpPr>
          <p:cNvPr id="7" name="文本框 6"/>
          <p:cNvSpPr txBox="1"/>
          <p:nvPr/>
        </p:nvSpPr>
        <p:spPr>
          <a:xfrm>
            <a:off x="971201" y="1025953"/>
            <a:ext cx="3508745" cy="400110"/>
          </a:xfrm>
          <a:prstGeom prst="rect">
            <a:avLst/>
          </a:prstGeom>
          <a:noFill/>
          <a:ln w="28575">
            <a:solidFill>
              <a:srgbClr val="FF0000"/>
            </a:solidFill>
          </a:ln>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Implement of DSP algorithm</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7554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7" y="0"/>
            <a:ext cx="804826" cy="1126156"/>
          </a:xfrm>
          <a:prstGeom prst="rect">
            <a:avLst/>
          </a:prstGeom>
        </p:spPr>
      </p:pic>
      <p:sp>
        <p:nvSpPr>
          <p:cNvPr id="5" name="任意多边形 4"/>
          <p:cNvSpPr/>
          <p:nvPr/>
        </p:nvSpPr>
        <p:spPr>
          <a:xfrm rot="1171899">
            <a:off x="-260243" y="6214326"/>
            <a:ext cx="2968347" cy="1045921"/>
          </a:xfrm>
          <a:custGeom>
            <a:avLst/>
            <a:gdLst>
              <a:gd name="connsiteX0" fmla="*/ 0 w 2968347"/>
              <a:gd name="connsiteY0" fmla="*/ 0 h 1045921"/>
              <a:gd name="connsiteX1" fmla="*/ 184384 w 2968347"/>
              <a:gd name="connsiteY1" fmla="*/ 23276 h 1045921"/>
              <a:gd name="connsiteX2" fmla="*/ 2256952 w 2968347"/>
              <a:gd name="connsiteY2" fmla="*/ 130150 h 1045921"/>
              <a:gd name="connsiteX3" fmla="*/ 2635963 w 2968347"/>
              <a:gd name="connsiteY3" fmla="*/ 126919 h 1045921"/>
              <a:gd name="connsiteX4" fmla="*/ 2966170 w 2968347"/>
              <a:gd name="connsiteY4" fmla="*/ 118411 h 1045921"/>
              <a:gd name="connsiteX5" fmla="*/ 2968347 w 2968347"/>
              <a:gd name="connsiteY5" fmla="*/ 124548 h 1045921"/>
              <a:gd name="connsiteX6" fmla="*/ 371030 w 2968347"/>
              <a:gd name="connsiteY6" fmla="*/ 1045921 h 1045921"/>
              <a:gd name="connsiteX7" fmla="*/ 0 w 2968347"/>
              <a:gd name="connsiteY7" fmla="*/ 0 h 10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8347" h="1045921">
                <a:moveTo>
                  <a:pt x="0" y="0"/>
                </a:moveTo>
                <a:lnTo>
                  <a:pt x="184384" y="23276"/>
                </a:lnTo>
                <a:cubicBezTo>
                  <a:pt x="776010" y="90751"/>
                  <a:pt x="1489226" y="130150"/>
                  <a:pt x="2256952" y="130150"/>
                </a:cubicBezTo>
                <a:cubicBezTo>
                  <a:pt x="2384907" y="130150"/>
                  <a:pt x="2511347" y="129056"/>
                  <a:pt x="2635963" y="126919"/>
                </a:cubicBezTo>
                <a:lnTo>
                  <a:pt x="2966170" y="118411"/>
                </a:lnTo>
                <a:lnTo>
                  <a:pt x="2968347" y="124548"/>
                </a:lnTo>
                <a:lnTo>
                  <a:pt x="371030" y="1045921"/>
                </a:lnTo>
                <a:lnTo>
                  <a:pt x="0" y="0"/>
                </a:lnTo>
                <a:close/>
              </a:path>
            </a:pathLst>
          </a:custGeom>
          <a:solidFill>
            <a:srgbClr val="2A4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任意多边形 5"/>
          <p:cNvSpPr/>
          <p:nvPr/>
        </p:nvSpPr>
        <p:spPr>
          <a:xfrm>
            <a:off x="10076988" y="5609492"/>
            <a:ext cx="2115012" cy="1248507"/>
          </a:xfrm>
          <a:custGeom>
            <a:avLst/>
            <a:gdLst>
              <a:gd name="connsiteX0" fmla="*/ 2115012 w 2115012"/>
              <a:gd name="connsiteY0" fmla="*/ 0 h 2676252"/>
              <a:gd name="connsiteX1" fmla="*/ 2115012 w 2115012"/>
              <a:gd name="connsiteY1" fmla="*/ 2676252 h 2676252"/>
              <a:gd name="connsiteX2" fmla="*/ 0 w 2115012"/>
              <a:gd name="connsiteY2" fmla="*/ 2676252 h 2676252"/>
              <a:gd name="connsiteX3" fmla="*/ 80809 w 2115012"/>
              <a:gd name="connsiteY3" fmla="*/ 2608275 h 2676252"/>
              <a:gd name="connsiteX4" fmla="*/ 1765727 w 2115012"/>
              <a:gd name="connsiteY4" fmla="*/ 568850 h 2676252"/>
              <a:gd name="connsiteX5" fmla="*/ 1968516 w 2115012"/>
              <a:gd name="connsiteY5" fmla="*/ 247391 h 267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012" h="2676252">
                <a:moveTo>
                  <a:pt x="2115012" y="0"/>
                </a:moveTo>
                <a:lnTo>
                  <a:pt x="2115012" y="2676252"/>
                </a:lnTo>
                <a:lnTo>
                  <a:pt x="0" y="2676252"/>
                </a:lnTo>
                <a:lnTo>
                  <a:pt x="80809" y="2608275"/>
                </a:lnTo>
                <a:cubicBezTo>
                  <a:pt x="603139" y="2145614"/>
                  <a:pt x="1206047" y="1429252"/>
                  <a:pt x="1765727" y="568850"/>
                </a:cubicBezTo>
                <a:cubicBezTo>
                  <a:pt x="1835687" y="461300"/>
                  <a:pt x="1903316" y="354044"/>
                  <a:pt x="1968516" y="247391"/>
                </a:cubicBezTo>
                <a:close/>
              </a:path>
            </a:pathLst>
          </a:custGeom>
          <a:solidFill>
            <a:srgbClr val="2A4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818583" y="114300"/>
            <a:ext cx="8216900" cy="584775"/>
          </a:xfrm>
          <a:prstGeom prst="rect">
            <a:avLst/>
          </a:prstGeom>
          <a:noFill/>
        </p:spPr>
        <p:txBody>
          <a:bodyPr wrap="square" rtlCol="0">
            <a:spAutoFit/>
          </a:bodyPr>
          <a:lstStyle/>
          <a:p>
            <a:r>
              <a:rPr lang="en-US" altLang="zh-CN" sz="3200" dirty="0">
                <a:solidFill>
                  <a:srgbClr val="223D6E"/>
                </a:solidFill>
                <a:latin typeface="微软雅黑" panose="020B0503020204020204" pitchFamily="34" charset="-122"/>
                <a:ea typeface="微软雅黑" panose="020B0503020204020204" pitchFamily="34" charset="-122"/>
              </a:rPr>
              <a:t>Test – bench test</a:t>
            </a:r>
            <a:endParaRPr lang="en-US" sz="3200" dirty="0">
              <a:latin typeface="黑体" panose="02010609060101010101" pitchFamily="49" charset="-122"/>
              <a:ea typeface="黑体" panose="02010609060101010101" pitchFamily="49" charset="-122"/>
            </a:endParaRPr>
          </a:p>
        </p:txBody>
      </p:sp>
      <p:sp>
        <p:nvSpPr>
          <p:cNvPr id="8" name="文本框 7"/>
          <p:cNvSpPr txBox="1"/>
          <p:nvPr/>
        </p:nvSpPr>
        <p:spPr>
          <a:xfrm>
            <a:off x="11341100" y="6152511"/>
            <a:ext cx="723900" cy="584775"/>
          </a:xfrm>
          <a:prstGeom prst="rect">
            <a:avLst/>
          </a:prstGeom>
          <a:noFill/>
        </p:spPr>
        <p:txBody>
          <a:bodyPr wrap="square" rtlCol="0">
            <a:spAutoFit/>
          </a:bodyPr>
          <a:lstStyle/>
          <a:p>
            <a:pPr algn="ctr"/>
            <a:r>
              <a:rPr lang="en-US" altLang="zh-CN" sz="3200" dirty="0">
                <a:solidFill>
                  <a:schemeClr val="bg1"/>
                </a:solidFill>
              </a:rPr>
              <a:t>09</a:t>
            </a:r>
            <a:endParaRPr lang="en-US" sz="3200" dirty="0">
              <a:solidFill>
                <a:schemeClr val="bg1"/>
              </a:solidFill>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7985" y="1548799"/>
            <a:ext cx="4657184" cy="2567047"/>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4677" y="1560118"/>
            <a:ext cx="4676423" cy="2555728"/>
          </a:xfrm>
          <a:prstGeom prst="rect">
            <a:avLst/>
          </a:prstGeom>
        </p:spPr>
      </p:pic>
      <p:sp>
        <p:nvSpPr>
          <p:cNvPr id="18" name="文本框 17"/>
          <p:cNvSpPr txBox="1"/>
          <p:nvPr/>
        </p:nvSpPr>
        <p:spPr>
          <a:xfrm>
            <a:off x="1503809" y="4424779"/>
            <a:ext cx="4205536" cy="1323439"/>
          </a:xfrm>
          <a:prstGeom prst="rect">
            <a:avLst/>
          </a:prstGeom>
          <a:noFill/>
          <a:ln w="28575">
            <a:solidFill>
              <a:srgbClr val="92D050"/>
            </a:solidFill>
          </a:ln>
        </p:spPr>
        <p:txBody>
          <a:bodyPr wrap="square" rtlCol="0">
            <a:spAutoFit/>
          </a:bodyPr>
          <a:lstStyle/>
          <a:p>
            <a:pPr algn="just"/>
            <a:r>
              <a:rPr lang="en-US" altLang="zh-CN" sz="2000" dirty="0">
                <a:latin typeface="Times New Roman" panose="02020603050405020304" pitchFamily="18" charset="0"/>
                <a:cs typeface="Times New Roman" panose="02020603050405020304" pitchFamily="18" charset="0"/>
              </a:rPr>
              <a:t>The S21 parameters of the </a:t>
            </a:r>
            <a:r>
              <a:rPr lang="en-US" altLang="zh-CN" sz="2000" dirty="0">
                <a:solidFill>
                  <a:srgbClr val="FF0000"/>
                </a:solidFill>
                <a:latin typeface="Times New Roman" panose="02020603050405020304" pitchFamily="18" charset="0"/>
                <a:cs typeface="Times New Roman" panose="02020603050405020304" pitchFamily="18" charset="0"/>
              </a:rPr>
              <a:t>RF front-end channel</a:t>
            </a:r>
            <a:r>
              <a:rPr lang="en-US" altLang="zh-CN" sz="2000" dirty="0">
                <a:latin typeface="Times New Roman" panose="02020603050405020304" pitchFamily="18" charset="0"/>
                <a:cs typeface="Times New Roman" panose="02020603050405020304" pitchFamily="18" charset="0"/>
              </a:rPr>
              <a:t> (368MHz to 448MHz) and the out-of-band suppression is better than </a:t>
            </a:r>
            <a:r>
              <a:rPr lang="en-US" altLang="zh-CN" sz="2000" dirty="0">
                <a:solidFill>
                  <a:srgbClr val="FF0000"/>
                </a:solidFill>
                <a:latin typeface="Times New Roman" panose="02020603050405020304" pitchFamily="18" charset="0"/>
                <a:cs typeface="Times New Roman" panose="02020603050405020304" pitchFamily="18" charset="0"/>
              </a:rPr>
              <a:t>65dB</a:t>
            </a:r>
            <a:r>
              <a:rPr lang="en-US" altLang="zh-CN" sz="2000" dirty="0">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cs typeface="Times New Roman" panose="02020603050405020304" pitchFamily="18" charset="0"/>
            </a:endParaRPr>
          </a:p>
        </p:txBody>
      </p:sp>
      <p:sp>
        <p:nvSpPr>
          <p:cNvPr id="19" name="文本框 18"/>
          <p:cNvSpPr txBox="1"/>
          <p:nvPr/>
        </p:nvSpPr>
        <p:spPr>
          <a:xfrm>
            <a:off x="7112498" y="4763332"/>
            <a:ext cx="3780780" cy="646331"/>
          </a:xfrm>
          <a:prstGeom prst="rect">
            <a:avLst/>
          </a:prstGeom>
          <a:noFill/>
          <a:ln w="28575">
            <a:solidFill>
              <a:srgbClr val="FF0000"/>
            </a:solidFill>
          </a:ln>
        </p:spPr>
        <p:txBody>
          <a:bodyPr wrap="square" rtlCol="0">
            <a:spAutoFit/>
          </a:bodyPr>
          <a:lstStyle/>
          <a:p>
            <a:pPr algn="just"/>
            <a:r>
              <a:rPr lang="en-US" altLang="zh-CN" dirty="0"/>
              <a:t>The </a:t>
            </a:r>
            <a:r>
              <a:rPr lang="en-US" altLang="zh-CN" dirty="0">
                <a:solidFill>
                  <a:schemeClr val="accent1"/>
                </a:solidFill>
              </a:rPr>
              <a:t>ADC clock RMS jitter </a:t>
            </a:r>
            <a:r>
              <a:rPr lang="en-US" altLang="zh-CN" dirty="0"/>
              <a:t>of frequency </a:t>
            </a:r>
            <a:r>
              <a:rPr lang="en-US" altLang="zh-CN" dirty="0">
                <a:latin typeface="Times New Roman" panose="02020603050405020304" pitchFamily="18" charset="0"/>
                <a:cs typeface="Times New Roman" panose="02020603050405020304" pitchFamily="18" charset="0"/>
              </a:rPr>
              <a:t>synthesizer</a:t>
            </a:r>
            <a:r>
              <a:rPr lang="en-US" altLang="zh-CN" dirty="0">
                <a:solidFill>
                  <a:srgbClr val="FF0000"/>
                </a:solidFill>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t>
            </a:r>
            <a:r>
              <a:rPr lang="en-US" altLang="zh-CN" dirty="0">
                <a:solidFill>
                  <a:schemeClr val="accent1"/>
                </a:solidFill>
                <a:latin typeface="Times New Roman" panose="02020603050405020304" pitchFamily="18" charset="0"/>
                <a:cs typeface="Times New Roman" panose="02020603050405020304" pitchFamily="18" charset="0"/>
              </a:rPr>
              <a:t>10~10M Hz</a:t>
            </a:r>
            <a:r>
              <a:rPr lang="en-US" altLang="zh-CN" dirty="0">
                <a:latin typeface="Times New Roman" panose="02020603050405020304" pitchFamily="18" charset="0"/>
                <a:cs typeface="Times New Roman" panose="02020603050405020304" pitchFamily="18" charset="0"/>
              </a:rPr>
              <a:t>) </a:t>
            </a:r>
            <a:r>
              <a:rPr lang="en-US" altLang="zh-CN" dirty="0"/>
              <a:t>is </a:t>
            </a:r>
            <a:r>
              <a:rPr lang="en-US" altLang="zh-CN" dirty="0">
                <a:solidFill>
                  <a:schemeClr val="accent1"/>
                </a:solidFill>
              </a:rPr>
              <a:t>86.8 fs</a:t>
            </a:r>
            <a:endParaRPr lang="zh-CN" altLang="en-US" dirty="0">
              <a:solidFill>
                <a:schemeClr val="accent1"/>
              </a:solidFill>
            </a:endParaRPr>
          </a:p>
        </p:txBody>
      </p:sp>
      <p:sp>
        <p:nvSpPr>
          <p:cNvPr id="12" name="文本框 11"/>
          <p:cNvSpPr txBox="1"/>
          <p:nvPr/>
        </p:nvSpPr>
        <p:spPr>
          <a:xfrm>
            <a:off x="1043169" y="926100"/>
            <a:ext cx="5432060" cy="400110"/>
          </a:xfrm>
          <a:prstGeom prst="rect">
            <a:avLst/>
          </a:prstGeom>
          <a:noFill/>
          <a:ln w="28575">
            <a:solidFill>
              <a:srgbClr val="FF0000"/>
            </a:solidFill>
          </a:ln>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Bench test --RF front-end &amp; frequency synthesizer</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457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7" y="0"/>
            <a:ext cx="804826" cy="1126156"/>
          </a:xfrm>
          <a:prstGeom prst="rect">
            <a:avLst/>
          </a:prstGeom>
        </p:spPr>
      </p:pic>
      <p:sp>
        <p:nvSpPr>
          <p:cNvPr id="5" name="任意多边形 4"/>
          <p:cNvSpPr/>
          <p:nvPr/>
        </p:nvSpPr>
        <p:spPr>
          <a:xfrm rot="1171899">
            <a:off x="-260243" y="6214326"/>
            <a:ext cx="2968347" cy="1045921"/>
          </a:xfrm>
          <a:custGeom>
            <a:avLst/>
            <a:gdLst>
              <a:gd name="connsiteX0" fmla="*/ 0 w 2968347"/>
              <a:gd name="connsiteY0" fmla="*/ 0 h 1045921"/>
              <a:gd name="connsiteX1" fmla="*/ 184384 w 2968347"/>
              <a:gd name="connsiteY1" fmla="*/ 23276 h 1045921"/>
              <a:gd name="connsiteX2" fmla="*/ 2256952 w 2968347"/>
              <a:gd name="connsiteY2" fmla="*/ 130150 h 1045921"/>
              <a:gd name="connsiteX3" fmla="*/ 2635963 w 2968347"/>
              <a:gd name="connsiteY3" fmla="*/ 126919 h 1045921"/>
              <a:gd name="connsiteX4" fmla="*/ 2966170 w 2968347"/>
              <a:gd name="connsiteY4" fmla="*/ 118411 h 1045921"/>
              <a:gd name="connsiteX5" fmla="*/ 2968347 w 2968347"/>
              <a:gd name="connsiteY5" fmla="*/ 124548 h 1045921"/>
              <a:gd name="connsiteX6" fmla="*/ 371030 w 2968347"/>
              <a:gd name="connsiteY6" fmla="*/ 1045921 h 1045921"/>
              <a:gd name="connsiteX7" fmla="*/ 0 w 2968347"/>
              <a:gd name="connsiteY7" fmla="*/ 0 h 10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8347" h="1045921">
                <a:moveTo>
                  <a:pt x="0" y="0"/>
                </a:moveTo>
                <a:lnTo>
                  <a:pt x="184384" y="23276"/>
                </a:lnTo>
                <a:cubicBezTo>
                  <a:pt x="776010" y="90751"/>
                  <a:pt x="1489226" y="130150"/>
                  <a:pt x="2256952" y="130150"/>
                </a:cubicBezTo>
                <a:cubicBezTo>
                  <a:pt x="2384907" y="130150"/>
                  <a:pt x="2511347" y="129056"/>
                  <a:pt x="2635963" y="126919"/>
                </a:cubicBezTo>
                <a:lnTo>
                  <a:pt x="2966170" y="118411"/>
                </a:lnTo>
                <a:lnTo>
                  <a:pt x="2968347" y="124548"/>
                </a:lnTo>
                <a:lnTo>
                  <a:pt x="371030" y="1045921"/>
                </a:lnTo>
                <a:lnTo>
                  <a:pt x="0" y="0"/>
                </a:lnTo>
                <a:close/>
              </a:path>
            </a:pathLst>
          </a:custGeom>
          <a:solidFill>
            <a:srgbClr val="2A4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任意多边形 5"/>
          <p:cNvSpPr/>
          <p:nvPr/>
        </p:nvSpPr>
        <p:spPr>
          <a:xfrm>
            <a:off x="10076988" y="5609492"/>
            <a:ext cx="2115012" cy="1248507"/>
          </a:xfrm>
          <a:custGeom>
            <a:avLst/>
            <a:gdLst>
              <a:gd name="connsiteX0" fmla="*/ 2115012 w 2115012"/>
              <a:gd name="connsiteY0" fmla="*/ 0 h 2676252"/>
              <a:gd name="connsiteX1" fmla="*/ 2115012 w 2115012"/>
              <a:gd name="connsiteY1" fmla="*/ 2676252 h 2676252"/>
              <a:gd name="connsiteX2" fmla="*/ 0 w 2115012"/>
              <a:gd name="connsiteY2" fmla="*/ 2676252 h 2676252"/>
              <a:gd name="connsiteX3" fmla="*/ 80809 w 2115012"/>
              <a:gd name="connsiteY3" fmla="*/ 2608275 h 2676252"/>
              <a:gd name="connsiteX4" fmla="*/ 1765727 w 2115012"/>
              <a:gd name="connsiteY4" fmla="*/ 568850 h 2676252"/>
              <a:gd name="connsiteX5" fmla="*/ 1968516 w 2115012"/>
              <a:gd name="connsiteY5" fmla="*/ 247391 h 267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012" h="2676252">
                <a:moveTo>
                  <a:pt x="2115012" y="0"/>
                </a:moveTo>
                <a:lnTo>
                  <a:pt x="2115012" y="2676252"/>
                </a:lnTo>
                <a:lnTo>
                  <a:pt x="0" y="2676252"/>
                </a:lnTo>
                <a:lnTo>
                  <a:pt x="80809" y="2608275"/>
                </a:lnTo>
                <a:cubicBezTo>
                  <a:pt x="603139" y="2145614"/>
                  <a:pt x="1206047" y="1429252"/>
                  <a:pt x="1765727" y="568850"/>
                </a:cubicBezTo>
                <a:cubicBezTo>
                  <a:pt x="1835687" y="461300"/>
                  <a:pt x="1903316" y="354044"/>
                  <a:pt x="1968516" y="247391"/>
                </a:cubicBezTo>
                <a:close/>
              </a:path>
            </a:pathLst>
          </a:custGeom>
          <a:solidFill>
            <a:srgbClr val="2A4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818583" y="114300"/>
            <a:ext cx="8216900" cy="584775"/>
          </a:xfrm>
          <a:prstGeom prst="rect">
            <a:avLst/>
          </a:prstGeom>
          <a:noFill/>
        </p:spPr>
        <p:txBody>
          <a:bodyPr wrap="square" rtlCol="0">
            <a:spAutoFit/>
          </a:bodyPr>
          <a:lstStyle/>
          <a:p>
            <a:r>
              <a:rPr lang="en-US" altLang="zh-CN" sz="3200" dirty="0">
                <a:solidFill>
                  <a:srgbClr val="223D6E"/>
                </a:solidFill>
                <a:latin typeface="微软雅黑" panose="020B0503020204020204" pitchFamily="34" charset="-122"/>
                <a:ea typeface="微软雅黑" panose="020B0503020204020204" pitchFamily="34" charset="-122"/>
              </a:rPr>
              <a:t>Test -- offline test</a:t>
            </a:r>
            <a:endParaRPr lang="en-US" sz="3200" dirty="0">
              <a:latin typeface="黑体" panose="02010609060101010101" pitchFamily="49" charset="-122"/>
              <a:ea typeface="黑体" panose="02010609060101010101" pitchFamily="49" charset="-122"/>
            </a:endParaRPr>
          </a:p>
        </p:txBody>
      </p:sp>
      <p:sp>
        <p:nvSpPr>
          <p:cNvPr id="8" name="文本框 7"/>
          <p:cNvSpPr txBox="1"/>
          <p:nvPr/>
        </p:nvSpPr>
        <p:spPr>
          <a:xfrm>
            <a:off x="11341100" y="6152511"/>
            <a:ext cx="723900" cy="584775"/>
          </a:xfrm>
          <a:prstGeom prst="rect">
            <a:avLst/>
          </a:prstGeom>
          <a:noFill/>
        </p:spPr>
        <p:txBody>
          <a:bodyPr wrap="square" rtlCol="0">
            <a:spAutoFit/>
          </a:bodyPr>
          <a:lstStyle/>
          <a:p>
            <a:pPr algn="ctr"/>
            <a:r>
              <a:rPr lang="en-US" altLang="zh-CN" sz="3200" dirty="0">
                <a:solidFill>
                  <a:schemeClr val="bg1"/>
                </a:solidFill>
              </a:rPr>
              <a:t>10</a:t>
            </a:r>
            <a:endParaRPr lang="en-US" sz="3200" dirty="0">
              <a:solidFill>
                <a:schemeClr val="bg1"/>
              </a:solidFill>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6143" y="848925"/>
            <a:ext cx="4750965" cy="2278009"/>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8794" y="3308177"/>
            <a:ext cx="4769503" cy="2253590"/>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7603" y="3308177"/>
            <a:ext cx="4769505" cy="2253591"/>
          </a:xfrm>
          <a:prstGeom prst="rect">
            <a:avLst/>
          </a:prstGeom>
        </p:spPr>
      </p:pic>
      <p:sp>
        <p:nvSpPr>
          <p:cNvPr id="11" name="文本框 10"/>
          <p:cNvSpPr txBox="1"/>
          <p:nvPr/>
        </p:nvSpPr>
        <p:spPr>
          <a:xfrm>
            <a:off x="938794" y="1095378"/>
            <a:ext cx="5408597" cy="1785104"/>
          </a:xfrm>
          <a:prstGeom prst="rect">
            <a:avLst/>
          </a:prstGeom>
          <a:noFill/>
          <a:ln w="28575">
            <a:solidFill>
              <a:srgbClr val="223D6E"/>
            </a:solidFill>
          </a:ln>
        </p:spPr>
        <p:txBody>
          <a:bodyPr wrap="square" rtlCol="0">
            <a:spAutoFit/>
          </a:bodyPr>
          <a:lstStyle/>
          <a:p>
            <a:pPr algn="just"/>
            <a:r>
              <a:rPr lang="en-US" altLang="zh-CN" sz="2000" dirty="0">
                <a:solidFill>
                  <a:srgbClr val="00B050"/>
                </a:solidFill>
                <a:latin typeface="Times New Roman" panose="02020603050405020304" pitchFamily="18" charset="0"/>
                <a:cs typeface="Times New Roman" panose="02020603050405020304" pitchFamily="18" charset="0"/>
              </a:rPr>
              <a:t>Test system</a:t>
            </a:r>
            <a:r>
              <a:rPr lang="en-US" altLang="zh-CN" sz="2000" dirty="0">
                <a:latin typeface="Times New Roman" panose="02020603050405020304" pitchFamily="18" charset="0"/>
                <a:cs typeface="Times New Roman" panose="02020603050405020304" pitchFamily="18" charset="0"/>
              </a:rPr>
              <a:t>: </a:t>
            </a:r>
          </a:p>
          <a:p>
            <a:pPr algn="just"/>
            <a:r>
              <a:rPr lang="en-US" altLang="zh-CN" dirty="0">
                <a:latin typeface="Times New Roman" panose="02020603050405020304" pitchFamily="18" charset="0"/>
                <a:cs typeface="Times New Roman" panose="02020603050405020304" pitchFamily="18" charset="0"/>
              </a:rPr>
              <a:t>The RF signal at 408MHz and ADC clock at 108.8MHz are generated by a frequency synthesizer. The RF signal is split into four by a power splitter and then feed as input signals into the RF front end. The 108.8MHz ADC clock is sent directly to SIS8300L2. </a:t>
            </a:r>
            <a:endParaRPr lang="zh-CN" altLang="en-US"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2241676" y="5748218"/>
            <a:ext cx="8211430" cy="1015663"/>
          </a:xfrm>
          <a:prstGeom prst="rect">
            <a:avLst/>
          </a:prstGeom>
          <a:noFill/>
        </p:spPr>
        <p:txBody>
          <a:bodyPr wrap="square" rtlCol="0">
            <a:spAutoFit/>
          </a:bodyPr>
          <a:lstStyle/>
          <a:p>
            <a:pPr algn="just"/>
            <a:r>
              <a:rPr lang="en-US" altLang="zh-CN" sz="2000" dirty="0">
                <a:latin typeface="Times New Roman" panose="02020603050405020304" pitchFamily="18" charset="0"/>
                <a:cs typeface="Times New Roman" panose="02020603050405020304" pitchFamily="18" charset="0"/>
              </a:rPr>
              <a:t>with the position coefficients </a:t>
            </a:r>
            <a:r>
              <a:rPr lang="en-US" altLang="zh-CN" sz="2000" i="1" dirty="0" err="1">
                <a:latin typeface="Times New Roman" panose="02020603050405020304" pitchFamily="18" charset="0"/>
                <a:cs typeface="Times New Roman" panose="02020603050405020304" pitchFamily="18" charset="0"/>
              </a:rPr>
              <a:t>Kx</a:t>
            </a:r>
            <a:r>
              <a:rPr lang="en-US" altLang="zh-CN" sz="2000" dirty="0">
                <a:latin typeface="Times New Roman" panose="02020603050405020304" pitchFamily="18" charset="0"/>
                <a:cs typeface="Times New Roman" panose="02020603050405020304" pitchFamily="18" charset="0"/>
              </a:rPr>
              <a:t>, </a:t>
            </a:r>
            <a:r>
              <a:rPr lang="en-US" altLang="zh-CN" sz="2000" i="1" dirty="0" err="1">
                <a:latin typeface="Times New Roman" panose="02020603050405020304" pitchFamily="18" charset="0"/>
                <a:cs typeface="Times New Roman" panose="02020603050405020304" pitchFamily="18" charset="0"/>
              </a:rPr>
              <a:t>Ky</a:t>
            </a:r>
            <a:r>
              <a:rPr lang="en-US" altLang="zh-CN" sz="2000" i="1"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are set to 10mm, the TBT data resolution is better than </a:t>
            </a:r>
            <a:r>
              <a:rPr lang="en-US" altLang="zh-CN" sz="2000" dirty="0">
                <a:solidFill>
                  <a:srgbClr val="FF0000"/>
                </a:solidFill>
                <a:latin typeface="Times New Roman" panose="02020603050405020304" pitchFamily="18" charset="0"/>
                <a:cs typeface="Times New Roman" panose="02020603050405020304" pitchFamily="18" charset="0"/>
              </a:rPr>
              <a:t>600nm</a:t>
            </a:r>
            <a:r>
              <a:rPr lang="en-US" altLang="zh-CN" sz="2000" dirty="0">
                <a:latin typeface="Times New Roman" panose="02020603050405020304" pitchFamily="18" charset="0"/>
                <a:cs typeface="Times New Roman" panose="02020603050405020304" pitchFamily="18" charset="0"/>
              </a:rPr>
              <a:t>, the FA data resolution and the SA data resolution are better than </a:t>
            </a:r>
            <a:r>
              <a:rPr lang="en-US" altLang="zh-CN" sz="2000" dirty="0">
                <a:solidFill>
                  <a:srgbClr val="FF0000"/>
                </a:solidFill>
                <a:latin typeface="Times New Roman" panose="02020603050405020304" pitchFamily="18" charset="0"/>
                <a:cs typeface="Times New Roman" panose="02020603050405020304" pitchFamily="18" charset="0"/>
              </a:rPr>
              <a:t>150 nm</a:t>
            </a:r>
            <a:r>
              <a:rPr lang="en-US" altLang="zh-CN" sz="2000" dirty="0">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100 nm </a:t>
            </a:r>
            <a:r>
              <a:rPr lang="en-US" altLang="zh-CN" sz="2000" dirty="0">
                <a:latin typeface="Times New Roman" panose="02020603050405020304" pitchFamily="18" charset="0"/>
                <a:cs typeface="Times New Roman" panose="02020603050405020304" pitchFamily="18" charset="0"/>
              </a:rPr>
              <a:t>respectively.</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3381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7" y="0"/>
            <a:ext cx="804826" cy="1126156"/>
          </a:xfrm>
          <a:prstGeom prst="rect">
            <a:avLst/>
          </a:prstGeom>
        </p:spPr>
      </p:pic>
      <p:sp>
        <p:nvSpPr>
          <p:cNvPr id="5" name="任意多边形 4"/>
          <p:cNvSpPr/>
          <p:nvPr/>
        </p:nvSpPr>
        <p:spPr>
          <a:xfrm rot="1171899">
            <a:off x="-260243" y="6214326"/>
            <a:ext cx="2968347" cy="1045921"/>
          </a:xfrm>
          <a:custGeom>
            <a:avLst/>
            <a:gdLst>
              <a:gd name="connsiteX0" fmla="*/ 0 w 2968347"/>
              <a:gd name="connsiteY0" fmla="*/ 0 h 1045921"/>
              <a:gd name="connsiteX1" fmla="*/ 184384 w 2968347"/>
              <a:gd name="connsiteY1" fmla="*/ 23276 h 1045921"/>
              <a:gd name="connsiteX2" fmla="*/ 2256952 w 2968347"/>
              <a:gd name="connsiteY2" fmla="*/ 130150 h 1045921"/>
              <a:gd name="connsiteX3" fmla="*/ 2635963 w 2968347"/>
              <a:gd name="connsiteY3" fmla="*/ 126919 h 1045921"/>
              <a:gd name="connsiteX4" fmla="*/ 2966170 w 2968347"/>
              <a:gd name="connsiteY4" fmla="*/ 118411 h 1045921"/>
              <a:gd name="connsiteX5" fmla="*/ 2968347 w 2968347"/>
              <a:gd name="connsiteY5" fmla="*/ 124548 h 1045921"/>
              <a:gd name="connsiteX6" fmla="*/ 371030 w 2968347"/>
              <a:gd name="connsiteY6" fmla="*/ 1045921 h 1045921"/>
              <a:gd name="connsiteX7" fmla="*/ 0 w 2968347"/>
              <a:gd name="connsiteY7" fmla="*/ 0 h 10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8347" h="1045921">
                <a:moveTo>
                  <a:pt x="0" y="0"/>
                </a:moveTo>
                <a:lnTo>
                  <a:pt x="184384" y="23276"/>
                </a:lnTo>
                <a:cubicBezTo>
                  <a:pt x="776010" y="90751"/>
                  <a:pt x="1489226" y="130150"/>
                  <a:pt x="2256952" y="130150"/>
                </a:cubicBezTo>
                <a:cubicBezTo>
                  <a:pt x="2384907" y="130150"/>
                  <a:pt x="2511347" y="129056"/>
                  <a:pt x="2635963" y="126919"/>
                </a:cubicBezTo>
                <a:lnTo>
                  <a:pt x="2966170" y="118411"/>
                </a:lnTo>
                <a:lnTo>
                  <a:pt x="2968347" y="124548"/>
                </a:lnTo>
                <a:lnTo>
                  <a:pt x="371030" y="1045921"/>
                </a:lnTo>
                <a:lnTo>
                  <a:pt x="0" y="0"/>
                </a:lnTo>
                <a:close/>
              </a:path>
            </a:pathLst>
          </a:custGeom>
          <a:solidFill>
            <a:srgbClr val="2A4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任意多边形 5"/>
          <p:cNvSpPr/>
          <p:nvPr/>
        </p:nvSpPr>
        <p:spPr>
          <a:xfrm>
            <a:off x="10076988" y="5609492"/>
            <a:ext cx="2115012" cy="1248507"/>
          </a:xfrm>
          <a:custGeom>
            <a:avLst/>
            <a:gdLst>
              <a:gd name="connsiteX0" fmla="*/ 2115012 w 2115012"/>
              <a:gd name="connsiteY0" fmla="*/ 0 h 2676252"/>
              <a:gd name="connsiteX1" fmla="*/ 2115012 w 2115012"/>
              <a:gd name="connsiteY1" fmla="*/ 2676252 h 2676252"/>
              <a:gd name="connsiteX2" fmla="*/ 0 w 2115012"/>
              <a:gd name="connsiteY2" fmla="*/ 2676252 h 2676252"/>
              <a:gd name="connsiteX3" fmla="*/ 80809 w 2115012"/>
              <a:gd name="connsiteY3" fmla="*/ 2608275 h 2676252"/>
              <a:gd name="connsiteX4" fmla="*/ 1765727 w 2115012"/>
              <a:gd name="connsiteY4" fmla="*/ 568850 h 2676252"/>
              <a:gd name="connsiteX5" fmla="*/ 1968516 w 2115012"/>
              <a:gd name="connsiteY5" fmla="*/ 247391 h 267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012" h="2676252">
                <a:moveTo>
                  <a:pt x="2115012" y="0"/>
                </a:moveTo>
                <a:lnTo>
                  <a:pt x="2115012" y="2676252"/>
                </a:lnTo>
                <a:lnTo>
                  <a:pt x="0" y="2676252"/>
                </a:lnTo>
                <a:lnTo>
                  <a:pt x="80809" y="2608275"/>
                </a:lnTo>
                <a:cubicBezTo>
                  <a:pt x="603139" y="2145614"/>
                  <a:pt x="1206047" y="1429252"/>
                  <a:pt x="1765727" y="568850"/>
                </a:cubicBezTo>
                <a:cubicBezTo>
                  <a:pt x="1835687" y="461300"/>
                  <a:pt x="1903316" y="354044"/>
                  <a:pt x="1968516" y="247391"/>
                </a:cubicBezTo>
                <a:close/>
              </a:path>
            </a:pathLst>
          </a:custGeom>
          <a:solidFill>
            <a:srgbClr val="2A4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818583" y="114300"/>
            <a:ext cx="8216900" cy="584775"/>
          </a:xfrm>
          <a:prstGeom prst="rect">
            <a:avLst/>
          </a:prstGeom>
          <a:noFill/>
        </p:spPr>
        <p:txBody>
          <a:bodyPr wrap="square" rtlCol="0">
            <a:spAutoFit/>
          </a:bodyPr>
          <a:lstStyle/>
          <a:p>
            <a:r>
              <a:rPr lang="en-US" altLang="zh-CN" sz="3200" dirty="0">
                <a:solidFill>
                  <a:srgbClr val="223D6E"/>
                </a:solidFill>
                <a:latin typeface="微软雅黑" panose="020B0503020204020204" pitchFamily="34" charset="-122"/>
                <a:ea typeface="微软雅黑" panose="020B0503020204020204" pitchFamily="34" charset="-122"/>
              </a:rPr>
              <a:t>Test – beam test</a:t>
            </a:r>
            <a:endParaRPr lang="en-US" sz="3200" dirty="0">
              <a:latin typeface="黑体" panose="02010609060101010101" pitchFamily="49" charset="-122"/>
              <a:ea typeface="黑体" panose="02010609060101010101" pitchFamily="49" charset="-122"/>
            </a:endParaRPr>
          </a:p>
        </p:txBody>
      </p:sp>
      <p:sp>
        <p:nvSpPr>
          <p:cNvPr id="8" name="文本框 7"/>
          <p:cNvSpPr txBox="1"/>
          <p:nvPr/>
        </p:nvSpPr>
        <p:spPr>
          <a:xfrm>
            <a:off x="11341100" y="6152511"/>
            <a:ext cx="723900" cy="584775"/>
          </a:xfrm>
          <a:prstGeom prst="rect">
            <a:avLst/>
          </a:prstGeom>
          <a:noFill/>
        </p:spPr>
        <p:txBody>
          <a:bodyPr wrap="square" rtlCol="0">
            <a:spAutoFit/>
          </a:bodyPr>
          <a:lstStyle/>
          <a:p>
            <a:pPr algn="ctr"/>
            <a:r>
              <a:rPr lang="en-US" altLang="zh-CN" sz="3200" dirty="0">
                <a:solidFill>
                  <a:schemeClr val="bg1"/>
                </a:solidFill>
              </a:rPr>
              <a:t>11</a:t>
            </a:r>
            <a:endParaRPr lang="en-US" sz="3200" dirty="0">
              <a:solidFill>
                <a:schemeClr val="bg1"/>
              </a:solidFill>
            </a:endParaRP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981" y="919482"/>
            <a:ext cx="4847491" cy="2350691"/>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0581" y="3287285"/>
            <a:ext cx="4874290" cy="2364425"/>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1105" y="905749"/>
            <a:ext cx="5004072" cy="2364424"/>
          </a:xfrm>
          <a:prstGeom prst="rect">
            <a:avLst/>
          </a:prstGeom>
        </p:spPr>
      </p:pic>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94504" y="3270173"/>
            <a:ext cx="5004072" cy="2364424"/>
          </a:xfrm>
          <a:prstGeom prst="rect">
            <a:avLst/>
          </a:prstGeom>
        </p:spPr>
      </p:pic>
      <p:sp>
        <p:nvSpPr>
          <p:cNvPr id="15" name="矩形 14"/>
          <p:cNvSpPr/>
          <p:nvPr/>
        </p:nvSpPr>
        <p:spPr>
          <a:xfrm>
            <a:off x="1557205" y="5710733"/>
            <a:ext cx="3801041" cy="369332"/>
          </a:xfrm>
          <a:prstGeom prst="rect">
            <a:avLst/>
          </a:prstGeom>
          <a:ln>
            <a:solidFill>
              <a:srgbClr val="FFC000"/>
            </a:solidFill>
          </a:ln>
        </p:spPr>
        <p:txBody>
          <a:bodyPr wrap="none">
            <a:spAutoFit/>
          </a:bodyPr>
          <a:lstStyle/>
          <a:p>
            <a:r>
              <a:rPr lang="en-US" altLang="zh-CN" dirty="0">
                <a:latin typeface="Times New Roman" panose="02020603050405020304" pitchFamily="18" charset="0"/>
                <a:cs typeface="Times New Roman" panose="02020603050405020304" pitchFamily="18" charset="0"/>
              </a:rPr>
              <a:t>with the slow orbit feedback system </a:t>
            </a:r>
            <a:r>
              <a:rPr lang="en-US" altLang="zh-CN" dirty="0">
                <a:solidFill>
                  <a:srgbClr val="FF0000"/>
                </a:solidFill>
                <a:latin typeface="Times New Roman" panose="02020603050405020304" pitchFamily="18" charset="0"/>
                <a:cs typeface="Times New Roman" panose="02020603050405020304" pitchFamily="18" charset="0"/>
              </a:rPr>
              <a:t>on</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16" name="矩形 15"/>
          <p:cNvSpPr/>
          <p:nvPr/>
        </p:nvSpPr>
        <p:spPr>
          <a:xfrm>
            <a:off x="7065468" y="5710733"/>
            <a:ext cx="3835345" cy="369332"/>
          </a:xfrm>
          <a:prstGeom prst="rect">
            <a:avLst/>
          </a:prstGeom>
          <a:ln>
            <a:solidFill>
              <a:srgbClr val="FFC000"/>
            </a:solidFill>
          </a:ln>
        </p:spPr>
        <p:txBody>
          <a:bodyPr wrap="none">
            <a:spAutoFit/>
          </a:bodyPr>
          <a:lstStyle/>
          <a:p>
            <a:r>
              <a:rPr lang="en-US" altLang="zh-CN" dirty="0">
                <a:latin typeface="Times New Roman" panose="02020603050405020304" pitchFamily="18" charset="0"/>
                <a:cs typeface="Times New Roman" panose="02020603050405020304" pitchFamily="18" charset="0"/>
              </a:rPr>
              <a:t>with the slow orbit feedback system </a:t>
            </a:r>
            <a:r>
              <a:rPr lang="en-US" altLang="zh-CN" dirty="0">
                <a:solidFill>
                  <a:srgbClr val="FF0000"/>
                </a:solidFill>
                <a:latin typeface="Times New Roman" panose="02020603050405020304" pitchFamily="18" charset="0"/>
                <a:cs typeface="Times New Roman" panose="02020603050405020304" pitchFamily="18" charset="0"/>
              </a:rPr>
              <a:t>off</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17" name="矩形 16"/>
          <p:cNvSpPr/>
          <p:nvPr/>
        </p:nvSpPr>
        <p:spPr>
          <a:xfrm>
            <a:off x="3013490" y="6239995"/>
            <a:ext cx="7525815" cy="458074"/>
          </a:xfrm>
          <a:prstGeom prst="rect">
            <a:avLst/>
          </a:prstGeom>
        </p:spPr>
        <p:txBody>
          <a:bodyPr wrap="square">
            <a:spAutoFit/>
          </a:bodyPr>
          <a:lstStyle/>
          <a:p>
            <a:pPr>
              <a:lnSpc>
                <a:spcPct val="150000"/>
              </a:lnSpc>
            </a:pPr>
            <a:r>
              <a:rPr lang="zh-CN" altLang="en-US" dirty="0">
                <a:solidFill>
                  <a:srgbClr val="FF0000"/>
                </a:solidFill>
                <a:latin typeface="Times New Roman" panose="02020603050405020304" pitchFamily="18" charset="0"/>
                <a:cs typeface="Times New Roman" panose="02020603050405020304" pitchFamily="18" charset="0"/>
              </a:rPr>
              <a:t>Kx </a:t>
            </a:r>
            <a:r>
              <a:rPr lang="en-US" altLang="zh-CN" dirty="0">
                <a:latin typeface="Times New Roman" panose="02020603050405020304" pitchFamily="18" charset="0"/>
                <a:cs typeface="Times New Roman" panose="02020603050405020304" pitchFamily="18" charset="0"/>
              </a:rPr>
              <a:t>and</a:t>
            </a:r>
            <a:r>
              <a:rPr lang="en-US" altLang="zh-CN" dirty="0">
                <a:solidFill>
                  <a:srgbClr val="FF0000"/>
                </a:solidFill>
                <a:latin typeface="Times New Roman" panose="02020603050405020304" pitchFamily="18" charset="0"/>
                <a:cs typeface="Times New Roman" panose="02020603050405020304" pitchFamily="18" charset="0"/>
              </a:rPr>
              <a:t> </a:t>
            </a:r>
            <a:r>
              <a:rPr lang="zh-CN" altLang="en-US" dirty="0">
                <a:solidFill>
                  <a:srgbClr val="FF0000"/>
                </a:solidFill>
                <a:latin typeface="Times New Roman" panose="02020603050405020304" pitchFamily="18" charset="0"/>
                <a:cs typeface="Times New Roman" panose="02020603050405020304" pitchFamily="18" charset="0"/>
              </a:rPr>
              <a:t>Ky </a:t>
            </a:r>
            <a:r>
              <a:rPr lang="en-US" altLang="zh-CN" dirty="0">
                <a:latin typeface="Times New Roman" panose="02020603050405020304" pitchFamily="18" charset="0"/>
                <a:cs typeface="Times New Roman" panose="02020603050405020304" pitchFamily="18" charset="0"/>
              </a:rPr>
              <a:t>of HLS II storage ring is</a:t>
            </a:r>
            <a:r>
              <a:rPr lang="en-US" altLang="zh-CN" dirty="0">
                <a:solidFill>
                  <a:srgbClr val="FF0000"/>
                </a:solidFill>
                <a:latin typeface="Times New Roman" panose="02020603050405020304" pitchFamily="18" charset="0"/>
                <a:cs typeface="Times New Roman" panose="02020603050405020304" pitchFamily="18" charset="0"/>
              </a:rPr>
              <a:t> 2</a:t>
            </a:r>
            <a:r>
              <a:rPr lang="zh-CN" altLang="en-US" dirty="0">
                <a:solidFill>
                  <a:srgbClr val="FF0000"/>
                </a:solidFill>
                <a:latin typeface="Times New Roman" panose="02020603050405020304" pitchFamily="18" charset="0"/>
                <a:cs typeface="Times New Roman" panose="02020603050405020304" pitchFamily="18" charset="0"/>
              </a:rPr>
              <a:t>0.088mm</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and </a:t>
            </a:r>
            <a:r>
              <a:rPr lang="zh-CN" altLang="en-US" dirty="0">
                <a:solidFill>
                  <a:srgbClr val="FF0000"/>
                </a:solidFill>
                <a:latin typeface="Times New Roman" panose="02020603050405020304" pitchFamily="18" charset="0"/>
                <a:cs typeface="Times New Roman" panose="02020603050405020304" pitchFamily="18" charset="0"/>
              </a:rPr>
              <a:t>16.381mm </a:t>
            </a:r>
            <a:r>
              <a:rPr lang="en-US" altLang="zh-CN" dirty="0">
                <a:latin typeface="Times New Roman" panose="02020603050405020304" pitchFamily="18" charset="0"/>
                <a:cs typeface="Times New Roman" panose="02020603050405020304" pitchFamily="18" charset="0"/>
              </a:rPr>
              <a:t>respectively</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2274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10" name="文本框 9"/>
          <p:cNvSpPr txBox="1"/>
          <p:nvPr/>
        </p:nvSpPr>
        <p:spPr>
          <a:xfrm>
            <a:off x="13757" y="0"/>
            <a:ext cx="12178243" cy="6858000"/>
          </a:xfrm>
          <a:prstGeom prst="rect">
            <a:avLst/>
          </a:prstGeom>
          <a:blipFill>
            <a:blip r:embed="rId4">
              <a:alphaModFix amt="12000"/>
              <a:extLst>
                <a:ext uri="{BEBA8EAE-BF5A-486C-A8C5-ECC9F3942E4B}">
                  <a14:imgProps xmlns:a14="http://schemas.microsoft.com/office/drawing/2010/main">
                    <a14:imgLayer r:embed="rId5">
                      <a14:imgEffect>
                        <a14:colorTemperature colorTemp="4834"/>
                      </a14:imgEffect>
                      <a14:imgEffect>
                        <a14:saturation sat="203000"/>
                      </a14:imgEffect>
                    </a14:imgLayer>
                  </a14:imgProps>
                </a:ext>
              </a:extLst>
            </a:blip>
            <a:stretch>
              <a:fillRect/>
            </a:stretch>
          </a:blipFill>
        </p:spPr>
        <p:txBody>
          <a:bodyPr wrap="square" rtlCol="0">
            <a:spAutoFit/>
          </a:bodyPr>
          <a:lstStyle/>
          <a:p>
            <a:endParaRPr lang="zh-CN" altLang="en-US" dirty="0"/>
          </a:p>
        </p:txBody>
      </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57" y="0"/>
            <a:ext cx="804826" cy="1126156"/>
          </a:xfrm>
          <a:prstGeom prst="rect">
            <a:avLst/>
          </a:prstGeom>
        </p:spPr>
      </p:pic>
      <p:sp>
        <p:nvSpPr>
          <p:cNvPr id="5" name="任意多边形 4"/>
          <p:cNvSpPr/>
          <p:nvPr/>
        </p:nvSpPr>
        <p:spPr>
          <a:xfrm rot="1171899">
            <a:off x="-260243" y="6214326"/>
            <a:ext cx="2968347" cy="1045921"/>
          </a:xfrm>
          <a:custGeom>
            <a:avLst/>
            <a:gdLst>
              <a:gd name="connsiteX0" fmla="*/ 0 w 2968347"/>
              <a:gd name="connsiteY0" fmla="*/ 0 h 1045921"/>
              <a:gd name="connsiteX1" fmla="*/ 184384 w 2968347"/>
              <a:gd name="connsiteY1" fmla="*/ 23276 h 1045921"/>
              <a:gd name="connsiteX2" fmla="*/ 2256952 w 2968347"/>
              <a:gd name="connsiteY2" fmla="*/ 130150 h 1045921"/>
              <a:gd name="connsiteX3" fmla="*/ 2635963 w 2968347"/>
              <a:gd name="connsiteY3" fmla="*/ 126919 h 1045921"/>
              <a:gd name="connsiteX4" fmla="*/ 2966170 w 2968347"/>
              <a:gd name="connsiteY4" fmla="*/ 118411 h 1045921"/>
              <a:gd name="connsiteX5" fmla="*/ 2968347 w 2968347"/>
              <a:gd name="connsiteY5" fmla="*/ 124548 h 1045921"/>
              <a:gd name="connsiteX6" fmla="*/ 371030 w 2968347"/>
              <a:gd name="connsiteY6" fmla="*/ 1045921 h 1045921"/>
              <a:gd name="connsiteX7" fmla="*/ 0 w 2968347"/>
              <a:gd name="connsiteY7" fmla="*/ 0 h 10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8347" h="1045921">
                <a:moveTo>
                  <a:pt x="0" y="0"/>
                </a:moveTo>
                <a:lnTo>
                  <a:pt x="184384" y="23276"/>
                </a:lnTo>
                <a:cubicBezTo>
                  <a:pt x="776010" y="90751"/>
                  <a:pt x="1489226" y="130150"/>
                  <a:pt x="2256952" y="130150"/>
                </a:cubicBezTo>
                <a:cubicBezTo>
                  <a:pt x="2384907" y="130150"/>
                  <a:pt x="2511347" y="129056"/>
                  <a:pt x="2635963" y="126919"/>
                </a:cubicBezTo>
                <a:lnTo>
                  <a:pt x="2966170" y="118411"/>
                </a:lnTo>
                <a:lnTo>
                  <a:pt x="2968347" y="124548"/>
                </a:lnTo>
                <a:lnTo>
                  <a:pt x="371030" y="1045921"/>
                </a:lnTo>
                <a:lnTo>
                  <a:pt x="0" y="0"/>
                </a:lnTo>
                <a:close/>
              </a:path>
            </a:pathLst>
          </a:custGeom>
          <a:solidFill>
            <a:srgbClr val="2A4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任意多边形 5"/>
          <p:cNvSpPr/>
          <p:nvPr/>
        </p:nvSpPr>
        <p:spPr>
          <a:xfrm>
            <a:off x="10203988" y="5609493"/>
            <a:ext cx="1988012" cy="1248507"/>
          </a:xfrm>
          <a:custGeom>
            <a:avLst/>
            <a:gdLst>
              <a:gd name="connsiteX0" fmla="*/ 2115012 w 2115012"/>
              <a:gd name="connsiteY0" fmla="*/ 0 h 2676252"/>
              <a:gd name="connsiteX1" fmla="*/ 2115012 w 2115012"/>
              <a:gd name="connsiteY1" fmla="*/ 2676252 h 2676252"/>
              <a:gd name="connsiteX2" fmla="*/ 0 w 2115012"/>
              <a:gd name="connsiteY2" fmla="*/ 2676252 h 2676252"/>
              <a:gd name="connsiteX3" fmla="*/ 80809 w 2115012"/>
              <a:gd name="connsiteY3" fmla="*/ 2608275 h 2676252"/>
              <a:gd name="connsiteX4" fmla="*/ 1765727 w 2115012"/>
              <a:gd name="connsiteY4" fmla="*/ 568850 h 2676252"/>
              <a:gd name="connsiteX5" fmla="*/ 1968516 w 2115012"/>
              <a:gd name="connsiteY5" fmla="*/ 247391 h 267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012" h="2676252">
                <a:moveTo>
                  <a:pt x="2115012" y="0"/>
                </a:moveTo>
                <a:lnTo>
                  <a:pt x="2115012" y="2676252"/>
                </a:lnTo>
                <a:lnTo>
                  <a:pt x="0" y="2676252"/>
                </a:lnTo>
                <a:lnTo>
                  <a:pt x="80809" y="2608275"/>
                </a:lnTo>
                <a:cubicBezTo>
                  <a:pt x="603139" y="2145614"/>
                  <a:pt x="1206047" y="1429252"/>
                  <a:pt x="1765727" y="568850"/>
                </a:cubicBezTo>
                <a:cubicBezTo>
                  <a:pt x="1835687" y="461300"/>
                  <a:pt x="1903316" y="354044"/>
                  <a:pt x="1968516" y="247391"/>
                </a:cubicBezTo>
                <a:close/>
              </a:path>
            </a:pathLst>
          </a:custGeom>
          <a:solidFill>
            <a:srgbClr val="2A4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818583" y="114300"/>
            <a:ext cx="8216900" cy="584775"/>
          </a:xfrm>
          <a:prstGeom prst="rect">
            <a:avLst/>
          </a:prstGeom>
          <a:noFill/>
        </p:spPr>
        <p:txBody>
          <a:bodyPr wrap="square" rtlCol="0">
            <a:spAutoFit/>
          </a:bodyPr>
          <a:lstStyle/>
          <a:p>
            <a:r>
              <a:rPr lang="en-US" altLang="zh-CN" sz="3200" dirty="0">
                <a:solidFill>
                  <a:srgbClr val="223D6E"/>
                </a:solidFill>
                <a:latin typeface="微软雅黑" panose="020B0503020204020204" pitchFamily="34" charset="-122"/>
                <a:ea typeface="微软雅黑" panose="020B0503020204020204" pitchFamily="34" charset="-122"/>
              </a:rPr>
              <a:t>Summary</a:t>
            </a:r>
            <a:endParaRPr lang="en-US" sz="3200" dirty="0">
              <a:latin typeface="黑体" panose="02010609060101010101" pitchFamily="49" charset="-122"/>
              <a:ea typeface="黑体" panose="02010609060101010101" pitchFamily="49" charset="-122"/>
            </a:endParaRPr>
          </a:p>
        </p:txBody>
      </p:sp>
      <p:sp>
        <p:nvSpPr>
          <p:cNvPr id="8" name="文本框 7"/>
          <p:cNvSpPr txBox="1"/>
          <p:nvPr/>
        </p:nvSpPr>
        <p:spPr>
          <a:xfrm>
            <a:off x="11341100" y="6152511"/>
            <a:ext cx="723900" cy="584775"/>
          </a:xfrm>
          <a:prstGeom prst="rect">
            <a:avLst/>
          </a:prstGeom>
          <a:noFill/>
        </p:spPr>
        <p:txBody>
          <a:bodyPr wrap="square" rtlCol="0">
            <a:spAutoFit/>
          </a:bodyPr>
          <a:lstStyle/>
          <a:p>
            <a:pPr algn="ctr"/>
            <a:r>
              <a:rPr lang="en-US" altLang="zh-CN" sz="3200" dirty="0">
                <a:solidFill>
                  <a:schemeClr val="bg1"/>
                </a:solidFill>
              </a:rPr>
              <a:t>12</a:t>
            </a:r>
            <a:endParaRPr lang="en-US" sz="3200" dirty="0">
              <a:solidFill>
                <a:schemeClr val="bg1"/>
              </a:solidFill>
            </a:endParaRPr>
          </a:p>
        </p:txBody>
      </p:sp>
      <p:sp>
        <p:nvSpPr>
          <p:cNvPr id="9" name="矩形 8"/>
          <p:cNvSpPr/>
          <p:nvPr/>
        </p:nvSpPr>
        <p:spPr>
          <a:xfrm>
            <a:off x="1613029" y="1126156"/>
            <a:ext cx="10090021" cy="4832092"/>
          </a:xfrm>
          <a:prstGeom prst="rect">
            <a:avLst/>
          </a:prstGeom>
        </p:spPr>
        <p:txBody>
          <a:bodyPr wrap="square">
            <a:spAutoFit/>
          </a:bodyPr>
          <a:lstStyle/>
          <a:p>
            <a:pPr algn="just"/>
            <a:r>
              <a:rPr lang="en-US" altLang="zh-CN" sz="2000" dirty="0">
                <a:latin typeface="Times New Roman" panose="02020603050405020304" pitchFamily="18" charset="0"/>
                <a:cs typeface="Times New Roman" panose="02020603050405020304" pitchFamily="18" charset="0"/>
              </a:rPr>
              <a:t>1.Overall system design has been completed</a:t>
            </a:r>
          </a:p>
          <a:p>
            <a:pPr algn="just"/>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  --Hardware</a:t>
            </a:r>
          </a:p>
          <a:p>
            <a:pPr marL="342900" indent="-342900" algn="just">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SIS8900 &amp; SIS8300L2</a:t>
            </a:r>
          </a:p>
          <a:p>
            <a:pPr marL="342900" indent="-342900" algn="just">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Customized RF front-end</a:t>
            </a:r>
          </a:p>
          <a:p>
            <a:pPr marL="342900" indent="-342900" algn="just">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Frequency synthesizer </a:t>
            </a:r>
          </a:p>
          <a:p>
            <a:pPr algn="just"/>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  --DSP algorithm</a:t>
            </a:r>
          </a:p>
          <a:p>
            <a:pPr marL="342900" indent="-342900" algn="just">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Filtering &amp; decimation</a:t>
            </a:r>
          </a:p>
          <a:p>
            <a:pPr marL="342900" indent="-342900" algn="just">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CORDIC algorithm</a:t>
            </a:r>
          </a:p>
          <a:p>
            <a:pPr marL="342900" indent="-342900" algn="just">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difference-over-sum algorithm</a:t>
            </a:r>
          </a:p>
          <a:p>
            <a:pPr algn="just"/>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2.Long-time position resolution test</a:t>
            </a:r>
          </a:p>
          <a:p>
            <a:pPr marL="342900" indent="-342900" algn="just">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FA data resolution and SA data resolution are better than 150 nm, 100 nm</a:t>
            </a:r>
            <a:r>
              <a:rPr lang="en-US" altLang="zh-CN" sz="2000" dirty="0">
                <a:solidFill>
                  <a:srgbClr val="FF0000"/>
                </a:solidFill>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respectively</a:t>
            </a:r>
          </a:p>
          <a:p>
            <a:pPr algn="just"/>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3. Beam test based on the storage ring of HLS II</a:t>
            </a:r>
          </a:p>
        </p:txBody>
      </p:sp>
    </p:spTree>
    <p:extLst>
      <p:ext uri="{BB962C8B-B14F-4D97-AF65-F5344CB8AC3E}">
        <p14:creationId xmlns:p14="http://schemas.microsoft.com/office/powerpoint/2010/main" val="4080874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18"/>
          <p:cNvCxnSpPr/>
          <p:nvPr/>
        </p:nvCxnSpPr>
        <p:spPr>
          <a:xfrm>
            <a:off x="533400" y="1041400"/>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0" y="0"/>
            <a:ext cx="12192001" cy="6858000"/>
            <a:chOff x="0" y="0"/>
            <a:chExt cx="12192001" cy="6858000"/>
          </a:xfrm>
        </p:grpSpPr>
        <p:sp>
          <p:nvSpPr>
            <p:cNvPr id="45" name="流程图: 过程 44"/>
            <p:cNvSpPr/>
            <p:nvPr/>
          </p:nvSpPr>
          <p:spPr>
            <a:xfrm>
              <a:off x="0" y="0"/>
              <a:ext cx="12192000" cy="6858000"/>
            </a:xfrm>
            <a:prstGeom prst="flowChartProcess">
              <a:avLst/>
            </a:prstGeom>
            <a:blipFill dpi="0" rotWithShape="1">
              <a:blip r:embed="rId3">
                <a:alphaModFix amt="19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组合 42"/>
            <p:cNvGrpSpPr/>
            <p:nvPr/>
          </p:nvGrpSpPr>
          <p:grpSpPr>
            <a:xfrm>
              <a:off x="2222501" y="0"/>
              <a:ext cx="9969500" cy="6858000"/>
              <a:chOff x="4016533" y="0"/>
              <a:chExt cx="8125298" cy="6858000"/>
            </a:xfrm>
            <a:blipFill dpi="0" rotWithShape="1">
              <a:blip r:embed="rId3">
                <a:extLst>
                  <a:ext uri="{28A0092B-C50C-407E-A947-70E740481C1C}">
                    <a14:useLocalDpi xmlns:a14="http://schemas.microsoft.com/office/drawing/2010/main" val="0"/>
                  </a:ext>
                </a:extLst>
              </a:blip>
              <a:srcRect/>
              <a:stretch>
                <a:fillRect/>
              </a:stretch>
            </a:blipFill>
          </p:grpSpPr>
          <p:grpSp>
            <p:nvGrpSpPr>
              <p:cNvPr id="42" name="组合 41"/>
              <p:cNvGrpSpPr/>
              <p:nvPr/>
            </p:nvGrpSpPr>
            <p:grpSpPr>
              <a:xfrm rot="10800000">
                <a:off x="7035800" y="0"/>
                <a:ext cx="5106031" cy="6858000"/>
                <a:chOff x="0" y="0"/>
                <a:chExt cx="5106031" cy="6858000"/>
              </a:xfrm>
              <a:grpFill/>
            </p:grpSpPr>
            <p:sp>
              <p:nvSpPr>
                <p:cNvPr id="36" name="任意多边形 35"/>
                <p:cNvSpPr/>
                <p:nvPr/>
              </p:nvSpPr>
              <p:spPr>
                <a:xfrm>
                  <a:off x="0" y="0"/>
                  <a:ext cx="5106031" cy="6858000"/>
                </a:xfrm>
                <a:custGeom>
                  <a:avLst/>
                  <a:gdLst>
                    <a:gd name="connsiteX0" fmla="*/ 2086277 w 5106031"/>
                    <a:gd name="connsiteY0" fmla="*/ 0 h 6858000"/>
                    <a:gd name="connsiteX1" fmla="*/ 5106031 w 5106031"/>
                    <a:gd name="connsiteY1" fmla="*/ 0 h 6858000"/>
                    <a:gd name="connsiteX2" fmla="*/ 5096868 w 5106031"/>
                    <a:gd name="connsiteY2" fmla="*/ 74735 h 6858000"/>
                    <a:gd name="connsiteX3" fmla="*/ 3667222 w 5106031"/>
                    <a:gd name="connsiteY3" fmla="*/ 3710818 h 6858000"/>
                    <a:gd name="connsiteX4" fmla="*/ 806975 w 5106031"/>
                    <a:gd name="connsiteY4" fmla="*/ 6848303 h 6858000"/>
                    <a:gd name="connsiteX5" fmla="*/ 785043 w 5106031"/>
                    <a:gd name="connsiteY5" fmla="*/ 6858000 h 6858000"/>
                    <a:gd name="connsiteX6" fmla="*/ 0 w 5106031"/>
                    <a:gd name="connsiteY6" fmla="*/ 6858000 h 6858000"/>
                    <a:gd name="connsiteX7" fmla="*/ 0 w 5106031"/>
                    <a:gd name="connsiteY7" fmla="*/ 3622846 h 6858000"/>
                    <a:gd name="connsiteX8" fmla="*/ 118818 w 5106031"/>
                    <a:gd name="connsiteY8" fmla="*/ 3317724 h 6858000"/>
                    <a:gd name="connsiteX9" fmla="*/ 980982 w 5106031"/>
                    <a:gd name="connsiteY9" fmla="*/ 1594645 h 6858000"/>
                    <a:gd name="connsiteX10" fmla="*/ 2054244 w 5106031"/>
                    <a:gd name="connsiteY10" fmla="*/ 37863 h 6858000"/>
                    <a:gd name="connsiteX11" fmla="*/ 2086277 w 5106031"/>
                    <a:gd name="connsiteY1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6031" h="6858000">
                      <a:moveTo>
                        <a:pt x="2086277" y="0"/>
                      </a:moveTo>
                      <a:lnTo>
                        <a:pt x="5106031" y="0"/>
                      </a:lnTo>
                      <a:lnTo>
                        <a:pt x="5096868" y="74735"/>
                      </a:lnTo>
                      <a:cubicBezTo>
                        <a:pt x="4939381" y="1082638"/>
                        <a:pt x="4439563" y="2401974"/>
                        <a:pt x="3667222" y="3710818"/>
                      </a:cubicBezTo>
                      <a:cubicBezTo>
                        <a:pt x="2733977" y="5292338"/>
                        <a:pt x="1643031" y="6451480"/>
                        <a:pt x="806975" y="6848303"/>
                      </a:cubicBezTo>
                      <a:lnTo>
                        <a:pt x="785043" y="6858000"/>
                      </a:lnTo>
                      <a:lnTo>
                        <a:pt x="0" y="6858000"/>
                      </a:lnTo>
                      <a:lnTo>
                        <a:pt x="0" y="3622846"/>
                      </a:lnTo>
                      <a:lnTo>
                        <a:pt x="118818" y="3317724"/>
                      </a:lnTo>
                      <a:cubicBezTo>
                        <a:pt x="348289" y="2760133"/>
                        <a:pt x="637720" y="2176353"/>
                        <a:pt x="980982" y="1594645"/>
                      </a:cubicBezTo>
                      <a:cubicBezTo>
                        <a:pt x="1324245" y="1012937"/>
                        <a:pt x="1688843" y="488370"/>
                        <a:pt x="2054244" y="37863"/>
                      </a:cubicBezTo>
                      <a:lnTo>
                        <a:pt x="208627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直角三角形 22"/>
                <p:cNvSpPr/>
                <p:nvPr/>
              </p:nvSpPr>
              <p:spPr>
                <a:xfrm flipV="1">
                  <a:off x="0" y="0"/>
                  <a:ext cx="5080000" cy="42291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椭圆 36"/>
              <p:cNvSpPr/>
              <p:nvPr/>
            </p:nvSpPr>
            <p:spPr>
              <a:xfrm>
                <a:off x="6643993" y="925511"/>
                <a:ext cx="1485269" cy="133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椭圆 37"/>
              <p:cNvSpPr/>
              <p:nvPr/>
            </p:nvSpPr>
            <p:spPr>
              <a:xfrm>
                <a:off x="5099365" y="138111"/>
                <a:ext cx="825500" cy="787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椭圆 38"/>
              <p:cNvSpPr/>
              <p:nvPr/>
            </p:nvSpPr>
            <p:spPr>
              <a:xfrm>
                <a:off x="4016533" y="1396999"/>
                <a:ext cx="729934" cy="6445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grpSp>
      <p:sp>
        <p:nvSpPr>
          <p:cNvPr id="40" name="椭圆 39"/>
          <p:cNvSpPr/>
          <p:nvPr/>
        </p:nvSpPr>
        <p:spPr>
          <a:xfrm>
            <a:off x="2032000" y="111125"/>
            <a:ext cx="425134" cy="336550"/>
          </a:xfrm>
          <a:prstGeom prst="ellipse">
            <a:avLst/>
          </a:prstGeom>
          <a:solidFill>
            <a:srgbClr val="223D6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8" name="Rectangle 3"/>
          <p:cNvSpPr txBox="1">
            <a:spLocks noChangeArrowheads="1"/>
          </p:cNvSpPr>
          <p:nvPr/>
        </p:nvSpPr>
        <p:spPr bwMode="auto">
          <a:xfrm>
            <a:off x="-2027416" y="2813587"/>
            <a:ext cx="121699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lgn="ctr">
              <a:spcBef>
                <a:spcPct val="0"/>
              </a:spcBef>
              <a:buFontTx/>
              <a:buNone/>
            </a:pPr>
            <a:r>
              <a:rPr lang="en-US" altLang="zh-CN" sz="4400" dirty="0">
                <a:cs typeface="Arial" panose="020B0604020202020204" pitchFamily="34" charset="0"/>
              </a:rPr>
              <a:t>Thank you for your attention</a:t>
            </a:r>
            <a:r>
              <a:rPr lang="zh-CN" altLang="en-US" sz="4400" dirty="0">
                <a:ea typeface="隶书" panose="02010509060101010101" pitchFamily="49" charset="-122"/>
                <a:cs typeface="Arial" panose="020B0604020202020204" pitchFamily="34" charset="0"/>
              </a:rPr>
              <a:t>！</a:t>
            </a:r>
            <a:endParaRPr lang="en-US" altLang="zh-CN" sz="4400" dirty="0">
              <a:ea typeface="隶书" panose="02010509060101010101" pitchFamily="49" charset="-122"/>
              <a:cs typeface="Arial" panose="020B0604020202020204" pitchFamily="34" charset="0"/>
            </a:endParaRPr>
          </a:p>
        </p:txBody>
      </p:sp>
    </p:spTree>
    <p:extLst>
      <p:ext uri="{BB962C8B-B14F-4D97-AF65-F5344CB8AC3E}">
        <p14:creationId xmlns:p14="http://schemas.microsoft.com/office/powerpoint/2010/main" val="71349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mt="83000"/>
          </a:blip>
          <a:tile tx="0" ty="0" sx="100000" sy="100000" flip="none" algn="tl"/>
        </a:blipFill>
        <a:effectLst/>
      </p:bgPr>
    </p:bg>
    <p:spTree>
      <p:nvGrpSpPr>
        <p:cNvPr id="1" name=""/>
        <p:cNvGrpSpPr/>
        <p:nvPr/>
      </p:nvGrpSpPr>
      <p:grpSpPr>
        <a:xfrm>
          <a:off x="0" y="0"/>
          <a:ext cx="0" cy="0"/>
          <a:chOff x="0" y="0"/>
          <a:chExt cx="0" cy="0"/>
        </a:xfrm>
      </p:grpSpPr>
      <p:sp>
        <p:nvSpPr>
          <p:cNvPr id="29" name="文本框 28"/>
          <p:cNvSpPr txBox="1"/>
          <p:nvPr/>
        </p:nvSpPr>
        <p:spPr>
          <a:xfrm>
            <a:off x="13757" y="0"/>
            <a:ext cx="12192000" cy="6858000"/>
          </a:xfrm>
          <a:prstGeom prst="rect">
            <a:avLst/>
          </a:prstGeom>
          <a:blipFill>
            <a:blip r:embed="rId4">
              <a:alphaModFix amt="12000"/>
              <a:extLst>
                <a:ext uri="{BEBA8EAE-BF5A-486C-A8C5-ECC9F3942E4B}">
                  <a14:imgProps xmlns:a14="http://schemas.microsoft.com/office/drawing/2010/main">
                    <a14:imgLayer r:embed="rId5">
                      <a14:imgEffect>
                        <a14:colorTemperature colorTemp="4834"/>
                      </a14:imgEffect>
                      <a14:imgEffect>
                        <a14:saturation sat="203000"/>
                      </a14:imgEffect>
                    </a14:imgLayer>
                  </a14:imgProps>
                </a:ext>
              </a:extLst>
            </a:blip>
            <a:stretch>
              <a:fillRect/>
            </a:stretch>
          </a:blipFill>
        </p:spPr>
        <p:txBody>
          <a:bodyPr wrap="square" rtlCol="0">
            <a:spAutoFit/>
          </a:bodyPr>
          <a:lstStyle/>
          <a:p>
            <a:endParaRPr lang="zh-CN" altLang="en-US" dirty="0"/>
          </a:p>
        </p:txBody>
      </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57" y="0"/>
            <a:ext cx="804826" cy="1126156"/>
          </a:xfrm>
          <a:prstGeom prst="rect">
            <a:avLst/>
          </a:prstGeom>
        </p:spPr>
      </p:pic>
      <p:sp>
        <p:nvSpPr>
          <p:cNvPr id="57" name="任意多边形 56"/>
          <p:cNvSpPr/>
          <p:nvPr/>
        </p:nvSpPr>
        <p:spPr>
          <a:xfrm>
            <a:off x="416170" y="0"/>
            <a:ext cx="11775830" cy="798898"/>
          </a:xfrm>
          <a:custGeom>
            <a:avLst/>
            <a:gdLst>
              <a:gd name="connsiteX0" fmla="*/ 0 w 11775830"/>
              <a:gd name="connsiteY0" fmla="*/ 0 h 798898"/>
              <a:gd name="connsiteX1" fmla="*/ 11775830 w 11775830"/>
              <a:gd name="connsiteY1" fmla="*/ 0 h 798898"/>
              <a:gd name="connsiteX2" fmla="*/ 11775830 w 11775830"/>
              <a:gd name="connsiteY2" fmla="*/ 404659 h 798898"/>
              <a:gd name="connsiteX3" fmla="*/ 11397608 w 11775830"/>
              <a:gd name="connsiteY3" fmla="*/ 798898 h 798898"/>
              <a:gd name="connsiteX4" fmla="*/ 0 w 11775830"/>
              <a:gd name="connsiteY4" fmla="*/ 798898 h 798898"/>
              <a:gd name="connsiteX5" fmla="*/ 415680 w 11775830"/>
              <a:gd name="connsiteY5" fmla="*/ 399449 h 798898"/>
              <a:gd name="connsiteX6" fmla="*/ 0 w 11775830"/>
              <a:gd name="connsiteY6" fmla="*/ 0 h 79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75830" h="798898">
                <a:moveTo>
                  <a:pt x="0" y="0"/>
                </a:moveTo>
                <a:lnTo>
                  <a:pt x="11775830" y="0"/>
                </a:lnTo>
                <a:lnTo>
                  <a:pt x="11775830" y="404659"/>
                </a:lnTo>
                <a:lnTo>
                  <a:pt x="11397608" y="798898"/>
                </a:lnTo>
                <a:lnTo>
                  <a:pt x="0" y="798898"/>
                </a:lnTo>
                <a:cubicBezTo>
                  <a:pt x="229574" y="798898"/>
                  <a:pt x="415680" y="620059"/>
                  <a:pt x="415680" y="399449"/>
                </a:cubicBezTo>
                <a:cubicBezTo>
                  <a:pt x="415680" y="178839"/>
                  <a:pt x="229574" y="0"/>
                  <a:pt x="0" y="0"/>
                </a:cubicBezTo>
                <a:close/>
              </a:path>
            </a:pathLst>
          </a:custGeom>
          <a:solidFill>
            <a:srgbClr val="2A4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Outlines</a:t>
            </a:r>
            <a:endParaRPr lang="en-US" sz="36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8" name="文本框 27"/>
          <p:cNvSpPr txBox="1"/>
          <p:nvPr/>
        </p:nvSpPr>
        <p:spPr>
          <a:xfrm>
            <a:off x="1884485" y="1981789"/>
            <a:ext cx="8839200" cy="3693319"/>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Introduction of the BPM system</a:t>
            </a:r>
          </a:p>
          <a:p>
            <a:pPr marL="285750" indent="-285750">
              <a:lnSpc>
                <a:spcPct val="150000"/>
              </a:lnSpc>
              <a:buFont typeface="Wingdings" panose="05000000000000000000" pitchFamily="2" charset="2"/>
              <a:buChar char="u"/>
            </a:pP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Overall system design</a:t>
            </a:r>
          </a:p>
          <a:p>
            <a:pPr>
              <a:lnSpc>
                <a:spcPct val="150000"/>
              </a:lnSpc>
            </a:pP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    --Hardware</a:t>
            </a:r>
          </a:p>
          <a:p>
            <a:pPr>
              <a:lnSpc>
                <a:spcPct val="150000"/>
              </a:lnSpc>
            </a:pP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400">
                <a:latin typeface="Times New Roman" panose="02020603050405020304" pitchFamily="18" charset="0"/>
                <a:ea typeface="黑体" panose="02010609060101010101" pitchFamily="49" charset="-122"/>
                <a:cs typeface="Times New Roman" panose="02020603050405020304" pitchFamily="18" charset="0"/>
              </a:rPr>
              <a:t>DSP algorithms</a:t>
            </a:r>
            <a:endParaRPr lang="en-US" altLang="zh-CN" sz="2400" dirty="0">
              <a:latin typeface="Times New Roman" panose="02020603050405020304" pitchFamily="18" charset="0"/>
              <a:ea typeface="黑体"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u"/>
            </a:pP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Test</a:t>
            </a:r>
          </a:p>
          <a:p>
            <a:pPr marL="285750" indent="-285750">
              <a:lnSpc>
                <a:spcPct val="150000"/>
              </a:lnSpc>
              <a:buFont typeface="Wingdings" panose="05000000000000000000" pitchFamily="2" charset="2"/>
              <a:buChar char="u"/>
            </a:pP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Summary</a:t>
            </a:r>
          </a:p>
          <a:p>
            <a:endParaRPr lang="zh-CN" altLang="en-US" dirty="0"/>
          </a:p>
        </p:txBody>
      </p:sp>
    </p:spTree>
    <p:extLst>
      <p:ext uri="{BB962C8B-B14F-4D97-AF65-F5344CB8AC3E}">
        <p14:creationId xmlns:p14="http://schemas.microsoft.com/office/powerpoint/2010/main" val="1440981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7" y="0"/>
            <a:ext cx="804826" cy="1126156"/>
          </a:xfrm>
          <a:prstGeom prst="rect">
            <a:avLst/>
          </a:prstGeom>
        </p:spPr>
      </p:pic>
      <p:sp>
        <p:nvSpPr>
          <p:cNvPr id="5" name="任意多边形 4"/>
          <p:cNvSpPr/>
          <p:nvPr/>
        </p:nvSpPr>
        <p:spPr>
          <a:xfrm rot="1171899">
            <a:off x="-260243" y="6214326"/>
            <a:ext cx="2968347" cy="1045921"/>
          </a:xfrm>
          <a:custGeom>
            <a:avLst/>
            <a:gdLst>
              <a:gd name="connsiteX0" fmla="*/ 0 w 2968347"/>
              <a:gd name="connsiteY0" fmla="*/ 0 h 1045921"/>
              <a:gd name="connsiteX1" fmla="*/ 184384 w 2968347"/>
              <a:gd name="connsiteY1" fmla="*/ 23276 h 1045921"/>
              <a:gd name="connsiteX2" fmla="*/ 2256952 w 2968347"/>
              <a:gd name="connsiteY2" fmla="*/ 130150 h 1045921"/>
              <a:gd name="connsiteX3" fmla="*/ 2635963 w 2968347"/>
              <a:gd name="connsiteY3" fmla="*/ 126919 h 1045921"/>
              <a:gd name="connsiteX4" fmla="*/ 2966170 w 2968347"/>
              <a:gd name="connsiteY4" fmla="*/ 118411 h 1045921"/>
              <a:gd name="connsiteX5" fmla="*/ 2968347 w 2968347"/>
              <a:gd name="connsiteY5" fmla="*/ 124548 h 1045921"/>
              <a:gd name="connsiteX6" fmla="*/ 371030 w 2968347"/>
              <a:gd name="connsiteY6" fmla="*/ 1045921 h 1045921"/>
              <a:gd name="connsiteX7" fmla="*/ 0 w 2968347"/>
              <a:gd name="connsiteY7" fmla="*/ 0 h 10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8347" h="1045921">
                <a:moveTo>
                  <a:pt x="0" y="0"/>
                </a:moveTo>
                <a:lnTo>
                  <a:pt x="184384" y="23276"/>
                </a:lnTo>
                <a:cubicBezTo>
                  <a:pt x="776010" y="90751"/>
                  <a:pt x="1489226" y="130150"/>
                  <a:pt x="2256952" y="130150"/>
                </a:cubicBezTo>
                <a:cubicBezTo>
                  <a:pt x="2384907" y="130150"/>
                  <a:pt x="2511347" y="129056"/>
                  <a:pt x="2635963" y="126919"/>
                </a:cubicBezTo>
                <a:lnTo>
                  <a:pt x="2966170" y="118411"/>
                </a:lnTo>
                <a:lnTo>
                  <a:pt x="2968347" y="124548"/>
                </a:lnTo>
                <a:lnTo>
                  <a:pt x="371030" y="1045921"/>
                </a:lnTo>
                <a:lnTo>
                  <a:pt x="0" y="0"/>
                </a:lnTo>
                <a:close/>
              </a:path>
            </a:pathLst>
          </a:custGeom>
          <a:solidFill>
            <a:srgbClr val="2A4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任意多边形 5"/>
          <p:cNvSpPr/>
          <p:nvPr/>
        </p:nvSpPr>
        <p:spPr>
          <a:xfrm>
            <a:off x="10679060" y="5748215"/>
            <a:ext cx="1512939" cy="1109785"/>
          </a:xfrm>
          <a:custGeom>
            <a:avLst/>
            <a:gdLst>
              <a:gd name="connsiteX0" fmla="*/ 2115012 w 2115012"/>
              <a:gd name="connsiteY0" fmla="*/ 0 h 2676252"/>
              <a:gd name="connsiteX1" fmla="*/ 2115012 w 2115012"/>
              <a:gd name="connsiteY1" fmla="*/ 2676252 h 2676252"/>
              <a:gd name="connsiteX2" fmla="*/ 0 w 2115012"/>
              <a:gd name="connsiteY2" fmla="*/ 2676252 h 2676252"/>
              <a:gd name="connsiteX3" fmla="*/ 80809 w 2115012"/>
              <a:gd name="connsiteY3" fmla="*/ 2608275 h 2676252"/>
              <a:gd name="connsiteX4" fmla="*/ 1765727 w 2115012"/>
              <a:gd name="connsiteY4" fmla="*/ 568850 h 2676252"/>
              <a:gd name="connsiteX5" fmla="*/ 1968516 w 2115012"/>
              <a:gd name="connsiteY5" fmla="*/ 247391 h 267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012" h="2676252">
                <a:moveTo>
                  <a:pt x="2115012" y="0"/>
                </a:moveTo>
                <a:lnTo>
                  <a:pt x="2115012" y="2676252"/>
                </a:lnTo>
                <a:lnTo>
                  <a:pt x="0" y="2676252"/>
                </a:lnTo>
                <a:lnTo>
                  <a:pt x="80809" y="2608275"/>
                </a:lnTo>
                <a:cubicBezTo>
                  <a:pt x="603139" y="2145614"/>
                  <a:pt x="1206047" y="1429252"/>
                  <a:pt x="1765727" y="568850"/>
                </a:cubicBezTo>
                <a:cubicBezTo>
                  <a:pt x="1835687" y="461300"/>
                  <a:pt x="1903316" y="354044"/>
                  <a:pt x="1968516" y="247391"/>
                </a:cubicBezTo>
                <a:close/>
              </a:path>
            </a:pathLst>
          </a:custGeom>
          <a:solidFill>
            <a:srgbClr val="2A4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文本框 1"/>
          <p:cNvSpPr txBox="1"/>
          <p:nvPr/>
        </p:nvSpPr>
        <p:spPr>
          <a:xfrm>
            <a:off x="818583" y="114300"/>
            <a:ext cx="8216900" cy="584775"/>
          </a:xfrm>
          <a:prstGeom prst="rect">
            <a:avLst/>
          </a:prstGeom>
          <a:noFill/>
        </p:spPr>
        <p:txBody>
          <a:bodyPr wrap="square" rtlCol="0">
            <a:spAutoFit/>
          </a:bodyPr>
          <a:lstStyle/>
          <a:p>
            <a:r>
              <a:rPr lang="en-US" altLang="zh-CN" sz="3200" dirty="0">
                <a:solidFill>
                  <a:srgbClr val="223D6E"/>
                </a:solidFill>
                <a:latin typeface="微软雅黑" panose="020B0503020204020204" pitchFamily="34" charset="-122"/>
                <a:ea typeface="微软雅黑" panose="020B0503020204020204" pitchFamily="34" charset="-122"/>
              </a:rPr>
              <a:t>Introduction of the BPM system</a:t>
            </a:r>
            <a:endParaRPr lang="en-US" sz="3200" dirty="0">
              <a:solidFill>
                <a:srgbClr val="223D6E"/>
              </a:solidFill>
              <a:latin typeface="黑体" panose="02010609060101010101" pitchFamily="49" charset="-122"/>
              <a:ea typeface="黑体" panose="02010609060101010101" pitchFamily="49" charset="-122"/>
            </a:endParaRPr>
          </a:p>
        </p:txBody>
      </p:sp>
      <p:sp>
        <p:nvSpPr>
          <p:cNvPr id="7" name="文本框 6"/>
          <p:cNvSpPr txBox="1"/>
          <p:nvPr/>
        </p:nvSpPr>
        <p:spPr>
          <a:xfrm>
            <a:off x="3123074" y="935935"/>
            <a:ext cx="8014826" cy="1015663"/>
          </a:xfrm>
          <a:prstGeom prst="rect">
            <a:avLst/>
          </a:prstGeom>
          <a:noFill/>
        </p:spPr>
        <p:txBody>
          <a:bodyPr wrap="square" rtlCol="0">
            <a:spAutoFit/>
          </a:bodyPr>
          <a:lstStyle/>
          <a:p>
            <a:pPr algn="just"/>
            <a:r>
              <a:rPr lang="en-US" altLang="zh-CN" sz="2000" dirty="0">
                <a:latin typeface="Times New Roman" panose="02020603050405020304" pitchFamily="18" charset="0"/>
                <a:ea typeface="等线" panose="02010600030101010101" pitchFamily="2" charset="-122"/>
                <a:cs typeface="Times New Roman" panose="02020603050405020304" pitchFamily="18" charset="0"/>
              </a:rPr>
              <a:t>The Hefei Advanced Light Facility (HALF) is a fourth generation vacuum ultraviolet (VUV) and X-ray diffraction limited storage ring light source and has been under preliminary research since 2017. </a:t>
            </a:r>
          </a:p>
        </p:txBody>
      </p:sp>
      <p:sp>
        <p:nvSpPr>
          <p:cNvPr id="8" name="文本框 7"/>
          <p:cNvSpPr txBox="1"/>
          <p:nvPr/>
        </p:nvSpPr>
        <p:spPr>
          <a:xfrm>
            <a:off x="11341100" y="6152511"/>
            <a:ext cx="723900" cy="584775"/>
          </a:xfrm>
          <a:prstGeom prst="rect">
            <a:avLst/>
          </a:prstGeom>
          <a:noFill/>
        </p:spPr>
        <p:txBody>
          <a:bodyPr wrap="square" rtlCol="0">
            <a:spAutoFit/>
          </a:bodyPr>
          <a:lstStyle/>
          <a:p>
            <a:pPr algn="ctr"/>
            <a:r>
              <a:rPr lang="en-US" altLang="zh-CN" sz="3200" dirty="0">
                <a:solidFill>
                  <a:schemeClr val="bg1"/>
                </a:solidFill>
              </a:rPr>
              <a:t>01</a:t>
            </a:r>
            <a:endParaRPr lang="en-US" sz="3200" dirty="0">
              <a:solidFill>
                <a:schemeClr val="bg1"/>
              </a:solidFill>
            </a:endParaRPr>
          </a:p>
        </p:txBody>
      </p:sp>
      <p:sp>
        <p:nvSpPr>
          <p:cNvPr id="12" name="矩形 11"/>
          <p:cNvSpPr/>
          <p:nvPr/>
        </p:nvSpPr>
        <p:spPr>
          <a:xfrm>
            <a:off x="936316" y="839183"/>
            <a:ext cx="1625766" cy="923330"/>
          </a:xfrm>
          <a:prstGeom prst="rect">
            <a:avLst/>
          </a:prstGeom>
          <a:noFill/>
        </p:spPr>
        <p:txBody>
          <a:bodyPr wrap="none" lIns="91440" tIns="45720" rIns="91440" bIns="45720">
            <a:spAutoFit/>
          </a:bodyPr>
          <a:lstStyle/>
          <a:p>
            <a:pPr algn="ctr"/>
            <a:r>
              <a:rPr lang="en-US" altLang="zh-CN" sz="5400" b="0" cap="none" spc="0" dirty="0">
                <a:ln w="0"/>
                <a:solidFill>
                  <a:schemeClr val="accent1"/>
                </a:solidFill>
                <a:effectLst>
                  <a:outerShdw blurRad="38100" dist="25400" dir="5400000" algn="ctr" rotWithShape="0">
                    <a:srgbClr val="6E747A">
                      <a:alpha val="43000"/>
                    </a:srgbClr>
                  </a:outerShdw>
                </a:effectLst>
              </a:rPr>
              <a:t>HALF</a:t>
            </a:r>
            <a:endParaRPr lang="zh-CN" alt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3" name="矩形 12"/>
          <p:cNvSpPr/>
          <p:nvPr/>
        </p:nvSpPr>
        <p:spPr>
          <a:xfrm>
            <a:off x="5834743" y="2476751"/>
            <a:ext cx="5163457" cy="1200329"/>
          </a:xfrm>
          <a:prstGeom prst="rect">
            <a:avLst/>
          </a:prstGeom>
          <a:noFill/>
          <a:ln w="38100">
            <a:solidFill>
              <a:srgbClr val="92D050"/>
            </a:solidFill>
          </a:ln>
        </p:spPr>
        <p:txBody>
          <a:bodyPr wrap="square" rtlCol="0" anchor="t">
            <a:spAutoFit/>
          </a:bodyPr>
          <a:lstStyle/>
          <a:p>
            <a:pPr algn="just"/>
            <a:r>
              <a:rPr lang="en-US" altLang="zh-CN" dirty="0">
                <a:latin typeface="Times New Roman" panose="02020603050405020304" pitchFamily="18" charset="0"/>
                <a:ea typeface="等线" panose="02010600030101010101" pitchFamily="2" charset="-122"/>
                <a:cs typeface="Times New Roman" panose="02020603050405020304" pitchFamily="18" charset="0"/>
              </a:rPr>
              <a:t>The beam orbit should be stable and fluctuates no more than 10% of the beam size</a:t>
            </a:r>
          </a:p>
          <a:p>
            <a:pPr algn="just"/>
            <a:r>
              <a:rPr lang="en-US" altLang="zh-CN" dirty="0">
                <a:latin typeface="Times New Roman" panose="02020603050405020304" pitchFamily="18" charset="0"/>
                <a:ea typeface="等线" panose="02010600030101010101" pitchFamily="2" charset="-122"/>
                <a:cs typeface="Times New Roman" panose="02020603050405020304" pitchFamily="18" charset="0"/>
              </a:rPr>
              <a:t>Horizontal: 500nm</a:t>
            </a:r>
          </a:p>
          <a:p>
            <a:pPr algn="just"/>
            <a:r>
              <a:rPr lang="en-US" altLang="zh-CN" dirty="0">
                <a:latin typeface="Times New Roman" panose="02020603050405020304" pitchFamily="18" charset="0"/>
                <a:ea typeface="等线" panose="02010600030101010101" pitchFamily="2" charset="-122"/>
                <a:cs typeface="Times New Roman" panose="02020603050405020304" pitchFamily="18" charset="0"/>
              </a:rPr>
              <a:t>Vertical: 200nm</a:t>
            </a:r>
            <a:endParaRPr lang="zh-CN" altLang="en-US"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14" name="矩形 13"/>
          <p:cNvSpPr/>
          <p:nvPr/>
        </p:nvSpPr>
        <p:spPr>
          <a:xfrm>
            <a:off x="5834743" y="3902818"/>
            <a:ext cx="5163457" cy="646331"/>
          </a:xfrm>
          <a:prstGeom prst="rect">
            <a:avLst/>
          </a:prstGeom>
          <a:noFill/>
          <a:ln w="38100">
            <a:solidFill>
              <a:srgbClr val="FA6E6E"/>
            </a:solidFill>
          </a:ln>
        </p:spPr>
        <p:txBody>
          <a:bodyPr wrap="square" rtlCol="0" anchor="t">
            <a:spAutoFit/>
          </a:bodyPr>
          <a:lstStyle/>
          <a:p>
            <a:pPr algn="just"/>
            <a:r>
              <a:rPr lang="en-US" altLang="zh-CN" dirty="0">
                <a:latin typeface="Times New Roman" panose="02020603050405020304" pitchFamily="18" charset="0"/>
                <a:ea typeface="等线" panose="02010600030101010101" pitchFamily="2" charset="-122"/>
                <a:cs typeface="Times New Roman" panose="02020603050405020304" pitchFamily="18" charset="0"/>
              </a:rPr>
              <a:t>submicron stability demands a beam position monitor (BPM) system with long-term submicron resolution.</a:t>
            </a:r>
            <a:endParaRPr lang="zh-CN" altLang="en-US" dirty="0">
              <a:ea typeface="微软雅黑" panose="020B0503020204020204" pitchFamily="34" charset="-122"/>
              <a:cs typeface="+mn-lt"/>
            </a:endParaRPr>
          </a:p>
        </p:txBody>
      </p:sp>
      <p:graphicFrame>
        <p:nvGraphicFramePr>
          <p:cNvPr id="3" name="表格 2"/>
          <p:cNvGraphicFramePr>
            <a:graphicFrameLocks noGrp="1"/>
          </p:cNvGraphicFramePr>
          <p:nvPr>
            <p:extLst>
              <p:ext uri="{D42A27DB-BD31-4B8C-83A1-F6EECF244321}">
                <p14:modId xmlns:p14="http://schemas.microsoft.com/office/powerpoint/2010/main" val="1535506091"/>
              </p:ext>
            </p:extLst>
          </p:nvPr>
        </p:nvGraphicFramePr>
        <p:xfrm>
          <a:off x="936316" y="2476751"/>
          <a:ext cx="4658941" cy="3271464"/>
        </p:xfrm>
        <a:graphic>
          <a:graphicData uri="http://schemas.openxmlformats.org/drawingml/2006/table">
            <a:tbl>
              <a:tblPr firstRow="1" bandRow="1">
                <a:tableStyleId>{5C22544A-7EE6-4342-B048-85BDC9FD1C3A}</a:tableStyleId>
              </a:tblPr>
              <a:tblGrid>
                <a:gridCol w="3374427">
                  <a:extLst>
                    <a:ext uri="{9D8B030D-6E8A-4147-A177-3AD203B41FA5}">
                      <a16:colId xmlns:a16="http://schemas.microsoft.com/office/drawing/2014/main" val="2427310572"/>
                    </a:ext>
                  </a:extLst>
                </a:gridCol>
                <a:gridCol w="1284514">
                  <a:extLst>
                    <a:ext uri="{9D8B030D-6E8A-4147-A177-3AD203B41FA5}">
                      <a16:colId xmlns:a16="http://schemas.microsoft.com/office/drawing/2014/main" val="3062920214"/>
                    </a:ext>
                  </a:extLst>
                </a:gridCol>
              </a:tblGrid>
              <a:tr h="408933">
                <a:tc>
                  <a:txBody>
                    <a:bodyPr/>
                    <a:lstStyle/>
                    <a:p>
                      <a:pPr algn="ctr" fontAlgn="ctr"/>
                      <a:r>
                        <a:rPr lang="en-US" altLang="zh-CN" sz="1800" b="0" kern="1200" dirty="0">
                          <a:solidFill>
                            <a:srgbClr val="000000"/>
                          </a:solidFill>
                          <a:latin typeface="Times New Roman" panose="02020603050405020304" pitchFamily="18" charset="0"/>
                          <a:ea typeface="+mn-ea"/>
                          <a:cs typeface="Times New Roman" panose="02020603050405020304" pitchFamily="18" charset="0"/>
                        </a:rPr>
                        <a:t>Circumference [m]</a:t>
                      </a:r>
                      <a:endParaRPr lang="zh-CN" altLang="en-US" dirty="0"/>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800" b="0" kern="1200" dirty="0">
                          <a:solidFill>
                            <a:srgbClr val="000000"/>
                          </a:solidFill>
                          <a:latin typeface="Times New Roman" panose="02020603050405020304" pitchFamily="18" charset="0"/>
                          <a:ea typeface="+mn-ea"/>
                          <a:cs typeface="Times New Roman" panose="02020603050405020304" pitchFamily="18" charset="0"/>
                        </a:rPr>
                        <a:t>480</a:t>
                      </a:r>
                      <a:endParaRPr lang="zh-CN" altLang="en-US" sz="1800" b="0" kern="1200" dirty="0">
                        <a:solidFill>
                          <a:srgbClr val="00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048384605"/>
                  </a:ext>
                </a:extLst>
              </a:tr>
              <a:tr h="40893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800" b="0" kern="1200" dirty="0">
                          <a:solidFill>
                            <a:srgbClr val="000000"/>
                          </a:solidFill>
                          <a:latin typeface="Times New Roman" panose="02020603050405020304" pitchFamily="18" charset="0"/>
                          <a:ea typeface="+mn-ea"/>
                          <a:cs typeface="Times New Roman" panose="02020603050405020304" pitchFamily="18" charset="0"/>
                        </a:rPr>
                        <a:t>Energy [GeV] </a:t>
                      </a:r>
                      <a:endParaRPr lang="zh-CN" altLang="en-US" sz="1800" b="0"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ctr" fontAlgn="ctr"/>
                      <a:r>
                        <a:rPr lang="en-US" altLang="zh-CN" dirty="0"/>
                        <a:t>2.2</a:t>
                      </a:r>
                      <a:endParaRPr lang="zh-CN" altLang="en-US" dirty="0"/>
                    </a:p>
                  </a:txBody>
                  <a:tcPr/>
                </a:tc>
                <a:extLst>
                  <a:ext uri="{0D108BD9-81ED-4DB2-BD59-A6C34878D82A}">
                    <a16:rowId xmlns:a16="http://schemas.microsoft.com/office/drawing/2014/main" val="221848791"/>
                  </a:ext>
                </a:extLst>
              </a:tr>
              <a:tr h="40893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800" b="0" kern="1200" dirty="0">
                          <a:solidFill>
                            <a:srgbClr val="000000"/>
                          </a:solidFill>
                          <a:latin typeface="Times New Roman" panose="02020603050405020304" pitchFamily="18" charset="0"/>
                          <a:ea typeface="+mn-ea"/>
                          <a:cs typeface="Times New Roman" panose="02020603050405020304" pitchFamily="18" charset="0"/>
                        </a:rPr>
                        <a:t>RF Frequency [MHz] </a:t>
                      </a:r>
                      <a:endParaRPr lang="zh-CN" altLang="en-US" sz="1800" b="0"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ctr" fontAlgn="ctr"/>
                      <a:r>
                        <a:rPr lang="en-US" altLang="zh-CN" dirty="0"/>
                        <a:t>500</a:t>
                      </a:r>
                      <a:endParaRPr lang="zh-CN" altLang="en-US" dirty="0"/>
                    </a:p>
                  </a:txBody>
                  <a:tcPr/>
                </a:tc>
                <a:extLst>
                  <a:ext uri="{0D108BD9-81ED-4DB2-BD59-A6C34878D82A}">
                    <a16:rowId xmlns:a16="http://schemas.microsoft.com/office/drawing/2014/main" val="38741449"/>
                  </a:ext>
                </a:extLst>
              </a:tr>
              <a:tr h="40893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800" b="0" kern="1200" dirty="0">
                          <a:solidFill>
                            <a:srgbClr val="000000"/>
                          </a:solidFill>
                          <a:latin typeface="Times New Roman" panose="02020603050405020304" pitchFamily="18" charset="0"/>
                          <a:ea typeface="+mn-ea"/>
                          <a:cs typeface="Times New Roman" panose="02020603050405020304" pitchFamily="18" charset="0"/>
                        </a:rPr>
                        <a:t>Harmonic Number </a:t>
                      </a:r>
                      <a:endParaRPr lang="zh-CN" altLang="en-US" sz="1800" b="0"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ctr" fontAlgn="ctr"/>
                      <a:r>
                        <a:rPr lang="en-US" altLang="zh-CN" dirty="0"/>
                        <a:t>800</a:t>
                      </a:r>
                      <a:endParaRPr lang="zh-CN" altLang="en-US" dirty="0"/>
                    </a:p>
                  </a:txBody>
                  <a:tcPr/>
                </a:tc>
                <a:extLst>
                  <a:ext uri="{0D108BD9-81ED-4DB2-BD59-A6C34878D82A}">
                    <a16:rowId xmlns:a16="http://schemas.microsoft.com/office/drawing/2014/main" val="3948581481"/>
                  </a:ext>
                </a:extLst>
              </a:tr>
              <a:tr h="40893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800" b="0" kern="1200" dirty="0">
                          <a:solidFill>
                            <a:srgbClr val="000000"/>
                          </a:solidFill>
                          <a:latin typeface="Times New Roman" panose="02020603050405020304" pitchFamily="18" charset="0"/>
                          <a:ea typeface="+mn-ea"/>
                          <a:cs typeface="Times New Roman" panose="02020603050405020304" pitchFamily="18" charset="0"/>
                        </a:rPr>
                        <a:t>Current [mA] </a:t>
                      </a:r>
                      <a:endParaRPr lang="zh-CN" altLang="en-US" sz="1800" b="0"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ctr" fontAlgn="ctr"/>
                      <a:r>
                        <a:rPr lang="en-US" altLang="zh-CN" dirty="0"/>
                        <a:t>&gt;100</a:t>
                      </a:r>
                      <a:endParaRPr lang="zh-CN" altLang="en-US" dirty="0"/>
                    </a:p>
                  </a:txBody>
                  <a:tcPr/>
                </a:tc>
                <a:extLst>
                  <a:ext uri="{0D108BD9-81ED-4DB2-BD59-A6C34878D82A}">
                    <a16:rowId xmlns:a16="http://schemas.microsoft.com/office/drawing/2014/main" val="4129708675"/>
                  </a:ext>
                </a:extLst>
              </a:tr>
              <a:tr h="40893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800" b="0" kern="1200" dirty="0">
                          <a:solidFill>
                            <a:srgbClr val="000000"/>
                          </a:solidFill>
                          <a:latin typeface="Times New Roman" panose="02020603050405020304" pitchFamily="18" charset="0"/>
                          <a:ea typeface="+mn-ea"/>
                          <a:cs typeface="Times New Roman" panose="02020603050405020304" pitchFamily="18" charset="0"/>
                        </a:rPr>
                        <a:t>Natural beam emittance [pm• rad] </a:t>
                      </a:r>
                      <a:endParaRPr lang="zh-CN" altLang="en-US" sz="1800" b="0"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ctr" fontAlgn="ctr"/>
                      <a:r>
                        <a:rPr lang="en-US" altLang="zh-CN" dirty="0"/>
                        <a:t>85.1</a:t>
                      </a:r>
                      <a:endParaRPr lang="zh-CN" altLang="en-US" dirty="0"/>
                    </a:p>
                  </a:txBody>
                  <a:tcPr/>
                </a:tc>
                <a:extLst>
                  <a:ext uri="{0D108BD9-81ED-4DB2-BD59-A6C34878D82A}">
                    <a16:rowId xmlns:a16="http://schemas.microsoft.com/office/drawing/2014/main" val="1767480190"/>
                  </a:ext>
                </a:extLst>
              </a:tr>
              <a:tr h="40893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800" b="0" kern="1200" dirty="0">
                          <a:solidFill>
                            <a:srgbClr val="000000"/>
                          </a:solidFill>
                          <a:latin typeface="Times New Roman" panose="02020603050405020304" pitchFamily="18" charset="0"/>
                          <a:ea typeface="+mn-ea"/>
                          <a:cs typeface="Times New Roman" panose="02020603050405020304" pitchFamily="18" charset="0"/>
                        </a:rPr>
                        <a:t>Horizontal beam size [um]</a:t>
                      </a:r>
                      <a:endParaRPr lang="zh-CN" altLang="en-US" sz="1800" b="0"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ctr" fontAlgn="ctr"/>
                      <a:r>
                        <a:rPr lang="en-US" altLang="zh-CN" dirty="0"/>
                        <a:t>&gt;5</a:t>
                      </a:r>
                      <a:endParaRPr lang="zh-CN" altLang="en-US" dirty="0"/>
                    </a:p>
                  </a:txBody>
                  <a:tcPr/>
                </a:tc>
                <a:extLst>
                  <a:ext uri="{0D108BD9-81ED-4DB2-BD59-A6C34878D82A}">
                    <a16:rowId xmlns:a16="http://schemas.microsoft.com/office/drawing/2014/main" val="3113925449"/>
                  </a:ext>
                </a:extLst>
              </a:tr>
              <a:tr h="40893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800" b="0" kern="1200" dirty="0">
                          <a:solidFill>
                            <a:srgbClr val="000000"/>
                          </a:solidFill>
                          <a:latin typeface="Times New Roman" panose="02020603050405020304" pitchFamily="18" charset="0"/>
                          <a:ea typeface="+mn-ea"/>
                          <a:cs typeface="Times New Roman" panose="02020603050405020304" pitchFamily="18" charset="0"/>
                        </a:rPr>
                        <a:t>Vertical beam size [um] </a:t>
                      </a:r>
                      <a:endParaRPr lang="zh-CN" altLang="en-US" sz="1800" b="0"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ctr" fontAlgn="ctr"/>
                      <a:r>
                        <a:rPr lang="en-US" altLang="zh-CN" dirty="0"/>
                        <a:t>&gt;2</a:t>
                      </a:r>
                      <a:endParaRPr lang="zh-CN" altLang="en-US" dirty="0"/>
                    </a:p>
                  </a:txBody>
                  <a:tcPr/>
                </a:tc>
                <a:extLst>
                  <a:ext uri="{0D108BD9-81ED-4DB2-BD59-A6C34878D82A}">
                    <a16:rowId xmlns:a16="http://schemas.microsoft.com/office/drawing/2014/main" val="1301314050"/>
                  </a:ext>
                </a:extLst>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1744260747"/>
              </p:ext>
            </p:extLst>
          </p:nvPr>
        </p:nvGraphicFramePr>
        <p:xfrm>
          <a:off x="5834743" y="4774887"/>
          <a:ext cx="5181599" cy="1240280"/>
        </p:xfrm>
        <a:graphic>
          <a:graphicData uri="http://schemas.openxmlformats.org/drawingml/2006/table">
            <a:tbl>
              <a:tblPr firstRow="1" bandRow="1">
                <a:tableStyleId>{5C22544A-7EE6-4342-B048-85BDC9FD1C3A}</a:tableStyleId>
              </a:tblPr>
              <a:tblGrid>
                <a:gridCol w="1693446">
                  <a:extLst>
                    <a:ext uri="{9D8B030D-6E8A-4147-A177-3AD203B41FA5}">
                      <a16:colId xmlns:a16="http://schemas.microsoft.com/office/drawing/2014/main" val="2997620580"/>
                    </a:ext>
                  </a:extLst>
                </a:gridCol>
                <a:gridCol w="1878445">
                  <a:extLst>
                    <a:ext uri="{9D8B030D-6E8A-4147-A177-3AD203B41FA5}">
                      <a16:colId xmlns:a16="http://schemas.microsoft.com/office/drawing/2014/main" val="289183218"/>
                    </a:ext>
                  </a:extLst>
                </a:gridCol>
                <a:gridCol w="1609708">
                  <a:extLst>
                    <a:ext uri="{9D8B030D-6E8A-4147-A177-3AD203B41FA5}">
                      <a16:colId xmlns:a16="http://schemas.microsoft.com/office/drawing/2014/main" val="176447816"/>
                    </a:ext>
                  </a:extLst>
                </a:gridCol>
              </a:tblGrid>
              <a:tr h="282481">
                <a:tc>
                  <a:txBody>
                    <a:bodyPr/>
                    <a:lstStyle/>
                    <a:p>
                      <a:pPr algn="ctr">
                        <a:buNone/>
                      </a:pPr>
                      <a:r>
                        <a:rPr lang="en-US" altLang="zh-CN" sz="1600" b="1" dirty="0">
                          <a:ln>
                            <a:noFill/>
                          </a:ln>
                          <a:solidFill>
                            <a:schemeClr val="tx1"/>
                          </a:solidFill>
                          <a:latin typeface="Times New Roman" panose="02020603050405020304" pitchFamily="18" charset="0"/>
                          <a:cs typeface="Times New Roman" panose="02020603050405020304" pitchFamily="18" charset="0"/>
                        </a:rPr>
                        <a:t>DATA  TYPE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buNone/>
                      </a:pPr>
                      <a:r>
                        <a:rPr lang="en-US" altLang="zh-CN" sz="1600" b="1" dirty="0">
                          <a:ln>
                            <a:noFill/>
                          </a:ln>
                          <a:solidFill>
                            <a:schemeClr val="tx1"/>
                          </a:solidFill>
                          <a:latin typeface="Times New Roman" panose="02020603050405020304" pitchFamily="18" charset="0"/>
                          <a:cs typeface="Times New Roman" panose="02020603050405020304" pitchFamily="18" charset="0"/>
                        </a:rPr>
                        <a:t>REQUIREMENT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buNone/>
                      </a:pPr>
                      <a:r>
                        <a:rPr lang="en-US" altLang="zh-CN" sz="1600" b="1" dirty="0">
                          <a:ln>
                            <a:noFill/>
                          </a:ln>
                          <a:solidFill>
                            <a:schemeClr val="tx1"/>
                          </a:solidFill>
                          <a:latin typeface="Times New Roman" panose="02020603050405020304" pitchFamily="18" charset="0"/>
                          <a:cs typeface="Times New Roman" panose="02020603050405020304" pitchFamily="18" charset="0"/>
                        </a:rPr>
                        <a:t>DESCRIPTION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552262757"/>
                  </a:ext>
                </a:extLst>
              </a:tr>
              <a:tr h="452500">
                <a:tc>
                  <a:txBody>
                    <a:bodyPr/>
                    <a:lstStyle/>
                    <a:p>
                      <a:pPr algn="ctr">
                        <a:buNone/>
                      </a:pPr>
                      <a:r>
                        <a:rPr lang="en-US" altLang="zh-CN" sz="1600" b="1" dirty="0">
                          <a:ln>
                            <a:noFill/>
                          </a:ln>
                          <a:solidFill>
                            <a:schemeClr val="tx1"/>
                          </a:solidFill>
                          <a:latin typeface="Times New Roman" panose="02020603050405020304" pitchFamily="18" charset="0"/>
                          <a:cs typeface="Times New Roman" panose="02020603050405020304" pitchFamily="18" charset="0"/>
                        </a:rPr>
                        <a:t>FA data</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US" altLang="zh-CN" sz="1600" b="0" dirty="0">
                          <a:ln>
                            <a:noFill/>
                          </a:ln>
                          <a:solidFill>
                            <a:schemeClr val="tx1"/>
                          </a:solidFill>
                          <a:latin typeface="Times New Roman" panose="02020603050405020304" pitchFamily="18" charset="0"/>
                          <a:cs typeface="Times New Roman" panose="02020603050405020304" pitchFamily="18" charset="0"/>
                        </a:rPr>
                        <a:t>200 nm rms</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zh-CN" altLang="en-US" sz="1600" b="0" dirty="0">
                          <a:ln>
                            <a:noFill/>
                          </a:ln>
                          <a:solidFill>
                            <a:schemeClr val="tx1"/>
                          </a:solidFill>
                          <a:latin typeface="Times New Roman" panose="02020603050405020304" pitchFamily="18" charset="0"/>
                          <a:cs typeface="Times New Roman" panose="02020603050405020304" pitchFamily="18" charset="0"/>
                        </a:rPr>
                        <a:t>10KHz</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5503293"/>
                  </a:ext>
                </a:extLst>
              </a:tr>
              <a:tr h="452500">
                <a:tc>
                  <a:txBody>
                    <a:bodyPr/>
                    <a:lstStyle/>
                    <a:p>
                      <a:pPr algn="ctr">
                        <a:buNone/>
                      </a:pPr>
                      <a:r>
                        <a:rPr lang="en-US" altLang="zh-CN" sz="1600" b="1" dirty="0">
                          <a:ln>
                            <a:noFill/>
                          </a:ln>
                          <a:solidFill>
                            <a:schemeClr val="tx1"/>
                          </a:solidFill>
                          <a:latin typeface="Times New Roman" panose="02020603050405020304" pitchFamily="18" charset="0"/>
                          <a:cs typeface="Times New Roman" panose="02020603050405020304" pitchFamily="18" charset="0"/>
                        </a:rPr>
                        <a:t>SA data</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600" b="0" kern="1200" dirty="0">
                          <a:ln>
                            <a:noFill/>
                          </a:ln>
                          <a:solidFill>
                            <a:schemeClr val="tx1"/>
                          </a:solidFill>
                          <a:latin typeface="Times New Roman" panose="02020603050405020304" pitchFamily="18" charset="0"/>
                          <a:ea typeface="+mn-ea"/>
                          <a:cs typeface="Times New Roman" panose="02020603050405020304" pitchFamily="18" charset="0"/>
                        </a:rPr>
                        <a:t>100 nm </a:t>
                      </a:r>
                      <a:r>
                        <a:rPr lang="en-US" altLang="zh-CN" sz="1600" b="0" kern="1200" dirty="0" err="1">
                          <a:ln>
                            <a:noFill/>
                          </a:ln>
                          <a:solidFill>
                            <a:schemeClr val="tx1"/>
                          </a:solidFill>
                          <a:latin typeface="Times New Roman" panose="02020603050405020304" pitchFamily="18" charset="0"/>
                          <a:ea typeface="+mn-ea"/>
                          <a:cs typeface="Times New Roman" panose="02020603050405020304" pitchFamily="18" charset="0"/>
                        </a:rPr>
                        <a:t>rms</a:t>
                      </a:r>
                      <a:endParaRPr lang="en-US" altLang="zh-CN" sz="1600" b="0" kern="1200" dirty="0">
                        <a:ln>
                          <a:noFill/>
                        </a:ln>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zh-CN" altLang="en-US" sz="1600" b="0" dirty="0">
                          <a:ln>
                            <a:noFill/>
                          </a:ln>
                          <a:solidFill>
                            <a:schemeClr val="tx1"/>
                          </a:solidFill>
                          <a:latin typeface="Times New Roman" panose="02020603050405020304" pitchFamily="18" charset="0"/>
                          <a:cs typeface="Times New Roman" panose="02020603050405020304" pitchFamily="18" charset="0"/>
                        </a:rPr>
                        <a:t>10Hz</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3350196"/>
                  </a:ext>
                </a:extLst>
              </a:tr>
            </a:tbl>
          </a:graphicData>
        </a:graphic>
      </p:graphicFrame>
    </p:spTree>
    <p:extLst>
      <p:ext uri="{BB962C8B-B14F-4D97-AF65-F5344CB8AC3E}">
        <p14:creationId xmlns:p14="http://schemas.microsoft.com/office/powerpoint/2010/main" val="1220402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57" y="0"/>
            <a:ext cx="804826" cy="1126156"/>
          </a:xfrm>
          <a:prstGeom prst="rect">
            <a:avLst/>
          </a:prstGeom>
        </p:spPr>
      </p:pic>
      <p:sp>
        <p:nvSpPr>
          <p:cNvPr id="5" name="任意多边形 4"/>
          <p:cNvSpPr/>
          <p:nvPr/>
        </p:nvSpPr>
        <p:spPr>
          <a:xfrm rot="1171899">
            <a:off x="-260243" y="6214326"/>
            <a:ext cx="2968347" cy="1045921"/>
          </a:xfrm>
          <a:custGeom>
            <a:avLst/>
            <a:gdLst>
              <a:gd name="connsiteX0" fmla="*/ 0 w 2968347"/>
              <a:gd name="connsiteY0" fmla="*/ 0 h 1045921"/>
              <a:gd name="connsiteX1" fmla="*/ 184384 w 2968347"/>
              <a:gd name="connsiteY1" fmla="*/ 23276 h 1045921"/>
              <a:gd name="connsiteX2" fmla="*/ 2256952 w 2968347"/>
              <a:gd name="connsiteY2" fmla="*/ 130150 h 1045921"/>
              <a:gd name="connsiteX3" fmla="*/ 2635963 w 2968347"/>
              <a:gd name="connsiteY3" fmla="*/ 126919 h 1045921"/>
              <a:gd name="connsiteX4" fmla="*/ 2966170 w 2968347"/>
              <a:gd name="connsiteY4" fmla="*/ 118411 h 1045921"/>
              <a:gd name="connsiteX5" fmla="*/ 2968347 w 2968347"/>
              <a:gd name="connsiteY5" fmla="*/ 124548 h 1045921"/>
              <a:gd name="connsiteX6" fmla="*/ 371030 w 2968347"/>
              <a:gd name="connsiteY6" fmla="*/ 1045921 h 1045921"/>
              <a:gd name="connsiteX7" fmla="*/ 0 w 2968347"/>
              <a:gd name="connsiteY7" fmla="*/ 0 h 10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8347" h="1045921">
                <a:moveTo>
                  <a:pt x="0" y="0"/>
                </a:moveTo>
                <a:lnTo>
                  <a:pt x="184384" y="23276"/>
                </a:lnTo>
                <a:cubicBezTo>
                  <a:pt x="776010" y="90751"/>
                  <a:pt x="1489226" y="130150"/>
                  <a:pt x="2256952" y="130150"/>
                </a:cubicBezTo>
                <a:cubicBezTo>
                  <a:pt x="2384907" y="130150"/>
                  <a:pt x="2511347" y="129056"/>
                  <a:pt x="2635963" y="126919"/>
                </a:cubicBezTo>
                <a:lnTo>
                  <a:pt x="2966170" y="118411"/>
                </a:lnTo>
                <a:lnTo>
                  <a:pt x="2968347" y="124548"/>
                </a:lnTo>
                <a:lnTo>
                  <a:pt x="371030" y="1045921"/>
                </a:lnTo>
                <a:lnTo>
                  <a:pt x="0" y="0"/>
                </a:lnTo>
                <a:close/>
              </a:path>
            </a:pathLst>
          </a:custGeom>
          <a:solidFill>
            <a:srgbClr val="2A4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任意多边形 5"/>
          <p:cNvSpPr/>
          <p:nvPr/>
        </p:nvSpPr>
        <p:spPr>
          <a:xfrm>
            <a:off x="10076988" y="4181748"/>
            <a:ext cx="2115012" cy="2676252"/>
          </a:xfrm>
          <a:custGeom>
            <a:avLst/>
            <a:gdLst>
              <a:gd name="connsiteX0" fmla="*/ 2115012 w 2115012"/>
              <a:gd name="connsiteY0" fmla="*/ 0 h 2676252"/>
              <a:gd name="connsiteX1" fmla="*/ 2115012 w 2115012"/>
              <a:gd name="connsiteY1" fmla="*/ 2676252 h 2676252"/>
              <a:gd name="connsiteX2" fmla="*/ 0 w 2115012"/>
              <a:gd name="connsiteY2" fmla="*/ 2676252 h 2676252"/>
              <a:gd name="connsiteX3" fmla="*/ 80809 w 2115012"/>
              <a:gd name="connsiteY3" fmla="*/ 2608275 h 2676252"/>
              <a:gd name="connsiteX4" fmla="*/ 1765727 w 2115012"/>
              <a:gd name="connsiteY4" fmla="*/ 568850 h 2676252"/>
              <a:gd name="connsiteX5" fmla="*/ 1968516 w 2115012"/>
              <a:gd name="connsiteY5" fmla="*/ 247391 h 267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012" h="2676252">
                <a:moveTo>
                  <a:pt x="2115012" y="0"/>
                </a:moveTo>
                <a:lnTo>
                  <a:pt x="2115012" y="2676252"/>
                </a:lnTo>
                <a:lnTo>
                  <a:pt x="0" y="2676252"/>
                </a:lnTo>
                <a:lnTo>
                  <a:pt x="80809" y="2608275"/>
                </a:lnTo>
                <a:cubicBezTo>
                  <a:pt x="603139" y="2145614"/>
                  <a:pt x="1206047" y="1429252"/>
                  <a:pt x="1765727" y="568850"/>
                </a:cubicBezTo>
                <a:cubicBezTo>
                  <a:pt x="1835687" y="461300"/>
                  <a:pt x="1903316" y="354044"/>
                  <a:pt x="1968516" y="247391"/>
                </a:cubicBezTo>
                <a:close/>
              </a:path>
            </a:pathLst>
          </a:custGeom>
          <a:solidFill>
            <a:srgbClr val="2A4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818583" y="114300"/>
            <a:ext cx="8216900" cy="584775"/>
          </a:xfrm>
          <a:prstGeom prst="rect">
            <a:avLst/>
          </a:prstGeom>
          <a:noFill/>
        </p:spPr>
        <p:txBody>
          <a:bodyPr wrap="square" rtlCol="0">
            <a:spAutoFit/>
          </a:bodyPr>
          <a:lstStyle/>
          <a:p>
            <a:r>
              <a:rPr lang="en-US" altLang="zh-CN" sz="3200" dirty="0">
                <a:solidFill>
                  <a:srgbClr val="223D6E"/>
                </a:solidFill>
                <a:latin typeface="微软雅黑" panose="020B0503020204020204" pitchFamily="34" charset="-122"/>
                <a:ea typeface="微软雅黑" panose="020B0503020204020204" pitchFamily="34" charset="-122"/>
              </a:rPr>
              <a:t>Introduction of the BPM system</a:t>
            </a:r>
            <a:endParaRPr lang="en-US" altLang="zh-CN" sz="3200" dirty="0">
              <a:solidFill>
                <a:srgbClr val="223D6E"/>
              </a:solidFill>
              <a:latin typeface="黑体" panose="02010609060101010101" pitchFamily="49" charset="-122"/>
              <a:ea typeface="黑体" panose="02010609060101010101" pitchFamily="49" charset="-122"/>
            </a:endParaRPr>
          </a:p>
        </p:txBody>
      </p:sp>
      <p:sp>
        <p:nvSpPr>
          <p:cNvPr id="10" name="文本框 9"/>
          <p:cNvSpPr txBox="1"/>
          <p:nvPr/>
        </p:nvSpPr>
        <p:spPr>
          <a:xfrm>
            <a:off x="11341100" y="6152511"/>
            <a:ext cx="723900" cy="584775"/>
          </a:xfrm>
          <a:prstGeom prst="rect">
            <a:avLst/>
          </a:prstGeom>
          <a:noFill/>
        </p:spPr>
        <p:txBody>
          <a:bodyPr wrap="square" rtlCol="0">
            <a:spAutoFit/>
          </a:bodyPr>
          <a:lstStyle/>
          <a:p>
            <a:pPr algn="ctr"/>
            <a:r>
              <a:rPr lang="en-US" altLang="zh-CN" sz="3200" dirty="0">
                <a:solidFill>
                  <a:schemeClr val="bg1"/>
                </a:solidFill>
              </a:rPr>
              <a:t>02</a:t>
            </a:r>
            <a:endParaRPr lang="en-US" sz="3200" dirty="0">
              <a:solidFill>
                <a:schemeClr val="bg1"/>
              </a:solidFill>
            </a:endParaRPr>
          </a:p>
        </p:txBody>
      </p:sp>
      <p:sp>
        <p:nvSpPr>
          <p:cNvPr id="13" name="文本框 12"/>
          <p:cNvSpPr txBox="1"/>
          <p:nvPr/>
        </p:nvSpPr>
        <p:spPr>
          <a:xfrm>
            <a:off x="818583" y="1160288"/>
            <a:ext cx="4603595" cy="2246769"/>
          </a:xfrm>
          <a:prstGeom prst="rect">
            <a:avLst/>
          </a:prstGeom>
          <a:noFill/>
          <a:ln w="28575">
            <a:solidFill>
              <a:schemeClr val="accent1"/>
            </a:solidFill>
          </a:ln>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Beam position </a:t>
            </a:r>
            <a:r>
              <a:rPr lang="en-US" altLang="zh-CN" sz="2000" dirty="0">
                <a:latin typeface="Times New Roman" panose="02020603050405020304" pitchFamily="18" charset="0"/>
                <a:cs typeface="Times New Roman" panose="02020603050405020304" pitchFamily="18" charset="0"/>
              </a:rPr>
              <a:t>monitor</a:t>
            </a:r>
            <a:r>
              <a:rPr lang="en-US" sz="2000" dirty="0">
                <a:latin typeface="Times New Roman" panose="02020603050405020304" pitchFamily="18" charset="0"/>
                <a:cs typeface="Times New Roman" panose="02020603050405020304" pitchFamily="18" charset="0"/>
              </a:rPr>
              <a:t> system </a:t>
            </a:r>
            <a:r>
              <a:rPr lang="en-US" altLang="zh-CN" sz="2000" dirty="0">
                <a:latin typeface="Times New Roman" panose="02020603050405020304" pitchFamily="18" charset="0"/>
                <a:cs typeface="Times New Roman" panose="02020603050405020304" pitchFamily="18" charset="0"/>
              </a:rPr>
              <a:t>is composed of</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BPM detectors</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signal processing electronics</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a:t>
            </a:r>
            <a:r>
              <a:rPr lang="en-US" sz="2000" dirty="0">
                <a:solidFill>
                  <a:srgbClr val="FF0000"/>
                </a:solidFill>
                <a:latin typeface="Times New Roman" panose="02020603050405020304" pitchFamily="18" charset="0"/>
                <a:cs typeface="Times New Roman" panose="02020603050405020304" pitchFamily="18" charset="0"/>
              </a:rPr>
              <a:t>data acquisition</a:t>
            </a:r>
            <a:r>
              <a:rPr lang="en-US" sz="2000" dirty="0">
                <a:latin typeface="Times New Roman" panose="02020603050405020304" pitchFamily="18" charset="0"/>
                <a:cs typeface="Times New Roman" panose="02020603050405020304" pitchFamily="18" charset="0"/>
              </a:rPr>
              <a:t>.</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The signals from BPM detectors need to be processed electronically to obtain the position information.</a:t>
            </a:r>
          </a:p>
        </p:txBody>
      </p:sp>
      <mc:AlternateContent xmlns:mc="http://schemas.openxmlformats.org/markup-compatibility/2006" xmlns:a14="http://schemas.microsoft.com/office/drawing/2010/main">
        <mc:Choice Requires="a14">
          <p:sp>
            <p:nvSpPr>
              <p:cNvPr id="14" name="文本框 13"/>
              <p:cNvSpPr txBox="1"/>
              <p:nvPr/>
            </p:nvSpPr>
            <p:spPr>
              <a:xfrm>
                <a:off x="818583" y="3769384"/>
                <a:ext cx="10405216" cy="1015663"/>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The amplitudes of the four signals reflect the intensity of the beam at the positions of the four BPM electrodes. According to </a:t>
                </a:r>
                <a:r>
                  <a:rPr lang="en-US" sz="2000" dirty="0">
                    <a:solidFill>
                      <a:srgbClr val="0070C0"/>
                    </a:solidFill>
                    <a:latin typeface="Times New Roman" panose="02020603050405020304" pitchFamily="18" charset="0"/>
                    <a:cs typeface="Times New Roman" panose="02020603050405020304" pitchFamily="18" charset="0"/>
                  </a:rPr>
                  <a:t>the difference-over-sum(</a:t>
                </a:r>
                <a14:m>
                  <m:oMath xmlns:m="http://schemas.openxmlformats.org/officeDocument/2006/math">
                    <m:r>
                      <a:rPr lang="en-US" sz="2000" i="1" smtClean="0">
                        <a:solidFill>
                          <a:srgbClr val="0070C0"/>
                        </a:solidFill>
                        <a:latin typeface="Cambria Math" panose="02040503050406030204" pitchFamily="18" charset="0"/>
                        <a:ea typeface="Cambria Math" panose="02040503050406030204" pitchFamily="18" charset="0"/>
                      </a:rPr>
                      <m:t>∆</m:t>
                    </m:r>
                    <m:r>
                      <a:rPr lang="en-US" altLang="zh-CN" sz="2000" i="1">
                        <a:solidFill>
                          <a:srgbClr val="0070C0"/>
                        </a:solidFill>
                        <a:latin typeface="Cambria Math" panose="02040503050406030204" pitchFamily="18" charset="0"/>
                        <a:ea typeface="Cambria Math" panose="02040503050406030204" pitchFamily="18" charset="0"/>
                      </a:rPr>
                      <m:t>/</m:t>
                    </m:r>
                  </m:oMath>
                </a14:m>
                <a:r>
                  <a:rPr lang="en-US" sz="1600" dirty="0">
                    <a:solidFill>
                      <a:srgbClr val="0070C0"/>
                    </a:solidFill>
                    <a:latin typeface="Times New Roman" panose="02020603050405020304" pitchFamily="18" charset="0"/>
                    <a:cs typeface="Times New Roman" panose="02020603050405020304" pitchFamily="18" charset="0"/>
                  </a:rPr>
                  <a:t>∑</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algorithm, the beam position can be calculated.</a:t>
                </a:r>
              </a:p>
            </p:txBody>
          </p:sp>
        </mc:Choice>
        <mc:Fallback xmlns="">
          <p:sp>
            <p:nvSpPr>
              <p:cNvPr id="14" name="文本框 13"/>
              <p:cNvSpPr txBox="1">
                <a:spLocks noRot="1" noChangeAspect="1" noMove="1" noResize="1" noEditPoints="1" noAdjustHandles="1" noChangeArrowheads="1" noChangeShapeType="1" noTextEdit="1"/>
              </p:cNvSpPr>
              <p:nvPr/>
            </p:nvSpPr>
            <p:spPr>
              <a:xfrm>
                <a:off x="818583" y="3769384"/>
                <a:ext cx="10405216" cy="1015663"/>
              </a:xfrm>
              <a:prstGeom prst="rect">
                <a:avLst/>
              </a:prstGeom>
              <a:blipFill>
                <a:blip r:embed="rId5"/>
                <a:stretch>
                  <a:fillRect l="-586" t="-2994" r="-644" b="-9581"/>
                </a:stretch>
              </a:blipFill>
            </p:spPr>
            <p:txBody>
              <a:bodyPr/>
              <a:lstStyle/>
              <a:p>
                <a:r>
                  <a:rPr lang="zh-CN" altLang="en-US">
                    <a:noFill/>
                  </a:rPr>
                  <a:t> </a:t>
                </a:r>
              </a:p>
            </p:txBody>
          </p:sp>
        </mc:Fallback>
      </mc:AlternateContent>
      <p:graphicFrame>
        <p:nvGraphicFramePr>
          <p:cNvPr id="15" name="对象 14"/>
          <p:cNvGraphicFramePr>
            <a:graphicFrameLocks noChangeAspect="1"/>
          </p:cNvGraphicFramePr>
          <p:nvPr>
            <p:extLst>
              <p:ext uri="{D42A27DB-BD31-4B8C-83A1-F6EECF244321}">
                <p14:modId xmlns:p14="http://schemas.microsoft.com/office/powerpoint/2010/main" val="902849214"/>
              </p:ext>
            </p:extLst>
          </p:nvPr>
        </p:nvGraphicFramePr>
        <p:xfrm>
          <a:off x="4184936" y="5037458"/>
          <a:ext cx="3672510" cy="1490294"/>
        </p:xfrm>
        <a:graphic>
          <a:graphicData uri="http://schemas.openxmlformats.org/presentationml/2006/ole">
            <mc:AlternateContent xmlns:mc="http://schemas.openxmlformats.org/markup-compatibility/2006">
              <mc:Choice xmlns:v="urn:schemas-microsoft-com:vml" Requires="v">
                <p:oleObj spid="_x0000_s1362" name="Equation" r:id="rId6" imgW="2197080" imgH="888840" progId="Equation.DSMT4">
                  <p:embed/>
                </p:oleObj>
              </mc:Choice>
              <mc:Fallback>
                <p:oleObj name="Equation" r:id="rId6" imgW="2197080" imgH="888840" progId="Equation.DSMT4">
                  <p:embed/>
                  <p:pic>
                    <p:nvPicPr>
                      <p:cNvPr id="9" name="对象 8"/>
                      <p:cNvPicPr>
                        <a:picLocks noChangeAspect="1" noChangeArrowheads="1"/>
                      </p:cNvPicPr>
                      <p:nvPr/>
                    </p:nvPicPr>
                    <p:blipFill>
                      <a:blip r:embed="rId7"/>
                      <a:srcRect/>
                      <a:stretch>
                        <a:fillRect/>
                      </a:stretch>
                    </p:blipFill>
                    <p:spPr bwMode="auto">
                      <a:xfrm>
                        <a:off x="4184936" y="5037458"/>
                        <a:ext cx="3672510" cy="1490294"/>
                      </a:xfrm>
                      <a:prstGeom prst="rect">
                        <a:avLst/>
                      </a:prstGeom>
                      <a:noFill/>
                    </p:spPr>
                  </p:pic>
                </p:oleObj>
              </mc:Fallback>
            </mc:AlternateContent>
          </a:graphicData>
        </a:graphic>
      </p:graphicFrame>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81991" y="1050374"/>
            <a:ext cx="5241808" cy="2466599"/>
          </a:xfrm>
          <a:prstGeom prst="rect">
            <a:avLst/>
          </a:prstGeom>
        </p:spPr>
      </p:pic>
    </p:spTree>
    <p:extLst>
      <p:ext uri="{BB962C8B-B14F-4D97-AF65-F5344CB8AC3E}">
        <p14:creationId xmlns:p14="http://schemas.microsoft.com/office/powerpoint/2010/main" val="2567952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7" y="0"/>
            <a:ext cx="804826" cy="1126156"/>
          </a:xfrm>
          <a:prstGeom prst="rect">
            <a:avLst/>
          </a:prstGeom>
        </p:spPr>
      </p:pic>
      <p:sp>
        <p:nvSpPr>
          <p:cNvPr id="5" name="任意多边形 4"/>
          <p:cNvSpPr/>
          <p:nvPr/>
        </p:nvSpPr>
        <p:spPr>
          <a:xfrm rot="1171899">
            <a:off x="-260243" y="6214326"/>
            <a:ext cx="2968347" cy="1045921"/>
          </a:xfrm>
          <a:custGeom>
            <a:avLst/>
            <a:gdLst>
              <a:gd name="connsiteX0" fmla="*/ 0 w 2968347"/>
              <a:gd name="connsiteY0" fmla="*/ 0 h 1045921"/>
              <a:gd name="connsiteX1" fmla="*/ 184384 w 2968347"/>
              <a:gd name="connsiteY1" fmla="*/ 23276 h 1045921"/>
              <a:gd name="connsiteX2" fmla="*/ 2256952 w 2968347"/>
              <a:gd name="connsiteY2" fmla="*/ 130150 h 1045921"/>
              <a:gd name="connsiteX3" fmla="*/ 2635963 w 2968347"/>
              <a:gd name="connsiteY3" fmla="*/ 126919 h 1045921"/>
              <a:gd name="connsiteX4" fmla="*/ 2966170 w 2968347"/>
              <a:gd name="connsiteY4" fmla="*/ 118411 h 1045921"/>
              <a:gd name="connsiteX5" fmla="*/ 2968347 w 2968347"/>
              <a:gd name="connsiteY5" fmla="*/ 124548 h 1045921"/>
              <a:gd name="connsiteX6" fmla="*/ 371030 w 2968347"/>
              <a:gd name="connsiteY6" fmla="*/ 1045921 h 1045921"/>
              <a:gd name="connsiteX7" fmla="*/ 0 w 2968347"/>
              <a:gd name="connsiteY7" fmla="*/ 0 h 10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8347" h="1045921">
                <a:moveTo>
                  <a:pt x="0" y="0"/>
                </a:moveTo>
                <a:lnTo>
                  <a:pt x="184384" y="23276"/>
                </a:lnTo>
                <a:cubicBezTo>
                  <a:pt x="776010" y="90751"/>
                  <a:pt x="1489226" y="130150"/>
                  <a:pt x="2256952" y="130150"/>
                </a:cubicBezTo>
                <a:cubicBezTo>
                  <a:pt x="2384907" y="130150"/>
                  <a:pt x="2511347" y="129056"/>
                  <a:pt x="2635963" y="126919"/>
                </a:cubicBezTo>
                <a:lnTo>
                  <a:pt x="2966170" y="118411"/>
                </a:lnTo>
                <a:lnTo>
                  <a:pt x="2968347" y="124548"/>
                </a:lnTo>
                <a:lnTo>
                  <a:pt x="371030" y="1045921"/>
                </a:lnTo>
                <a:lnTo>
                  <a:pt x="0" y="0"/>
                </a:lnTo>
                <a:close/>
              </a:path>
            </a:pathLst>
          </a:custGeom>
          <a:solidFill>
            <a:srgbClr val="2A4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任意多边形 5"/>
          <p:cNvSpPr/>
          <p:nvPr/>
        </p:nvSpPr>
        <p:spPr>
          <a:xfrm>
            <a:off x="10076988" y="4181748"/>
            <a:ext cx="2115012" cy="2676252"/>
          </a:xfrm>
          <a:custGeom>
            <a:avLst/>
            <a:gdLst>
              <a:gd name="connsiteX0" fmla="*/ 2115012 w 2115012"/>
              <a:gd name="connsiteY0" fmla="*/ 0 h 2676252"/>
              <a:gd name="connsiteX1" fmla="*/ 2115012 w 2115012"/>
              <a:gd name="connsiteY1" fmla="*/ 2676252 h 2676252"/>
              <a:gd name="connsiteX2" fmla="*/ 0 w 2115012"/>
              <a:gd name="connsiteY2" fmla="*/ 2676252 h 2676252"/>
              <a:gd name="connsiteX3" fmla="*/ 80809 w 2115012"/>
              <a:gd name="connsiteY3" fmla="*/ 2608275 h 2676252"/>
              <a:gd name="connsiteX4" fmla="*/ 1765727 w 2115012"/>
              <a:gd name="connsiteY4" fmla="*/ 568850 h 2676252"/>
              <a:gd name="connsiteX5" fmla="*/ 1968516 w 2115012"/>
              <a:gd name="connsiteY5" fmla="*/ 247391 h 267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012" h="2676252">
                <a:moveTo>
                  <a:pt x="2115012" y="0"/>
                </a:moveTo>
                <a:lnTo>
                  <a:pt x="2115012" y="2676252"/>
                </a:lnTo>
                <a:lnTo>
                  <a:pt x="0" y="2676252"/>
                </a:lnTo>
                <a:lnTo>
                  <a:pt x="80809" y="2608275"/>
                </a:lnTo>
                <a:cubicBezTo>
                  <a:pt x="603139" y="2145614"/>
                  <a:pt x="1206047" y="1429252"/>
                  <a:pt x="1765727" y="568850"/>
                </a:cubicBezTo>
                <a:cubicBezTo>
                  <a:pt x="1835687" y="461300"/>
                  <a:pt x="1903316" y="354044"/>
                  <a:pt x="1968516" y="247391"/>
                </a:cubicBezTo>
                <a:close/>
              </a:path>
            </a:pathLst>
          </a:custGeom>
          <a:solidFill>
            <a:srgbClr val="2A4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818583" y="114300"/>
            <a:ext cx="8216900" cy="584775"/>
          </a:xfrm>
          <a:prstGeom prst="rect">
            <a:avLst/>
          </a:prstGeom>
          <a:noFill/>
        </p:spPr>
        <p:txBody>
          <a:bodyPr wrap="square" rtlCol="0">
            <a:spAutoFit/>
          </a:bodyPr>
          <a:lstStyle/>
          <a:p>
            <a:r>
              <a:rPr lang="en-US" altLang="zh-CN" sz="3200" dirty="0">
                <a:solidFill>
                  <a:srgbClr val="223D6E"/>
                </a:solidFill>
                <a:latin typeface="微软雅黑" panose="020B0503020204020204" pitchFamily="34" charset="-122"/>
                <a:ea typeface="微软雅黑" panose="020B0503020204020204" pitchFamily="34" charset="-122"/>
              </a:rPr>
              <a:t>Introduction of the BPM system</a:t>
            </a:r>
            <a:endParaRPr lang="en-US" altLang="zh-CN" sz="3200" dirty="0">
              <a:solidFill>
                <a:srgbClr val="223D6E"/>
              </a:solidFill>
              <a:latin typeface="黑体" panose="02010609060101010101" pitchFamily="49" charset="-122"/>
              <a:ea typeface="黑体" panose="02010609060101010101" pitchFamily="49" charset="-122"/>
            </a:endParaRPr>
          </a:p>
        </p:txBody>
      </p:sp>
      <p:sp>
        <p:nvSpPr>
          <p:cNvPr id="10" name="文本框 9"/>
          <p:cNvSpPr txBox="1"/>
          <p:nvPr/>
        </p:nvSpPr>
        <p:spPr>
          <a:xfrm>
            <a:off x="11341100" y="6152511"/>
            <a:ext cx="723900" cy="584775"/>
          </a:xfrm>
          <a:prstGeom prst="rect">
            <a:avLst/>
          </a:prstGeom>
          <a:noFill/>
        </p:spPr>
        <p:txBody>
          <a:bodyPr wrap="square" rtlCol="0">
            <a:spAutoFit/>
          </a:bodyPr>
          <a:lstStyle/>
          <a:p>
            <a:pPr algn="ctr"/>
            <a:r>
              <a:rPr lang="en-US" altLang="zh-CN" sz="3200" dirty="0">
                <a:solidFill>
                  <a:schemeClr val="bg1"/>
                </a:solidFill>
              </a:rPr>
              <a:t>03</a:t>
            </a:r>
            <a:endParaRPr lang="en-US" sz="3200" dirty="0">
              <a:solidFill>
                <a:schemeClr val="bg1"/>
              </a:solidFill>
            </a:endParaRPr>
          </a:p>
        </p:txBody>
      </p:sp>
      <p:sp>
        <p:nvSpPr>
          <p:cNvPr id="12" name="Rectangle 1"/>
          <p:cNvSpPr>
            <a:spLocks noChangeArrowheads="1"/>
          </p:cNvSpPr>
          <p:nvPr/>
        </p:nvSpPr>
        <p:spPr bwMode="auto">
          <a:xfrm>
            <a:off x="5886669" y="3319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矩形 13"/>
          <p:cNvSpPr/>
          <p:nvPr/>
        </p:nvSpPr>
        <p:spPr>
          <a:xfrm>
            <a:off x="952868" y="840350"/>
            <a:ext cx="1731563" cy="923330"/>
          </a:xfrm>
          <a:prstGeom prst="rect">
            <a:avLst/>
          </a:prstGeom>
          <a:noFill/>
        </p:spPr>
        <p:txBody>
          <a:bodyPr wrap="none" lIns="91440" tIns="45720" rIns="91440" bIns="45720">
            <a:spAutoFit/>
          </a:bodyPr>
          <a:lstStyle/>
          <a:p>
            <a:pPr algn="ctr"/>
            <a:r>
              <a:rPr lang="en-US" altLang="zh-CN" sz="5400" b="0" cap="none" spc="0" dirty="0">
                <a:ln w="0"/>
                <a:solidFill>
                  <a:srgbClr val="92D050"/>
                </a:solidFill>
                <a:effectLst>
                  <a:outerShdw blurRad="38100" dist="25400" dir="5400000" algn="ctr" rotWithShape="0">
                    <a:srgbClr val="6E747A">
                      <a:alpha val="43000"/>
                    </a:srgbClr>
                  </a:outerShdw>
                </a:effectLst>
              </a:rPr>
              <a:t>HLS II</a:t>
            </a:r>
            <a:endParaRPr lang="zh-CN" altLang="en-US" sz="5400" b="0" cap="none" spc="0" dirty="0">
              <a:ln w="0"/>
              <a:solidFill>
                <a:srgbClr val="92D050"/>
              </a:solidFill>
              <a:effectLst>
                <a:outerShdw blurRad="38100" dist="25400" dir="5400000" algn="ctr" rotWithShape="0">
                  <a:srgbClr val="6E747A">
                    <a:alpha val="43000"/>
                  </a:srgbClr>
                </a:outerShdw>
              </a:effectLst>
            </a:endParaRPr>
          </a:p>
        </p:txBody>
      </p:sp>
      <p:graphicFrame>
        <p:nvGraphicFramePr>
          <p:cNvPr id="15" name="表格 14"/>
          <p:cNvGraphicFramePr>
            <a:graphicFrameLocks noGrp="1"/>
          </p:cNvGraphicFramePr>
          <p:nvPr>
            <p:extLst>
              <p:ext uri="{D42A27DB-BD31-4B8C-83A1-F6EECF244321}">
                <p14:modId xmlns:p14="http://schemas.microsoft.com/office/powerpoint/2010/main" val="1280323860"/>
              </p:ext>
            </p:extLst>
          </p:nvPr>
        </p:nvGraphicFramePr>
        <p:xfrm>
          <a:off x="954046" y="2330750"/>
          <a:ext cx="4663170" cy="2119670"/>
        </p:xfrm>
        <a:graphic>
          <a:graphicData uri="http://schemas.openxmlformats.org/drawingml/2006/table">
            <a:tbl>
              <a:tblPr firstRow="1" bandRow="1">
                <a:tableStyleId>{5C22544A-7EE6-4342-B048-85BDC9FD1C3A}</a:tableStyleId>
              </a:tblPr>
              <a:tblGrid>
                <a:gridCol w="2477510">
                  <a:extLst>
                    <a:ext uri="{9D8B030D-6E8A-4147-A177-3AD203B41FA5}">
                      <a16:colId xmlns:a16="http://schemas.microsoft.com/office/drawing/2014/main" val="20000"/>
                    </a:ext>
                  </a:extLst>
                </a:gridCol>
                <a:gridCol w="2185660">
                  <a:extLst>
                    <a:ext uri="{9D8B030D-6E8A-4147-A177-3AD203B41FA5}">
                      <a16:colId xmlns:a16="http://schemas.microsoft.com/office/drawing/2014/main" val="20001"/>
                    </a:ext>
                  </a:extLst>
                </a:gridCol>
              </a:tblGrid>
              <a:tr h="423934">
                <a:tc>
                  <a:txBody>
                    <a:bodyPr/>
                    <a:lstStyle/>
                    <a:p>
                      <a:pPr algn="ctr"/>
                      <a:r>
                        <a:rPr lang="en-US" altLang="zh-CN" sz="1800"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Energy</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altLang="zh-CN" sz="1800"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800MeV</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extLst>
                  <a:ext uri="{0D108BD9-81ED-4DB2-BD59-A6C34878D82A}">
                    <a16:rowId xmlns:a16="http://schemas.microsoft.com/office/drawing/2014/main" val="10000"/>
                  </a:ext>
                </a:extLst>
              </a:tr>
              <a:tr h="423934">
                <a:tc>
                  <a:txBody>
                    <a:bodyPr/>
                    <a:lstStyle/>
                    <a:p>
                      <a:pPr algn="ctr"/>
                      <a:r>
                        <a:rPr lang="en-US" altLang="ko-KR" sz="1800"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RF Frequency </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altLang="ko-KR" sz="1800"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204 MHz</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extLst>
                  <a:ext uri="{0D108BD9-81ED-4DB2-BD59-A6C34878D82A}">
                    <a16:rowId xmlns:a16="http://schemas.microsoft.com/office/drawing/2014/main" val="10001"/>
                  </a:ext>
                </a:extLst>
              </a:tr>
              <a:tr h="423934">
                <a:tc>
                  <a:txBody>
                    <a:bodyPr/>
                    <a:lstStyle/>
                    <a:p>
                      <a:pPr algn="ctr"/>
                      <a:r>
                        <a:rPr lang="en-US" altLang="ko-KR" sz="1800"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Harmonic Number </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solidFill>
                      <a:srgbClr val="92D050"/>
                    </a:solidFill>
                  </a:tcPr>
                </a:tc>
                <a:tc>
                  <a:txBody>
                    <a:bodyPr/>
                    <a:lstStyle/>
                    <a:p>
                      <a:pPr algn="ctr"/>
                      <a:r>
                        <a:rPr lang="en-US" altLang="zh-CN" sz="1800" b="0" dirty="0">
                          <a:solidFill>
                            <a:schemeClr val="tx1"/>
                          </a:solidFill>
                          <a:latin typeface="Times New Roman" panose="02020603050405020304" pitchFamily="18" charset="0"/>
                          <a:cs typeface="Times New Roman" panose="02020603050405020304" pitchFamily="18" charset="0"/>
                        </a:rPr>
                        <a:t>24</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extLst>
                  <a:ext uri="{0D108BD9-81ED-4DB2-BD59-A6C34878D82A}">
                    <a16:rowId xmlns:a16="http://schemas.microsoft.com/office/drawing/2014/main" val="10002"/>
                  </a:ext>
                </a:extLst>
              </a:tr>
              <a:tr h="423934">
                <a:tc>
                  <a:txBody>
                    <a:bodyPr/>
                    <a:lstStyle/>
                    <a:p>
                      <a:pPr algn="ctr"/>
                      <a:r>
                        <a:rPr lang="en-US" altLang="zh-CN" sz="1800"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Current </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altLang="zh-CN" sz="1800"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360mA</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extLst>
                  <a:ext uri="{0D108BD9-81ED-4DB2-BD59-A6C34878D82A}">
                    <a16:rowId xmlns:a16="http://schemas.microsoft.com/office/drawing/2014/main" val="10003"/>
                  </a:ext>
                </a:extLst>
              </a:tr>
              <a:tr h="423934">
                <a:tc>
                  <a:txBody>
                    <a:bodyPr/>
                    <a:lstStyle/>
                    <a:p>
                      <a:pPr algn="ctr"/>
                      <a:r>
                        <a:rPr lang="en-US" altLang="zh-CN" sz="1800"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Circumference</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altLang="zh-CN" sz="1800"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66m</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
        <p:nvSpPr>
          <p:cNvPr id="11" name="矩形 10"/>
          <p:cNvSpPr/>
          <p:nvPr/>
        </p:nvSpPr>
        <p:spPr>
          <a:xfrm>
            <a:off x="952867" y="4795690"/>
            <a:ext cx="9707417" cy="923330"/>
          </a:xfrm>
          <a:prstGeom prst="rect">
            <a:avLst/>
          </a:prstGeom>
        </p:spPr>
        <p:txBody>
          <a:bodyPr wrap="square">
            <a:spAutoFit/>
          </a:bodyPr>
          <a:lstStyle/>
          <a:p>
            <a:pPr marL="0" lvl="0" indent="0" algn="just">
              <a:lnSpc>
                <a:spcPct val="90000"/>
              </a:lnSpc>
              <a:buClr>
                <a:schemeClr val="folHlink"/>
              </a:buClr>
              <a:buSzPct val="135000"/>
              <a:buNone/>
            </a:pPr>
            <a:r>
              <a:rPr lang="en-US" altLang="zh-CN" sz="2000" dirty="0">
                <a:latin typeface="Times New Roman" panose="02020603050405020304" pitchFamily="18" charset="0"/>
                <a:cs typeface="Times New Roman" panose="02020603050405020304" pitchFamily="18" charset="0"/>
              </a:rPr>
              <a:t>The beam under test is a narrow pulse with a repetition frequency of </a:t>
            </a:r>
            <a:r>
              <a:rPr lang="en-US" altLang="zh-CN" sz="2000" dirty="0">
                <a:solidFill>
                  <a:srgbClr val="FF0000"/>
                </a:solidFill>
                <a:latin typeface="Times New Roman" panose="02020603050405020304" pitchFamily="18" charset="0"/>
                <a:cs typeface="Times New Roman" panose="02020603050405020304" pitchFamily="18" charset="0"/>
              </a:rPr>
              <a:t>204 </a:t>
            </a:r>
            <a:r>
              <a:rPr lang="en-US" altLang="zh-CN" sz="2000" dirty="0" err="1">
                <a:solidFill>
                  <a:srgbClr val="FF0000"/>
                </a:solidFill>
                <a:latin typeface="Times New Roman" panose="02020603050405020304" pitchFamily="18" charset="0"/>
                <a:cs typeface="Times New Roman" panose="02020603050405020304" pitchFamily="18" charset="0"/>
              </a:rPr>
              <a:t>MHz</a:t>
            </a:r>
            <a:r>
              <a:rPr lang="en-US" altLang="zh-CN" sz="2000" dirty="0" err="1">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 Considering the interference lead by the high frequency cavity of the accelerator, second harmonic(</a:t>
            </a:r>
            <a:r>
              <a:rPr lang="en-US" altLang="zh-CN" sz="2000" dirty="0">
                <a:solidFill>
                  <a:srgbClr val="FF0000"/>
                </a:solidFill>
                <a:latin typeface="Times New Roman" panose="02020603050405020304" pitchFamily="18" charset="0"/>
                <a:cs typeface="Times New Roman" panose="02020603050405020304" pitchFamily="18" charset="0"/>
              </a:rPr>
              <a:t>408 MHz</a:t>
            </a:r>
            <a:r>
              <a:rPr lang="en-US" altLang="zh-CN" sz="2000" dirty="0">
                <a:latin typeface="Times New Roman" panose="02020603050405020304" pitchFamily="18" charset="0"/>
                <a:cs typeface="Times New Roman" panose="02020603050405020304" pitchFamily="18" charset="0"/>
              </a:rPr>
              <a:t>) is chosen as the input signal to calculate beam position.</a:t>
            </a:r>
            <a:endParaRPr lang="zh-CN" altLang="en-US" sz="2000" dirty="0">
              <a:latin typeface="Times New Roman" panose="02020603050405020304" pitchFamily="18" charset="0"/>
              <a:cs typeface="Times New Roman" panose="02020603050405020304" pitchFamily="18" charset="0"/>
            </a:endParaRPr>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6563" y="2089054"/>
            <a:ext cx="3113722" cy="2339506"/>
          </a:xfrm>
          <a:prstGeom prst="rect">
            <a:avLst/>
          </a:prstGeom>
        </p:spPr>
      </p:pic>
      <p:sp>
        <p:nvSpPr>
          <p:cNvPr id="17" name="文本框 16"/>
          <p:cNvSpPr txBox="1"/>
          <p:nvPr/>
        </p:nvSpPr>
        <p:spPr>
          <a:xfrm>
            <a:off x="3009418" y="967597"/>
            <a:ext cx="7984648" cy="1015663"/>
          </a:xfrm>
          <a:prstGeom prst="rect">
            <a:avLst/>
          </a:prstGeom>
          <a:noFill/>
        </p:spPr>
        <p:txBody>
          <a:bodyPr wrap="square" rtlCol="0">
            <a:spAutoFit/>
          </a:bodyPr>
          <a:lstStyle/>
          <a:p>
            <a:pPr algn="just"/>
            <a:r>
              <a:rPr lang="en-US" altLang="zh-CN" sz="2000" dirty="0">
                <a:latin typeface="Times New Roman" panose="02020603050405020304" pitchFamily="18" charset="0"/>
                <a:cs typeface="Times New Roman" panose="02020603050405020304" pitchFamily="18" charset="0"/>
              </a:rPr>
              <a:t>BPM electronics is designed according to the parameters of HLS II and the beam tests are conducted on the storage ring of HLS II since the HALF is still under preliminary research.</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1677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7" y="0"/>
            <a:ext cx="804826" cy="1126156"/>
          </a:xfrm>
          <a:prstGeom prst="rect">
            <a:avLst/>
          </a:prstGeom>
        </p:spPr>
      </p:pic>
      <p:sp>
        <p:nvSpPr>
          <p:cNvPr id="5" name="任意多边形 4"/>
          <p:cNvSpPr/>
          <p:nvPr/>
        </p:nvSpPr>
        <p:spPr>
          <a:xfrm rot="1171899">
            <a:off x="-193082" y="6410102"/>
            <a:ext cx="2193247" cy="775932"/>
          </a:xfrm>
          <a:custGeom>
            <a:avLst/>
            <a:gdLst>
              <a:gd name="connsiteX0" fmla="*/ 0 w 2968347"/>
              <a:gd name="connsiteY0" fmla="*/ 0 h 1045921"/>
              <a:gd name="connsiteX1" fmla="*/ 184384 w 2968347"/>
              <a:gd name="connsiteY1" fmla="*/ 23276 h 1045921"/>
              <a:gd name="connsiteX2" fmla="*/ 2256952 w 2968347"/>
              <a:gd name="connsiteY2" fmla="*/ 130150 h 1045921"/>
              <a:gd name="connsiteX3" fmla="*/ 2635963 w 2968347"/>
              <a:gd name="connsiteY3" fmla="*/ 126919 h 1045921"/>
              <a:gd name="connsiteX4" fmla="*/ 2966170 w 2968347"/>
              <a:gd name="connsiteY4" fmla="*/ 118411 h 1045921"/>
              <a:gd name="connsiteX5" fmla="*/ 2968347 w 2968347"/>
              <a:gd name="connsiteY5" fmla="*/ 124548 h 1045921"/>
              <a:gd name="connsiteX6" fmla="*/ 371030 w 2968347"/>
              <a:gd name="connsiteY6" fmla="*/ 1045921 h 1045921"/>
              <a:gd name="connsiteX7" fmla="*/ 0 w 2968347"/>
              <a:gd name="connsiteY7" fmla="*/ 0 h 10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8347" h="1045921">
                <a:moveTo>
                  <a:pt x="0" y="0"/>
                </a:moveTo>
                <a:lnTo>
                  <a:pt x="184384" y="23276"/>
                </a:lnTo>
                <a:cubicBezTo>
                  <a:pt x="776010" y="90751"/>
                  <a:pt x="1489226" y="130150"/>
                  <a:pt x="2256952" y="130150"/>
                </a:cubicBezTo>
                <a:cubicBezTo>
                  <a:pt x="2384907" y="130150"/>
                  <a:pt x="2511347" y="129056"/>
                  <a:pt x="2635963" y="126919"/>
                </a:cubicBezTo>
                <a:lnTo>
                  <a:pt x="2966170" y="118411"/>
                </a:lnTo>
                <a:lnTo>
                  <a:pt x="2968347" y="124548"/>
                </a:lnTo>
                <a:lnTo>
                  <a:pt x="371030" y="1045921"/>
                </a:lnTo>
                <a:lnTo>
                  <a:pt x="0" y="0"/>
                </a:lnTo>
                <a:close/>
              </a:path>
            </a:pathLst>
          </a:custGeom>
          <a:solidFill>
            <a:srgbClr val="2A4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任意多边形 5"/>
          <p:cNvSpPr/>
          <p:nvPr/>
        </p:nvSpPr>
        <p:spPr>
          <a:xfrm>
            <a:off x="10076988" y="4181748"/>
            <a:ext cx="2115012" cy="2676252"/>
          </a:xfrm>
          <a:custGeom>
            <a:avLst/>
            <a:gdLst>
              <a:gd name="connsiteX0" fmla="*/ 2115012 w 2115012"/>
              <a:gd name="connsiteY0" fmla="*/ 0 h 2676252"/>
              <a:gd name="connsiteX1" fmla="*/ 2115012 w 2115012"/>
              <a:gd name="connsiteY1" fmla="*/ 2676252 h 2676252"/>
              <a:gd name="connsiteX2" fmla="*/ 0 w 2115012"/>
              <a:gd name="connsiteY2" fmla="*/ 2676252 h 2676252"/>
              <a:gd name="connsiteX3" fmla="*/ 80809 w 2115012"/>
              <a:gd name="connsiteY3" fmla="*/ 2608275 h 2676252"/>
              <a:gd name="connsiteX4" fmla="*/ 1765727 w 2115012"/>
              <a:gd name="connsiteY4" fmla="*/ 568850 h 2676252"/>
              <a:gd name="connsiteX5" fmla="*/ 1968516 w 2115012"/>
              <a:gd name="connsiteY5" fmla="*/ 247391 h 267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012" h="2676252">
                <a:moveTo>
                  <a:pt x="2115012" y="0"/>
                </a:moveTo>
                <a:lnTo>
                  <a:pt x="2115012" y="2676252"/>
                </a:lnTo>
                <a:lnTo>
                  <a:pt x="0" y="2676252"/>
                </a:lnTo>
                <a:lnTo>
                  <a:pt x="80809" y="2608275"/>
                </a:lnTo>
                <a:cubicBezTo>
                  <a:pt x="603139" y="2145614"/>
                  <a:pt x="1206047" y="1429252"/>
                  <a:pt x="1765727" y="568850"/>
                </a:cubicBezTo>
                <a:cubicBezTo>
                  <a:pt x="1835687" y="461300"/>
                  <a:pt x="1903316" y="354044"/>
                  <a:pt x="1968516" y="247391"/>
                </a:cubicBezTo>
                <a:close/>
              </a:path>
            </a:pathLst>
          </a:custGeom>
          <a:solidFill>
            <a:srgbClr val="2A4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818583" y="114300"/>
            <a:ext cx="8216900" cy="584775"/>
          </a:xfrm>
          <a:prstGeom prst="rect">
            <a:avLst/>
          </a:prstGeom>
          <a:noFill/>
        </p:spPr>
        <p:txBody>
          <a:bodyPr wrap="square" rtlCol="0">
            <a:spAutoFit/>
          </a:bodyPr>
          <a:lstStyle/>
          <a:p>
            <a:r>
              <a:rPr lang="en-US" altLang="zh-CN" sz="3200">
                <a:solidFill>
                  <a:srgbClr val="223D6E"/>
                </a:solidFill>
                <a:latin typeface="微软雅黑" panose="020B0503020204020204" pitchFamily="34" charset="-122"/>
                <a:ea typeface="微软雅黑" panose="020B0503020204020204" pitchFamily="34" charset="-122"/>
              </a:rPr>
              <a:t>Overall system design</a:t>
            </a:r>
            <a:endParaRPr lang="en-US" altLang="zh-CN" sz="3200" dirty="0">
              <a:solidFill>
                <a:srgbClr val="223D6E"/>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1341100" y="6152511"/>
            <a:ext cx="723900" cy="584775"/>
          </a:xfrm>
          <a:prstGeom prst="rect">
            <a:avLst/>
          </a:prstGeom>
          <a:noFill/>
        </p:spPr>
        <p:txBody>
          <a:bodyPr wrap="square" rtlCol="0">
            <a:spAutoFit/>
          </a:bodyPr>
          <a:lstStyle/>
          <a:p>
            <a:pPr algn="ctr"/>
            <a:r>
              <a:rPr lang="en-US" altLang="zh-CN" sz="3200" dirty="0">
                <a:solidFill>
                  <a:schemeClr val="bg1"/>
                </a:solidFill>
              </a:rPr>
              <a:t>04</a:t>
            </a:r>
            <a:endParaRPr lang="en-US" sz="3200" dirty="0">
              <a:solidFill>
                <a:schemeClr val="bg1"/>
              </a:solidFill>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539" y="1007965"/>
            <a:ext cx="7063427" cy="2992571"/>
          </a:xfrm>
          <a:prstGeom prst="rect">
            <a:avLst/>
          </a:prstGeom>
        </p:spPr>
      </p:pic>
      <p:sp>
        <p:nvSpPr>
          <p:cNvPr id="7" name="文本框 6"/>
          <p:cNvSpPr txBox="1"/>
          <p:nvPr/>
        </p:nvSpPr>
        <p:spPr>
          <a:xfrm>
            <a:off x="8161404" y="1073089"/>
            <a:ext cx="3661047" cy="2862322"/>
          </a:xfrm>
          <a:prstGeom prst="rect">
            <a:avLst/>
          </a:prstGeom>
          <a:noFill/>
          <a:ln w="28575">
            <a:solidFill>
              <a:schemeClr val="tx2"/>
            </a:solidFill>
          </a:ln>
        </p:spPr>
        <p:txBody>
          <a:bodyPr wrap="square" rtlCol="0">
            <a:spAutoFit/>
          </a:bodyPr>
          <a:lstStyle/>
          <a:p>
            <a:pPr marL="285750" indent="-285750" algn="just">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an MicroTCA.4 module </a:t>
            </a:r>
          </a:p>
          <a:p>
            <a:pPr algn="just"/>
            <a:r>
              <a:rPr lang="en-US" altLang="zh-CN" dirty="0">
                <a:latin typeface="Times New Roman" panose="02020603050405020304" pitchFamily="18" charset="0"/>
                <a:cs typeface="Times New Roman" panose="02020603050405020304" pitchFamily="18" charset="0"/>
              </a:rPr>
              <a:t>     --a chassis</a:t>
            </a:r>
          </a:p>
          <a:p>
            <a:pPr algn="just"/>
            <a:r>
              <a:rPr lang="en-US" altLang="zh-CN" dirty="0">
                <a:latin typeface="Times New Roman" panose="02020603050405020304" pitchFamily="18" charset="0"/>
                <a:cs typeface="Times New Roman" panose="02020603050405020304" pitchFamily="18" charset="0"/>
              </a:rPr>
              <a:t>     --a power supply</a:t>
            </a:r>
          </a:p>
          <a:p>
            <a:pPr algn="just"/>
            <a:r>
              <a:rPr lang="en-US" altLang="zh-CN" dirty="0">
                <a:solidFill>
                  <a:srgbClr val="FF0000"/>
                </a:solidFill>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SIS8900</a:t>
            </a:r>
            <a:r>
              <a:rPr lang="en-US" altLang="zh-CN" dirty="0">
                <a:latin typeface="Times New Roman" panose="02020603050405020304" pitchFamily="18" charset="0"/>
                <a:cs typeface="Times New Roman" panose="02020603050405020304" pitchFamily="18" charset="0"/>
              </a:rPr>
              <a:t> </a:t>
            </a:r>
          </a:p>
          <a:p>
            <a:pPr algn="just"/>
            <a:r>
              <a:rPr lang="en-US" altLang="zh-CN" dirty="0">
                <a:solidFill>
                  <a:srgbClr val="FF0000"/>
                </a:solidFill>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SIS8300L2</a:t>
            </a:r>
          </a:p>
          <a:p>
            <a:pPr algn="just"/>
            <a:r>
              <a:rPr lang="en-US" altLang="zh-CN" dirty="0">
                <a:solidFill>
                  <a:srgbClr val="FF0000"/>
                </a:solidFill>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t>
            </a:r>
          </a:p>
          <a:p>
            <a:pPr algn="just"/>
            <a:endParaRPr lang="en-US" altLang="zh-CN"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a customized RF front end module</a:t>
            </a:r>
          </a:p>
          <a:p>
            <a:pPr algn="just"/>
            <a:endParaRPr lang="en-US" altLang="zh-CN"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a frequency synthesizer</a:t>
            </a:r>
            <a:endParaRPr lang="zh-CN" altLang="en-US"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818583" y="4374550"/>
            <a:ext cx="8910310" cy="2246769"/>
          </a:xfrm>
          <a:prstGeom prst="rect">
            <a:avLst/>
          </a:prstGeom>
          <a:noFill/>
          <a:ln w="28575">
            <a:noFill/>
          </a:ln>
        </p:spPr>
        <p:txBody>
          <a:bodyPr wrap="square" rtlCol="0">
            <a:spAutoFit/>
          </a:bodyPr>
          <a:lstStyle/>
          <a:p>
            <a:pPr marL="285750" indent="-285750" algn="just">
              <a:buFont typeface="Wingdings" panose="05000000000000000000" pitchFamily="2" charset="2"/>
              <a:buChar char="u"/>
            </a:pPr>
            <a:r>
              <a:rPr lang="en-US" altLang="zh-CN" sz="2000" dirty="0">
                <a:latin typeface="Times New Roman" panose="02020603050405020304" pitchFamily="18" charset="0"/>
                <a:cs typeface="Times New Roman" panose="02020603050405020304" pitchFamily="18" charset="0"/>
              </a:rPr>
              <a:t>RF front end </a:t>
            </a:r>
          </a:p>
          <a:p>
            <a:pPr algn="just"/>
            <a:r>
              <a:rPr lang="en-US" altLang="zh-CN" sz="2000" dirty="0">
                <a:latin typeface="Times New Roman" panose="02020603050405020304" pitchFamily="18" charset="0"/>
                <a:cs typeface="Times New Roman" panose="02020603050405020304" pitchFamily="18" charset="0"/>
              </a:rPr>
              <a:t>adjustable gain </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increase the dynamic range</a:t>
            </a:r>
          </a:p>
          <a:p>
            <a:pPr algn="just"/>
            <a:r>
              <a:rPr lang="en-US" altLang="zh-CN" sz="2000" dirty="0">
                <a:latin typeface="Times New Roman" panose="02020603050405020304" pitchFamily="18" charset="0"/>
                <a:cs typeface="Times New Roman" panose="02020603050405020304" pitchFamily="18" charset="0"/>
              </a:rPr>
              <a:t>crossbar switches </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eliminate the gain drift of individual channel </a:t>
            </a:r>
          </a:p>
          <a:p>
            <a:pPr marL="285750" indent="-285750" algn="just">
              <a:buFont typeface="Wingdings" panose="05000000000000000000" pitchFamily="2" charset="2"/>
              <a:buChar char="u"/>
            </a:pPr>
            <a:r>
              <a:rPr lang="en-US" altLang="zh-CN" sz="2000" dirty="0">
                <a:latin typeface="Times New Roman" panose="02020603050405020304" pitchFamily="18" charset="0"/>
                <a:cs typeface="Times New Roman" panose="02020603050405020304" pitchFamily="18" charset="0"/>
              </a:rPr>
              <a:t>ADC</a:t>
            </a:r>
          </a:p>
          <a:p>
            <a:pPr algn="just"/>
            <a:r>
              <a:rPr lang="en-US" altLang="zh-CN" sz="2000" dirty="0">
                <a:latin typeface="Times New Roman" panose="02020603050405020304" pitchFamily="18" charset="0"/>
                <a:cs typeface="Times New Roman" panose="02020603050405020304" pitchFamily="18" charset="0"/>
              </a:rPr>
              <a:t> IQ sampling scheme </a:t>
            </a:r>
          </a:p>
          <a:p>
            <a:pPr marL="285750" indent="-285750" algn="just">
              <a:buFont typeface="Wingdings" panose="05000000000000000000" pitchFamily="2" charset="2"/>
              <a:buChar char="u"/>
            </a:pPr>
            <a:r>
              <a:rPr lang="en-US" altLang="zh-CN" sz="2000" dirty="0">
                <a:latin typeface="Times New Roman" panose="02020603050405020304" pitchFamily="18" charset="0"/>
                <a:cs typeface="Times New Roman" panose="02020603050405020304" pitchFamily="18" charset="0"/>
              </a:rPr>
              <a:t>digital signal processing (DSP) </a:t>
            </a:r>
          </a:p>
          <a:p>
            <a:pPr algn="just"/>
            <a:r>
              <a:rPr lang="en-US" altLang="zh-CN" sz="2000" dirty="0">
                <a:latin typeface="Times New Roman" panose="02020603050405020304" pitchFamily="18" charset="0"/>
                <a:cs typeface="Times New Roman" panose="02020603050405020304" pitchFamily="18" charset="0"/>
              </a:rPr>
              <a:t>FPGA</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 filtering, decimation, CORDIC algorithm, difference-over-sum algorithm…</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4589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7" y="0"/>
            <a:ext cx="804826" cy="1126156"/>
          </a:xfrm>
          <a:prstGeom prst="rect">
            <a:avLst/>
          </a:prstGeom>
        </p:spPr>
      </p:pic>
      <p:sp>
        <p:nvSpPr>
          <p:cNvPr id="5" name="任意多边形 4"/>
          <p:cNvSpPr/>
          <p:nvPr/>
        </p:nvSpPr>
        <p:spPr>
          <a:xfrm rot="1171899">
            <a:off x="-260243" y="6214326"/>
            <a:ext cx="2968347" cy="1045921"/>
          </a:xfrm>
          <a:custGeom>
            <a:avLst/>
            <a:gdLst>
              <a:gd name="connsiteX0" fmla="*/ 0 w 2968347"/>
              <a:gd name="connsiteY0" fmla="*/ 0 h 1045921"/>
              <a:gd name="connsiteX1" fmla="*/ 184384 w 2968347"/>
              <a:gd name="connsiteY1" fmla="*/ 23276 h 1045921"/>
              <a:gd name="connsiteX2" fmla="*/ 2256952 w 2968347"/>
              <a:gd name="connsiteY2" fmla="*/ 130150 h 1045921"/>
              <a:gd name="connsiteX3" fmla="*/ 2635963 w 2968347"/>
              <a:gd name="connsiteY3" fmla="*/ 126919 h 1045921"/>
              <a:gd name="connsiteX4" fmla="*/ 2966170 w 2968347"/>
              <a:gd name="connsiteY4" fmla="*/ 118411 h 1045921"/>
              <a:gd name="connsiteX5" fmla="*/ 2968347 w 2968347"/>
              <a:gd name="connsiteY5" fmla="*/ 124548 h 1045921"/>
              <a:gd name="connsiteX6" fmla="*/ 371030 w 2968347"/>
              <a:gd name="connsiteY6" fmla="*/ 1045921 h 1045921"/>
              <a:gd name="connsiteX7" fmla="*/ 0 w 2968347"/>
              <a:gd name="connsiteY7" fmla="*/ 0 h 10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8347" h="1045921">
                <a:moveTo>
                  <a:pt x="0" y="0"/>
                </a:moveTo>
                <a:lnTo>
                  <a:pt x="184384" y="23276"/>
                </a:lnTo>
                <a:cubicBezTo>
                  <a:pt x="776010" y="90751"/>
                  <a:pt x="1489226" y="130150"/>
                  <a:pt x="2256952" y="130150"/>
                </a:cubicBezTo>
                <a:cubicBezTo>
                  <a:pt x="2384907" y="130150"/>
                  <a:pt x="2511347" y="129056"/>
                  <a:pt x="2635963" y="126919"/>
                </a:cubicBezTo>
                <a:lnTo>
                  <a:pt x="2966170" y="118411"/>
                </a:lnTo>
                <a:lnTo>
                  <a:pt x="2968347" y="124548"/>
                </a:lnTo>
                <a:lnTo>
                  <a:pt x="371030" y="1045921"/>
                </a:lnTo>
                <a:lnTo>
                  <a:pt x="0" y="0"/>
                </a:lnTo>
                <a:close/>
              </a:path>
            </a:pathLst>
          </a:custGeom>
          <a:solidFill>
            <a:srgbClr val="2A4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任意多边形 5"/>
          <p:cNvSpPr/>
          <p:nvPr/>
        </p:nvSpPr>
        <p:spPr>
          <a:xfrm>
            <a:off x="10076988" y="4181748"/>
            <a:ext cx="2115012" cy="2676252"/>
          </a:xfrm>
          <a:custGeom>
            <a:avLst/>
            <a:gdLst>
              <a:gd name="connsiteX0" fmla="*/ 2115012 w 2115012"/>
              <a:gd name="connsiteY0" fmla="*/ 0 h 2676252"/>
              <a:gd name="connsiteX1" fmla="*/ 2115012 w 2115012"/>
              <a:gd name="connsiteY1" fmla="*/ 2676252 h 2676252"/>
              <a:gd name="connsiteX2" fmla="*/ 0 w 2115012"/>
              <a:gd name="connsiteY2" fmla="*/ 2676252 h 2676252"/>
              <a:gd name="connsiteX3" fmla="*/ 80809 w 2115012"/>
              <a:gd name="connsiteY3" fmla="*/ 2608275 h 2676252"/>
              <a:gd name="connsiteX4" fmla="*/ 1765727 w 2115012"/>
              <a:gd name="connsiteY4" fmla="*/ 568850 h 2676252"/>
              <a:gd name="connsiteX5" fmla="*/ 1968516 w 2115012"/>
              <a:gd name="connsiteY5" fmla="*/ 247391 h 267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012" h="2676252">
                <a:moveTo>
                  <a:pt x="2115012" y="0"/>
                </a:moveTo>
                <a:lnTo>
                  <a:pt x="2115012" y="2676252"/>
                </a:lnTo>
                <a:lnTo>
                  <a:pt x="0" y="2676252"/>
                </a:lnTo>
                <a:lnTo>
                  <a:pt x="80809" y="2608275"/>
                </a:lnTo>
                <a:cubicBezTo>
                  <a:pt x="603139" y="2145614"/>
                  <a:pt x="1206047" y="1429252"/>
                  <a:pt x="1765727" y="568850"/>
                </a:cubicBezTo>
                <a:cubicBezTo>
                  <a:pt x="1835687" y="461300"/>
                  <a:pt x="1903316" y="354044"/>
                  <a:pt x="1968516" y="247391"/>
                </a:cubicBezTo>
                <a:close/>
              </a:path>
            </a:pathLst>
          </a:custGeom>
          <a:solidFill>
            <a:srgbClr val="2A4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818583" y="114300"/>
            <a:ext cx="8216900" cy="584775"/>
          </a:xfrm>
          <a:prstGeom prst="rect">
            <a:avLst/>
          </a:prstGeom>
          <a:noFill/>
        </p:spPr>
        <p:txBody>
          <a:bodyPr wrap="square" rtlCol="0">
            <a:spAutoFit/>
          </a:bodyPr>
          <a:lstStyle/>
          <a:p>
            <a:r>
              <a:rPr lang="en-US" altLang="zh-CN" sz="3200" dirty="0">
                <a:solidFill>
                  <a:srgbClr val="223D6E"/>
                </a:solidFill>
                <a:latin typeface="微软雅黑" panose="020B0503020204020204" pitchFamily="34" charset="-122"/>
                <a:ea typeface="微软雅黑" panose="020B0503020204020204" pitchFamily="34" charset="-122"/>
              </a:rPr>
              <a:t>Overall system design -- hardware</a:t>
            </a:r>
          </a:p>
        </p:txBody>
      </p:sp>
      <p:sp>
        <p:nvSpPr>
          <p:cNvPr id="11" name="文本框 10"/>
          <p:cNvSpPr txBox="1"/>
          <p:nvPr/>
        </p:nvSpPr>
        <p:spPr>
          <a:xfrm>
            <a:off x="11341100" y="6152511"/>
            <a:ext cx="723900" cy="584775"/>
          </a:xfrm>
          <a:prstGeom prst="rect">
            <a:avLst/>
          </a:prstGeom>
          <a:noFill/>
        </p:spPr>
        <p:txBody>
          <a:bodyPr wrap="square" rtlCol="0">
            <a:spAutoFit/>
          </a:bodyPr>
          <a:lstStyle/>
          <a:p>
            <a:pPr algn="ctr"/>
            <a:r>
              <a:rPr lang="en-US" altLang="zh-CN" sz="3200" dirty="0">
                <a:solidFill>
                  <a:schemeClr val="bg1"/>
                </a:solidFill>
              </a:rPr>
              <a:t>05</a:t>
            </a:r>
            <a:endParaRPr lang="en-US" sz="3200" dirty="0">
              <a:solidFill>
                <a:schemeClr val="bg1"/>
              </a:solidFill>
            </a:endParaRP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8662" y="3159775"/>
            <a:ext cx="7514410" cy="3069465"/>
          </a:xfrm>
          <a:prstGeom prst="rect">
            <a:avLst/>
          </a:prstGeom>
        </p:spPr>
      </p:pic>
      <p:sp>
        <p:nvSpPr>
          <p:cNvPr id="14" name="文本框 13"/>
          <p:cNvSpPr txBox="1"/>
          <p:nvPr/>
        </p:nvSpPr>
        <p:spPr>
          <a:xfrm>
            <a:off x="1358854" y="1126156"/>
            <a:ext cx="9046787" cy="1883262"/>
          </a:xfrm>
          <a:prstGeom prst="rect">
            <a:avLst/>
          </a:prstGeom>
          <a:noFill/>
        </p:spPr>
        <p:txBody>
          <a:bodyPr wrap="square" rtlCol="0">
            <a:spAutoFit/>
          </a:bodyPr>
          <a:lstStyle/>
          <a:p>
            <a:endParaRPr lang="zh-CN" altLang="en-US" dirty="0"/>
          </a:p>
        </p:txBody>
      </p:sp>
      <p:sp>
        <p:nvSpPr>
          <p:cNvPr id="15" name="文本框 14"/>
          <p:cNvSpPr txBox="1"/>
          <p:nvPr/>
        </p:nvSpPr>
        <p:spPr>
          <a:xfrm>
            <a:off x="924908" y="975799"/>
            <a:ext cx="10111688" cy="1938992"/>
          </a:xfrm>
          <a:prstGeom prst="rect">
            <a:avLst/>
          </a:prstGeom>
          <a:noFill/>
        </p:spPr>
        <p:txBody>
          <a:bodyPr wrap="square" rtlCol="0">
            <a:spAutoFit/>
          </a:bodyPr>
          <a:lstStyle/>
          <a:p>
            <a:pPr algn="just"/>
            <a:r>
              <a:rPr lang="en-US" altLang="zh-CN" sz="2000" dirty="0">
                <a:solidFill>
                  <a:schemeClr val="accent1">
                    <a:lumMod val="50000"/>
                  </a:schemeClr>
                </a:solidFill>
                <a:latin typeface="Times New Roman" panose="02020603050405020304" pitchFamily="18" charset="0"/>
                <a:cs typeface="Times New Roman" panose="02020603050405020304" pitchFamily="18" charset="0"/>
              </a:rPr>
              <a:t>RF front end module</a:t>
            </a:r>
          </a:p>
          <a:p>
            <a:pPr algn="just"/>
            <a:endParaRPr lang="en-US" altLang="zh-CN" sz="2000" dirty="0">
              <a:solidFill>
                <a:schemeClr val="accent1">
                  <a:lumMod val="50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customized to adjust the signals from the four BPM electrodes before the SIS8900 RTM card</a:t>
            </a:r>
          </a:p>
          <a:p>
            <a:pPr marL="285750" indent="-285750" algn="just">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composed of a crossbar switch and four identical RF channels </a:t>
            </a:r>
          </a:p>
          <a:p>
            <a:pPr marL="285750" indent="-285750" algn="just">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manufactured using a FR-4 laminate of four layers</a:t>
            </a:r>
          </a:p>
          <a:p>
            <a:pPr marL="285750" indent="-285750" algn="just">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housed in an Al enclosure for the electromagnetic shielding </a:t>
            </a:r>
          </a:p>
        </p:txBody>
      </p:sp>
    </p:spTree>
    <p:extLst>
      <p:ext uri="{BB962C8B-B14F-4D97-AF65-F5344CB8AC3E}">
        <p14:creationId xmlns:p14="http://schemas.microsoft.com/office/powerpoint/2010/main" val="3980313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7" y="0"/>
            <a:ext cx="804826" cy="1126156"/>
          </a:xfrm>
          <a:prstGeom prst="rect">
            <a:avLst/>
          </a:prstGeom>
        </p:spPr>
      </p:pic>
      <p:sp>
        <p:nvSpPr>
          <p:cNvPr id="5" name="任意多边形 4"/>
          <p:cNvSpPr/>
          <p:nvPr/>
        </p:nvSpPr>
        <p:spPr>
          <a:xfrm rot="1171899">
            <a:off x="-260243" y="6214326"/>
            <a:ext cx="2968347" cy="1045921"/>
          </a:xfrm>
          <a:custGeom>
            <a:avLst/>
            <a:gdLst>
              <a:gd name="connsiteX0" fmla="*/ 0 w 2968347"/>
              <a:gd name="connsiteY0" fmla="*/ 0 h 1045921"/>
              <a:gd name="connsiteX1" fmla="*/ 184384 w 2968347"/>
              <a:gd name="connsiteY1" fmla="*/ 23276 h 1045921"/>
              <a:gd name="connsiteX2" fmla="*/ 2256952 w 2968347"/>
              <a:gd name="connsiteY2" fmla="*/ 130150 h 1045921"/>
              <a:gd name="connsiteX3" fmla="*/ 2635963 w 2968347"/>
              <a:gd name="connsiteY3" fmla="*/ 126919 h 1045921"/>
              <a:gd name="connsiteX4" fmla="*/ 2966170 w 2968347"/>
              <a:gd name="connsiteY4" fmla="*/ 118411 h 1045921"/>
              <a:gd name="connsiteX5" fmla="*/ 2968347 w 2968347"/>
              <a:gd name="connsiteY5" fmla="*/ 124548 h 1045921"/>
              <a:gd name="connsiteX6" fmla="*/ 371030 w 2968347"/>
              <a:gd name="connsiteY6" fmla="*/ 1045921 h 1045921"/>
              <a:gd name="connsiteX7" fmla="*/ 0 w 2968347"/>
              <a:gd name="connsiteY7" fmla="*/ 0 h 10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8347" h="1045921">
                <a:moveTo>
                  <a:pt x="0" y="0"/>
                </a:moveTo>
                <a:lnTo>
                  <a:pt x="184384" y="23276"/>
                </a:lnTo>
                <a:cubicBezTo>
                  <a:pt x="776010" y="90751"/>
                  <a:pt x="1489226" y="130150"/>
                  <a:pt x="2256952" y="130150"/>
                </a:cubicBezTo>
                <a:cubicBezTo>
                  <a:pt x="2384907" y="130150"/>
                  <a:pt x="2511347" y="129056"/>
                  <a:pt x="2635963" y="126919"/>
                </a:cubicBezTo>
                <a:lnTo>
                  <a:pt x="2966170" y="118411"/>
                </a:lnTo>
                <a:lnTo>
                  <a:pt x="2968347" y="124548"/>
                </a:lnTo>
                <a:lnTo>
                  <a:pt x="371030" y="1045921"/>
                </a:lnTo>
                <a:lnTo>
                  <a:pt x="0" y="0"/>
                </a:lnTo>
                <a:close/>
              </a:path>
            </a:pathLst>
          </a:custGeom>
          <a:solidFill>
            <a:srgbClr val="2A4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任意多边形 5"/>
          <p:cNvSpPr/>
          <p:nvPr/>
        </p:nvSpPr>
        <p:spPr>
          <a:xfrm>
            <a:off x="10076988" y="4181748"/>
            <a:ext cx="2115012" cy="2676252"/>
          </a:xfrm>
          <a:custGeom>
            <a:avLst/>
            <a:gdLst>
              <a:gd name="connsiteX0" fmla="*/ 2115012 w 2115012"/>
              <a:gd name="connsiteY0" fmla="*/ 0 h 2676252"/>
              <a:gd name="connsiteX1" fmla="*/ 2115012 w 2115012"/>
              <a:gd name="connsiteY1" fmla="*/ 2676252 h 2676252"/>
              <a:gd name="connsiteX2" fmla="*/ 0 w 2115012"/>
              <a:gd name="connsiteY2" fmla="*/ 2676252 h 2676252"/>
              <a:gd name="connsiteX3" fmla="*/ 80809 w 2115012"/>
              <a:gd name="connsiteY3" fmla="*/ 2608275 h 2676252"/>
              <a:gd name="connsiteX4" fmla="*/ 1765727 w 2115012"/>
              <a:gd name="connsiteY4" fmla="*/ 568850 h 2676252"/>
              <a:gd name="connsiteX5" fmla="*/ 1968516 w 2115012"/>
              <a:gd name="connsiteY5" fmla="*/ 247391 h 267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012" h="2676252">
                <a:moveTo>
                  <a:pt x="2115012" y="0"/>
                </a:moveTo>
                <a:lnTo>
                  <a:pt x="2115012" y="2676252"/>
                </a:lnTo>
                <a:lnTo>
                  <a:pt x="0" y="2676252"/>
                </a:lnTo>
                <a:lnTo>
                  <a:pt x="80809" y="2608275"/>
                </a:lnTo>
                <a:cubicBezTo>
                  <a:pt x="603139" y="2145614"/>
                  <a:pt x="1206047" y="1429252"/>
                  <a:pt x="1765727" y="568850"/>
                </a:cubicBezTo>
                <a:cubicBezTo>
                  <a:pt x="1835687" y="461300"/>
                  <a:pt x="1903316" y="354044"/>
                  <a:pt x="1968516" y="247391"/>
                </a:cubicBezTo>
                <a:close/>
              </a:path>
            </a:pathLst>
          </a:custGeom>
          <a:solidFill>
            <a:srgbClr val="2A4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818583" y="114300"/>
            <a:ext cx="8216900" cy="584775"/>
          </a:xfrm>
          <a:prstGeom prst="rect">
            <a:avLst/>
          </a:prstGeom>
          <a:noFill/>
        </p:spPr>
        <p:txBody>
          <a:bodyPr wrap="square" rtlCol="0">
            <a:spAutoFit/>
          </a:bodyPr>
          <a:lstStyle/>
          <a:p>
            <a:r>
              <a:rPr lang="en-US" altLang="zh-CN" sz="3200" dirty="0">
                <a:solidFill>
                  <a:srgbClr val="223D6E"/>
                </a:solidFill>
                <a:latin typeface="微软雅黑" panose="020B0503020204020204" pitchFamily="34" charset="-122"/>
                <a:ea typeface="微软雅黑" panose="020B0503020204020204" pitchFamily="34" charset="-122"/>
              </a:rPr>
              <a:t>Overall system design -- hardware</a:t>
            </a:r>
          </a:p>
        </p:txBody>
      </p:sp>
      <p:sp>
        <p:nvSpPr>
          <p:cNvPr id="11" name="文本框 10"/>
          <p:cNvSpPr txBox="1"/>
          <p:nvPr/>
        </p:nvSpPr>
        <p:spPr>
          <a:xfrm>
            <a:off x="11341100" y="6152511"/>
            <a:ext cx="723900" cy="584775"/>
          </a:xfrm>
          <a:prstGeom prst="rect">
            <a:avLst/>
          </a:prstGeom>
          <a:noFill/>
        </p:spPr>
        <p:txBody>
          <a:bodyPr wrap="square" rtlCol="0">
            <a:spAutoFit/>
          </a:bodyPr>
          <a:lstStyle/>
          <a:p>
            <a:pPr algn="ctr"/>
            <a:r>
              <a:rPr lang="en-US" altLang="zh-CN" sz="3200" dirty="0">
                <a:solidFill>
                  <a:schemeClr val="bg1"/>
                </a:solidFill>
              </a:rPr>
              <a:t>06</a:t>
            </a:r>
            <a:endParaRPr lang="en-US" sz="3200" dirty="0">
              <a:solidFill>
                <a:schemeClr val="bg1"/>
              </a:solidFill>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1372" y="3098349"/>
            <a:ext cx="8367066" cy="3054162"/>
          </a:xfrm>
          <a:prstGeom prst="rect">
            <a:avLst/>
          </a:prstGeom>
        </p:spPr>
      </p:pic>
      <p:sp>
        <p:nvSpPr>
          <p:cNvPr id="7" name="文本框 6"/>
          <p:cNvSpPr txBox="1"/>
          <p:nvPr/>
        </p:nvSpPr>
        <p:spPr>
          <a:xfrm>
            <a:off x="944136" y="990363"/>
            <a:ext cx="10281539" cy="1631216"/>
          </a:xfrm>
          <a:prstGeom prst="rect">
            <a:avLst/>
          </a:prstGeom>
          <a:noFill/>
        </p:spPr>
        <p:txBody>
          <a:bodyPr wrap="square" rtlCol="0">
            <a:spAutoFit/>
          </a:bodyPr>
          <a:lstStyle/>
          <a:p>
            <a:pPr algn="just"/>
            <a:r>
              <a:rPr lang="en-US" altLang="zh-CN" sz="2000" dirty="0">
                <a:solidFill>
                  <a:schemeClr val="accent1">
                    <a:lumMod val="50000"/>
                  </a:schemeClr>
                </a:solidFill>
                <a:latin typeface="Times New Roman" panose="02020603050405020304" pitchFamily="18" charset="0"/>
                <a:cs typeface="Times New Roman" panose="02020603050405020304" pitchFamily="18" charset="0"/>
              </a:rPr>
              <a:t>Frequency synthesizer</a:t>
            </a:r>
          </a:p>
          <a:p>
            <a:pPr algn="just"/>
            <a:endParaRPr lang="en-US" altLang="zh-CN"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a low jitter ADC clock signal for the BPM electronics </a:t>
            </a:r>
          </a:p>
          <a:p>
            <a:pPr marL="342900" indent="-342900" algn="just">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a 408 MHz RF signal for offline tests</a:t>
            </a:r>
          </a:p>
          <a:p>
            <a:pPr marL="342900" indent="-342900" algn="just">
              <a:buFont typeface="Wingdings" panose="05000000000000000000" pitchFamily="2" charset="2"/>
              <a:buChar char="Ø"/>
            </a:pPr>
            <a:r>
              <a:rPr lang="en-US" altLang="zh-CN" sz="2000" dirty="0">
                <a:solidFill>
                  <a:srgbClr val="FF0000"/>
                </a:solidFill>
                <a:latin typeface="Times New Roman" panose="02020603050405020304" pitchFamily="18" charset="0"/>
                <a:cs typeface="Times New Roman" panose="02020603050405020304" pitchFamily="18" charset="0"/>
              </a:rPr>
              <a:t>External</a:t>
            </a:r>
            <a:r>
              <a:rPr lang="en-US" altLang="zh-CN" sz="2000" dirty="0">
                <a:latin typeface="Times New Roman" panose="02020603050405020304" pitchFamily="18" charset="0"/>
                <a:cs typeface="Times New Roman" panose="02020603050405020304" pitchFamily="18" charset="0"/>
              </a:rPr>
              <a:t> and </a:t>
            </a:r>
            <a:r>
              <a:rPr lang="en-US" altLang="zh-CN" sz="2000" dirty="0">
                <a:solidFill>
                  <a:srgbClr val="FF0000"/>
                </a:solidFill>
                <a:latin typeface="Times New Roman" panose="02020603050405020304" pitchFamily="18" charset="0"/>
                <a:cs typeface="Times New Roman" panose="02020603050405020304" pitchFamily="18" charset="0"/>
              </a:rPr>
              <a:t>Internal</a:t>
            </a:r>
            <a:r>
              <a:rPr lang="en-US" altLang="zh-CN" sz="2000" dirty="0">
                <a:latin typeface="Times New Roman" panose="02020603050405020304" pitchFamily="18" charset="0"/>
                <a:cs typeface="Times New Roman" panose="02020603050405020304" pitchFamily="18" charset="0"/>
              </a:rPr>
              <a:t> reference signals</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4402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7" y="0"/>
            <a:ext cx="804826" cy="1126156"/>
          </a:xfrm>
          <a:prstGeom prst="rect">
            <a:avLst/>
          </a:prstGeom>
        </p:spPr>
      </p:pic>
      <p:sp>
        <p:nvSpPr>
          <p:cNvPr id="5" name="任意多边形 4"/>
          <p:cNvSpPr/>
          <p:nvPr/>
        </p:nvSpPr>
        <p:spPr>
          <a:xfrm rot="1171899">
            <a:off x="-260243" y="6214326"/>
            <a:ext cx="2968347" cy="1045921"/>
          </a:xfrm>
          <a:custGeom>
            <a:avLst/>
            <a:gdLst>
              <a:gd name="connsiteX0" fmla="*/ 0 w 2968347"/>
              <a:gd name="connsiteY0" fmla="*/ 0 h 1045921"/>
              <a:gd name="connsiteX1" fmla="*/ 184384 w 2968347"/>
              <a:gd name="connsiteY1" fmla="*/ 23276 h 1045921"/>
              <a:gd name="connsiteX2" fmla="*/ 2256952 w 2968347"/>
              <a:gd name="connsiteY2" fmla="*/ 130150 h 1045921"/>
              <a:gd name="connsiteX3" fmla="*/ 2635963 w 2968347"/>
              <a:gd name="connsiteY3" fmla="*/ 126919 h 1045921"/>
              <a:gd name="connsiteX4" fmla="*/ 2966170 w 2968347"/>
              <a:gd name="connsiteY4" fmla="*/ 118411 h 1045921"/>
              <a:gd name="connsiteX5" fmla="*/ 2968347 w 2968347"/>
              <a:gd name="connsiteY5" fmla="*/ 124548 h 1045921"/>
              <a:gd name="connsiteX6" fmla="*/ 371030 w 2968347"/>
              <a:gd name="connsiteY6" fmla="*/ 1045921 h 1045921"/>
              <a:gd name="connsiteX7" fmla="*/ 0 w 2968347"/>
              <a:gd name="connsiteY7" fmla="*/ 0 h 10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8347" h="1045921">
                <a:moveTo>
                  <a:pt x="0" y="0"/>
                </a:moveTo>
                <a:lnTo>
                  <a:pt x="184384" y="23276"/>
                </a:lnTo>
                <a:cubicBezTo>
                  <a:pt x="776010" y="90751"/>
                  <a:pt x="1489226" y="130150"/>
                  <a:pt x="2256952" y="130150"/>
                </a:cubicBezTo>
                <a:cubicBezTo>
                  <a:pt x="2384907" y="130150"/>
                  <a:pt x="2511347" y="129056"/>
                  <a:pt x="2635963" y="126919"/>
                </a:cubicBezTo>
                <a:lnTo>
                  <a:pt x="2966170" y="118411"/>
                </a:lnTo>
                <a:lnTo>
                  <a:pt x="2968347" y="124548"/>
                </a:lnTo>
                <a:lnTo>
                  <a:pt x="371030" y="1045921"/>
                </a:lnTo>
                <a:lnTo>
                  <a:pt x="0" y="0"/>
                </a:lnTo>
                <a:close/>
              </a:path>
            </a:pathLst>
          </a:custGeom>
          <a:solidFill>
            <a:srgbClr val="2A4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任意多边形 5"/>
          <p:cNvSpPr/>
          <p:nvPr/>
        </p:nvSpPr>
        <p:spPr>
          <a:xfrm>
            <a:off x="10076988" y="4181748"/>
            <a:ext cx="2115012" cy="2676252"/>
          </a:xfrm>
          <a:custGeom>
            <a:avLst/>
            <a:gdLst>
              <a:gd name="connsiteX0" fmla="*/ 2115012 w 2115012"/>
              <a:gd name="connsiteY0" fmla="*/ 0 h 2676252"/>
              <a:gd name="connsiteX1" fmla="*/ 2115012 w 2115012"/>
              <a:gd name="connsiteY1" fmla="*/ 2676252 h 2676252"/>
              <a:gd name="connsiteX2" fmla="*/ 0 w 2115012"/>
              <a:gd name="connsiteY2" fmla="*/ 2676252 h 2676252"/>
              <a:gd name="connsiteX3" fmla="*/ 80809 w 2115012"/>
              <a:gd name="connsiteY3" fmla="*/ 2608275 h 2676252"/>
              <a:gd name="connsiteX4" fmla="*/ 1765727 w 2115012"/>
              <a:gd name="connsiteY4" fmla="*/ 568850 h 2676252"/>
              <a:gd name="connsiteX5" fmla="*/ 1968516 w 2115012"/>
              <a:gd name="connsiteY5" fmla="*/ 247391 h 267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012" h="2676252">
                <a:moveTo>
                  <a:pt x="2115012" y="0"/>
                </a:moveTo>
                <a:lnTo>
                  <a:pt x="2115012" y="2676252"/>
                </a:lnTo>
                <a:lnTo>
                  <a:pt x="0" y="2676252"/>
                </a:lnTo>
                <a:lnTo>
                  <a:pt x="80809" y="2608275"/>
                </a:lnTo>
                <a:cubicBezTo>
                  <a:pt x="603139" y="2145614"/>
                  <a:pt x="1206047" y="1429252"/>
                  <a:pt x="1765727" y="568850"/>
                </a:cubicBezTo>
                <a:cubicBezTo>
                  <a:pt x="1835687" y="461300"/>
                  <a:pt x="1903316" y="354044"/>
                  <a:pt x="1968516" y="247391"/>
                </a:cubicBezTo>
                <a:close/>
              </a:path>
            </a:pathLst>
          </a:custGeom>
          <a:solidFill>
            <a:srgbClr val="2A42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818583" y="114300"/>
            <a:ext cx="8216900" cy="584775"/>
          </a:xfrm>
          <a:prstGeom prst="rect">
            <a:avLst/>
          </a:prstGeom>
          <a:noFill/>
        </p:spPr>
        <p:txBody>
          <a:bodyPr wrap="square" rtlCol="0">
            <a:spAutoFit/>
          </a:bodyPr>
          <a:lstStyle/>
          <a:p>
            <a:r>
              <a:rPr lang="en-US" altLang="zh-CN" sz="3200" dirty="0">
                <a:solidFill>
                  <a:srgbClr val="223D6E"/>
                </a:solidFill>
                <a:latin typeface="微软雅黑" panose="020B0503020204020204" pitchFamily="34" charset="-122"/>
                <a:ea typeface="微软雅黑" panose="020B0503020204020204" pitchFamily="34" charset="-122"/>
              </a:rPr>
              <a:t>Overall system design -- DSP algorithm</a:t>
            </a:r>
          </a:p>
        </p:txBody>
      </p:sp>
      <p:sp>
        <p:nvSpPr>
          <p:cNvPr id="11" name="文本框 10"/>
          <p:cNvSpPr txBox="1"/>
          <p:nvPr/>
        </p:nvSpPr>
        <p:spPr>
          <a:xfrm>
            <a:off x="11341100" y="6152511"/>
            <a:ext cx="723900" cy="584775"/>
          </a:xfrm>
          <a:prstGeom prst="rect">
            <a:avLst/>
          </a:prstGeom>
          <a:noFill/>
        </p:spPr>
        <p:txBody>
          <a:bodyPr wrap="square" rtlCol="0">
            <a:spAutoFit/>
          </a:bodyPr>
          <a:lstStyle/>
          <a:p>
            <a:pPr algn="ctr"/>
            <a:r>
              <a:rPr lang="en-US" altLang="zh-CN" sz="3200" dirty="0">
                <a:solidFill>
                  <a:schemeClr val="bg1"/>
                </a:solidFill>
              </a:rPr>
              <a:t>07</a:t>
            </a:r>
            <a:endParaRPr lang="en-US" sz="3200" dirty="0">
              <a:solidFill>
                <a:schemeClr val="bg1"/>
              </a:solidFill>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8985" y="3501448"/>
            <a:ext cx="8481847" cy="2986850"/>
          </a:xfrm>
          <a:prstGeom prst="rect">
            <a:avLst/>
          </a:prstGeom>
        </p:spPr>
      </p:pic>
      <p:sp>
        <p:nvSpPr>
          <p:cNvPr id="7" name="矩形 6"/>
          <p:cNvSpPr/>
          <p:nvPr/>
        </p:nvSpPr>
        <p:spPr>
          <a:xfrm>
            <a:off x="945582" y="976877"/>
            <a:ext cx="9984688" cy="2246769"/>
          </a:xfrm>
          <a:prstGeom prst="rect">
            <a:avLst/>
          </a:prstGeom>
        </p:spPr>
        <p:txBody>
          <a:bodyPr wrap="square">
            <a:spAutoFit/>
          </a:bodyPr>
          <a:lstStyle/>
          <a:p>
            <a:pPr algn="just"/>
            <a:r>
              <a:rPr lang="en-US" altLang="zh-CN" sz="2000" dirty="0">
                <a:solidFill>
                  <a:srgbClr val="223D6E"/>
                </a:solidFill>
                <a:latin typeface="Times New Roman" panose="02020603050405020304" pitchFamily="18" charset="0"/>
                <a:cs typeface="Times New Roman" panose="02020603050405020304" pitchFamily="18" charset="0"/>
              </a:rPr>
              <a:t>DSP algorithm</a:t>
            </a:r>
          </a:p>
          <a:p>
            <a:pPr algn="just"/>
            <a:endParaRPr lang="en-US" altLang="zh-CN"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A digital switch : redirects the four permuted signals back to their original channel orders</a:t>
            </a:r>
          </a:p>
          <a:p>
            <a:pPr marL="342900" indent="-342900" algn="just">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Preprocessing of ADC raw data : obtain IQ orthogonal streams </a:t>
            </a:r>
          </a:p>
          <a:p>
            <a:pPr marL="342900" indent="-342900" algn="just">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Filtering and decimation (CIC &amp; FIR filters) : avoid the high-frequency component aliasing</a:t>
            </a:r>
          </a:p>
          <a:p>
            <a:pPr marL="342900" indent="-342900" algn="just">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CORDIC algorithm : calculate the signal amplitudes</a:t>
            </a:r>
          </a:p>
          <a:p>
            <a:pPr marL="342900" indent="-342900" algn="just">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Difference-over-sum algorithm : calculate the beam position</a:t>
            </a:r>
          </a:p>
        </p:txBody>
      </p:sp>
    </p:spTree>
    <p:extLst>
      <p:ext uri="{BB962C8B-B14F-4D97-AF65-F5344CB8AC3E}">
        <p14:creationId xmlns:p14="http://schemas.microsoft.com/office/powerpoint/2010/main" val="228968244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911</Words>
  <Application>Microsoft Office PowerPoint</Application>
  <PresentationFormat>Widescreen</PresentationFormat>
  <Paragraphs>165</Paragraphs>
  <Slides>15</Slides>
  <Notes>15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8" baseType="lpstr">
      <vt:lpstr>等线</vt:lpstr>
      <vt:lpstr>微软雅黑</vt:lpstr>
      <vt:lpstr>黑体</vt:lpstr>
      <vt:lpstr>宋体</vt:lpstr>
      <vt:lpstr>Arial</vt:lpstr>
      <vt:lpstr>Calibri</vt:lpstr>
      <vt:lpstr>Calibri Light</vt:lpstr>
      <vt:lpstr>Cambria Math</vt:lpstr>
      <vt:lpstr>隶书</vt:lpstr>
      <vt:lpstr>Times New Roman</vt:lpstr>
      <vt:lpstr>Wingdings</vt:lpstr>
      <vt:lpstr>Office 主题</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dc:title>
  <dc:creator>user</dc:creator>
  <cp:keywords>user</cp:keywords>
  <cp:lastModifiedBy>Ayvazyan, Gohar</cp:lastModifiedBy>
  <cp:revision>529</cp:revision>
  <dcterms:created xsi:type="dcterms:W3CDTF">2015-06-07T14:37:00Z</dcterms:created>
  <dcterms:modified xsi:type="dcterms:W3CDTF">2021-12-08T09:22:00Z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8</vt:lpwstr>
  </property>
  <property fmtid="{D5CDD505-2E9C-101B-9397-08002B2CF9AE}" pid="3" name="KSOProductBuildVer">
    <vt:lpwstr>2052-10.1.0.7698</vt:lpwstr>
  </property>
</Properties>
</file>