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7" r:id="rId2"/>
    <p:sldId id="266" r:id="rId3"/>
    <p:sldId id="263" r:id="rId4"/>
    <p:sldId id="270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7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64" autoAdjust="0"/>
    <p:restoredTop sz="97512" autoAdjust="0"/>
  </p:normalViewPr>
  <p:slideViewPr>
    <p:cSldViewPr showGuides="1">
      <p:cViewPr varScale="1">
        <p:scale>
          <a:sx n="169" d="100"/>
          <a:sy n="169" d="100"/>
        </p:scale>
        <p:origin x="216" y="704"/>
      </p:cViewPr>
      <p:guideLst>
        <p:guide orient="horz" pos="913"/>
        <p:guide pos="257"/>
      </p:guideLst>
    </p:cSldViewPr>
  </p:slideViewPr>
  <p:outlineViewPr>
    <p:cViewPr>
      <p:scale>
        <a:sx n="33" d="100"/>
        <a:sy n="33" d="100"/>
      </p:scale>
      <p:origin x="0" y="-23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27.09.21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27.09.21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7538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6925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865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881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1798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246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931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1633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6426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77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XFEL Operation Statistics | Raaimund Kammering 28. Sep. 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XFEL Operation Statistics | Raaimund Kammering 28. Sep. 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XFEL Operation Statistics | Raaimund Kammering 28. Sep. 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XFEL Operation Statistics | Raaimund Kammering 28. Sep. 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XFEL Operation Statistics | Raaimund Kammering 28. Sep. 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XFEL Operation Statistics | Raaimund Kammering 28. Sep. 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XFEL Operation Statistics | Raaimund Kammering 28. Sep. 2021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XFEL Operation Statistics | Raaimund Kammering 28. Sep. 2021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XFEL Operation Statistics | Raaimund Kammering 28. Sep. 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XFEL Operation Statistics | Raaimund Kammering 28. Sep. 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XFEL Operation Statistics | Raaimund Kammering 28. Sep. 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XFEL Operation Statistics | Raaimund Kammering 28. Sep. 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XFEL Operation Statistics | Raaimund Kammering 28. Sep. 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XFEL Operation Statistics | Raaimund Kammering 28. Sep. 2021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lashwebsvr3.desy.de/XFEL-Statistic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desy.de/display/XAS/Statistics+based+on+DOOCS+historie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47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XFEL </a:t>
            </a:r>
            <a:r>
              <a:rPr lang="en-GB" b="0" dirty="0"/>
              <a:t>operation statistics</a:t>
            </a:r>
            <a:endParaRPr lang="en-US" b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Hands on and some background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Raimund Kammering</a:t>
            </a:r>
          </a:p>
          <a:p>
            <a:r>
              <a:rPr lang="en-US" dirty="0"/>
              <a:t>Hamburg, 28. Sep. 2021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it’s used for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07988" y="1406427"/>
            <a:ext cx="5832028" cy="501024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Dashboard</a:t>
            </a:r>
          </a:p>
          <a:p>
            <a:r>
              <a:rPr lang="en-US" dirty="0"/>
              <a:t>Let’s have a look in real live: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https://flashwebsvr3.desy.de/XFEL-Statistics/</a:t>
            </a:r>
            <a:r>
              <a:rPr lang="en-US" dirty="0"/>
              <a:t>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XFEL Operation Statistics | Raaimund Kammering 28. Sep. 2021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Reports and the Statistics Dashboard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BD3148-7C73-E74D-AB26-78C70CE5E6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60" y="975989"/>
            <a:ext cx="6465500" cy="479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5721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missing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07988" y="1406427"/>
            <a:ext cx="5976044" cy="501024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There is a completely different approach using purely XGM intensity based data</a:t>
            </a:r>
          </a:p>
          <a:p>
            <a:r>
              <a:rPr lang="en-US" dirty="0"/>
              <a:t>Developed by Elena Castro using Matlab</a:t>
            </a:r>
          </a:p>
          <a:p>
            <a:r>
              <a:rPr lang="en-US" dirty="0"/>
              <a:t>took some time to get into agreement with operator based statistics, but now it’s quite fine</a:t>
            </a:r>
          </a:p>
          <a:p>
            <a:r>
              <a:rPr lang="en-US" dirty="0"/>
              <a:t>offers much </a:t>
            </a:r>
            <a:r>
              <a:rPr lang="en-US" b="1" dirty="0"/>
              <a:t>deeper insides </a:t>
            </a:r>
            <a:r>
              <a:rPr lang="en-US" dirty="0"/>
              <a:t>into </a:t>
            </a:r>
            <a:r>
              <a:rPr lang="en-US" b="1" dirty="0"/>
              <a:t>SASE performance</a:t>
            </a:r>
            <a:r>
              <a:rPr lang="en-US" dirty="0"/>
              <a:t>, but …</a:t>
            </a:r>
          </a:p>
          <a:p>
            <a:r>
              <a:rPr lang="en-US" dirty="0"/>
              <a:t>here </a:t>
            </a:r>
            <a:r>
              <a:rPr lang="en-US" b="1" dirty="0"/>
              <a:t>no details about down and tuning times</a:t>
            </a:r>
          </a:p>
          <a:p>
            <a:r>
              <a:rPr lang="en-US" dirty="0"/>
              <a:t>well documented in confluence:</a:t>
            </a:r>
          </a:p>
          <a:p>
            <a:pPr marL="0" indent="0">
              <a:buNone/>
            </a:pPr>
            <a:r>
              <a:rPr lang="en-US" sz="1200" dirty="0">
                <a:hlinkClick r:id="rId3"/>
              </a:rPr>
              <a:t>https://confluence.desy.de/display/XAS/Statistics+based+on+DOOCS+histories</a:t>
            </a:r>
            <a:r>
              <a:rPr lang="en-US" sz="1200" dirty="0"/>
              <a:t>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XFEL Operation Statistics | Raaimund Kammering 28. Sep. 2021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Other statistics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8A5C51-5C65-2A45-AEDE-EA5CD7729A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523268"/>
            <a:ext cx="4774954" cy="5517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4744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missing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07988" y="1406427"/>
            <a:ext cx="5976044" cy="501024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Just last week question came up</a:t>
            </a:r>
          </a:p>
          <a:p>
            <a:r>
              <a:rPr lang="en-US" dirty="0"/>
              <a:t>“Are we less suffering from power glitches/cuts?”</a:t>
            </a:r>
          </a:p>
          <a:p>
            <a:r>
              <a:rPr lang="en-US" dirty="0"/>
              <a:t>Browsed through downtimes looking for</a:t>
            </a:r>
          </a:p>
          <a:p>
            <a:pPr lvl="1"/>
            <a:r>
              <a:rPr lang="en-US" dirty="0"/>
              <a:t>Infrastructure</a:t>
            </a:r>
          </a:p>
          <a:p>
            <a:pPr lvl="1"/>
            <a:r>
              <a:rPr lang="en-US" dirty="0"/>
              <a:t>merged with ‘</a:t>
            </a:r>
            <a:r>
              <a:rPr lang="en-US" dirty="0" err="1"/>
              <a:t>Netzwischer</a:t>
            </a:r>
            <a:r>
              <a:rPr lang="en-US" dirty="0"/>
              <a:t>’ statistics from MKK</a:t>
            </a:r>
          </a:p>
          <a:p>
            <a:pPr lvl="1"/>
            <a:r>
              <a:rPr lang="en-US" dirty="0"/>
              <a:t>tried to match timestamp of ‘</a:t>
            </a:r>
            <a:r>
              <a:rPr lang="en-US" dirty="0" err="1"/>
              <a:t>Netzwischer</a:t>
            </a:r>
            <a:r>
              <a:rPr lang="en-US" dirty="0"/>
              <a:t>’ with down (any category)</a:t>
            </a:r>
          </a:p>
          <a:p>
            <a:r>
              <a:rPr lang="en-US" dirty="0"/>
              <a:t>This failed completely for 2019, 2020 partly okay for 2021</a:t>
            </a:r>
          </a:p>
          <a:p>
            <a:r>
              <a:rPr lang="en-US" dirty="0"/>
              <a:t>Reason - just one example:</a:t>
            </a:r>
          </a:p>
          <a:p>
            <a:pPr lvl="1"/>
            <a:r>
              <a:rPr lang="en-US" dirty="0"/>
              <a:t>‘</a:t>
            </a:r>
            <a:r>
              <a:rPr lang="en-US" dirty="0" err="1"/>
              <a:t>Netzwischer</a:t>
            </a:r>
            <a:r>
              <a:rPr lang="en-US" dirty="0"/>
              <a:t>’ on Monday, recovery took 20 h, still not ‘leaking’ into x-ray delivery time </a:t>
            </a:r>
            <a:r>
              <a:rPr lang="en-US" dirty="0">
                <a:sym typeface="Wingdings" pitchFamily="2" charset="2"/>
              </a:rPr>
              <a:t> not traceable with this approach!</a:t>
            </a:r>
            <a:endParaRPr lang="en-US" dirty="0"/>
          </a:p>
          <a:p>
            <a:endParaRPr lang="en-US" sz="14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XFEL Operation Statistics | Raaimund Kammering 28. Sep. 2021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Shortcomings and a look to the future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01E506-B774-864F-BD77-1F4FD4D3E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768863"/>
            <a:ext cx="5050887" cy="5236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7734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Thank you for your attention!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8905E4-D13B-9B40-8C21-32B041FC08CD}"/>
              </a:ext>
            </a:extLst>
          </p:cNvPr>
          <p:cNvSpPr txBox="1"/>
          <p:nvPr/>
        </p:nvSpPr>
        <p:spPr>
          <a:xfrm>
            <a:off x="2090737" y="3140968"/>
            <a:ext cx="8010526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000" dirty="0"/>
              <a:t>Questions/Comments?</a:t>
            </a:r>
          </a:p>
        </p:txBody>
      </p:sp>
    </p:spTree>
    <p:extLst>
      <p:ext uri="{BB962C8B-B14F-4D97-AF65-F5344CB8AC3E}">
        <p14:creationId xmlns:p14="http://schemas.microsoft.com/office/powerpoint/2010/main" val="2776800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How it started</a:t>
            </a:r>
          </a:p>
          <a:p>
            <a:pPr>
              <a:spcAft>
                <a:spcPts val="0"/>
              </a:spcAft>
            </a:pPr>
            <a:r>
              <a:rPr lang="en-US" dirty="0"/>
              <a:t>From the initial idee, to …</a:t>
            </a:r>
          </a:p>
          <a:p>
            <a:pPr>
              <a:spcAft>
                <a:spcPts val="0"/>
              </a:spcAft>
            </a:pPr>
            <a:r>
              <a:rPr lang="en-US" dirty="0"/>
              <a:t>the early days at FLASH</a:t>
            </a:r>
          </a:p>
          <a:p>
            <a:pPr>
              <a:spcAft>
                <a:spcPts val="0"/>
              </a:spcAft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Some technical background</a:t>
            </a:r>
          </a:p>
          <a:p>
            <a:pPr>
              <a:spcAft>
                <a:spcPts val="0"/>
              </a:spcAft>
            </a:pPr>
            <a:r>
              <a:rPr lang="en-US" dirty="0"/>
              <a:t>The </a:t>
            </a:r>
            <a:r>
              <a:rPr lang="en-US" dirty="0" err="1"/>
              <a:t>TTFelog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en-US" dirty="0"/>
              <a:t>XSLT and such ugly stuff</a:t>
            </a:r>
            <a:br>
              <a:rPr lang="en-US" dirty="0"/>
            </a:b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The modern days</a:t>
            </a:r>
          </a:p>
          <a:p>
            <a:pPr>
              <a:spcAft>
                <a:spcPts val="0"/>
              </a:spcAft>
            </a:pPr>
            <a:r>
              <a:rPr lang="en-US" dirty="0"/>
              <a:t>From first elogbook based statistics at FLASH to</a:t>
            </a:r>
          </a:p>
          <a:p>
            <a:pPr>
              <a:spcAft>
                <a:spcPts val="0"/>
              </a:spcAft>
            </a:pPr>
            <a:r>
              <a:rPr lang="en-US" dirty="0"/>
              <a:t>these days statistics at XFEL</a:t>
            </a:r>
          </a:p>
          <a:p>
            <a:pPr>
              <a:spcAft>
                <a:spcPts val="0"/>
              </a:spcAft>
            </a:pPr>
            <a:r>
              <a:rPr lang="en-US" dirty="0"/>
              <a:t>Operators:</a:t>
            </a:r>
            <a:r>
              <a:rPr lang="en-US" b="1" dirty="0"/>
              <a:t> </a:t>
            </a:r>
            <a:r>
              <a:rPr lang="en-US" i="1" dirty="0"/>
              <a:t>Now it’s your job</a:t>
            </a:r>
            <a:br>
              <a:rPr lang="en-US" dirty="0"/>
            </a:br>
            <a:endParaRPr lang="en-US" dirty="0"/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XFEL Operation Statistics | Raaimund Kammering 28. Sep. 2021</a:t>
            </a:r>
          </a:p>
        </p:txBody>
      </p:sp>
      <p:sp>
        <p:nvSpPr>
          <p:cNvPr id="9" name="Textplatzhalter 8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What it’s used for</a:t>
            </a:r>
          </a:p>
          <a:p>
            <a:pPr>
              <a:spcAft>
                <a:spcPts val="0"/>
              </a:spcAft>
            </a:pPr>
            <a:r>
              <a:rPr lang="en-US" dirty="0"/>
              <a:t>Reports and the Statistics Dashboard</a:t>
            </a:r>
          </a:p>
          <a:p>
            <a:pPr>
              <a:spcAft>
                <a:spcPts val="0"/>
              </a:spcAft>
            </a:pPr>
            <a:r>
              <a:rPr lang="en-US" dirty="0"/>
              <a:t>Live presentation</a:t>
            </a:r>
            <a:br>
              <a:rPr lang="en-US" dirty="0"/>
            </a:b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What’s missing</a:t>
            </a:r>
          </a:p>
          <a:p>
            <a:pPr>
              <a:spcAft>
                <a:spcPts val="0"/>
              </a:spcAft>
            </a:pPr>
            <a:r>
              <a:rPr lang="en-US" dirty="0"/>
              <a:t>Other statistics</a:t>
            </a:r>
          </a:p>
          <a:p>
            <a:pPr>
              <a:spcAft>
                <a:spcPts val="0"/>
              </a:spcAft>
            </a:pPr>
            <a:r>
              <a:rPr lang="en-US" dirty="0"/>
              <a:t>Shortcomings and a look to the future</a:t>
            </a:r>
          </a:p>
          <a:p>
            <a:pPr>
              <a:spcAft>
                <a:spcPts val="0"/>
              </a:spcAft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Questions?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EDC90E-FD38-B14C-B0E3-12613C343D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1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started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The very early days</a:t>
            </a:r>
          </a:p>
          <a:p>
            <a:r>
              <a:rPr lang="en-US" dirty="0"/>
              <a:t>Already for the Tesla Test Facility TTF there was the attempt to follow performance parameters, like:</a:t>
            </a:r>
          </a:p>
          <a:p>
            <a:pPr lvl="1"/>
            <a:r>
              <a:rPr lang="en-US" dirty="0"/>
              <a:t>Downtimes of “NEW” Tesla type cavities, but also</a:t>
            </a:r>
          </a:p>
          <a:p>
            <a:pPr lvl="1"/>
            <a:r>
              <a:rPr lang="en-US" dirty="0"/>
              <a:t>other devices</a:t>
            </a:r>
          </a:p>
          <a:p>
            <a:r>
              <a:rPr lang="en-US" dirty="0"/>
              <a:t>For tracking </a:t>
            </a:r>
            <a:r>
              <a:rPr lang="en-US" b="1" dirty="0"/>
              <a:t>cavity performance </a:t>
            </a:r>
            <a:r>
              <a:rPr lang="en-US" dirty="0"/>
              <a:t>already in the first days of TTF a Oracle based database (DB) has been set up: the </a:t>
            </a:r>
            <a:r>
              <a:rPr lang="en-US" i="1" dirty="0"/>
              <a:t>cavity DB</a:t>
            </a:r>
          </a:p>
          <a:p>
            <a:r>
              <a:rPr lang="en-US" dirty="0"/>
              <a:t>UI interface has been an </a:t>
            </a:r>
            <a:r>
              <a:rPr lang="en-US" b="1" dirty="0"/>
              <a:t>Oracle based forms </a:t>
            </a:r>
            <a:r>
              <a:rPr lang="en-US" dirty="0"/>
              <a:t>application</a:t>
            </a:r>
          </a:p>
          <a:p>
            <a:r>
              <a:rPr lang="en-US" dirty="0"/>
              <a:t>That days </a:t>
            </a:r>
            <a:r>
              <a:rPr lang="en-US" b="1" dirty="0"/>
              <a:t>all shift accounting </a:t>
            </a:r>
            <a:r>
              <a:rPr lang="en-US" dirty="0"/>
              <a:t>has been done using this Oracle forms, but this was simply getting very clumsy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XFEL Operation Statistics | Raaimund Kammering 28. Sep. 2021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810283-D499-CA4A-8687-A6760892C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1341282"/>
            <a:ext cx="441388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31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technical background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The </a:t>
            </a:r>
            <a:r>
              <a:rPr lang="en-US" b="1" dirty="0" err="1"/>
              <a:t>TTFelog</a:t>
            </a:r>
            <a:endParaRPr lang="en-US" b="1" dirty="0"/>
          </a:p>
          <a:p>
            <a:r>
              <a:rPr lang="en-US" dirty="0"/>
              <a:t>In 2001 the TTF electronic logbook was born</a:t>
            </a:r>
          </a:p>
          <a:p>
            <a:r>
              <a:rPr lang="en-US" dirty="0"/>
              <a:t>Idee to more easy and better document actions taken on the facility</a:t>
            </a:r>
          </a:p>
          <a:p>
            <a:r>
              <a:rPr lang="en-US" dirty="0"/>
              <a:t>Paper based logbooks where hard to maintain and there was strong increase in electronic based controls (remember that days TTF has been operated from Hall 3 extension, with oscilloscopes, …)</a:t>
            </a:r>
          </a:p>
          <a:p>
            <a:r>
              <a:rPr lang="en-US" dirty="0"/>
              <a:t>Build on the idea of using a </a:t>
            </a:r>
            <a:r>
              <a:rPr lang="en-US" b="1" dirty="0"/>
              <a:t>printer queue </a:t>
            </a:r>
            <a:r>
              <a:rPr lang="en-US" dirty="0"/>
              <a:t>to push content to some service and a </a:t>
            </a:r>
            <a:r>
              <a:rPr lang="en-US" b="1" dirty="0"/>
              <a:t>web browser </a:t>
            </a:r>
            <a:r>
              <a:rPr lang="en-US" dirty="0"/>
              <a:t>to view this content together with the </a:t>
            </a:r>
            <a:r>
              <a:rPr lang="en-US" b="1" dirty="0"/>
              <a:t>new XML </a:t>
            </a:r>
            <a:r>
              <a:rPr lang="en-US" dirty="0"/>
              <a:t>technology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XFEL Operation Statistics | Raaimund Kammering 28. Sep. 2021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D850F2-5C21-A149-AAFD-8F2F9D08A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800709"/>
            <a:ext cx="3852427" cy="279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29EB47B-4492-9046-8B51-680E40AD4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3713481"/>
            <a:ext cx="3852427" cy="278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650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modern days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The initial idea</a:t>
            </a:r>
          </a:p>
          <a:p>
            <a:r>
              <a:rPr lang="en-US" dirty="0"/>
              <a:t>In general an logbook is meant for </a:t>
            </a:r>
            <a:r>
              <a:rPr lang="en-US" b="1" i="1" dirty="0"/>
              <a:t>logging</a:t>
            </a:r>
            <a:r>
              <a:rPr lang="en-US" i="1" dirty="0"/>
              <a:t> </a:t>
            </a:r>
            <a:r>
              <a:rPr lang="en-US" dirty="0"/>
              <a:t>events, or actions</a:t>
            </a:r>
          </a:p>
          <a:p>
            <a:r>
              <a:rPr lang="en-US" dirty="0"/>
              <a:t>First ideas to do so using </a:t>
            </a:r>
            <a:r>
              <a:rPr lang="en-US" b="1" dirty="0" err="1"/>
              <a:t>jddd</a:t>
            </a:r>
            <a:r>
              <a:rPr lang="en-US" b="1" dirty="0"/>
              <a:t> buttons </a:t>
            </a:r>
            <a:r>
              <a:rPr lang="en-US" dirty="0"/>
              <a:t>to fire commands to elogbook system to </a:t>
            </a:r>
            <a:r>
              <a:rPr lang="en-US" b="1" dirty="0"/>
              <a:t>create</a:t>
            </a:r>
            <a:r>
              <a:rPr lang="en-US" dirty="0"/>
              <a:t> a </a:t>
            </a:r>
            <a:r>
              <a:rPr lang="en-US" b="1" dirty="0"/>
              <a:t>timestamped event entry</a:t>
            </a:r>
          </a:p>
          <a:p>
            <a:r>
              <a:rPr lang="en-US" dirty="0"/>
              <a:t>In cooperation with K. </a:t>
            </a:r>
            <a:r>
              <a:rPr lang="en-US" dirty="0" err="1"/>
              <a:t>Honkavaara</a:t>
            </a:r>
            <a:r>
              <a:rPr lang="en-US" dirty="0"/>
              <a:t> and B. </a:t>
            </a:r>
            <a:r>
              <a:rPr lang="en-US" dirty="0" err="1"/>
              <a:t>Faatz</a:t>
            </a:r>
            <a:r>
              <a:rPr lang="en-US" dirty="0"/>
              <a:t> we developed the </a:t>
            </a:r>
            <a:r>
              <a:rPr lang="en-US" b="1" dirty="0"/>
              <a:t>first panels and the backend </a:t>
            </a:r>
            <a:r>
              <a:rPr lang="en-US" dirty="0"/>
              <a:t>for this approach in - hm was it </a:t>
            </a:r>
            <a:r>
              <a:rPr lang="en-US" b="1" dirty="0"/>
              <a:t>2011</a:t>
            </a:r>
            <a:r>
              <a:rPr lang="en-US" dirty="0"/>
              <a:t>, or …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XFEL Operation Statistics | Raaimund Kammering 28. Sep. 2021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From first elogbook based statistics at FLASH to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F75FC5-B06C-6241-9A2E-10263BE1B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1211433"/>
            <a:ext cx="5760000" cy="2340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29CBA0-D644-B744-9F90-131FE2D2F6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3911551"/>
            <a:ext cx="5760000" cy="208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04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modern days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07988" y="1406427"/>
            <a:ext cx="5832028" cy="501024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FLASH and XFEL are technically identical!</a:t>
            </a:r>
          </a:p>
          <a:p>
            <a:r>
              <a:rPr lang="en-US" dirty="0"/>
              <a:t>Underlaying </a:t>
            </a:r>
            <a:r>
              <a:rPr lang="en-US" b="1" dirty="0"/>
              <a:t>technique</a:t>
            </a:r>
            <a:r>
              <a:rPr lang="en-US" dirty="0"/>
              <a:t> for both is </a:t>
            </a:r>
            <a:r>
              <a:rPr lang="en-US" b="1" dirty="0"/>
              <a:t>still the same</a:t>
            </a:r>
          </a:p>
          <a:p>
            <a:r>
              <a:rPr lang="en-US" dirty="0"/>
              <a:t>Much </a:t>
            </a:r>
            <a:r>
              <a:rPr lang="en-US" b="1" dirty="0"/>
              <a:t>more categories </a:t>
            </a:r>
            <a:r>
              <a:rPr lang="en-US" dirty="0"/>
              <a:t>exist at FLASH</a:t>
            </a:r>
          </a:p>
          <a:p>
            <a:r>
              <a:rPr lang="en-US" dirty="0"/>
              <a:t>K. </a:t>
            </a:r>
            <a:r>
              <a:rPr lang="en-US" dirty="0" err="1"/>
              <a:t>Honkavaara</a:t>
            </a:r>
            <a:r>
              <a:rPr lang="en-US" dirty="0"/>
              <a:t> and J. </a:t>
            </a:r>
            <a:r>
              <a:rPr lang="en-US" dirty="0" err="1"/>
              <a:t>Rönsch</a:t>
            </a:r>
            <a:r>
              <a:rPr lang="en-US" dirty="0"/>
              <a:t>-Schulenburg set up lots of documentation on how to select categories</a:t>
            </a:r>
          </a:p>
          <a:p>
            <a:r>
              <a:rPr lang="en-US" dirty="0"/>
              <a:t>With XFEL entering x-ray delivery Winni and me </a:t>
            </a:r>
            <a:r>
              <a:rPr lang="en-US" b="1" dirty="0"/>
              <a:t>consolidated</a:t>
            </a:r>
            <a:r>
              <a:rPr lang="en-US" dirty="0"/>
              <a:t> these and reduced the </a:t>
            </a:r>
            <a:r>
              <a:rPr lang="en-US" b="1" dirty="0"/>
              <a:t>categorization</a:t>
            </a:r>
            <a:r>
              <a:rPr lang="en-US" dirty="0"/>
              <a:t> dramatically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XFEL Operation Statistics | Raaimund Kammering 28. Sep. 2021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these days statistics at XFEL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DCA758-477D-F444-860D-C2F8E86F2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476672"/>
            <a:ext cx="4174400" cy="3116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7C0735-7CE4-824C-B3C9-80B874089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66" y="3819636"/>
            <a:ext cx="5372346" cy="272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9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modern days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07988" y="1406427"/>
            <a:ext cx="5832028" cy="501024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FLASH and XFEL are technically identical!</a:t>
            </a:r>
          </a:p>
          <a:p>
            <a:r>
              <a:rPr lang="en-US" dirty="0"/>
              <a:t>Underlaying </a:t>
            </a:r>
            <a:r>
              <a:rPr lang="en-US" b="1" dirty="0"/>
              <a:t>technique</a:t>
            </a:r>
            <a:r>
              <a:rPr lang="en-US" dirty="0"/>
              <a:t> for both is </a:t>
            </a:r>
            <a:r>
              <a:rPr lang="en-US" b="1" dirty="0"/>
              <a:t>still the same</a:t>
            </a:r>
          </a:p>
          <a:p>
            <a:r>
              <a:rPr lang="en-US" dirty="0"/>
              <a:t>Much </a:t>
            </a:r>
            <a:r>
              <a:rPr lang="en-US" b="1" dirty="0"/>
              <a:t>more categories </a:t>
            </a:r>
            <a:r>
              <a:rPr lang="en-US" dirty="0"/>
              <a:t>exist at FLASH</a:t>
            </a:r>
          </a:p>
          <a:p>
            <a:r>
              <a:rPr lang="en-US" dirty="0"/>
              <a:t>K. </a:t>
            </a:r>
            <a:r>
              <a:rPr lang="en-US" dirty="0" err="1"/>
              <a:t>Honkavaara</a:t>
            </a:r>
            <a:r>
              <a:rPr lang="en-US" dirty="0"/>
              <a:t> and J. </a:t>
            </a:r>
            <a:r>
              <a:rPr lang="en-US" dirty="0" err="1"/>
              <a:t>Rönsch</a:t>
            </a:r>
            <a:r>
              <a:rPr lang="en-US" dirty="0"/>
              <a:t>-Schulenburg set up lots of documentation on how to select categories</a:t>
            </a:r>
          </a:p>
          <a:p>
            <a:r>
              <a:rPr lang="en-US" dirty="0"/>
              <a:t>With XFEL entering x-ray delivery Winni and me </a:t>
            </a:r>
            <a:r>
              <a:rPr lang="en-US" b="1" dirty="0"/>
              <a:t>consolidated</a:t>
            </a:r>
            <a:r>
              <a:rPr lang="en-US" dirty="0"/>
              <a:t> these and reduced the </a:t>
            </a:r>
            <a:r>
              <a:rPr lang="en-US" b="1" dirty="0"/>
              <a:t>categorization</a:t>
            </a:r>
            <a:r>
              <a:rPr lang="en-US" dirty="0"/>
              <a:t> dramatically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XFEL Operation Statistics | Raaimund Kammering 28. Sep. 2021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these days statistics at XFEL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740D10-FFE0-B943-9815-FD5A13783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349611"/>
            <a:ext cx="4558349" cy="422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0283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1143" y="349611"/>
            <a:ext cx="11376024" cy="451098"/>
          </a:xfrm>
        </p:spPr>
        <p:txBody>
          <a:bodyPr/>
          <a:lstStyle/>
          <a:p>
            <a:r>
              <a:rPr lang="en-US" dirty="0"/>
              <a:t>The modern days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XFEL Operation Statistics | Raaimund Kammering 28. Sep. 2021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391143" y="817500"/>
            <a:ext cx="11376025" cy="379252"/>
          </a:xfrm>
        </p:spPr>
        <p:txBody>
          <a:bodyPr/>
          <a:lstStyle/>
          <a:p>
            <a:pPr lvl="0">
              <a:spcAft>
                <a:spcPts val="1200"/>
              </a:spcAft>
            </a:pPr>
            <a:r>
              <a:rPr lang="en-US" dirty="0"/>
              <a:t>Operators: </a:t>
            </a:r>
            <a:r>
              <a:rPr lang="en-US" i="1" dirty="0"/>
              <a:t>Now it’s your job 						    </a:t>
            </a:r>
            <a:r>
              <a:rPr lang="en-US" dirty="0">
                <a:solidFill>
                  <a:prstClr val="black"/>
                </a:solidFill>
              </a:rPr>
              <a:t>Overview of all categories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805577A-88A9-D147-9866-DFB04E51E8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187292"/>
              </p:ext>
            </p:extLst>
          </p:nvPr>
        </p:nvGraphicFramePr>
        <p:xfrm>
          <a:off x="391143" y="1196752"/>
          <a:ext cx="11376025" cy="9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5205">
                  <a:extLst>
                    <a:ext uri="{9D8B030D-6E8A-4147-A177-3AD203B41FA5}">
                      <a16:colId xmlns:a16="http://schemas.microsoft.com/office/drawing/2014/main" val="1874031525"/>
                    </a:ext>
                  </a:extLst>
                </a:gridCol>
                <a:gridCol w="2275205">
                  <a:extLst>
                    <a:ext uri="{9D8B030D-6E8A-4147-A177-3AD203B41FA5}">
                      <a16:colId xmlns:a16="http://schemas.microsoft.com/office/drawing/2014/main" val="876072673"/>
                    </a:ext>
                  </a:extLst>
                </a:gridCol>
                <a:gridCol w="2275205">
                  <a:extLst>
                    <a:ext uri="{9D8B030D-6E8A-4147-A177-3AD203B41FA5}">
                      <a16:colId xmlns:a16="http://schemas.microsoft.com/office/drawing/2014/main" val="2375744616"/>
                    </a:ext>
                  </a:extLst>
                </a:gridCol>
                <a:gridCol w="2275205">
                  <a:extLst>
                    <a:ext uri="{9D8B030D-6E8A-4147-A177-3AD203B41FA5}">
                      <a16:colId xmlns:a16="http://schemas.microsoft.com/office/drawing/2014/main" val="872686441"/>
                    </a:ext>
                  </a:extLst>
                </a:gridCol>
                <a:gridCol w="2275205">
                  <a:extLst>
                    <a:ext uri="{9D8B030D-6E8A-4147-A177-3AD203B41FA5}">
                      <a16:colId xmlns:a16="http://schemas.microsoft.com/office/drawing/2014/main" val="1957937267"/>
                    </a:ext>
                  </a:extLst>
                </a:gridCol>
              </a:tblGrid>
              <a:tr h="46800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Facility Status States </a:t>
                      </a:r>
                      <a:r>
                        <a:rPr lang="en-US" sz="1800" b="0" dirty="0"/>
                        <a:t>automatically derived from Facility schedule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48584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X-Ray Program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Access, Setup, Tuning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Facility Development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Scheduled Down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Unscheduled Down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3893663"/>
                  </a:ext>
                </a:extLst>
              </a:tr>
            </a:tbl>
          </a:graphicData>
        </a:graphic>
      </p:graphicFrame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07B6318F-4E2B-844C-B191-A5036DCB2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258567"/>
              </p:ext>
            </p:extLst>
          </p:nvPr>
        </p:nvGraphicFramePr>
        <p:xfrm>
          <a:off x="391143" y="2276872"/>
          <a:ext cx="11376024" cy="9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2008">
                  <a:extLst>
                    <a:ext uri="{9D8B030D-6E8A-4147-A177-3AD203B41FA5}">
                      <a16:colId xmlns:a16="http://schemas.microsoft.com/office/drawing/2014/main" val="3129554344"/>
                    </a:ext>
                  </a:extLst>
                </a:gridCol>
                <a:gridCol w="3792008">
                  <a:extLst>
                    <a:ext uri="{9D8B030D-6E8A-4147-A177-3AD203B41FA5}">
                      <a16:colId xmlns:a16="http://schemas.microsoft.com/office/drawing/2014/main" val="3444437306"/>
                    </a:ext>
                  </a:extLst>
                </a:gridCol>
                <a:gridCol w="3792008">
                  <a:extLst>
                    <a:ext uri="{9D8B030D-6E8A-4147-A177-3AD203B41FA5}">
                      <a16:colId xmlns:a16="http://schemas.microsoft.com/office/drawing/2014/main" val="1652854203"/>
                    </a:ext>
                  </a:extLst>
                </a:gridCol>
              </a:tblGrid>
              <a:tr h="46800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X-Ray Delivery Sub-States </a:t>
                      </a:r>
                      <a:r>
                        <a:rPr lang="en-US" b="0" dirty="0"/>
                        <a:t>“</a:t>
                      </a:r>
                      <a:r>
                        <a:rPr lang="en-US" b="0" i="1" dirty="0"/>
                        <a:t>always two there are” </a:t>
                      </a:r>
                      <a:r>
                        <a:rPr lang="en-US" b="0" dirty="0"/>
                        <a:t>;) no kidding: 3 possibilities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18614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Delivery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Tuning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Down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536617"/>
                  </a:ext>
                </a:extLst>
              </a:tr>
            </a:tbl>
          </a:graphicData>
        </a:graphic>
      </p:graphicFrame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6F45F4E-C69A-3C41-854B-C7AA2E309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329816"/>
              </p:ext>
            </p:extLst>
          </p:nvPr>
        </p:nvGraphicFramePr>
        <p:xfrm>
          <a:off x="391143" y="3356992"/>
          <a:ext cx="11376024" cy="9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406">
                  <a:extLst>
                    <a:ext uri="{9D8B030D-6E8A-4147-A177-3AD203B41FA5}">
                      <a16:colId xmlns:a16="http://schemas.microsoft.com/office/drawing/2014/main" val="3031274033"/>
                    </a:ext>
                  </a:extLst>
                </a:gridCol>
                <a:gridCol w="2119602">
                  <a:extLst>
                    <a:ext uri="{9D8B030D-6E8A-4147-A177-3AD203B41FA5}">
                      <a16:colId xmlns:a16="http://schemas.microsoft.com/office/drawing/2014/main" val="2535442123"/>
                    </a:ext>
                  </a:extLst>
                </a:gridCol>
                <a:gridCol w="1896004">
                  <a:extLst>
                    <a:ext uri="{9D8B030D-6E8A-4147-A177-3AD203B41FA5}">
                      <a16:colId xmlns:a16="http://schemas.microsoft.com/office/drawing/2014/main" val="1075358467"/>
                    </a:ext>
                  </a:extLst>
                </a:gridCol>
                <a:gridCol w="1896004">
                  <a:extLst>
                    <a:ext uri="{9D8B030D-6E8A-4147-A177-3AD203B41FA5}">
                      <a16:colId xmlns:a16="http://schemas.microsoft.com/office/drawing/2014/main" val="3363145017"/>
                    </a:ext>
                  </a:extLst>
                </a:gridCol>
                <a:gridCol w="1896004">
                  <a:extLst>
                    <a:ext uri="{9D8B030D-6E8A-4147-A177-3AD203B41FA5}">
                      <a16:colId xmlns:a16="http://schemas.microsoft.com/office/drawing/2014/main" val="834749974"/>
                    </a:ext>
                  </a:extLst>
                </a:gridCol>
                <a:gridCol w="1896004">
                  <a:extLst>
                    <a:ext uri="{9D8B030D-6E8A-4147-A177-3AD203B41FA5}">
                      <a16:colId xmlns:a16="http://schemas.microsoft.com/office/drawing/2014/main" val="3351411515"/>
                    </a:ext>
                  </a:extLst>
                </a:gridCol>
              </a:tblGrid>
              <a:tr h="46800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Tuning Categories </a:t>
                      </a:r>
                      <a:r>
                        <a:rPr lang="en-US" b="0" dirty="0"/>
                        <a:t>please select one!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323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not_set</a:t>
                      </a:r>
                      <a:endParaRPr lang="en-GB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Wavelength_change</a:t>
                      </a:r>
                      <a:endParaRPr lang="en-GB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Quality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Pointing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Pulse_energy</a:t>
                      </a:r>
                      <a:endParaRPr lang="en-GB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Special_mode</a:t>
                      </a:r>
                      <a:endParaRPr lang="en-GB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56169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FA7DAD8D-51A2-474A-8C94-53C5912CB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241874"/>
              </p:ext>
            </p:extLst>
          </p:nvPr>
        </p:nvGraphicFramePr>
        <p:xfrm>
          <a:off x="391143" y="4437112"/>
          <a:ext cx="11376027" cy="19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003">
                  <a:extLst>
                    <a:ext uri="{9D8B030D-6E8A-4147-A177-3AD203B41FA5}">
                      <a16:colId xmlns:a16="http://schemas.microsoft.com/office/drawing/2014/main" val="2824201558"/>
                    </a:ext>
                  </a:extLst>
                </a:gridCol>
                <a:gridCol w="1264003">
                  <a:extLst>
                    <a:ext uri="{9D8B030D-6E8A-4147-A177-3AD203B41FA5}">
                      <a16:colId xmlns:a16="http://schemas.microsoft.com/office/drawing/2014/main" val="671771677"/>
                    </a:ext>
                  </a:extLst>
                </a:gridCol>
                <a:gridCol w="1264003">
                  <a:extLst>
                    <a:ext uri="{9D8B030D-6E8A-4147-A177-3AD203B41FA5}">
                      <a16:colId xmlns:a16="http://schemas.microsoft.com/office/drawing/2014/main" val="816591129"/>
                    </a:ext>
                  </a:extLst>
                </a:gridCol>
                <a:gridCol w="1264003">
                  <a:extLst>
                    <a:ext uri="{9D8B030D-6E8A-4147-A177-3AD203B41FA5}">
                      <a16:colId xmlns:a16="http://schemas.microsoft.com/office/drawing/2014/main" val="599232099"/>
                    </a:ext>
                  </a:extLst>
                </a:gridCol>
                <a:gridCol w="1264003">
                  <a:extLst>
                    <a:ext uri="{9D8B030D-6E8A-4147-A177-3AD203B41FA5}">
                      <a16:colId xmlns:a16="http://schemas.microsoft.com/office/drawing/2014/main" val="400266216"/>
                    </a:ext>
                  </a:extLst>
                </a:gridCol>
                <a:gridCol w="1264003">
                  <a:extLst>
                    <a:ext uri="{9D8B030D-6E8A-4147-A177-3AD203B41FA5}">
                      <a16:colId xmlns:a16="http://schemas.microsoft.com/office/drawing/2014/main" val="2690791180"/>
                    </a:ext>
                  </a:extLst>
                </a:gridCol>
                <a:gridCol w="1264003">
                  <a:extLst>
                    <a:ext uri="{9D8B030D-6E8A-4147-A177-3AD203B41FA5}">
                      <a16:colId xmlns:a16="http://schemas.microsoft.com/office/drawing/2014/main" val="2787466034"/>
                    </a:ext>
                  </a:extLst>
                </a:gridCol>
                <a:gridCol w="1264003">
                  <a:extLst>
                    <a:ext uri="{9D8B030D-6E8A-4147-A177-3AD203B41FA5}">
                      <a16:colId xmlns:a16="http://schemas.microsoft.com/office/drawing/2014/main" val="184899031"/>
                    </a:ext>
                  </a:extLst>
                </a:gridCol>
                <a:gridCol w="1264003">
                  <a:extLst>
                    <a:ext uri="{9D8B030D-6E8A-4147-A177-3AD203B41FA5}">
                      <a16:colId xmlns:a16="http://schemas.microsoft.com/office/drawing/2014/main" val="3620898805"/>
                    </a:ext>
                  </a:extLst>
                </a:gridCol>
              </a:tblGrid>
              <a:tr h="468000">
                <a:tc gridSpan="9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Down Categories </a:t>
                      </a:r>
                      <a:r>
                        <a:rPr lang="en-US" b="0" dirty="0"/>
                        <a:t>this can be the tricky part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632135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not_set</a:t>
                      </a:r>
                      <a:endParaRPr lang="en-GB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Beam distribution or dumps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Controls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Coupler Interlocks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Cryogenics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Diagnostics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Experiments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Gun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HPRF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634521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Infrastructure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Laser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LLRF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Magnets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MPS or EPS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Operation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Undulator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Vacuum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Scheduled maintenance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314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4203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it’s used for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07988" y="1406427"/>
            <a:ext cx="5832028" cy="501024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Reports</a:t>
            </a:r>
          </a:p>
          <a:p>
            <a:r>
              <a:rPr lang="en-US" dirty="0"/>
              <a:t>hmmm - did not find it in the XFEL MAC reports</a:t>
            </a:r>
          </a:p>
          <a:p>
            <a:r>
              <a:rPr lang="en-US" dirty="0"/>
              <a:t>FLASH uses this as main figure of merit in terms of availability to be presented in MAC and </a:t>
            </a:r>
            <a:r>
              <a:rPr lang="en-US" dirty="0" err="1"/>
              <a:t>Betriebsseminar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Dashboard</a:t>
            </a:r>
          </a:p>
          <a:p>
            <a:r>
              <a:rPr lang="en-US" dirty="0"/>
              <a:t>At least here it is used in the weekly summary</a:t>
            </a:r>
          </a:p>
          <a:p>
            <a:r>
              <a:rPr lang="en-US" dirty="0"/>
              <a:t>Used Excel download to compare with N. Walker for Linac RF downtimes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XFEL Operation Statistics | Raaimund Kammering 28. Sep. 2021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Reports and the Statistics Dashboard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6B9D05-1F81-1D4A-83D7-DC943028F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1023401"/>
            <a:ext cx="3528392" cy="5237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3CF569-1188-AB4A-99A1-5C84A7FFB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404664"/>
            <a:ext cx="4489096" cy="2463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762FE1-ECF4-5143-AA3F-DE2281D9C254}"/>
              </a:ext>
            </a:extLst>
          </p:cNvPr>
          <p:cNvCxnSpPr>
            <a:cxnSpLocks/>
          </p:cNvCxnSpPr>
          <p:nvPr/>
        </p:nvCxnSpPr>
        <p:spPr>
          <a:xfrm>
            <a:off x="5663952" y="2996952"/>
            <a:ext cx="1368152" cy="7920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851108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</Template>
  <TotalTime>257</TotalTime>
  <Words>1011</Words>
  <Application>Microsoft Macintosh PowerPoint</Application>
  <PresentationFormat>Widescreen</PresentationFormat>
  <Paragraphs>153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DESY</vt:lpstr>
      <vt:lpstr>XFEL operation statistics</vt:lpstr>
      <vt:lpstr>Outline</vt:lpstr>
      <vt:lpstr>How it started</vt:lpstr>
      <vt:lpstr>Some technical background</vt:lpstr>
      <vt:lpstr>The modern days</vt:lpstr>
      <vt:lpstr>The modern days</vt:lpstr>
      <vt:lpstr>The modern days</vt:lpstr>
      <vt:lpstr>The modern days</vt:lpstr>
      <vt:lpstr>What it’s used for</vt:lpstr>
      <vt:lpstr>What it’s used for</vt:lpstr>
      <vt:lpstr>What’s missing</vt:lpstr>
      <vt:lpstr>What’s missing</vt:lpstr>
      <vt:lpstr>Thank you for your attention!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XFEL operation statistics</dc:title>
  <dc:subject/>
  <dc:creator>Raimund Kammering</dc:creator>
  <cp:keywords/>
  <dc:description/>
  <cp:lastModifiedBy>Raimund Kammering</cp:lastModifiedBy>
  <cp:revision>13</cp:revision>
  <dcterms:created xsi:type="dcterms:W3CDTF">2021-09-24T13:29:04Z</dcterms:created>
  <dcterms:modified xsi:type="dcterms:W3CDTF">2021-09-27T09:29:59Z</dcterms:modified>
  <cp:category/>
</cp:coreProperties>
</file>