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6" r:id="rId3"/>
    <p:sldId id="257" r:id="rId4"/>
    <p:sldId id="258" r:id="rId5"/>
    <p:sldId id="271" r:id="rId6"/>
    <p:sldId id="278" r:id="rId7"/>
    <p:sldId id="272" r:id="rId8"/>
    <p:sldId id="273" r:id="rId9"/>
    <p:sldId id="275" r:id="rId10"/>
    <p:sldId id="277" r:id="rId11"/>
    <p:sldId id="274" r:id="rId12"/>
    <p:sldId id="259" r:id="rId13"/>
    <p:sldId id="268" r:id="rId14"/>
    <p:sldId id="269" r:id="rId15"/>
    <p:sldId id="262" r:id="rId16"/>
    <p:sldId id="265" r:id="rId17"/>
    <p:sldId id="266" r:id="rId18"/>
    <p:sldId id="267" r:id="rId19"/>
  </p:sldIdLst>
  <p:sldSz cx="9144000" cy="5143500" type="screen16x9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2D4F"/>
    <a:srgbClr val="88A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2" autoAdjust="0"/>
    <p:restoredTop sz="96370" autoAdjust="0"/>
  </p:normalViewPr>
  <p:slideViewPr>
    <p:cSldViewPr snapToGrid="0">
      <p:cViewPr>
        <p:scale>
          <a:sx n="100" d="100"/>
          <a:sy n="100" d="100"/>
        </p:scale>
        <p:origin x="1194" y="8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876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9D56246-69D7-4483-A626-6073DA5355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E68BA2-1726-490C-8A6E-06DDBE0527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89639-71C7-4049-B707-F2F852046B72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BE81E7-FA25-490B-B840-B928332502D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BC95D1-ADB4-44C8-A9BF-BD97BFB35A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7313E4-7B19-489D-A40C-7B536FD99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157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95C8A-C15C-4AA6-95E1-00EBA5A9A15A}" type="datetimeFigureOut">
              <a:rPr lang="es-ES" smtClean="0"/>
              <a:t>04/11/2021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813DD-DAAB-4354-8C0C-BEFED41B76F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8420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965341" y="2153978"/>
            <a:ext cx="5535386" cy="12447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38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24" name="Marcador de contenido 23"/>
          <p:cNvSpPr>
            <a:spLocks noGrp="1"/>
          </p:cNvSpPr>
          <p:nvPr>
            <p:ph sz="quarter" idx="10" hasCustomPrompt="1"/>
          </p:nvPr>
        </p:nvSpPr>
        <p:spPr>
          <a:xfrm>
            <a:off x="2973506" y="1726425"/>
            <a:ext cx="5535386" cy="353002"/>
          </a:xfrm>
        </p:spPr>
        <p:txBody>
          <a:bodyPr/>
          <a:lstStyle>
            <a:lvl1pPr marL="0" indent="0">
              <a:buNone/>
              <a:defRPr sz="2800">
                <a:solidFill>
                  <a:srgbClr val="122D4F"/>
                </a:solidFill>
              </a:defRPr>
            </a:lvl1pPr>
          </a:lstStyle>
          <a:p>
            <a:pPr lvl="0"/>
            <a:r>
              <a:rPr lang="es-ES" dirty="0" err="1"/>
              <a:t>Author</a:t>
            </a:r>
            <a:endParaRPr lang="es-ES" dirty="0"/>
          </a:p>
        </p:txBody>
      </p:sp>
      <p:sp>
        <p:nvSpPr>
          <p:cNvPr id="25" name="Marcador de contenido 23"/>
          <p:cNvSpPr>
            <a:spLocks noGrp="1"/>
          </p:cNvSpPr>
          <p:nvPr>
            <p:ph sz="quarter" idx="11" hasCustomPrompt="1"/>
          </p:nvPr>
        </p:nvSpPr>
        <p:spPr>
          <a:xfrm>
            <a:off x="2973506" y="3473241"/>
            <a:ext cx="5535386" cy="353002"/>
          </a:xfrm>
        </p:spPr>
        <p:txBody>
          <a:bodyPr/>
          <a:lstStyle>
            <a:lvl1pPr marL="0" indent="0">
              <a:buNone/>
              <a:defRPr sz="2000">
                <a:solidFill>
                  <a:srgbClr val="122D4F"/>
                </a:solidFill>
              </a:defRPr>
            </a:lvl1pPr>
          </a:lstStyle>
          <a:p>
            <a:pPr lvl="0"/>
            <a:r>
              <a:rPr lang="es-ES" dirty="0"/>
              <a:t>20/05/2015</a:t>
            </a:r>
          </a:p>
        </p:txBody>
      </p:sp>
      <p:pic>
        <p:nvPicPr>
          <p:cNvPr id="6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" y="-314325"/>
            <a:ext cx="91409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450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0370-0E88-4734-9211-70F676DBAFB4}" type="datetime1">
              <a:rPr lang="es-ES" smtClean="0"/>
              <a:t>04/11/2021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3834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30061" y="88788"/>
            <a:ext cx="1092994" cy="100012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543675" y="273845"/>
            <a:ext cx="2126796" cy="435887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273845"/>
            <a:ext cx="5800725" cy="4358879"/>
          </a:xfrm>
        </p:spPr>
        <p:txBody>
          <a:bodyPr vert="eaVert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20052-A604-434E-8C65-ABED4CF32048}" type="datetime1">
              <a:rPr lang="es-ES" smtClean="0"/>
              <a:t>04/11/2021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7026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3" y="133012"/>
            <a:ext cx="7070271" cy="598508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94583"/>
            <a:ext cx="7886700" cy="4348918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866936"/>
            <a:ext cx="6400800" cy="174172"/>
          </a:xfrm>
        </p:spPr>
        <p:txBody>
          <a:bodyPr/>
          <a:lstStyle/>
          <a:p>
            <a:fld id="{F2651C96-19B1-40F4-9850-7FBA07D31737}" type="datetime1">
              <a:rPr lang="es-ES" smtClean="0"/>
              <a:t>04/11/2021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4632723"/>
            <a:ext cx="6400800" cy="22537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45963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680186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100263"/>
            <a:ext cx="7886700" cy="31480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649AB-34DF-466E-A580-3C81DFFCF737}" type="datetime1">
              <a:rPr lang="es-ES" smtClean="0"/>
              <a:t>04/11/2021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1654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06275"/>
            <a:ext cx="3886200" cy="4042000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06275"/>
            <a:ext cx="3886200" cy="40420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AF5B-93B9-45F9-AD4F-ED228E0F92C0}" type="datetime1">
              <a:rPr lang="es-ES" smtClean="0"/>
              <a:t>04/11/2021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1794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4" y="273846"/>
            <a:ext cx="7085409" cy="994172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ctr">
            <a:normAutofit/>
          </a:bodyPr>
          <a:lstStyle>
            <a:lvl1pPr marL="0" indent="0">
              <a:buNone/>
              <a:defRPr sz="1600" b="0">
                <a:solidFill>
                  <a:srgbClr val="88A0B8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333136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260872"/>
            <a:ext cx="3887391" cy="617934"/>
          </a:xfrm>
        </p:spPr>
        <p:txBody>
          <a:bodyPr anchor="ctr">
            <a:normAutofit/>
          </a:bodyPr>
          <a:lstStyle>
            <a:lvl1pPr marL="0" indent="0">
              <a:buNone/>
              <a:defRPr lang="es-ES" sz="1600" b="0" kern="1200" dirty="0" smtClean="0">
                <a:solidFill>
                  <a:srgbClr val="88A0B8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1878806"/>
            <a:ext cx="3887391" cy="333136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9750E-4045-44B4-992E-4CB35650A328}" type="datetime1">
              <a:rPr lang="es-ES" smtClean="0"/>
              <a:t>04/11/2021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5236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549A-7626-436A-AA77-7CA4F38E38D9}" type="datetime1">
              <a:rPr lang="es-ES" smtClean="0"/>
              <a:t>04/11/2021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142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256BF-FD26-450D-886A-2B66C992CF36}" type="datetime1">
              <a:rPr lang="es-ES" smtClean="0"/>
              <a:t>04/11/2021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0526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40570"/>
            <a:ext cx="2949178" cy="802481"/>
          </a:xfrm>
        </p:spPr>
        <p:txBody>
          <a:bodyPr anchor="t">
            <a:normAutofit/>
          </a:bodyPr>
          <a:lstStyle>
            <a:lvl1pPr>
              <a:defRPr sz="18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452675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35403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E163-4F32-477B-AD24-AD11012ABBDF}" type="datetime1">
              <a:rPr lang="es-ES" smtClean="0"/>
              <a:t>04/11/2021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0906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40570"/>
            <a:ext cx="2949178" cy="802481"/>
          </a:xfrm>
        </p:spPr>
        <p:txBody>
          <a:bodyPr anchor="t">
            <a:normAutofit/>
          </a:bodyPr>
          <a:lstStyle>
            <a:lvl1pPr>
              <a:defRPr sz="18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4402929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344346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6EA93-E24C-48E1-AA36-EF8A615E41FF}" type="datetime1">
              <a:rPr lang="es-ES" smtClean="0"/>
              <a:t>04/11/2021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871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" y="0"/>
            <a:ext cx="9142208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3" y="133012"/>
            <a:ext cx="7070271" cy="994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75657"/>
            <a:ext cx="7886700" cy="3967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7085078" y="4869656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026923-C7E2-45C3-B29C-32230263B074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5078" y="486965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9A3C1E9-1E17-4B2D-975E-2F80F7CB45F8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825" y="4878499"/>
            <a:ext cx="2057400" cy="174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EEE9790-2C7A-4B60-9979-E950BD8F5A78}" type="datetime1">
              <a:rPr lang="es-ES" smtClean="0"/>
              <a:t>04/11/2021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825" y="4644286"/>
            <a:ext cx="3086100" cy="2253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411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US" sz="1800" b="0" kern="1200" dirty="0">
          <a:solidFill>
            <a:srgbClr val="323E4F"/>
          </a:solidFill>
          <a:latin typeface="Arial Black" charset="0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ALBA-I status and ALBA-II proposal</a:t>
            </a:r>
            <a:endParaRPr lang="en-GB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CD7BB-5B50-461D-B287-CB73C7B665D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GB" noProof="0" dirty="0"/>
              <a:t>09/11/2021</a:t>
            </a:r>
          </a:p>
        </p:txBody>
      </p:sp>
    </p:spTree>
    <p:extLst>
      <p:ext uri="{BB962C8B-B14F-4D97-AF65-F5344CB8AC3E}">
        <p14:creationId xmlns:p14="http://schemas.microsoft.com/office/powerpoint/2010/main" val="2063498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9453D-CE10-4AC9-B8AC-D577AEA13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ALBA-I: Arcs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56D228-24AF-4343-807B-04D99DC45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1C96-19B1-40F4-9850-7FBA07D31737}" type="datetime1">
              <a:rPr lang="es-ES" smtClean="0"/>
              <a:t>08/11/2021</a:t>
            </a:fld>
            <a:endParaRPr lang="es-E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D249A-EF11-4574-AEEA-18CB014E9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6426E-6FE3-416D-AB27-5C99E5DF9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10</a:t>
            </a:fld>
            <a:endParaRPr lang="es-E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DCA97A9-EC32-498E-B8FD-08DEAE539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1" y="794583"/>
            <a:ext cx="3951276" cy="4348918"/>
          </a:xfrm>
        </p:spPr>
        <p:txBody>
          <a:bodyPr>
            <a:normAutofit/>
          </a:bodyPr>
          <a:lstStyle/>
          <a:p>
            <a:r>
              <a:rPr lang="en-GB" sz="1600" noProof="0" dirty="0"/>
              <a:t>The 2</a:t>
            </a:r>
            <a:r>
              <a:rPr lang="en-GB" sz="1600" baseline="30000" noProof="0" dirty="0"/>
              <a:t>nd</a:t>
            </a:r>
            <a:r>
              <a:rPr lang="en-GB" sz="1600" noProof="0" dirty="0"/>
              <a:t> July 2021 we got 3 arcs n a row in 14B </a:t>
            </a:r>
            <a:r>
              <a:rPr lang="en-GB" sz="1600" noProof="0" dirty="0" err="1"/>
              <a:t>WaTrax</a:t>
            </a:r>
            <a:r>
              <a:rPr lang="en-GB" sz="1600" noProof="0" dirty="0"/>
              <a:t>.</a:t>
            </a:r>
          </a:p>
          <a:p>
            <a:r>
              <a:rPr lang="en-GB" sz="1600" noProof="0" dirty="0"/>
              <a:t>Cavity was parked the weekend and </a:t>
            </a:r>
            <a:r>
              <a:rPr lang="en-GB" sz="1600" noProof="0" dirty="0" err="1"/>
              <a:t>WaTrax</a:t>
            </a:r>
            <a:r>
              <a:rPr lang="en-GB" sz="1600" noProof="0" dirty="0"/>
              <a:t> replaced next maintenance day.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441C69-589A-4DA6-B9A8-0CDF07FB4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19" y="2232694"/>
            <a:ext cx="4267813" cy="11572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75EA2D-7C80-4B19-BBE4-BFA758228A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18" y="3492303"/>
            <a:ext cx="4267813" cy="10773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0F6305C-F484-4D73-B690-11F6C28042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898" y="2302664"/>
            <a:ext cx="1804190" cy="24055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4A23D5-2B5B-4E3B-8993-FAA80B49EA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t="-329" r="34700" b="329"/>
          <a:stretch/>
        </p:blipFill>
        <p:spPr>
          <a:xfrm>
            <a:off x="7027235" y="2276907"/>
            <a:ext cx="1862033" cy="243134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0114275-50CF-4517-AC44-86A537216ABB}"/>
              </a:ext>
            </a:extLst>
          </p:cNvPr>
          <p:cNvSpPr txBox="1"/>
          <p:nvPr/>
        </p:nvSpPr>
        <p:spPr>
          <a:xfrm rot="16200000">
            <a:off x="-5258" y="3740734"/>
            <a:ext cx="762684" cy="30260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s-ES" sz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</a:t>
            </a:r>
            <a:endParaRPr lang="en-GB" sz="1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A967F3-0A00-48FF-92C2-232D023ADAE6}"/>
              </a:ext>
            </a:extLst>
          </p:cNvPr>
          <p:cNvSpPr txBox="1"/>
          <p:nvPr/>
        </p:nvSpPr>
        <p:spPr>
          <a:xfrm rot="16200000">
            <a:off x="-359341" y="2175141"/>
            <a:ext cx="1350495" cy="30260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s-ES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Fake</a:t>
            </a:r>
            <a:endParaRPr lang="en-GB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6A4591C-F25A-4CD3-8B9B-E3974E65B93D}"/>
              </a:ext>
            </a:extLst>
          </p:cNvPr>
          <p:cNvSpPr/>
          <p:nvPr/>
        </p:nvSpPr>
        <p:spPr>
          <a:xfrm rot="20904640">
            <a:off x="377106" y="1116780"/>
            <a:ext cx="423545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Arcs disable not allowed</a:t>
            </a:r>
          </a:p>
        </p:txBody>
      </p:sp>
    </p:spTree>
    <p:extLst>
      <p:ext uri="{BB962C8B-B14F-4D97-AF65-F5344CB8AC3E}">
        <p14:creationId xmlns:p14="http://schemas.microsoft.com/office/powerpoint/2010/main" val="1894709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D84FB-1094-4343-B8D8-65A7FB44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ALBA-II proposal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A4CB0-109B-42FE-93CC-6ECFC2C90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649AB-34DF-466E-A580-3C81DFFCF737}" type="datetime1">
              <a:rPr lang="es-ES" smtClean="0"/>
              <a:t>04/11/2021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CA488-4FE2-4489-B777-2B89B283B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767C1-A5E7-47D1-9DA7-A99CEAC5D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11</a:t>
            </a:fld>
            <a:endParaRPr lang="es-E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065391-1F56-4030-B020-C0FBE8F27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" y="1731317"/>
            <a:ext cx="6457950" cy="323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44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FA26B-B811-47DD-875C-906915CAA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ALBA-II RF system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072A4-E18D-4127-BA3F-5D3EF775E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BF90B-F9D4-4D19-AFF7-698D4F85DA9D}" type="datetime1">
              <a:rPr lang="es-ES" smtClean="0"/>
              <a:t>08/11/2021</a:t>
            </a:fld>
            <a:endParaRPr lang="es-E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D5F1F3-8894-416F-B69F-260450017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B44BB5D-8F50-4710-8AC0-4D4AA364DC07}"/>
              </a:ext>
            </a:extLst>
          </p:cNvPr>
          <p:cNvSpPr/>
          <p:nvPr/>
        </p:nvSpPr>
        <p:spPr>
          <a:xfrm>
            <a:off x="3841469" y="731520"/>
            <a:ext cx="1040400" cy="266400"/>
          </a:xfrm>
          <a:prstGeom prst="rect">
            <a:avLst/>
          </a:prstGeom>
          <a:solidFill>
            <a:srgbClr val="01577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ALBA-II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890CC1A-85E5-4FBF-8417-33277D20AC19}"/>
              </a:ext>
            </a:extLst>
          </p:cNvPr>
          <p:cNvSpPr/>
          <p:nvPr/>
        </p:nvSpPr>
        <p:spPr>
          <a:xfrm>
            <a:off x="3841469" y="1018355"/>
            <a:ext cx="1040400" cy="266400"/>
          </a:xfrm>
          <a:prstGeom prst="rect">
            <a:avLst/>
          </a:prstGeom>
          <a:solidFill>
            <a:srgbClr val="E5FC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NC-HOM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8F7B591-76E8-45C1-A6D6-5D4A8A3F1BC2}"/>
              </a:ext>
            </a:extLst>
          </p:cNvPr>
          <p:cNvSpPr/>
          <p:nvPr/>
        </p:nvSpPr>
        <p:spPr>
          <a:xfrm>
            <a:off x="3841469" y="1305190"/>
            <a:ext cx="1040400" cy="266400"/>
          </a:xfrm>
          <a:prstGeom prst="rect">
            <a:avLst/>
          </a:prstGeom>
          <a:solidFill>
            <a:srgbClr val="E5FC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Calibri"/>
              </a:rPr>
              <a:t>SSPA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D7FCF08-B9D8-47BC-B1C8-C6CFF6B43ADC}"/>
              </a:ext>
            </a:extLst>
          </p:cNvPr>
          <p:cNvSpPr/>
          <p:nvPr/>
        </p:nvSpPr>
        <p:spPr>
          <a:xfrm>
            <a:off x="3841469" y="2160056"/>
            <a:ext cx="1040400" cy="266400"/>
          </a:xfrm>
          <a:prstGeom prst="rect">
            <a:avLst/>
          </a:prstGeom>
          <a:solidFill>
            <a:srgbClr val="E5FC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0.8E-4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7ABA350-AFFB-4E2A-8EBE-B0FE1900F43A}"/>
              </a:ext>
            </a:extLst>
          </p:cNvPr>
          <p:cNvSpPr/>
          <p:nvPr/>
        </p:nvSpPr>
        <p:spPr>
          <a:xfrm>
            <a:off x="3841469" y="2448900"/>
            <a:ext cx="1040400" cy="266400"/>
          </a:xfrm>
          <a:prstGeom prst="rect">
            <a:avLst/>
          </a:prstGeom>
          <a:solidFill>
            <a:srgbClr val="E5FC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&gt; 2.0 KHz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ADD99D4-6C97-428F-9160-388523B58A67}"/>
              </a:ext>
            </a:extLst>
          </p:cNvPr>
          <p:cNvSpPr/>
          <p:nvPr/>
        </p:nvSpPr>
        <p:spPr>
          <a:xfrm>
            <a:off x="3841469" y="3894633"/>
            <a:ext cx="1040400" cy="266400"/>
          </a:xfrm>
          <a:prstGeom prst="rect">
            <a:avLst/>
          </a:prstGeom>
          <a:solidFill>
            <a:srgbClr val="E5FC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14 ps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67BBD6F-18A8-48B9-BD5A-D80BFBB53573}"/>
              </a:ext>
            </a:extLst>
          </p:cNvPr>
          <p:cNvSpPr/>
          <p:nvPr/>
        </p:nvSpPr>
        <p:spPr>
          <a:xfrm>
            <a:off x="3841469" y="1875672"/>
            <a:ext cx="1040400" cy="266400"/>
          </a:xfrm>
          <a:prstGeom prst="rect">
            <a:avLst/>
          </a:prstGeom>
          <a:solidFill>
            <a:srgbClr val="E5FC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kern="0" dirty="0">
                <a:solidFill>
                  <a:sysClr val="windowText" lastClr="000000"/>
                </a:solidFill>
                <a:latin typeface="Calibri"/>
                <a:cs typeface="+mn-cs"/>
              </a:rPr>
              <a:t>1.08 MeV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F828946-0FBB-4B81-9C3D-CC4ADE426B0C}"/>
              </a:ext>
            </a:extLst>
          </p:cNvPr>
          <p:cNvSpPr/>
          <p:nvPr/>
        </p:nvSpPr>
        <p:spPr>
          <a:xfrm>
            <a:off x="3841469" y="3030128"/>
            <a:ext cx="1040400" cy="266400"/>
          </a:xfrm>
          <a:prstGeom prst="rect">
            <a:avLst/>
          </a:prstGeom>
          <a:solidFill>
            <a:srgbClr val="E5FC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Calibri"/>
              </a:rPr>
              <a:t>9.5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%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4846B44-95E3-4721-AE8B-69416CC5854C}"/>
              </a:ext>
            </a:extLst>
          </p:cNvPr>
          <p:cNvSpPr/>
          <p:nvPr/>
        </p:nvSpPr>
        <p:spPr>
          <a:xfrm>
            <a:off x="3841469" y="2756400"/>
            <a:ext cx="1040400" cy="266400"/>
          </a:xfrm>
          <a:prstGeom prst="rect">
            <a:avLst/>
          </a:prstGeom>
          <a:solidFill>
            <a:srgbClr val="E5FC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latin typeface="Calibri"/>
              </a:rPr>
              <a:t>3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MV</a:t>
            </a:r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D7BF1FE9-EA76-4EB0-BE87-E069B0318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4694" y="794583"/>
            <a:ext cx="3580656" cy="4348918"/>
          </a:xfrm>
        </p:spPr>
        <p:txBody>
          <a:bodyPr>
            <a:normAutofit/>
          </a:bodyPr>
          <a:lstStyle/>
          <a:p>
            <a:r>
              <a:rPr lang="en-GB" sz="1600" noProof="0" dirty="0">
                <a:solidFill>
                  <a:schemeClr val="accent6"/>
                </a:solidFill>
              </a:rPr>
              <a:t>Main cavities and waveguide </a:t>
            </a:r>
            <a:r>
              <a:rPr lang="en-GB" sz="1600" noProof="0" dirty="0"/>
              <a:t>components wants </a:t>
            </a:r>
            <a:r>
              <a:rPr lang="en-GB" sz="1600" noProof="0" dirty="0">
                <a:solidFill>
                  <a:schemeClr val="accent6"/>
                </a:solidFill>
              </a:rPr>
              <a:t>to be re-used</a:t>
            </a:r>
            <a:r>
              <a:rPr lang="en-GB" sz="1600" noProof="0" dirty="0"/>
              <a:t>.</a:t>
            </a:r>
          </a:p>
          <a:p>
            <a:r>
              <a:rPr lang="en-GB" sz="1600" noProof="0" dirty="0"/>
              <a:t>Active components </a:t>
            </a:r>
            <a:r>
              <a:rPr lang="en-GB" sz="1600" noProof="0" dirty="0">
                <a:solidFill>
                  <a:schemeClr val="accent6"/>
                </a:solidFill>
              </a:rPr>
              <a:t>updated.</a:t>
            </a:r>
          </a:p>
          <a:p>
            <a:r>
              <a:rPr lang="en-GB" sz="1600" noProof="0" dirty="0">
                <a:solidFill>
                  <a:srgbClr val="FF0000"/>
                </a:solidFill>
              </a:rPr>
              <a:t>Low voltage </a:t>
            </a:r>
            <a:r>
              <a:rPr lang="en-GB" sz="1600" noProof="0" dirty="0"/>
              <a:t>due to RF acceptance specification leads to </a:t>
            </a:r>
            <a:r>
              <a:rPr lang="en-GB" sz="1600" noProof="0" dirty="0">
                <a:solidFill>
                  <a:srgbClr val="FF0000"/>
                </a:solidFill>
              </a:rPr>
              <a:t>beam loss </a:t>
            </a:r>
            <a:r>
              <a:rPr lang="en-GB" sz="1600" noProof="0" dirty="0"/>
              <a:t>in case of cavity trip. Main voltage increased.</a:t>
            </a:r>
          </a:p>
          <a:p>
            <a:r>
              <a:rPr lang="en-GB" sz="1600" noProof="0" dirty="0"/>
              <a:t>The low losses and low momentum compaction factor leads to have a </a:t>
            </a:r>
            <a:r>
              <a:rPr lang="en-GB" sz="1600" noProof="0" dirty="0">
                <a:solidFill>
                  <a:schemeClr val="accent4"/>
                </a:solidFill>
              </a:rPr>
              <a:t>lower synchrotron frequency </a:t>
            </a:r>
            <a:r>
              <a:rPr lang="en-GB" sz="1600" noProof="0" dirty="0"/>
              <a:t>and a </a:t>
            </a:r>
            <a:r>
              <a:rPr lang="en-GB" sz="1600" noProof="0" dirty="0">
                <a:solidFill>
                  <a:srgbClr val="FF0000"/>
                </a:solidFill>
              </a:rPr>
              <a:t>small bunch length </a:t>
            </a:r>
            <a:r>
              <a:rPr lang="en-GB" sz="1600" noProof="0" dirty="0"/>
              <a:t>(5.5 ps natural BL). 3HC mandatory.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B7F036C-8388-4B02-83E9-E49F6ED27587}"/>
              </a:ext>
            </a:extLst>
          </p:cNvPr>
          <p:cNvSpPr/>
          <p:nvPr/>
        </p:nvSpPr>
        <p:spPr>
          <a:xfrm>
            <a:off x="2642956" y="732374"/>
            <a:ext cx="1189040" cy="266400"/>
          </a:xfrm>
          <a:prstGeom prst="rect">
            <a:avLst/>
          </a:prstGeom>
          <a:solidFill>
            <a:srgbClr val="01577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ALBA-I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E9385C6-E858-40EB-BE9D-0E334A672780}"/>
              </a:ext>
            </a:extLst>
          </p:cNvPr>
          <p:cNvSpPr/>
          <p:nvPr/>
        </p:nvSpPr>
        <p:spPr>
          <a:xfrm>
            <a:off x="774795" y="732374"/>
            <a:ext cx="1858688" cy="266400"/>
          </a:xfrm>
          <a:prstGeom prst="rect">
            <a:avLst/>
          </a:prstGeom>
          <a:solidFill>
            <a:srgbClr val="01577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Parameter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9DDA9BB-49BD-4DD3-B421-901CA3B9C39C}"/>
              </a:ext>
            </a:extLst>
          </p:cNvPr>
          <p:cNvSpPr/>
          <p:nvPr/>
        </p:nvSpPr>
        <p:spPr>
          <a:xfrm>
            <a:off x="774795" y="1019302"/>
            <a:ext cx="1858687" cy="266400"/>
          </a:xfrm>
          <a:prstGeom prst="rect">
            <a:avLst/>
          </a:prstGeom>
          <a:solidFill>
            <a:srgbClr val="0F8CB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prstClr val="white"/>
                </a:solidFill>
                <a:latin typeface="Calibri"/>
              </a:rPr>
              <a:t>C</a:t>
            </a:r>
            <a:r>
              <a:rPr lang="en-US" sz="1400" kern="0" dirty="0">
                <a:solidFill>
                  <a:prstClr val="white"/>
                </a:solidFill>
                <a:latin typeface="Calibri"/>
                <a:cs typeface="+mn-cs"/>
              </a:rPr>
              <a:t>avities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0A1E680-3D65-4570-80F1-1C8FBA1072DD}"/>
              </a:ext>
            </a:extLst>
          </p:cNvPr>
          <p:cNvSpPr/>
          <p:nvPr/>
        </p:nvSpPr>
        <p:spPr>
          <a:xfrm>
            <a:off x="2642957" y="1020078"/>
            <a:ext cx="1189040" cy="266400"/>
          </a:xfrm>
          <a:prstGeom prst="rect">
            <a:avLst/>
          </a:prstGeom>
          <a:solidFill>
            <a:srgbClr val="E5FC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NC-HOM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7F6955A-5C6A-4771-8BFC-D3C4ED9899DC}"/>
              </a:ext>
            </a:extLst>
          </p:cNvPr>
          <p:cNvSpPr/>
          <p:nvPr/>
        </p:nvSpPr>
        <p:spPr>
          <a:xfrm>
            <a:off x="774797" y="1306230"/>
            <a:ext cx="1858686" cy="266400"/>
          </a:xfrm>
          <a:prstGeom prst="rect">
            <a:avLst/>
          </a:prstGeom>
          <a:solidFill>
            <a:srgbClr val="0F8CB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</a:rPr>
              <a:t>RF transmitter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79A0129-273F-46DC-98DB-DCA50DC84C84}"/>
              </a:ext>
            </a:extLst>
          </p:cNvPr>
          <p:cNvSpPr/>
          <p:nvPr/>
        </p:nvSpPr>
        <p:spPr>
          <a:xfrm>
            <a:off x="2642956" y="1306230"/>
            <a:ext cx="1189041" cy="266400"/>
          </a:xfrm>
          <a:prstGeom prst="rect">
            <a:avLst/>
          </a:prstGeom>
          <a:solidFill>
            <a:srgbClr val="E5FC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Calibri"/>
              </a:rPr>
              <a:t>2x 80 kW IOT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6C083D7-F829-438C-8617-C3EF34721FDB}"/>
              </a:ext>
            </a:extLst>
          </p:cNvPr>
          <p:cNvCxnSpPr>
            <a:cxnSpLocks/>
          </p:cNvCxnSpPr>
          <p:nvPr/>
        </p:nvCxnSpPr>
        <p:spPr>
          <a:xfrm>
            <a:off x="774797" y="1574595"/>
            <a:ext cx="41070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3E136AC7-A4F7-4F05-8673-9A94AED816CF}"/>
              </a:ext>
            </a:extLst>
          </p:cNvPr>
          <p:cNvSpPr/>
          <p:nvPr/>
        </p:nvSpPr>
        <p:spPr>
          <a:xfrm>
            <a:off x="774799" y="2162600"/>
            <a:ext cx="1858684" cy="266400"/>
          </a:xfrm>
          <a:prstGeom prst="rect">
            <a:avLst/>
          </a:prstGeom>
          <a:solidFill>
            <a:srgbClr val="0F8CB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s-ES" sz="1400" b="0" i="0" u="none" strike="noStrike" kern="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2CB67E8-AC78-4DF4-8612-CF166F5EE121}"/>
              </a:ext>
            </a:extLst>
          </p:cNvPr>
          <p:cNvSpPr/>
          <p:nvPr/>
        </p:nvSpPr>
        <p:spPr>
          <a:xfrm>
            <a:off x="2642957" y="2160056"/>
            <a:ext cx="1189038" cy="266400"/>
          </a:xfrm>
          <a:prstGeom prst="rect">
            <a:avLst/>
          </a:prstGeom>
          <a:solidFill>
            <a:srgbClr val="E5FC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8.8E-4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D1E1399-5D76-4824-8F03-D9F9ED8047EC}"/>
              </a:ext>
            </a:extLst>
          </p:cNvPr>
          <p:cNvSpPr/>
          <p:nvPr/>
        </p:nvSpPr>
        <p:spPr>
          <a:xfrm>
            <a:off x="774799" y="2449528"/>
            <a:ext cx="1858683" cy="266400"/>
          </a:xfrm>
          <a:prstGeom prst="rect">
            <a:avLst/>
          </a:prstGeom>
          <a:solidFill>
            <a:srgbClr val="0F8CB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Synchrotron frequency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6FC3E4D-7C4F-46AD-B583-988C9FDF42FA}"/>
              </a:ext>
            </a:extLst>
          </p:cNvPr>
          <p:cNvSpPr/>
          <p:nvPr/>
        </p:nvSpPr>
        <p:spPr>
          <a:xfrm>
            <a:off x="2642956" y="2449528"/>
            <a:ext cx="1189037" cy="266400"/>
          </a:xfrm>
          <a:prstGeom prst="rect">
            <a:avLst/>
          </a:prstGeom>
          <a:solidFill>
            <a:srgbClr val="E5FC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kern="0" dirty="0">
                <a:solidFill>
                  <a:sysClr val="windowText" lastClr="000000"/>
                </a:solidFill>
                <a:latin typeface="Calibri"/>
              </a:rPr>
              <a:t>8</a:t>
            </a: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.53 KHz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15FAB80-B207-4639-B843-C14E185D9912}"/>
              </a:ext>
            </a:extLst>
          </p:cNvPr>
          <p:cNvSpPr/>
          <p:nvPr/>
        </p:nvSpPr>
        <p:spPr>
          <a:xfrm>
            <a:off x="774793" y="3894633"/>
            <a:ext cx="1858689" cy="266400"/>
          </a:xfrm>
          <a:prstGeom prst="rect">
            <a:avLst/>
          </a:prstGeom>
          <a:solidFill>
            <a:srgbClr val="0F8CB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Bunch length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44F0791-490F-4352-8252-C4D08C7960A8}"/>
              </a:ext>
            </a:extLst>
          </p:cNvPr>
          <p:cNvSpPr/>
          <p:nvPr/>
        </p:nvSpPr>
        <p:spPr>
          <a:xfrm>
            <a:off x="2642957" y="3894633"/>
            <a:ext cx="1189036" cy="266400"/>
          </a:xfrm>
          <a:prstGeom prst="rect">
            <a:avLst/>
          </a:prstGeom>
          <a:solidFill>
            <a:srgbClr val="E5FC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17.5 ps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DD63DA6-0655-4CCB-9FF1-F52A046004C4}"/>
              </a:ext>
            </a:extLst>
          </p:cNvPr>
          <p:cNvSpPr/>
          <p:nvPr/>
        </p:nvSpPr>
        <p:spPr>
          <a:xfrm>
            <a:off x="774797" y="1875672"/>
            <a:ext cx="1858685" cy="266400"/>
          </a:xfrm>
          <a:prstGeom prst="rect">
            <a:avLst/>
          </a:prstGeom>
          <a:solidFill>
            <a:srgbClr val="0F8CB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Total losses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78610B5-7794-4F1E-8AAE-082588C91FA7}"/>
              </a:ext>
            </a:extLst>
          </p:cNvPr>
          <p:cNvSpPr/>
          <p:nvPr/>
        </p:nvSpPr>
        <p:spPr>
          <a:xfrm>
            <a:off x="2642956" y="1875672"/>
            <a:ext cx="1189039" cy="266400"/>
          </a:xfrm>
          <a:prstGeom prst="rect">
            <a:avLst/>
          </a:prstGeom>
          <a:solidFill>
            <a:srgbClr val="E5FC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kern="0" dirty="0">
                <a:solidFill>
                  <a:sysClr val="windowText" lastClr="000000"/>
                </a:solidFill>
                <a:latin typeface="Calibri"/>
                <a:cs typeface="+mn-cs"/>
              </a:rPr>
              <a:t>1.15 MeV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EB12582-B409-404D-87D3-825E7CEEC86E}"/>
              </a:ext>
            </a:extLst>
          </p:cNvPr>
          <p:cNvCxnSpPr>
            <a:cxnSpLocks/>
          </p:cNvCxnSpPr>
          <p:nvPr/>
        </p:nvCxnSpPr>
        <p:spPr>
          <a:xfrm>
            <a:off x="774791" y="2729023"/>
            <a:ext cx="41070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105BB988-C493-4581-8456-C1ADAE62ACE4}"/>
              </a:ext>
            </a:extLst>
          </p:cNvPr>
          <p:cNvSpPr/>
          <p:nvPr/>
        </p:nvSpPr>
        <p:spPr>
          <a:xfrm>
            <a:off x="774793" y="3030128"/>
            <a:ext cx="1858690" cy="266400"/>
          </a:xfrm>
          <a:prstGeom prst="rect">
            <a:avLst/>
          </a:prstGeom>
          <a:solidFill>
            <a:srgbClr val="0F8CB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RF acceptance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4FD8AEB-84D0-442A-8BB6-A8CCC04C18FA}"/>
              </a:ext>
            </a:extLst>
          </p:cNvPr>
          <p:cNvSpPr/>
          <p:nvPr/>
        </p:nvSpPr>
        <p:spPr>
          <a:xfrm>
            <a:off x="2642956" y="3030238"/>
            <a:ext cx="1189035" cy="266400"/>
          </a:xfrm>
          <a:prstGeom prst="rect">
            <a:avLst/>
          </a:prstGeom>
          <a:solidFill>
            <a:srgbClr val="E5FC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2.75 %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BAABAA7-5136-41DE-B9AD-045BC0086AC2}"/>
              </a:ext>
            </a:extLst>
          </p:cNvPr>
          <p:cNvSpPr/>
          <p:nvPr/>
        </p:nvSpPr>
        <p:spPr>
          <a:xfrm>
            <a:off x="774791" y="2756400"/>
            <a:ext cx="1858691" cy="266400"/>
          </a:xfrm>
          <a:prstGeom prst="rect">
            <a:avLst/>
          </a:prstGeom>
          <a:solidFill>
            <a:srgbClr val="0F8CB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RF voltage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6CAD1B4-D7E5-4EEB-B9B0-E04D3F104709}"/>
              </a:ext>
            </a:extLst>
          </p:cNvPr>
          <p:cNvSpPr/>
          <p:nvPr/>
        </p:nvSpPr>
        <p:spPr>
          <a:xfrm>
            <a:off x="2642957" y="2756400"/>
            <a:ext cx="1189034" cy="266400"/>
          </a:xfrm>
          <a:prstGeom prst="rect">
            <a:avLst/>
          </a:prstGeom>
          <a:solidFill>
            <a:srgbClr val="E5FC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 MV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A6DBAF-5CDB-4416-8A4F-276123570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12</a:t>
            </a:fld>
            <a:endParaRPr lang="es-E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9D7297D-022D-4B44-912A-C09A8766C609}"/>
              </a:ext>
            </a:extLst>
          </p:cNvPr>
          <p:cNvSpPr/>
          <p:nvPr/>
        </p:nvSpPr>
        <p:spPr>
          <a:xfrm>
            <a:off x="774794" y="1591717"/>
            <a:ext cx="1858684" cy="266400"/>
          </a:xfrm>
          <a:prstGeom prst="rect">
            <a:avLst/>
          </a:prstGeom>
          <a:solidFill>
            <a:srgbClr val="0F8CB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Nominal current</a:t>
            </a:r>
            <a:endParaRPr kumimoji="0" lang="en-GB" sz="14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0C156D2-16AF-4EE2-8FB5-D167F600E649}"/>
              </a:ext>
            </a:extLst>
          </p:cNvPr>
          <p:cNvSpPr/>
          <p:nvPr/>
        </p:nvSpPr>
        <p:spPr>
          <a:xfrm>
            <a:off x="2642953" y="1592370"/>
            <a:ext cx="1189041" cy="266400"/>
          </a:xfrm>
          <a:prstGeom prst="rect">
            <a:avLst/>
          </a:prstGeom>
          <a:solidFill>
            <a:srgbClr val="E5FC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250 mA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AA0990E-AF2A-4C3F-98C3-44F7BE97090A}"/>
              </a:ext>
            </a:extLst>
          </p:cNvPr>
          <p:cNvSpPr/>
          <p:nvPr/>
        </p:nvSpPr>
        <p:spPr>
          <a:xfrm>
            <a:off x="3841469" y="1591330"/>
            <a:ext cx="1040401" cy="266400"/>
          </a:xfrm>
          <a:prstGeom prst="rect">
            <a:avLst/>
          </a:prstGeom>
          <a:solidFill>
            <a:srgbClr val="E5FC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300 mA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E2C1900-FDEA-484A-9069-F00E5E538BD2}"/>
              </a:ext>
            </a:extLst>
          </p:cNvPr>
          <p:cNvSpPr/>
          <p:nvPr/>
        </p:nvSpPr>
        <p:spPr>
          <a:xfrm>
            <a:off x="3841469" y="3314420"/>
            <a:ext cx="1040400" cy="266400"/>
          </a:xfrm>
          <a:prstGeom prst="rect">
            <a:avLst/>
          </a:prstGeom>
          <a:solidFill>
            <a:srgbClr val="E5FC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800 kV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468654D-E97B-4BC1-845B-D4ABE58A6CB8}"/>
              </a:ext>
            </a:extLst>
          </p:cNvPr>
          <p:cNvSpPr/>
          <p:nvPr/>
        </p:nvSpPr>
        <p:spPr>
          <a:xfrm>
            <a:off x="3841469" y="3605119"/>
            <a:ext cx="1040400" cy="266400"/>
          </a:xfrm>
          <a:prstGeom prst="rect">
            <a:avLst/>
          </a:prstGeom>
          <a:solidFill>
            <a:srgbClr val="E5FC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2.55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8BAE3D63-5C35-4B80-887C-4EAD509DEC0B}"/>
              </a:ext>
            </a:extLst>
          </p:cNvPr>
          <p:cNvCxnSpPr>
            <a:cxnSpLocks/>
          </p:cNvCxnSpPr>
          <p:nvPr/>
        </p:nvCxnSpPr>
        <p:spPr>
          <a:xfrm>
            <a:off x="774793" y="3307187"/>
            <a:ext cx="41070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AF64A72E-3226-485D-9D3A-B57562712B50}"/>
              </a:ext>
            </a:extLst>
          </p:cNvPr>
          <p:cNvSpPr/>
          <p:nvPr/>
        </p:nvSpPr>
        <p:spPr>
          <a:xfrm>
            <a:off x="774793" y="3318191"/>
            <a:ext cx="1858690" cy="266400"/>
          </a:xfrm>
          <a:prstGeom prst="rect">
            <a:avLst/>
          </a:prstGeom>
          <a:solidFill>
            <a:srgbClr val="0F8CB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3HC voltage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33DF39E-91DA-483F-9E63-252A2A759350}"/>
              </a:ext>
            </a:extLst>
          </p:cNvPr>
          <p:cNvSpPr/>
          <p:nvPr/>
        </p:nvSpPr>
        <p:spPr>
          <a:xfrm>
            <a:off x="2642956" y="3318301"/>
            <a:ext cx="1189035" cy="266400"/>
          </a:xfrm>
          <a:prstGeom prst="rect">
            <a:avLst/>
          </a:prstGeom>
          <a:solidFill>
            <a:srgbClr val="E5FC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9E4470C-71F8-48DB-84F4-9A2C8666BC21}"/>
              </a:ext>
            </a:extLst>
          </p:cNvPr>
          <p:cNvSpPr/>
          <p:nvPr/>
        </p:nvSpPr>
        <p:spPr>
          <a:xfrm>
            <a:off x="774791" y="3605119"/>
            <a:ext cx="1858691" cy="266400"/>
          </a:xfrm>
          <a:prstGeom prst="rect">
            <a:avLst/>
          </a:prstGeom>
          <a:solidFill>
            <a:srgbClr val="0F8CB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prstClr val="white"/>
                </a:solidFill>
                <a:latin typeface="Calibri"/>
              </a:rPr>
              <a:t>Lengthening factor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1BC254BF-33FE-4664-9E08-5F261F19B816}"/>
              </a:ext>
            </a:extLst>
          </p:cNvPr>
          <p:cNvSpPr/>
          <p:nvPr/>
        </p:nvSpPr>
        <p:spPr>
          <a:xfrm>
            <a:off x="2642957" y="3605119"/>
            <a:ext cx="1189034" cy="266400"/>
          </a:xfrm>
          <a:prstGeom prst="rect">
            <a:avLst/>
          </a:prstGeom>
          <a:solidFill>
            <a:srgbClr val="E5FC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Calibri"/>
              </a:rPr>
              <a:t>-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855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4B941-37C9-4CE8-AA4B-356185111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ALBA-II RF system: Main cavity trip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5848A-368D-44A5-B84B-20065CB5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9ACA5-967B-47D5-AB48-D70268CC764D}" type="datetime1">
              <a:rPr lang="es-ES" smtClean="0"/>
              <a:t>09/11/2021</a:t>
            </a:fld>
            <a:endParaRPr lang="es-E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7B0E4D-C40A-4E64-8571-965ABB22E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4694" y="794583"/>
            <a:ext cx="3580656" cy="4348918"/>
          </a:xfrm>
        </p:spPr>
        <p:txBody>
          <a:bodyPr>
            <a:normAutofit/>
          </a:bodyPr>
          <a:lstStyle/>
          <a:p>
            <a:r>
              <a:rPr lang="en-GB" sz="1600" noProof="0" dirty="0"/>
              <a:t>Transient simulations for ALBA-II shows that </a:t>
            </a:r>
            <a:r>
              <a:rPr lang="en-GB" sz="1600" noProof="0" dirty="0">
                <a:solidFill>
                  <a:srgbClr val="FF0000"/>
                </a:solidFill>
              </a:rPr>
              <a:t>beam is lost </a:t>
            </a:r>
            <a:r>
              <a:rPr lang="en-GB" sz="1600" noProof="0" dirty="0"/>
              <a:t>in these conditions.</a:t>
            </a:r>
          </a:p>
          <a:p>
            <a:r>
              <a:rPr lang="en-GB" sz="1600" noProof="0" dirty="0"/>
              <a:t>Due to </a:t>
            </a:r>
            <a:r>
              <a:rPr lang="en-GB" sz="1600" noProof="0" dirty="0">
                <a:solidFill>
                  <a:srgbClr val="FF0000"/>
                </a:solidFill>
              </a:rPr>
              <a:t>beam loading</a:t>
            </a:r>
            <a:r>
              <a:rPr lang="en-GB" sz="1600" noProof="0" dirty="0"/>
              <a:t>, total voltage seen by the beam is </a:t>
            </a:r>
            <a:r>
              <a:rPr lang="en-GB" sz="1600" noProof="0" dirty="0">
                <a:solidFill>
                  <a:srgbClr val="FF0000"/>
                </a:solidFill>
              </a:rPr>
              <a:t>below threshold voltage</a:t>
            </a:r>
            <a:r>
              <a:rPr lang="en-GB" sz="1600" noProof="0" dirty="0"/>
              <a:t>.</a:t>
            </a:r>
          </a:p>
          <a:p>
            <a:pPr marL="0" indent="0">
              <a:buNone/>
            </a:pPr>
            <a:endParaRPr lang="en-GB" sz="1600" noProof="0" dirty="0"/>
          </a:p>
          <a:p>
            <a:r>
              <a:rPr lang="en-GB" sz="1600" noProof="0" dirty="0"/>
              <a:t>In order to </a:t>
            </a:r>
            <a:r>
              <a:rPr lang="en-GB" sz="1600" noProof="0" dirty="0">
                <a:solidFill>
                  <a:schemeClr val="accent6"/>
                </a:solidFill>
              </a:rPr>
              <a:t>survive a trip</a:t>
            </a:r>
            <a:r>
              <a:rPr lang="en-GB" sz="1600" noProof="0" dirty="0"/>
              <a:t>, the total voltage must be set to </a:t>
            </a:r>
            <a:r>
              <a:rPr lang="en-GB" sz="1600" noProof="0" dirty="0">
                <a:solidFill>
                  <a:schemeClr val="accent6"/>
                </a:solidFill>
              </a:rPr>
              <a:t>3 MV</a:t>
            </a:r>
            <a:r>
              <a:rPr lang="en-GB" sz="1600" noProof="0" dirty="0"/>
              <a:t>.</a:t>
            </a:r>
          </a:p>
          <a:p>
            <a:r>
              <a:rPr lang="en-GB" sz="1600" noProof="0" dirty="0"/>
              <a:t>Feed forward compensation signal must be sent by the LLRF.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A155F7-1652-4A89-9339-C69D2ECC9B8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31088" y="731520"/>
            <a:ext cx="2932700" cy="20092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889AE8-3B36-49D4-AEF3-5F0C2E4A487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31088" y="2755736"/>
            <a:ext cx="2932700" cy="1989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ADA3742-EF4B-4180-8197-8FF0A1A4BC19}"/>
              </a:ext>
            </a:extLst>
          </p:cNvPr>
          <p:cNvSpPr txBox="1"/>
          <p:nvPr/>
        </p:nvSpPr>
        <p:spPr>
          <a:xfrm rot="16200000">
            <a:off x="656032" y="1542453"/>
            <a:ext cx="847508" cy="30260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s-E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</a:t>
            </a:r>
            <a:r>
              <a:rPr lang="es-ES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lost</a:t>
            </a:r>
            <a:endParaRPr lang="en-GB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A22957-6AA3-4321-BB99-C90F8F92FB0A}"/>
              </a:ext>
            </a:extLst>
          </p:cNvPr>
          <p:cNvSpPr txBox="1"/>
          <p:nvPr/>
        </p:nvSpPr>
        <p:spPr>
          <a:xfrm rot="16200000">
            <a:off x="656032" y="3598965"/>
            <a:ext cx="847508" cy="30260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s-ES" sz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</a:t>
            </a:r>
            <a:r>
              <a:rPr lang="es-ES" sz="1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survive</a:t>
            </a:r>
            <a:endParaRPr lang="en-GB" sz="1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4340F3-809D-4674-9AA3-47E456487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B4357D-834A-4361-8A51-B72789685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13</a:t>
            </a:fld>
            <a:endParaRPr lang="es-E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FD0919-5A52-4B25-A03C-3B1FB076F50D}"/>
              </a:ext>
            </a:extLst>
          </p:cNvPr>
          <p:cNvSpPr txBox="1"/>
          <p:nvPr/>
        </p:nvSpPr>
        <p:spPr>
          <a:xfrm rot="16200000">
            <a:off x="3251941" y="1461990"/>
            <a:ext cx="1915270" cy="377765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s-ES" sz="1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</a:t>
            </a:r>
            <a:r>
              <a:rPr lang="es-ES" sz="1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I. </a:t>
            </a:r>
            <a:r>
              <a:rPr lang="es-ES" sz="1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Bellafont</a:t>
            </a:r>
            <a:endParaRPr lang="en-GB" sz="1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B78B46-280E-4094-9066-9FF2A40AD39F}"/>
              </a:ext>
            </a:extLst>
          </p:cNvPr>
          <p:cNvSpPr txBox="1"/>
          <p:nvPr/>
        </p:nvSpPr>
        <p:spPr>
          <a:xfrm rot="16200000">
            <a:off x="3251671" y="3471285"/>
            <a:ext cx="1915270" cy="377765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s-ES" sz="1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</a:t>
            </a:r>
            <a:r>
              <a:rPr lang="es-ES" sz="1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I. </a:t>
            </a:r>
            <a:r>
              <a:rPr lang="es-ES" sz="1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Bellafont</a:t>
            </a:r>
            <a:endParaRPr lang="en-GB" sz="1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61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4B941-37C9-4CE8-AA4B-356185111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ALBA-II RF system: Main cavity trip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5848A-368D-44A5-B84B-20065CB5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8CD0-6F84-48C9-927B-BD46AEA6A576}" type="datetime1">
              <a:rPr lang="es-ES" smtClean="0"/>
              <a:t>05/11/2021</a:t>
            </a:fld>
            <a:endParaRPr lang="es-E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7B0E4D-C40A-4E64-8571-965ABB22E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4694" y="794583"/>
            <a:ext cx="3580656" cy="4348918"/>
          </a:xfrm>
        </p:spPr>
        <p:txBody>
          <a:bodyPr>
            <a:normAutofit/>
          </a:bodyPr>
          <a:lstStyle/>
          <a:p>
            <a:r>
              <a:rPr lang="en-GB" sz="1600" noProof="0" dirty="0"/>
              <a:t>Power balance after cavity trip.</a:t>
            </a:r>
          </a:p>
          <a:p>
            <a:r>
              <a:rPr lang="en-GB" sz="1600" noProof="0" dirty="0"/>
              <a:t>For 3 MV the power are still below maximum ratings for coupler and </a:t>
            </a:r>
            <a:r>
              <a:rPr lang="en-GB" sz="1600" noProof="0" dirty="0" err="1"/>
              <a:t>WaTrax</a:t>
            </a:r>
            <a:r>
              <a:rPr lang="en-GB" sz="1600" noProof="0" dirty="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774D02-2873-45BD-9D51-2379570DB820}"/>
              </a:ext>
            </a:extLst>
          </p:cNvPr>
          <p:cNvSpPr txBox="1"/>
          <p:nvPr/>
        </p:nvSpPr>
        <p:spPr>
          <a:xfrm rot="16200000">
            <a:off x="15859" y="1539251"/>
            <a:ext cx="762684" cy="30260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s-ES" sz="1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es-ES" sz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trip</a:t>
            </a:r>
            <a:endParaRPr lang="en-GB" sz="1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C6C44B-085D-40FC-ADDD-FC3644CCC47F}"/>
              </a:ext>
            </a:extLst>
          </p:cNvPr>
          <p:cNvSpPr txBox="1"/>
          <p:nvPr/>
        </p:nvSpPr>
        <p:spPr>
          <a:xfrm rot="16200000">
            <a:off x="15859" y="3524332"/>
            <a:ext cx="762684" cy="30260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s-E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</a:t>
            </a:r>
            <a:r>
              <a:rPr lang="es-ES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trip</a:t>
            </a:r>
            <a:endParaRPr lang="en-GB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4A08D29-3E12-4782-8FFA-D80D5402FE8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8650" y="904485"/>
            <a:ext cx="3741184" cy="15721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F0E27ED-2EF9-44C1-B993-6ECECDB6E15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8650" y="2902424"/>
            <a:ext cx="3637892" cy="1546421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0EC69-5754-47EC-88FE-5DEB9ED68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03493F-B973-42C9-9A45-1A28DCC22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9233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817A4-8195-495A-A9EE-366ACA42B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ALBA-II RF system: 3rd harmonic cavity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7F8962-C767-4A88-90B9-36E0FA9C9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652B-7710-45ED-BE91-34991400DB40}" type="datetime1">
              <a:rPr lang="es-ES" smtClean="0"/>
              <a:t>05/11/2021</a:t>
            </a:fld>
            <a:endParaRPr lang="es-E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78DF7-819C-4139-BFEF-074544134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1308CE-6DAF-4F58-8036-7D3923AF7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4694" y="794583"/>
            <a:ext cx="3580656" cy="4348918"/>
          </a:xfrm>
        </p:spPr>
        <p:txBody>
          <a:bodyPr>
            <a:normAutofit/>
          </a:bodyPr>
          <a:lstStyle/>
          <a:p>
            <a:r>
              <a:rPr lang="en-GB" sz="1600" noProof="0" dirty="0"/>
              <a:t>Main voltage provides power to the beam.</a:t>
            </a:r>
          </a:p>
          <a:p>
            <a:r>
              <a:rPr lang="en-GB" sz="1600" noProof="0" dirty="0"/>
              <a:t>3HC provides </a:t>
            </a:r>
            <a:r>
              <a:rPr lang="en-GB" sz="1600" noProof="0" dirty="0">
                <a:solidFill>
                  <a:schemeClr val="accent6"/>
                </a:solidFill>
              </a:rPr>
              <a:t>bunch lengthening</a:t>
            </a:r>
            <a:r>
              <a:rPr lang="en-GB" sz="1600" noProof="0" dirty="0"/>
              <a:t>.</a:t>
            </a:r>
          </a:p>
          <a:p>
            <a:r>
              <a:rPr lang="en-GB" sz="1600" noProof="0" dirty="0"/>
              <a:t>ALBA-II 3</a:t>
            </a:r>
            <a:r>
              <a:rPr lang="en-GB" sz="1600" baseline="30000" noProof="0" dirty="0"/>
              <a:t>rd</a:t>
            </a:r>
            <a:r>
              <a:rPr lang="en-GB" sz="1600" noProof="0" dirty="0"/>
              <a:t> harmonic voltage is 800 kV resulting in a </a:t>
            </a:r>
            <a:r>
              <a:rPr lang="en-GB" sz="1600" noProof="0" dirty="0">
                <a:solidFill>
                  <a:schemeClr val="accent6"/>
                </a:solidFill>
              </a:rPr>
              <a:t>bunch lengthening factor of 2.55.</a:t>
            </a:r>
          </a:p>
          <a:p>
            <a:r>
              <a:rPr lang="en-GB" sz="1600" noProof="0" dirty="0">
                <a:solidFill>
                  <a:schemeClr val="accent6"/>
                </a:solidFill>
              </a:rPr>
              <a:t>New bunch length</a:t>
            </a:r>
            <a:r>
              <a:rPr lang="en-GB" sz="1600" noProof="0" dirty="0"/>
              <a:t> goes from 5.5 ps to </a:t>
            </a:r>
            <a:r>
              <a:rPr lang="en-GB" sz="1600" noProof="0" dirty="0">
                <a:solidFill>
                  <a:schemeClr val="accent6"/>
                </a:solidFill>
              </a:rPr>
              <a:t>14</a:t>
            </a:r>
            <a:r>
              <a:rPr lang="en-GB" sz="1600" noProof="0" dirty="0"/>
              <a:t> </a:t>
            </a:r>
            <a:r>
              <a:rPr lang="en-GB" sz="1600" noProof="0" dirty="0">
                <a:solidFill>
                  <a:schemeClr val="accent6"/>
                </a:solidFill>
              </a:rPr>
              <a:t>ps.</a:t>
            </a:r>
          </a:p>
          <a:p>
            <a:r>
              <a:rPr lang="en-GB" sz="1600" noProof="0" dirty="0"/>
              <a:t>3HC is </a:t>
            </a:r>
            <a:r>
              <a:rPr lang="en-GB" sz="1600" noProof="0" dirty="0">
                <a:solidFill>
                  <a:schemeClr val="accent4"/>
                </a:solidFill>
              </a:rPr>
              <a:t>stealing power </a:t>
            </a:r>
            <a:r>
              <a:rPr lang="en-GB" sz="1600" noProof="0" dirty="0"/>
              <a:t>from the beam that must be compensated with the main system.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271F73-F485-46BF-921A-907708FAEC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8" t="2481" r="8729"/>
          <a:stretch/>
        </p:blipFill>
        <p:spPr>
          <a:xfrm>
            <a:off x="570688" y="794583"/>
            <a:ext cx="4364006" cy="316336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44269F-BC85-405F-9C1D-C321B7465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60187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817A4-8195-495A-A9EE-366ACA42B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ALBA-II RF system: 3HC trip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7F8962-C767-4A88-90B9-36E0FA9C9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EAA7-C2BD-42A1-A20F-E3CF97BF7336}" type="datetime1">
              <a:rPr lang="es-ES" smtClean="0"/>
              <a:t>05/11/2021</a:t>
            </a:fld>
            <a:endParaRPr lang="es-E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78DF7-819C-4139-BFEF-074544134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1308CE-6DAF-4F58-8036-7D3923AF7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4694" y="794583"/>
            <a:ext cx="3580656" cy="4348918"/>
          </a:xfrm>
        </p:spPr>
        <p:txBody>
          <a:bodyPr>
            <a:normAutofit/>
          </a:bodyPr>
          <a:lstStyle/>
          <a:p>
            <a:r>
              <a:rPr lang="en-GB" sz="1600" noProof="0" dirty="0"/>
              <a:t>Before the trip each main cavity provides 95 kW due to 3HC losses.</a:t>
            </a:r>
          </a:p>
          <a:p>
            <a:r>
              <a:rPr lang="en-GB" sz="1600" noProof="0" dirty="0"/>
              <a:t>After a trip </a:t>
            </a:r>
            <a:r>
              <a:rPr lang="en-GB" sz="1600" noProof="0" dirty="0">
                <a:solidFill>
                  <a:schemeClr val="accent4"/>
                </a:solidFill>
              </a:rPr>
              <a:t>the loses increase 50 keV </a:t>
            </a:r>
            <a:r>
              <a:rPr lang="en-GB" sz="1600" noProof="0" dirty="0"/>
              <a:t>due to tuning between beam and passive 3HC.</a:t>
            </a:r>
          </a:p>
          <a:p>
            <a:r>
              <a:rPr lang="en-GB" sz="1600" noProof="0" dirty="0"/>
              <a:t>After the trip each main cavity provides 97 kW, i.e. 2 extra kW per cavity.</a:t>
            </a:r>
          </a:p>
          <a:p>
            <a:r>
              <a:rPr lang="en-GB" sz="1600" noProof="0" dirty="0">
                <a:solidFill>
                  <a:schemeClr val="accent6"/>
                </a:solidFill>
              </a:rPr>
              <a:t>Beam survives. No trip compensation needed.</a:t>
            </a:r>
            <a:endParaRPr lang="en-GB" sz="1600" noProof="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0C900B1-235C-4390-9265-663477B9A1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9" r="10870" b="9094"/>
          <a:stretch/>
        </p:blipFill>
        <p:spPr>
          <a:xfrm>
            <a:off x="630718" y="2896020"/>
            <a:ext cx="3635824" cy="155923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F8EECC7-B989-4628-92AE-2212654601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9" t="1937" r="10475" b="9767"/>
          <a:stretch/>
        </p:blipFill>
        <p:spPr>
          <a:xfrm>
            <a:off x="630718" y="909745"/>
            <a:ext cx="3635824" cy="150674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4211748-C5CD-4446-87FB-AA0444F389C8}"/>
              </a:ext>
            </a:extLst>
          </p:cNvPr>
          <p:cNvSpPr txBox="1"/>
          <p:nvPr/>
        </p:nvSpPr>
        <p:spPr>
          <a:xfrm rot="16200000">
            <a:off x="15859" y="1539251"/>
            <a:ext cx="762684" cy="30260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s-ES" sz="1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es-ES" sz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trip</a:t>
            </a:r>
            <a:endParaRPr lang="en-GB" sz="1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7FB8C9-B24F-4F26-B076-9FFF83B84580}"/>
              </a:ext>
            </a:extLst>
          </p:cNvPr>
          <p:cNvSpPr txBox="1"/>
          <p:nvPr/>
        </p:nvSpPr>
        <p:spPr>
          <a:xfrm rot="16200000">
            <a:off x="15859" y="3524332"/>
            <a:ext cx="762684" cy="30260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s-E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</a:t>
            </a:r>
            <a:r>
              <a:rPr lang="es-ES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trip</a:t>
            </a:r>
            <a:endParaRPr lang="en-GB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A16A42-8CA7-4DB8-A2A7-E9840EA95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16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7412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817A4-8195-495A-A9EE-366ACA42B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ALBA-II RF system: 3rd harmonic cavity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7F8962-C767-4A88-90B9-36E0FA9C9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226C1-FA78-4991-B44E-449222ABAF95}" type="datetime1">
              <a:rPr lang="es-ES" smtClean="0"/>
              <a:t>05/11/2021</a:t>
            </a:fld>
            <a:endParaRPr lang="es-E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1308CE-6DAF-4F58-8036-7D3923AF7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4694" y="794583"/>
            <a:ext cx="3580656" cy="4348918"/>
          </a:xfrm>
        </p:spPr>
        <p:txBody>
          <a:bodyPr>
            <a:normAutofit/>
          </a:bodyPr>
          <a:lstStyle/>
          <a:p>
            <a:r>
              <a:rPr lang="en-GB" sz="1600" noProof="0" dirty="0"/>
              <a:t>200 kV of 3HC voltage lost.</a:t>
            </a:r>
          </a:p>
          <a:p>
            <a:r>
              <a:rPr lang="en-GB" sz="1600" noProof="0" dirty="0">
                <a:solidFill>
                  <a:srgbClr val="FF0000"/>
                </a:solidFill>
              </a:rPr>
              <a:t>Bunch lengthening factor decreased </a:t>
            </a:r>
            <a:r>
              <a:rPr lang="en-GB" sz="1600" noProof="0" dirty="0"/>
              <a:t>from 2.55 to 1.66.</a:t>
            </a:r>
          </a:p>
          <a:p>
            <a:r>
              <a:rPr lang="en-GB" sz="1600" noProof="0" dirty="0">
                <a:solidFill>
                  <a:srgbClr val="FF0000"/>
                </a:solidFill>
              </a:rPr>
              <a:t>Bunch length </a:t>
            </a:r>
            <a:r>
              <a:rPr lang="en-GB" sz="1600" noProof="0" dirty="0"/>
              <a:t>after trip is </a:t>
            </a:r>
            <a:r>
              <a:rPr lang="en-GB" sz="1600" noProof="0" dirty="0">
                <a:solidFill>
                  <a:srgbClr val="FF0000"/>
                </a:solidFill>
              </a:rPr>
              <a:t>9 ps.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0D312F-B38F-47B8-A0FB-4A73F7045A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4" t="2653" r="7130" b="1758"/>
          <a:stretch/>
        </p:blipFill>
        <p:spPr>
          <a:xfrm>
            <a:off x="245924" y="1106869"/>
            <a:ext cx="4688770" cy="32420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60F223-1A4E-462C-A458-192C1CED1C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 l="51792"/>
          <a:stretch/>
        </p:blipFill>
        <p:spPr>
          <a:xfrm>
            <a:off x="4934694" y="2241132"/>
            <a:ext cx="2540503" cy="2107786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544049-24B8-4B1C-89D4-8AC181DE9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0C8A67-F29F-41EA-9318-D152E6B95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87470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2A3C8-D753-40AA-BE3E-CC7691337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C1126-C184-4C5B-8CA4-4209D4995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ALBA-I </a:t>
            </a:r>
            <a:r>
              <a:rPr lang="en-GB" noProof="0" dirty="0" err="1"/>
              <a:t>opeartion</a:t>
            </a:r>
            <a:r>
              <a:rPr lang="en-GB" noProof="0" dirty="0"/>
              <a:t> is </a:t>
            </a:r>
            <a:r>
              <a:rPr lang="en-GB" noProof="0" dirty="0" err="1"/>
              <a:t>realiable</a:t>
            </a:r>
            <a:r>
              <a:rPr lang="en-GB" noProof="0" dirty="0"/>
              <a:t> but total amount of trips must be decreased, </a:t>
            </a:r>
            <a:r>
              <a:rPr lang="en-GB" noProof="0" dirty="0" err="1"/>
              <a:t>particullary</a:t>
            </a:r>
            <a:r>
              <a:rPr lang="en-GB" noProof="0" dirty="0"/>
              <a:t> the arcs.</a:t>
            </a:r>
          </a:p>
          <a:p>
            <a:r>
              <a:rPr lang="en-GB" noProof="0" dirty="0"/>
              <a:t>ALBA-II </a:t>
            </a:r>
            <a:r>
              <a:rPr lang="en-GB" noProof="0" dirty="0">
                <a:solidFill>
                  <a:schemeClr val="accent5"/>
                </a:solidFill>
              </a:rPr>
              <a:t>main voltage is kept to 3 MV</a:t>
            </a:r>
            <a:r>
              <a:rPr lang="en-GB" noProof="0" dirty="0"/>
              <a:t>, assuring the needed </a:t>
            </a:r>
            <a:r>
              <a:rPr lang="en-GB" noProof="0" dirty="0">
                <a:solidFill>
                  <a:schemeClr val="accent5"/>
                </a:solidFill>
              </a:rPr>
              <a:t>RF acceptance and the reliability </a:t>
            </a:r>
            <a:r>
              <a:rPr lang="en-GB" noProof="0" dirty="0"/>
              <a:t>in case of one main cavity is lost.</a:t>
            </a:r>
          </a:p>
          <a:p>
            <a:r>
              <a:rPr lang="en-GB" noProof="0" dirty="0">
                <a:solidFill>
                  <a:schemeClr val="accent5"/>
                </a:solidFill>
              </a:rPr>
              <a:t>3rd harmonic system is mandatory </a:t>
            </a:r>
            <a:r>
              <a:rPr lang="en-GB" noProof="0" dirty="0"/>
              <a:t>for ALBA-II in order to increase the </a:t>
            </a:r>
            <a:r>
              <a:rPr lang="en-GB" noProof="0" dirty="0">
                <a:solidFill>
                  <a:schemeClr val="accent5"/>
                </a:solidFill>
              </a:rPr>
              <a:t>bunch length up to 14 ps</a:t>
            </a:r>
            <a:r>
              <a:rPr lang="en-GB" noProof="0" dirty="0"/>
              <a:t>, close the nominal value of ALBA-I.</a:t>
            </a:r>
          </a:p>
          <a:p>
            <a:r>
              <a:rPr lang="en-GB" noProof="0" dirty="0">
                <a:solidFill>
                  <a:schemeClr val="accent5"/>
                </a:solidFill>
              </a:rPr>
              <a:t>Further considerations </a:t>
            </a:r>
            <a:r>
              <a:rPr lang="en-GB" noProof="0" dirty="0"/>
              <a:t>have to be done in order to assure the performance in case of a </a:t>
            </a:r>
            <a:r>
              <a:rPr lang="en-GB" noProof="0" dirty="0">
                <a:solidFill>
                  <a:schemeClr val="accent5"/>
                </a:solidFill>
              </a:rPr>
              <a:t>3HC trip</a:t>
            </a:r>
            <a:r>
              <a:rPr lang="en-GB" noProof="0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932A5C-A81B-4C3A-9589-412E91EE9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30A16-AC4B-4643-9FE8-6AD2C25922C9}" type="datetime1">
              <a:rPr lang="es-ES" smtClean="0"/>
              <a:t>05/11/2021</a:t>
            </a:fld>
            <a:endParaRPr lang="es-E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13311-DF35-4824-A309-07AAF7DD5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73AF61-F7C6-4899-BA24-65C4C3BA0100}"/>
              </a:ext>
            </a:extLst>
          </p:cNvPr>
          <p:cNvSpPr/>
          <p:nvPr/>
        </p:nvSpPr>
        <p:spPr>
          <a:xfrm>
            <a:off x="2966537" y="3318803"/>
            <a:ext cx="23945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Thank you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FE92F1A-E77F-4D92-B8F2-FD05F39C6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18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7580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D4F36-0820-4DDC-A1EB-8B899F121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On behalf of RF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D09B6-909B-43F4-8A86-11D2E32CA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Jesús Ocampo - </a:t>
            </a:r>
            <a:r>
              <a:rPr lang="en-GB" sz="1000" noProof="0" dirty="0"/>
              <a:t>jocampo@cells.es</a:t>
            </a:r>
          </a:p>
          <a:p>
            <a:pPr lvl="1"/>
            <a:r>
              <a:rPr lang="en-GB" noProof="0" dirty="0"/>
              <a:t>Cavities and Waveguides</a:t>
            </a:r>
          </a:p>
          <a:p>
            <a:pPr lvl="1"/>
            <a:endParaRPr lang="en-GB" noProof="0" dirty="0"/>
          </a:p>
          <a:p>
            <a:pPr lvl="0"/>
            <a:r>
              <a:rPr lang="en-GB" noProof="0" dirty="0" err="1"/>
              <a:t>Agustín</a:t>
            </a:r>
            <a:r>
              <a:rPr lang="en-GB" noProof="0" dirty="0"/>
              <a:t> Gómez</a:t>
            </a:r>
            <a:r>
              <a:rPr lang="en-GB" noProof="0" dirty="0">
                <a:solidFill>
                  <a:prstClr val="black"/>
                </a:solidFill>
              </a:rPr>
              <a:t>- </a:t>
            </a:r>
            <a:r>
              <a:rPr lang="en-GB" sz="1000" noProof="0" dirty="0">
                <a:solidFill>
                  <a:prstClr val="black"/>
                </a:solidFill>
              </a:rPr>
              <a:t>agomez@cells.es</a:t>
            </a:r>
            <a:endParaRPr lang="en-GB" noProof="0" dirty="0"/>
          </a:p>
          <a:p>
            <a:pPr lvl="1"/>
            <a:r>
              <a:rPr lang="en-GB" noProof="0" dirty="0"/>
              <a:t>High power transmitters - IOT &amp; SSPA</a:t>
            </a:r>
          </a:p>
          <a:p>
            <a:pPr lvl="1"/>
            <a:endParaRPr lang="en-GB" noProof="0" dirty="0"/>
          </a:p>
          <a:p>
            <a:pPr lvl="0"/>
            <a:r>
              <a:rPr lang="en-GB" noProof="0" dirty="0" err="1"/>
              <a:t>Ignasi</a:t>
            </a:r>
            <a:r>
              <a:rPr lang="en-GB" noProof="0" dirty="0"/>
              <a:t> </a:t>
            </a:r>
            <a:r>
              <a:rPr lang="en-GB" noProof="0" dirty="0" err="1"/>
              <a:t>Bellafont</a:t>
            </a:r>
            <a:r>
              <a:rPr lang="en-GB" noProof="0" dirty="0"/>
              <a:t> -</a:t>
            </a:r>
            <a:r>
              <a:rPr lang="en-GB" noProof="0" dirty="0">
                <a:solidFill>
                  <a:prstClr val="black"/>
                </a:solidFill>
              </a:rPr>
              <a:t> </a:t>
            </a:r>
            <a:r>
              <a:rPr lang="en-GB" sz="1000" noProof="0" dirty="0">
                <a:solidFill>
                  <a:prstClr val="black"/>
                </a:solidFill>
              </a:rPr>
              <a:t>ibellafont@cells.es</a:t>
            </a:r>
            <a:endParaRPr lang="en-GB" noProof="0" dirty="0"/>
          </a:p>
          <a:p>
            <a:pPr lvl="1"/>
            <a:r>
              <a:rPr lang="en-GB" noProof="0" dirty="0"/>
              <a:t>Beam dynamics</a:t>
            </a:r>
          </a:p>
          <a:p>
            <a:pPr lvl="1"/>
            <a:endParaRPr lang="en-GB" noProof="0" dirty="0"/>
          </a:p>
          <a:p>
            <a:pPr lvl="0"/>
            <a:r>
              <a:rPr lang="en-GB" noProof="0" dirty="0"/>
              <a:t>Pol Solans</a:t>
            </a:r>
            <a:r>
              <a:rPr lang="en-GB" noProof="0" dirty="0">
                <a:solidFill>
                  <a:prstClr val="black"/>
                </a:solidFill>
              </a:rPr>
              <a:t>- </a:t>
            </a:r>
            <a:r>
              <a:rPr lang="en-GB" sz="1000" noProof="0" dirty="0">
                <a:solidFill>
                  <a:prstClr val="black"/>
                </a:solidFill>
              </a:rPr>
              <a:t>psolans@cells.es</a:t>
            </a:r>
            <a:endParaRPr lang="en-GB" noProof="0" dirty="0"/>
          </a:p>
          <a:p>
            <a:pPr lvl="1"/>
            <a:r>
              <a:rPr lang="en-GB" noProof="0" dirty="0"/>
              <a:t>LLRF &amp; Coordination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579E0-7EDF-4BE9-B952-8E6A0ADA3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1C96-19B1-40F4-9850-7FBA07D31737}" type="datetime1">
              <a:rPr lang="es-ES" smtClean="0"/>
              <a:t>08/11/2021</a:t>
            </a:fld>
            <a:endParaRPr lang="es-E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7281BC-A4A3-4E41-80C8-4682C5438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13C40-1D32-4CE1-A1FB-06735E814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0580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66D6C-F2CE-40A0-A75A-FA9EF105C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93635-AEE8-432B-B39F-DAF1448FE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ALBA-I status</a:t>
            </a:r>
          </a:p>
          <a:p>
            <a:pPr lvl="1"/>
            <a:r>
              <a:rPr lang="en-GB" noProof="0" dirty="0"/>
              <a:t>Incidences</a:t>
            </a:r>
          </a:p>
          <a:p>
            <a:pPr lvl="1"/>
            <a:r>
              <a:rPr lang="en-GB" noProof="0" dirty="0"/>
              <a:t>Tuner manager</a:t>
            </a:r>
          </a:p>
          <a:p>
            <a:pPr lvl="1"/>
            <a:r>
              <a:rPr lang="en-GB" noProof="0" dirty="0"/>
              <a:t>Calibration GUI</a:t>
            </a:r>
          </a:p>
          <a:p>
            <a:pPr lvl="1"/>
            <a:r>
              <a:rPr lang="en-GB" noProof="0" dirty="0"/>
              <a:t>Arc detector issues</a:t>
            </a:r>
          </a:p>
          <a:p>
            <a:r>
              <a:rPr lang="en-GB" noProof="0" dirty="0"/>
              <a:t>ALBA-II proposal</a:t>
            </a:r>
          </a:p>
          <a:p>
            <a:pPr lvl="1"/>
            <a:r>
              <a:rPr lang="en-GB" noProof="0" dirty="0"/>
              <a:t>Main RF system: 500 MHz</a:t>
            </a:r>
          </a:p>
          <a:p>
            <a:pPr lvl="1"/>
            <a:r>
              <a:rPr lang="en-GB" noProof="0" dirty="0"/>
              <a:t>3</a:t>
            </a:r>
            <a:r>
              <a:rPr lang="en-GB" baseline="30000" noProof="0" dirty="0"/>
              <a:t>rd</a:t>
            </a:r>
            <a:r>
              <a:rPr lang="en-GB" noProof="0" dirty="0"/>
              <a:t> harmonic system: 1.5 GHz</a:t>
            </a:r>
          </a:p>
          <a:p>
            <a:r>
              <a:rPr lang="en-GB" noProof="0" dirty="0"/>
              <a:t>Summary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4B6346-CC5C-4B3F-86F8-861D61A7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1C96-19B1-40F4-9850-7FBA07D31737}" type="datetime1">
              <a:rPr lang="es-ES" smtClean="0"/>
              <a:t>04/11/2021</a:t>
            </a:fld>
            <a:endParaRPr lang="es-E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4A261-293D-4767-89EA-EC84B821D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13535-E7AD-4032-8B51-AF4A8182F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19984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FA26B-B811-47DD-875C-906915CAA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ALBA-I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072A4-E18D-4127-BA3F-5D3EF775E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1C96-19B1-40F4-9850-7FBA07D31737}" type="datetime1">
              <a:rPr lang="es-ES" smtClean="0"/>
              <a:t>04/11/2021</a:t>
            </a:fld>
            <a:endParaRPr lang="es-E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D5F1F3-8894-416F-B69F-260450017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74213-A3D8-40B5-BA9E-2CABC4FEB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5078" y="4869656"/>
            <a:ext cx="2057400" cy="273844"/>
          </a:xfrm>
        </p:spPr>
        <p:txBody>
          <a:bodyPr/>
          <a:lstStyle/>
          <a:p>
            <a:fld id="{59A3C1E9-1E17-4B2D-975E-2F80F7CB45F8}" type="slidenum">
              <a:rPr lang="es-ES" smtClean="0"/>
              <a:t>4</a:t>
            </a:fld>
            <a:endParaRPr lang="es-ES" dirty="0"/>
          </a:p>
        </p:txBody>
      </p: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48F66B92-D11D-414E-B0DE-FA56A0CD23A9}"/>
              </a:ext>
            </a:extLst>
          </p:cNvPr>
          <p:cNvGrpSpPr/>
          <p:nvPr/>
        </p:nvGrpSpPr>
        <p:grpSpPr>
          <a:xfrm>
            <a:off x="573022" y="731520"/>
            <a:ext cx="3921745" cy="3892360"/>
            <a:chOff x="573022" y="731520"/>
            <a:chExt cx="5508625" cy="5467350"/>
          </a:xfrm>
        </p:grpSpPr>
        <p:pic>
          <p:nvPicPr>
            <p:cNvPr id="224" name="Picture 2">
              <a:extLst>
                <a:ext uri="{FF2B5EF4-FFF2-40B4-BE49-F238E27FC236}">
                  <a16:creationId xmlns:a16="http://schemas.microsoft.com/office/drawing/2014/main" id="{ADAD00EB-2FE3-4581-AC1B-97C7D13F30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3" t="8026" r="2980" b="3644"/>
            <a:stretch>
              <a:fillRect/>
            </a:stretch>
          </p:blipFill>
          <p:spPr bwMode="auto">
            <a:xfrm>
              <a:off x="573022" y="731520"/>
              <a:ext cx="5508625" cy="5467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25" name="Group 13">
              <a:extLst>
                <a:ext uri="{FF2B5EF4-FFF2-40B4-BE49-F238E27FC236}">
                  <a16:creationId xmlns:a16="http://schemas.microsoft.com/office/drawing/2014/main" id="{473AC801-D0D1-4986-B833-AA93E97CB9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7725" y="1857167"/>
              <a:ext cx="4951347" cy="3962290"/>
              <a:chOff x="2245" y="1298"/>
              <a:chExt cx="3269" cy="2616"/>
            </a:xfrm>
          </p:grpSpPr>
          <p:sp>
            <p:nvSpPr>
              <p:cNvPr id="226" name="Oval 14">
                <a:extLst>
                  <a:ext uri="{FF2B5EF4-FFF2-40B4-BE49-F238E27FC236}">
                    <a16:creationId xmlns:a16="http://schemas.microsoft.com/office/drawing/2014/main" id="{CCD1944E-9248-4F7B-BFAD-C2102BC52C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3356177">
                <a:off x="4820" y="2635"/>
                <a:ext cx="496" cy="892"/>
              </a:xfrm>
              <a:prstGeom prst="ellipse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ü"/>
                  <a:defRPr sz="2800">
                    <a:solidFill>
                      <a:srgbClr val="336699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>
                    <a:srgbClr val="000000"/>
                  </a:buClr>
                  <a:buFont typeface="Comic Sans MS" panose="030F0702030302020204" pitchFamily="66" charset="0"/>
                  <a:buNone/>
                </a:pPr>
                <a:endParaRPr lang="en-US" altLang="es-ES" sz="32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7" name="Line 15">
                <a:extLst>
                  <a:ext uri="{FF2B5EF4-FFF2-40B4-BE49-F238E27FC236}">
                    <a16:creationId xmlns:a16="http://schemas.microsoft.com/office/drawing/2014/main" id="{12EE6157-3CF7-47FF-ABBD-AF7A3DB933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41" y="2659"/>
                <a:ext cx="453" cy="18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228" name="Text Box 16">
                <a:extLst>
                  <a:ext uri="{FF2B5EF4-FFF2-40B4-BE49-F238E27FC236}">
                    <a16:creationId xmlns:a16="http://schemas.microsoft.com/office/drawing/2014/main" id="{E147BFFD-F543-46AA-8F78-8E055FFC85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24" y="2486"/>
                <a:ext cx="76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ü"/>
                  <a:defRPr sz="2800">
                    <a:solidFill>
                      <a:srgbClr val="336699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s-ES" altLang="es-ES" sz="1200" b="1">
                    <a:solidFill>
                      <a:srgbClr val="FF0000"/>
                    </a:solidFill>
                    <a:latin typeface="Calibri" panose="020F0502020204030204" pitchFamily="34" charset="0"/>
                  </a:rPr>
                  <a:t>Storage Ring RF </a:t>
                </a:r>
              </a:p>
            </p:txBody>
          </p:sp>
          <p:sp>
            <p:nvSpPr>
              <p:cNvPr id="229" name="Oval 17">
                <a:extLst>
                  <a:ext uri="{FF2B5EF4-FFF2-40B4-BE49-F238E27FC236}">
                    <a16:creationId xmlns:a16="http://schemas.microsoft.com/office/drawing/2014/main" id="{76B0F915-CAF4-4DFC-B690-893F19C384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66318">
                <a:off x="2880" y="3022"/>
                <a:ext cx="496" cy="892"/>
              </a:xfrm>
              <a:prstGeom prst="ellipse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ü"/>
                  <a:defRPr sz="2800">
                    <a:solidFill>
                      <a:srgbClr val="336699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>
                    <a:srgbClr val="000000"/>
                  </a:buClr>
                  <a:buFont typeface="Comic Sans MS" panose="030F0702030302020204" pitchFamily="66" charset="0"/>
                  <a:buNone/>
                </a:pPr>
                <a:endParaRPr lang="en-US" altLang="es-ES" sz="32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0" name="Oval 18">
                <a:extLst>
                  <a:ext uri="{FF2B5EF4-FFF2-40B4-BE49-F238E27FC236}">
                    <a16:creationId xmlns:a16="http://schemas.microsoft.com/office/drawing/2014/main" id="{99BB8A64-8037-44B8-A0C6-E3CB8A1B6E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3397524">
                <a:off x="2443" y="1100"/>
                <a:ext cx="496" cy="892"/>
              </a:xfrm>
              <a:prstGeom prst="ellipse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ü"/>
                  <a:defRPr sz="2800">
                    <a:solidFill>
                      <a:srgbClr val="336699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>
                    <a:srgbClr val="000000"/>
                  </a:buClr>
                  <a:buFont typeface="Comic Sans MS" panose="030F0702030302020204" pitchFamily="66" charset="0"/>
                  <a:buNone/>
                </a:pPr>
                <a:endParaRPr lang="en-US" altLang="es-ES" sz="32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1" name="Line 19">
                <a:extLst>
                  <a:ext uri="{FF2B5EF4-FFF2-40B4-BE49-F238E27FC236}">
                    <a16:creationId xmlns:a16="http://schemas.microsoft.com/office/drawing/2014/main" id="{D74B5C01-517C-44D5-8C77-E0F9B285D0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34" y="2704"/>
                <a:ext cx="453" cy="36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232" name="Line 20">
                <a:extLst>
                  <a:ext uri="{FF2B5EF4-FFF2-40B4-BE49-F238E27FC236}">
                    <a16:creationId xmlns:a16="http://schemas.microsoft.com/office/drawing/2014/main" id="{0AA0E5D2-7669-4957-98E7-D39667CD5D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016" y="1842"/>
                <a:ext cx="454" cy="68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</p:grpSp>
        <p:grpSp>
          <p:nvGrpSpPr>
            <p:cNvPr id="234" name="Group 9">
              <a:extLst>
                <a:ext uri="{FF2B5EF4-FFF2-40B4-BE49-F238E27FC236}">
                  <a16:creationId xmlns:a16="http://schemas.microsoft.com/office/drawing/2014/main" id="{2E1EB2F8-E43A-4AFB-8E37-E909813E51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75690" y="937556"/>
              <a:ext cx="903288" cy="1571625"/>
              <a:chOff x="3606" y="663"/>
              <a:chExt cx="569" cy="990"/>
            </a:xfrm>
          </p:grpSpPr>
          <p:sp>
            <p:nvSpPr>
              <p:cNvPr id="235" name="Oval 10">
                <a:extLst>
                  <a:ext uri="{FF2B5EF4-FFF2-40B4-BE49-F238E27FC236}">
                    <a16:creationId xmlns:a16="http://schemas.microsoft.com/office/drawing/2014/main" id="{39AFD70A-0646-437D-A65C-F17F5D147C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663"/>
                <a:ext cx="409" cy="590"/>
              </a:xfrm>
              <a:prstGeom prst="ellipse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ü"/>
                  <a:defRPr sz="2800">
                    <a:solidFill>
                      <a:srgbClr val="336699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>
                    <a:srgbClr val="000000"/>
                  </a:buClr>
                  <a:buFont typeface="Comic Sans MS" panose="030F0702030302020204" pitchFamily="66" charset="0"/>
                  <a:buNone/>
                </a:pPr>
                <a:endParaRPr lang="en-US" altLang="es-ES" sz="32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6" name="Line 11">
                <a:extLst>
                  <a:ext uri="{FF2B5EF4-FFF2-40B4-BE49-F238E27FC236}">
                    <a16:creationId xmlns:a16="http://schemas.microsoft.com/office/drawing/2014/main" id="{9B29F890-DE72-4220-BDEF-A12E791634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77" y="1253"/>
                <a:ext cx="1" cy="22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237" name="Text Box 12">
                <a:extLst>
                  <a:ext uri="{FF2B5EF4-FFF2-40B4-BE49-F238E27FC236}">
                    <a16:creationId xmlns:a16="http://schemas.microsoft.com/office/drawing/2014/main" id="{20E69A43-09D9-4F2D-8CB3-A29B43354F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06" y="1480"/>
                <a:ext cx="56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ü"/>
                  <a:defRPr sz="2800">
                    <a:solidFill>
                      <a:srgbClr val="336699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s-ES" altLang="es-ES" sz="1200" b="1">
                    <a:solidFill>
                      <a:srgbClr val="FF0000"/>
                    </a:solidFill>
                    <a:latin typeface="Calibri" panose="020F0502020204030204" pitchFamily="34" charset="0"/>
                  </a:rPr>
                  <a:t>Booster RF </a:t>
                </a:r>
              </a:p>
            </p:txBody>
          </p:sp>
        </p:grpSp>
      </p:grpSp>
      <p:sp>
        <p:nvSpPr>
          <p:cNvPr id="243" name="Rectangle 242">
            <a:extLst>
              <a:ext uri="{FF2B5EF4-FFF2-40B4-BE49-F238E27FC236}">
                <a16:creationId xmlns:a16="http://schemas.microsoft.com/office/drawing/2014/main" id="{BF52CCC0-23F5-4A52-A3DB-8362135871DA}"/>
              </a:ext>
            </a:extLst>
          </p:cNvPr>
          <p:cNvSpPr/>
          <p:nvPr/>
        </p:nvSpPr>
        <p:spPr>
          <a:xfrm>
            <a:off x="4755946" y="3826093"/>
            <a:ext cx="3356351" cy="266400"/>
          </a:xfrm>
          <a:prstGeom prst="rect">
            <a:avLst/>
          </a:prstGeom>
          <a:solidFill>
            <a:srgbClr val="01577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Booster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585CF046-8A14-4CC4-9AC8-EF624B3FD539}"/>
              </a:ext>
            </a:extLst>
          </p:cNvPr>
          <p:cNvSpPr/>
          <p:nvPr/>
        </p:nvSpPr>
        <p:spPr>
          <a:xfrm>
            <a:off x="4755945" y="4103571"/>
            <a:ext cx="2168400" cy="266400"/>
          </a:xfrm>
          <a:prstGeom prst="rect">
            <a:avLst/>
          </a:prstGeom>
          <a:solidFill>
            <a:srgbClr val="0F8CB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prstClr val="white"/>
                </a:solidFill>
                <a:latin typeface="Calibri"/>
              </a:rPr>
              <a:t>C</a:t>
            </a:r>
            <a:r>
              <a:rPr lang="en-US" sz="1400" kern="0" dirty="0">
                <a:solidFill>
                  <a:prstClr val="white"/>
                </a:solidFill>
                <a:latin typeface="Calibri"/>
                <a:cs typeface="+mn-cs"/>
              </a:rPr>
              <a:t>avities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C49BB06F-D87F-4FAE-9BF3-18F30F82D11A}"/>
              </a:ext>
            </a:extLst>
          </p:cNvPr>
          <p:cNvSpPr/>
          <p:nvPr/>
        </p:nvSpPr>
        <p:spPr>
          <a:xfrm>
            <a:off x="6924345" y="4103571"/>
            <a:ext cx="1187952" cy="266400"/>
          </a:xfrm>
          <a:prstGeom prst="rect">
            <a:avLst/>
          </a:prstGeom>
          <a:solidFill>
            <a:srgbClr val="E5FC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5-cell PETRA</a:t>
            </a: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C5CB7E9A-C118-4D06-92AF-98AEFF7BF50B}"/>
              </a:ext>
            </a:extLst>
          </p:cNvPr>
          <p:cNvSpPr/>
          <p:nvPr/>
        </p:nvSpPr>
        <p:spPr>
          <a:xfrm>
            <a:off x="4755945" y="4381049"/>
            <a:ext cx="2168400" cy="266400"/>
          </a:xfrm>
          <a:prstGeom prst="rect">
            <a:avLst/>
          </a:prstGeom>
          <a:solidFill>
            <a:srgbClr val="0F8CB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</a:rPr>
              <a:t>Transmitter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AB311263-928F-44CE-9D13-AE10993259DC}"/>
              </a:ext>
            </a:extLst>
          </p:cNvPr>
          <p:cNvSpPr/>
          <p:nvPr/>
        </p:nvSpPr>
        <p:spPr>
          <a:xfrm>
            <a:off x="6924345" y="4378814"/>
            <a:ext cx="1187952" cy="266400"/>
          </a:xfrm>
          <a:prstGeom prst="rect">
            <a:avLst/>
          </a:prstGeom>
          <a:solidFill>
            <a:srgbClr val="E5FC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Calibri"/>
              </a:rPr>
              <a:t>50 kW SSPA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F1287CFA-208B-403B-BC04-16A2328618AF}"/>
              </a:ext>
            </a:extLst>
          </p:cNvPr>
          <p:cNvSpPr/>
          <p:nvPr/>
        </p:nvSpPr>
        <p:spPr>
          <a:xfrm>
            <a:off x="4755945" y="2083387"/>
            <a:ext cx="2168400" cy="266400"/>
          </a:xfrm>
          <a:prstGeom prst="rect">
            <a:avLst/>
          </a:prstGeom>
          <a:solidFill>
            <a:srgbClr val="0F8CB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s-ES" sz="1400" b="0" i="0" u="none" strike="noStrike" kern="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A50293DC-661B-453D-8A46-95DF52204816}"/>
              </a:ext>
            </a:extLst>
          </p:cNvPr>
          <p:cNvSpPr/>
          <p:nvPr/>
        </p:nvSpPr>
        <p:spPr>
          <a:xfrm>
            <a:off x="6920266" y="2085259"/>
            <a:ext cx="1192030" cy="266400"/>
          </a:xfrm>
          <a:prstGeom prst="rect">
            <a:avLst/>
          </a:prstGeom>
          <a:solidFill>
            <a:srgbClr val="E5FC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8.8E-4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4C5A3DA3-8D1B-4CDC-9B9F-929FA0C5087E}"/>
              </a:ext>
            </a:extLst>
          </p:cNvPr>
          <p:cNvSpPr/>
          <p:nvPr/>
        </p:nvSpPr>
        <p:spPr>
          <a:xfrm>
            <a:off x="4755945" y="2363258"/>
            <a:ext cx="2168400" cy="266400"/>
          </a:xfrm>
          <a:prstGeom prst="rect">
            <a:avLst/>
          </a:prstGeom>
          <a:solidFill>
            <a:srgbClr val="0F8CB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Synchrotron frequency</a:t>
            </a:r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96CE1C45-E8E0-457F-822E-13A418E7B359}"/>
              </a:ext>
            </a:extLst>
          </p:cNvPr>
          <p:cNvSpPr/>
          <p:nvPr/>
        </p:nvSpPr>
        <p:spPr>
          <a:xfrm>
            <a:off x="6920265" y="2361739"/>
            <a:ext cx="1192031" cy="266400"/>
          </a:xfrm>
          <a:prstGeom prst="rect">
            <a:avLst/>
          </a:prstGeom>
          <a:solidFill>
            <a:srgbClr val="E5FC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kern="0" dirty="0">
                <a:solidFill>
                  <a:sysClr val="windowText" lastClr="000000"/>
                </a:solidFill>
                <a:latin typeface="Calibri"/>
              </a:rPr>
              <a:t>8.53</a:t>
            </a: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KHz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EE44BD21-002C-499C-9F4D-6CC695089C39}"/>
              </a:ext>
            </a:extLst>
          </p:cNvPr>
          <p:cNvSpPr/>
          <p:nvPr/>
        </p:nvSpPr>
        <p:spPr>
          <a:xfrm>
            <a:off x="4755945" y="2643129"/>
            <a:ext cx="2168400" cy="266400"/>
          </a:xfrm>
          <a:prstGeom prst="rect">
            <a:avLst/>
          </a:prstGeom>
          <a:solidFill>
            <a:srgbClr val="0F8CB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RF voltage</a:t>
            </a:r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F5FB3C67-01D4-4D17-A333-D1E6FB3B7DA1}"/>
              </a:ext>
            </a:extLst>
          </p:cNvPr>
          <p:cNvSpPr/>
          <p:nvPr/>
        </p:nvSpPr>
        <p:spPr>
          <a:xfrm>
            <a:off x="6915498" y="2645158"/>
            <a:ext cx="1196794" cy="266400"/>
          </a:xfrm>
          <a:prstGeom prst="rect">
            <a:avLst/>
          </a:prstGeom>
          <a:solidFill>
            <a:srgbClr val="E5FC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 MV</a:t>
            </a: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20BB0875-B4DF-4EA4-BCED-ACA6AC58D48E}"/>
              </a:ext>
            </a:extLst>
          </p:cNvPr>
          <p:cNvSpPr/>
          <p:nvPr/>
        </p:nvSpPr>
        <p:spPr>
          <a:xfrm>
            <a:off x="4755945" y="3494603"/>
            <a:ext cx="2168400" cy="266400"/>
          </a:xfrm>
          <a:prstGeom prst="rect">
            <a:avLst/>
          </a:prstGeom>
          <a:solidFill>
            <a:srgbClr val="0F8CB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Transmitter</a:t>
            </a:r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B7989D14-EE41-462D-A785-40B647A27EFA}"/>
              </a:ext>
            </a:extLst>
          </p:cNvPr>
          <p:cNvSpPr/>
          <p:nvPr/>
        </p:nvSpPr>
        <p:spPr>
          <a:xfrm>
            <a:off x="6915503" y="3493853"/>
            <a:ext cx="1196794" cy="266400"/>
          </a:xfrm>
          <a:prstGeom prst="rect">
            <a:avLst/>
          </a:prstGeom>
          <a:solidFill>
            <a:srgbClr val="E5FC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Calibri"/>
              </a:rPr>
              <a:t>2x 80 kW IOT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2101DC48-D1F3-481B-8048-CEBACA85C328}"/>
              </a:ext>
            </a:extLst>
          </p:cNvPr>
          <p:cNvSpPr/>
          <p:nvPr/>
        </p:nvSpPr>
        <p:spPr>
          <a:xfrm>
            <a:off x="4755946" y="684032"/>
            <a:ext cx="3356346" cy="266400"/>
          </a:xfrm>
          <a:prstGeom prst="rect">
            <a:avLst/>
          </a:prstGeom>
          <a:solidFill>
            <a:srgbClr val="01577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Storage ring</a:t>
            </a:r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66F0371B-686E-45D9-9833-2238E96C1AB9}"/>
              </a:ext>
            </a:extLst>
          </p:cNvPr>
          <p:cNvSpPr/>
          <p:nvPr/>
        </p:nvSpPr>
        <p:spPr>
          <a:xfrm>
            <a:off x="4755945" y="963903"/>
            <a:ext cx="2168400" cy="266400"/>
          </a:xfrm>
          <a:prstGeom prst="rect">
            <a:avLst/>
          </a:prstGeom>
          <a:solidFill>
            <a:srgbClr val="0F8CB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kern="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Energy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D77796D6-7EB6-4C14-9E4E-E512C780D705}"/>
              </a:ext>
            </a:extLst>
          </p:cNvPr>
          <p:cNvSpPr/>
          <p:nvPr/>
        </p:nvSpPr>
        <p:spPr>
          <a:xfrm>
            <a:off x="6920266" y="960336"/>
            <a:ext cx="1192026" cy="266400"/>
          </a:xfrm>
          <a:prstGeom prst="rect">
            <a:avLst/>
          </a:prstGeom>
          <a:solidFill>
            <a:srgbClr val="E5FC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 </a:t>
            </a:r>
            <a:r>
              <a:rPr kumimoji="0" lang="es-ES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GeV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AC042B1F-CABC-4B3F-81F0-97D55DD9007B}"/>
              </a:ext>
            </a:extLst>
          </p:cNvPr>
          <p:cNvSpPr/>
          <p:nvPr/>
        </p:nvSpPr>
        <p:spPr>
          <a:xfrm>
            <a:off x="4755945" y="1523645"/>
            <a:ext cx="2168400" cy="266400"/>
          </a:xfrm>
          <a:prstGeom prst="rect">
            <a:avLst/>
          </a:prstGeom>
          <a:solidFill>
            <a:srgbClr val="0F8CB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Circunference</a:t>
            </a:r>
            <a:endParaRPr kumimoji="0" lang="en-GB" sz="14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EB69DFD0-27EE-4E1E-8FBF-D22462AEA5FF}"/>
              </a:ext>
            </a:extLst>
          </p:cNvPr>
          <p:cNvSpPr/>
          <p:nvPr/>
        </p:nvSpPr>
        <p:spPr>
          <a:xfrm>
            <a:off x="6920266" y="1523640"/>
            <a:ext cx="1192028" cy="266400"/>
          </a:xfrm>
          <a:prstGeom prst="rect">
            <a:avLst/>
          </a:prstGeom>
          <a:solidFill>
            <a:srgbClr val="E5FC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268.82 m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148DE481-6E3B-4A76-8696-EE0F124733F1}"/>
              </a:ext>
            </a:extLst>
          </p:cNvPr>
          <p:cNvSpPr/>
          <p:nvPr/>
        </p:nvSpPr>
        <p:spPr>
          <a:xfrm>
            <a:off x="4755945" y="1803516"/>
            <a:ext cx="2168400" cy="266400"/>
          </a:xfrm>
          <a:prstGeom prst="rect">
            <a:avLst/>
          </a:prstGeom>
          <a:solidFill>
            <a:srgbClr val="0F8CB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Nominal current</a:t>
            </a:r>
            <a:endParaRPr kumimoji="0" lang="en-GB" sz="14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D82BC235-39D7-4107-8BFF-1866FD9114C4}"/>
              </a:ext>
            </a:extLst>
          </p:cNvPr>
          <p:cNvSpPr/>
          <p:nvPr/>
        </p:nvSpPr>
        <p:spPr>
          <a:xfrm>
            <a:off x="6920265" y="1804169"/>
            <a:ext cx="1192029" cy="266400"/>
          </a:xfrm>
          <a:prstGeom prst="rect">
            <a:avLst/>
          </a:prstGeom>
          <a:solidFill>
            <a:srgbClr val="E5FC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250 mA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FE141FE4-53AF-4D12-A59D-BD06A1898597}"/>
              </a:ext>
            </a:extLst>
          </p:cNvPr>
          <p:cNvSpPr/>
          <p:nvPr/>
        </p:nvSpPr>
        <p:spPr>
          <a:xfrm>
            <a:off x="4755945" y="3214728"/>
            <a:ext cx="2168400" cy="266400"/>
          </a:xfrm>
          <a:prstGeom prst="rect">
            <a:avLst/>
          </a:prstGeom>
          <a:solidFill>
            <a:srgbClr val="0F8CB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Cavities</a:t>
            </a:r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ED50D031-1FF7-446A-BE63-FF64E648E3AC}"/>
              </a:ext>
            </a:extLst>
          </p:cNvPr>
          <p:cNvSpPr/>
          <p:nvPr/>
        </p:nvSpPr>
        <p:spPr>
          <a:xfrm>
            <a:off x="6915503" y="3213929"/>
            <a:ext cx="1196794" cy="266400"/>
          </a:xfrm>
          <a:prstGeom prst="rect">
            <a:avLst/>
          </a:prstGeom>
          <a:solidFill>
            <a:srgbClr val="E5FC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NC-HOM RI</a:t>
            </a:r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50DDA287-8DD1-4F47-AE3F-B9AC7D9DCA51}"/>
              </a:ext>
            </a:extLst>
          </p:cNvPr>
          <p:cNvSpPr/>
          <p:nvPr/>
        </p:nvSpPr>
        <p:spPr>
          <a:xfrm>
            <a:off x="4755945" y="1243774"/>
            <a:ext cx="2168400" cy="266400"/>
          </a:xfrm>
          <a:prstGeom prst="rect">
            <a:avLst/>
          </a:prstGeom>
          <a:solidFill>
            <a:srgbClr val="0F8CB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Frequency</a:t>
            </a:r>
            <a:endParaRPr kumimoji="0" lang="en-GB" sz="14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5AAF0EFC-447F-41DE-9982-E32546A405E7}"/>
              </a:ext>
            </a:extLst>
          </p:cNvPr>
          <p:cNvSpPr/>
          <p:nvPr/>
        </p:nvSpPr>
        <p:spPr>
          <a:xfrm>
            <a:off x="6920265" y="1243476"/>
            <a:ext cx="1192027" cy="266400"/>
          </a:xfrm>
          <a:prstGeom prst="rect">
            <a:avLst/>
          </a:prstGeom>
          <a:solidFill>
            <a:srgbClr val="E5FC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500 MHz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656E2D3-5B92-4F71-BBAC-193A1B96F2AA}"/>
              </a:ext>
            </a:extLst>
          </p:cNvPr>
          <p:cNvSpPr/>
          <p:nvPr/>
        </p:nvSpPr>
        <p:spPr>
          <a:xfrm>
            <a:off x="4755945" y="2927661"/>
            <a:ext cx="2168400" cy="266400"/>
          </a:xfrm>
          <a:prstGeom prst="rect">
            <a:avLst/>
          </a:prstGeom>
          <a:solidFill>
            <a:srgbClr val="0F8CB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prstClr val="white"/>
                </a:solidFill>
                <a:latin typeface="Calibri"/>
              </a:rPr>
              <a:t>Total losses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DC06691-16D0-426C-9D69-D5D30CD8FBDA}"/>
              </a:ext>
            </a:extLst>
          </p:cNvPr>
          <p:cNvSpPr/>
          <p:nvPr/>
        </p:nvSpPr>
        <p:spPr>
          <a:xfrm>
            <a:off x="6915498" y="2929690"/>
            <a:ext cx="1196794" cy="266400"/>
          </a:xfrm>
          <a:prstGeom prst="rect">
            <a:avLst/>
          </a:prstGeom>
          <a:solidFill>
            <a:srgbClr val="E5FC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Calibri"/>
              </a:rPr>
              <a:t>1.15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MV</a:t>
            </a:r>
          </a:p>
        </p:txBody>
      </p:sp>
    </p:spTree>
    <p:extLst>
      <p:ext uri="{BB962C8B-B14F-4D97-AF65-F5344CB8AC3E}">
        <p14:creationId xmlns:p14="http://schemas.microsoft.com/office/powerpoint/2010/main" val="345531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8934A-E7DD-443B-98E2-BE74DAF40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ALBA-I: 2021 incidences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9AEF1-84A3-41C5-826B-E866E8A34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1C96-19B1-40F4-9850-7FBA07D31737}" type="datetime1">
              <a:rPr lang="es-ES" smtClean="0"/>
              <a:t>08/11/2021</a:t>
            </a:fld>
            <a:endParaRPr lang="es-E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33ABC-6488-4BE4-BAEF-BFBB2F4D8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3F580-4B20-4995-93AE-2053FDB55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5</a:t>
            </a:fld>
            <a:endParaRPr lang="es-E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D51FFE9-3BF0-4A60-ACEF-A2ABA4D6D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794583"/>
            <a:ext cx="3943350" cy="4348918"/>
          </a:xfrm>
        </p:spPr>
        <p:txBody>
          <a:bodyPr>
            <a:normAutofit/>
          </a:bodyPr>
          <a:lstStyle/>
          <a:p>
            <a:r>
              <a:rPr lang="en-GB" sz="1600" noProof="0" dirty="0"/>
              <a:t>One beam loss due to RF every 550 h.</a:t>
            </a:r>
          </a:p>
          <a:p>
            <a:pPr lvl="1"/>
            <a:r>
              <a:rPr lang="en-GB" sz="1400" noProof="0" dirty="0"/>
              <a:t>RF system </a:t>
            </a:r>
            <a:r>
              <a:rPr lang="en-GB" sz="1400" noProof="0" dirty="0">
                <a:hlinkClick r:id="rId2" action="ppaction://hlinksldjump"/>
              </a:rPr>
              <a:t>calibrated</a:t>
            </a:r>
            <a:r>
              <a:rPr lang="en-GB" sz="1400" noProof="0" dirty="0"/>
              <a:t> every shutdown.</a:t>
            </a:r>
          </a:p>
          <a:p>
            <a:pPr lvl="1"/>
            <a:r>
              <a:rPr lang="en-GB" sz="1400" noProof="0" dirty="0"/>
              <a:t>2 trips in a row. </a:t>
            </a:r>
            <a:r>
              <a:rPr lang="en-GB" sz="1400" noProof="0" dirty="0">
                <a:hlinkClick r:id="rId3" action="ppaction://hlinksldjump"/>
              </a:rPr>
              <a:t>Python script </a:t>
            </a:r>
            <a:r>
              <a:rPr lang="en-GB" sz="1400" noProof="0" dirty="0"/>
              <a:t>to tune the cavities after one cavity is lost.</a:t>
            </a:r>
          </a:p>
          <a:p>
            <a:pPr lvl="1"/>
            <a:endParaRPr lang="en-GB" sz="1400" noProof="0" dirty="0"/>
          </a:p>
          <a:p>
            <a:pPr lvl="1"/>
            <a:endParaRPr lang="en-GB" sz="1400" noProof="0" dirty="0"/>
          </a:p>
          <a:p>
            <a:pPr lvl="1"/>
            <a:endParaRPr lang="en-GB" sz="1400" noProof="0" dirty="0"/>
          </a:p>
          <a:p>
            <a:pPr lvl="1"/>
            <a:endParaRPr lang="en-GB" sz="1400" noProof="0" dirty="0"/>
          </a:p>
          <a:p>
            <a:r>
              <a:rPr lang="en-GB" sz="1600" noProof="0" dirty="0"/>
              <a:t>One incidence every 60 h.</a:t>
            </a:r>
          </a:p>
          <a:p>
            <a:pPr lvl="1"/>
            <a:r>
              <a:rPr lang="en-GB" sz="1400" noProof="0" dirty="0"/>
              <a:t>Arcs represents the 65 % of the total amount of incidences.</a:t>
            </a:r>
          </a:p>
          <a:p>
            <a:pPr lvl="2"/>
            <a:r>
              <a:rPr lang="en-GB" sz="1400" noProof="0" dirty="0"/>
              <a:t>Estimation is that 85 % are </a:t>
            </a:r>
            <a:r>
              <a:rPr lang="en-GB" sz="1400" noProof="0" dirty="0">
                <a:hlinkClick r:id="rId4" action="ppaction://hlinksldjump"/>
              </a:rPr>
              <a:t>fake arcs</a:t>
            </a:r>
            <a:r>
              <a:rPr lang="en-GB" sz="1400" noProof="0" dirty="0"/>
              <a:t>.</a:t>
            </a:r>
          </a:p>
          <a:p>
            <a:pPr lvl="2"/>
            <a:r>
              <a:rPr lang="en-GB" sz="1400" noProof="0" dirty="0"/>
              <a:t>We cannot forget about the </a:t>
            </a:r>
            <a:r>
              <a:rPr lang="en-GB" sz="1400" noProof="0" dirty="0">
                <a:hlinkClick r:id="rId5" action="ppaction://hlinksldjump"/>
              </a:rPr>
              <a:t>real arcs</a:t>
            </a:r>
            <a:r>
              <a:rPr lang="en-GB" sz="1400" noProof="0" dirty="0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6C4C32-BC26-426A-95FE-A93939AF51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650" y="731520"/>
            <a:ext cx="3095695" cy="18395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C018A4-B317-4D46-B32A-57B066CDC4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650" y="2746932"/>
            <a:ext cx="3155998" cy="187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059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721D8-CB84-4AE0-A7E9-F8F3977A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B6BDF-E0A7-49CD-98E2-8CEAC5579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D54E8-7614-49A3-8ABD-5BB0BCD3F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1C96-19B1-40F4-9850-7FBA07D31737}" type="datetime1">
              <a:rPr lang="es-ES" smtClean="0"/>
              <a:t>08/11/2021</a:t>
            </a:fld>
            <a:endParaRPr lang="es-E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C0A5B7-71AE-4C72-9299-0BBC4318D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007E1-B517-4A6B-8849-3BE47F49B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27068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A5A5787-9EF9-4105-9807-94EA577ECD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8"/>
          <a:stretch/>
        </p:blipFill>
        <p:spPr>
          <a:xfrm>
            <a:off x="449698" y="1197941"/>
            <a:ext cx="4453515" cy="32629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A912B3-9F32-412F-8A40-1AA4E2A87A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1"/>
          <a:stretch/>
        </p:blipFill>
        <p:spPr>
          <a:xfrm>
            <a:off x="451987" y="1206784"/>
            <a:ext cx="4437738" cy="32629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2C999F5-E37F-42A3-952F-457CFDD000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1"/>
          <a:stretch/>
        </p:blipFill>
        <p:spPr>
          <a:xfrm>
            <a:off x="449698" y="1197940"/>
            <a:ext cx="4437738" cy="32629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018B517-0458-4BC6-92B5-6A588E8BCA2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1"/>
          <a:stretch/>
        </p:blipFill>
        <p:spPr>
          <a:xfrm>
            <a:off x="447409" y="1197940"/>
            <a:ext cx="4437738" cy="32629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B3EB10-687A-445D-B048-DD325F3F6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ALBA-I: Calibrations GUI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68DEA-9DFB-4E9B-ADCD-EDFE7441C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1C96-19B1-40F4-9850-7FBA07D31737}" type="datetime1">
              <a:rPr lang="es-ES" smtClean="0"/>
              <a:t>09/11/2021</a:t>
            </a:fld>
            <a:endParaRPr lang="es-E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68CE7-0785-4ED7-814E-5A9A9657B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3AC33B-B85C-407E-B4CF-AB499AF36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7</a:t>
            </a:fld>
            <a:endParaRPr lang="es-E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F674F92B-E354-46E3-8E78-5BD1FFAC6D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03213" y="794583"/>
                <a:ext cx="3612137" cy="4348918"/>
              </a:xfrm>
            </p:spPr>
            <p:txBody>
              <a:bodyPr>
                <a:normAutofit/>
              </a:bodyPr>
              <a:lstStyle/>
              <a:p>
                <a:r>
                  <a:rPr lang="en-GB" sz="1600" noProof="0" dirty="0"/>
                  <a:t>Part of the IOT power reaches the cavity.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noProof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sz="1600" b="0" i="1" noProof="0" smtClean="0">
                              <a:latin typeface="Cambria Math" panose="02040503050406030204" pitchFamily="18" charset="0"/>
                            </a:rPr>
                            <m:t>𝑓𝑤</m:t>
                          </m:r>
                        </m:sub>
                      </m:sSub>
                      <m:r>
                        <a:rPr lang="en-GB" sz="16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noProof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1600" b="0" i="1" noProof="0" smtClean="0">
                          <a:latin typeface="Cambria Math" panose="02040503050406030204" pitchFamily="18" charset="0"/>
                        </a:rPr>
                        <m:t>·</m:t>
                      </m:r>
                      <m:sSub>
                        <m:sSubPr>
                          <m:ctrlPr>
                            <a:rPr lang="en-GB" sz="1600" b="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noProof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sz="1600" b="0" i="1" noProof="0" smtClean="0">
                              <a:latin typeface="Cambria Math" panose="02040503050406030204" pitchFamily="18" charset="0"/>
                            </a:rPr>
                            <m:t>𝐼𝑂𝑇</m:t>
                          </m:r>
                        </m:sub>
                      </m:sSub>
                    </m:oMath>
                  </m:oMathPara>
                </a14:m>
                <a:endParaRPr lang="en-GB" sz="1600" noProof="0" dirty="0"/>
              </a:p>
              <a:p>
                <a:r>
                  <a:rPr lang="en-GB" sz="1600" noProof="0" dirty="0"/>
                  <a:t>Part is reflected.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noProof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sz="1600" b="0" i="1" noProof="0" smtClean="0">
                              <a:latin typeface="Cambria Math" panose="02040503050406030204" pitchFamily="18" charset="0"/>
                            </a:rPr>
                            <m:t>𝑟𝑣</m:t>
                          </m:r>
                        </m:sub>
                      </m:sSub>
                      <m:r>
                        <a:rPr lang="en-GB" sz="16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0" i="1" noProof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1600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600" b="0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noProof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  <m:r>
                                    <a:rPr lang="en-GB" sz="1600" b="0" i="1" noProof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GB" sz="1600" b="0" i="1" noProof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  <m:r>
                                    <a:rPr lang="en-GB" sz="1600" b="0" i="1" noProof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1600" b="0" i="1" noProof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noProof="0" smtClean="0">
                          <a:latin typeface="Cambria Math" panose="02040503050406030204" pitchFamily="18" charset="0"/>
                        </a:rPr>
                        <m:t>·</m:t>
                      </m:r>
                      <m:sSub>
                        <m:sSubPr>
                          <m:ctrlPr>
                            <a:rPr lang="en-GB" sz="1600" b="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noProof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sz="1600" b="0" i="1" noProof="0" smtClean="0">
                              <a:latin typeface="Cambria Math" panose="02040503050406030204" pitchFamily="18" charset="0"/>
                            </a:rPr>
                            <m:t>𝑓𝑤</m:t>
                          </m:r>
                        </m:sub>
                      </m:sSub>
                    </m:oMath>
                  </m:oMathPara>
                </a14:m>
                <a:endParaRPr lang="en-GB" sz="1600" noProof="0" dirty="0"/>
              </a:p>
              <a:p>
                <a:r>
                  <a:rPr lang="en-GB" sz="1600" noProof="0" dirty="0"/>
                  <a:t>The </a:t>
                </a:r>
                <a:r>
                  <a:rPr lang="en-GB" sz="1600" noProof="0" dirty="0" err="1"/>
                  <a:t>diference</a:t>
                </a:r>
                <a:r>
                  <a:rPr lang="en-GB" sz="1600" noProof="0" dirty="0"/>
                  <a:t> is dissipated in the cavity and generates the voltage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noProof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sz="1600" b="0" i="1" noProof="0" smtClean="0">
                              <a:latin typeface="Cambria Math" panose="02040503050406030204" pitchFamily="18" charset="0"/>
                            </a:rPr>
                            <m:t>𝑑𝑖𝑠</m:t>
                          </m:r>
                        </m:sub>
                      </m:sSub>
                      <m:r>
                        <a:rPr lang="en-GB" sz="16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1600" b="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noProof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sz="1600" b="0" i="1" noProof="0" smtClean="0">
                              <a:latin typeface="Cambria Math" panose="02040503050406030204" pitchFamily="18" charset="0"/>
                            </a:rPr>
                            <m:t>𝑓𝑤</m:t>
                          </m:r>
                        </m:sub>
                      </m:sSub>
                      <m:r>
                        <a:rPr lang="en-GB" sz="1600" b="0" i="1" noProof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sz="1600" b="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noProof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sz="1600" b="0" i="1" noProof="0" smtClean="0">
                              <a:latin typeface="Cambria Math" panose="02040503050406030204" pitchFamily="18" charset="0"/>
                            </a:rPr>
                            <m:t>𝑟𝑣</m:t>
                          </m:r>
                        </m:sub>
                      </m:sSub>
                      <m:r>
                        <a:rPr lang="en-GB" sz="1600" b="0" i="1" noProof="0" smtClean="0">
                          <a:latin typeface="Cambria Math" panose="02040503050406030204" pitchFamily="18" charset="0"/>
                        </a:rPr>
                        <m:t>   ;  </m:t>
                      </m:r>
                      <m:sSub>
                        <m:sSubPr>
                          <m:ctrlPr>
                            <a:rPr lang="en-GB" sz="1600" i="1" noProof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noProof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sz="1600" i="1" noProof="0">
                              <a:latin typeface="Cambria Math" panose="02040503050406030204" pitchFamily="18" charset="0"/>
                            </a:rPr>
                            <m:t>𝑐𝑎𝑣</m:t>
                          </m:r>
                        </m:sub>
                      </m:sSub>
                      <m:r>
                        <a:rPr lang="en-GB" sz="1600" i="1" noProof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600" i="1" noProof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600" i="1" noProof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i="1" noProof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GB" sz="1600" i="1" noProof="0">
                              <a:latin typeface="Cambria Math" panose="02040503050406030204" pitchFamily="18" charset="0"/>
                            </a:rPr>
                            <m:t>·</m:t>
                          </m:r>
                          <m:sSub>
                            <m:sSubPr>
                              <m:ctrlPr>
                                <a:rPr lang="en-GB" sz="1600" i="1" noProof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i="1" noProof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sz="1600" i="1" noProof="0">
                                  <a:latin typeface="Cambria Math" panose="02040503050406030204" pitchFamily="18" charset="0"/>
                                </a:rPr>
                                <m:t>𝑑𝑖𝑠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GB" sz="1600" noProof="0" dirty="0"/>
              </a:p>
              <a:p>
                <a:r>
                  <a:rPr lang="en-GB" sz="1600" noProof="0" dirty="0"/>
                  <a:t>Fast method: 20 min.</a:t>
                </a:r>
              </a:p>
              <a:p>
                <a:r>
                  <a:rPr lang="en-GB" sz="1600" noProof="0" dirty="0"/>
                  <a:t>Useful to find:</a:t>
                </a:r>
              </a:p>
              <a:p>
                <a:pPr lvl="1"/>
                <a:r>
                  <a:rPr lang="en-GB" sz="1200" noProof="0" dirty="0"/>
                  <a:t>Noisy signals</a:t>
                </a:r>
              </a:p>
              <a:p>
                <a:pPr lvl="1"/>
                <a:r>
                  <a:rPr lang="en-GB" sz="1200" noProof="0" dirty="0"/>
                  <a:t>Loose cable</a:t>
                </a:r>
              </a:p>
              <a:p>
                <a:pPr lvl="1"/>
                <a:r>
                  <a:rPr lang="en-GB" sz="1200" noProof="0" dirty="0"/>
                  <a:t>LLRF nonlinearities</a:t>
                </a: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F674F92B-E354-46E3-8E78-5BD1FFAC6D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03213" y="794583"/>
                <a:ext cx="3612137" cy="4348918"/>
              </a:xfrm>
              <a:blipFill>
                <a:blip r:embed="rId6"/>
                <a:stretch>
                  <a:fillRect l="-675" t="-9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hlinkClick r:id="rId7" action="ppaction://hlinksldjump"/>
            <a:extLst>
              <a:ext uri="{FF2B5EF4-FFF2-40B4-BE49-F238E27FC236}">
                <a16:creationId xmlns:a16="http://schemas.microsoft.com/office/drawing/2014/main" id="{231B9C27-DB67-4361-AD63-1F697C851A13}"/>
              </a:ext>
            </a:extLst>
          </p:cNvPr>
          <p:cNvSpPr/>
          <p:nvPr/>
        </p:nvSpPr>
        <p:spPr>
          <a:xfrm>
            <a:off x="7370191" y="4632723"/>
            <a:ext cx="804418" cy="2225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BACK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59EB96-E2D5-4C50-B40B-B51EB1959027}"/>
              </a:ext>
            </a:extLst>
          </p:cNvPr>
          <p:cNvSpPr txBox="1"/>
          <p:nvPr/>
        </p:nvSpPr>
        <p:spPr>
          <a:xfrm>
            <a:off x="431632" y="4443839"/>
            <a:ext cx="1915270" cy="377765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s-ES" sz="1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Developement</a:t>
            </a:r>
            <a:r>
              <a:rPr lang="es-ES" sz="1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J. Ocampo</a:t>
            </a:r>
            <a:endParaRPr lang="en-GB" sz="1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87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F7FC2D5-FAAC-4442-9B13-F450DF9BD617}"/>
              </a:ext>
            </a:extLst>
          </p:cNvPr>
          <p:cNvGrpSpPr/>
          <p:nvPr/>
        </p:nvGrpSpPr>
        <p:grpSpPr>
          <a:xfrm>
            <a:off x="671786" y="3316295"/>
            <a:ext cx="3052559" cy="1702984"/>
            <a:chOff x="721368" y="3301487"/>
            <a:chExt cx="3242093" cy="1808722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C33EDB0-B409-4AA8-858B-63492C368B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86" r="52250"/>
            <a:stretch/>
          </p:blipFill>
          <p:spPr>
            <a:xfrm>
              <a:off x="721368" y="3301487"/>
              <a:ext cx="1754043" cy="180872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3B82138-D8E5-4CCD-AC71-6E85DC9AF7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00" r="11083"/>
            <a:stretch/>
          </p:blipFill>
          <p:spPr>
            <a:xfrm>
              <a:off x="2475411" y="3301487"/>
              <a:ext cx="1488050" cy="1808722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B3EB10-687A-445D-B048-DD325F3F6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ALBA-I: Tuning manager .</a:t>
            </a:r>
            <a:r>
              <a:rPr lang="en-GB" noProof="0" dirty="0" err="1"/>
              <a:t>py</a:t>
            </a:r>
            <a:endParaRPr lang="en-GB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68DEA-9DFB-4E9B-ADCD-EDFE7441C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1C96-19B1-40F4-9850-7FBA07D31737}" type="datetime1">
              <a:rPr lang="es-ES" smtClean="0"/>
              <a:t>08/11/2021</a:t>
            </a:fld>
            <a:endParaRPr lang="es-E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3AC33B-B85C-407E-B4CF-AB499AF36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8</a:t>
            </a:fld>
            <a:endParaRPr lang="es-E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674F92B-E354-46E3-8E78-5BD1FFAC6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1" y="794583"/>
            <a:ext cx="3951276" cy="4348918"/>
          </a:xfrm>
        </p:spPr>
        <p:txBody>
          <a:bodyPr>
            <a:normAutofit/>
          </a:bodyPr>
          <a:lstStyle/>
          <a:p>
            <a:r>
              <a:rPr lang="en-GB" sz="1600" noProof="0" dirty="0">
                <a:solidFill>
                  <a:schemeClr val="accent5"/>
                </a:solidFill>
              </a:rPr>
              <a:t>Usual operation with detuning at -18º </a:t>
            </a:r>
            <a:r>
              <a:rPr lang="en-GB" sz="1600" noProof="0" dirty="0"/>
              <a:t>to better survive a cavity trip.</a:t>
            </a:r>
          </a:p>
          <a:p>
            <a:pPr lvl="1"/>
            <a:r>
              <a:rPr lang="en-GB" sz="1400" noProof="0" dirty="0"/>
              <a:t>Less passive cavity loses.</a:t>
            </a:r>
          </a:p>
          <a:p>
            <a:pPr lvl="1"/>
            <a:r>
              <a:rPr lang="en-GB" sz="1400" noProof="0" dirty="0"/>
              <a:t>Trip compensation: +20 </a:t>
            </a:r>
            <a:r>
              <a:rPr lang="en-GB" sz="1400" noProof="0" dirty="0" err="1"/>
              <a:t>Deg</a:t>
            </a:r>
            <a:r>
              <a:rPr lang="en-GB" sz="1400" noProof="0" dirty="0"/>
              <a:t> feed forward control signal.</a:t>
            </a:r>
          </a:p>
          <a:p>
            <a:r>
              <a:rPr lang="en-GB" noProof="0" dirty="0">
                <a:solidFill>
                  <a:schemeClr val="accent5"/>
                </a:solidFill>
              </a:rPr>
              <a:t>High amount of reflected power </a:t>
            </a:r>
            <a:r>
              <a:rPr lang="en-GB" noProof="0" dirty="0"/>
              <a:t>in normal operation.</a:t>
            </a:r>
            <a:endParaRPr lang="en-GB" sz="1600" noProof="0" dirty="0"/>
          </a:p>
          <a:p>
            <a:pPr marL="0" indent="0">
              <a:buNone/>
            </a:pPr>
            <a:endParaRPr lang="en-GB" sz="1600" noProof="0" dirty="0"/>
          </a:p>
          <a:p>
            <a:r>
              <a:rPr lang="en-GB" sz="1600" noProof="0" dirty="0"/>
              <a:t>The script </a:t>
            </a:r>
            <a:r>
              <a:rPr lang="en-GB" sz="1600" noProof="0" dirty="0">
                <a:solidFill>
                  <a:srgbClr val="00B050"/>
                </a:solidFill>
              </a:rPr>
              <a:t>tunes the remaining active cavities to 0º</a:t>
            </a:r>
            <a:r>
              <a:rPr lang="en-GB" sz="1600" noProof="0" dirty="0"/>
              <a:t> after one cavity is lost.</a:t>
            </a:r>
          </a:p>
          <a:p>
            <a:r>
              <a:rPr lang="en-GB" sz="1600" noProof="0" dirty="0">
                <a:solidFill>
                  <a:srgbClr val="00B050"/>
                </a:solidFill>
              </a:rPr>
              <a:t>Forward power </a:t>
            </a:r>
            <a:r>
              <a:rPr lang="en-GB" sz="1600" noProof="0" dirty="0"/>
              <a:t>with 5 cavities and 6 cavities </a:t>
            </a:r>
            <a:r>
              <a:rPr lang="en-GB" sz="1600" noProof="0" dirty="0">
                <a:solidFill>
                  <a:srgbClr val="00B050"/>
                </a:solidFill>
              </a:rPr>
              <a:t>remain the same</a:t>
            </a:r>
            <a:r>
              <a:rPr lang="en-GB" sz="1600" noProof="0" dirty="0"/>
              <a:t>.</a:t>
            </a:r>
          </a:p>
          <a:p>
            <a:r>
              <a:rPr lang="en-GB" sz="1600" noProof="0" dirty="0">
                <a:solidFill>
                  <a:srgbClr val="00B050"/>
                </a:solidFill>
              </a:rPr>
              <a:t>Reflected power decreased </a:t>
            </a:r>
            <a:r>
              <a:rPr lang="en-GB" sz="1600" noProof="0" dirty="0"/>
              <a:t>drastically.</a:t>
            </a:r>
          </a:p>
        </p:txBody>
      </p:sp>
      <p:sp>
        <p:nvSpPr>
          <p:cNvPr id="16" name="Rectangle 15">
            <a:hlinkClick r:id="rId3" action="ppaction://hlinksldjump"/>
            <a:extLst>
              <a:ext uri="{FF2B5EF4-FFF2-40B4-BE49-F238E27FC236}">
                <a16:creationId xmlns:a16="http://schemas.microsoft.com/office/drawing/2014/main" id="{231B9C27-DB67-4361-AD63-1F697C851A13}"/>
              </a:ext>
            </a:extLst>
          </p:cNvPr>
          <p:cNvSpPr/>
          <p:nvPr/>
        </p:nvSpPr>
        <p:spPr>
          <a:xfrm>
            <a:off x="7370191" y="4632723"/>
            <a:ext cx="804418" cy="2225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BACK</a:t>
            </a:r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67FC93A-B228-413B-9603-045AEDF50023}"/>
              </a:ext>
            </a:extLst>
          </p:cNvPr>
          <p:cNvGrpSpPr/>
          <p:nvPr/>
        </p:nvGrpSpPr>
        <p:grpSpPr>
          <a:xfrm>
            <a:off x="660768" y="380445"/>
            <a:ext cx="3253111" cy="1383262"/>
            <a:chOff x="628650" y="731520"/>
            <a:chExt cx="3679321" cy="156449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012BD32-6DB7-4E99-B33A-BC3833F3D1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66" r="52149" b="8975"/>
            <a:stretch/>
          </p:blipFill>
          <p:spPr>
            <a:xfrm>
              <a:off x="628650" y="731521"/>
              <a:ext cx="1794005" cy="1564491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A1BF7E6-66AF-4521-81C8-92E45B877D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02" r="6971" b="8975"/>
            <a:stretch/>
          </p:blipFill>
          <p:spPr>
            <a:xfrm>
              <a:off x="2422655" y="731520"/>
              <a:ext cx="1885316" cy="1564491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146AD6A-85E4-4623-AF3C-5597D7BEBEEF}"/>
              </a:ext>
            </a:extLst>
          </p:cNvPr>
          <p:cNvSpPr txBox="1"/>
          <p:nvPr/>
        </p:nvSpPr>
        <p:spPr>
          <a:xfrm rot="16200000">
            <a:off x="248012" y="915861"/>
            <a:ext cx="762684" cy="30260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s-ES" sz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Nominal</a:t>
            </a:r>
            <a:endParaRPr lang="en-GB" sz="1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C1211B2-AEA7-4B9D-9439-994CA54C7EE7}"/>
              </a:ext>
            </a:extLst>
          </p:cNvPr>
          <p:cNvSpPr txBox="1"/>
          <p:nvPr/>
        </p:nvSpPr>
        <p:spPr>
          <a:xfrm rot="16200000">
            <a:off x="-46635" y="2440779"/>
            <a:ext cx="1350495" cy="30260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s-E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</a:t>
            </a:r>
            <a:r>
              <a:rPr lang="es-ES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trip</a:t>
            </a:r>
            <a:r>
              <a:rPr lang="es-E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detuned</a:t>
            </a:r>
            <a:endParaRPr lang="en-GB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95791AC-DF88-478B-AFF9-DA4CF753319E}"/>
              </a:ext>
            </a:extLst>
          </p:cNvPr>
          <p:cNvSpPr txBox="1"/>
          <p:nvPr/>
        </p:nvSpPr>
        <p:spPr>
          <a:xfrm rot="16200000">
            <a:off x="40108" y="3946499"/>
            <a:ext cx="1177009" cy="30260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s-ES" sz="12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</a:t>
            </a:r>
            <a:r>
              <a:rPr lang="es-ES" sz="1200" dirty="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trip</a:t>
            </a:r>
            <a:r>
              <a:rPr lang="es-ES" sz="12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tuned</a:t>
            </a:r>
            <a:endParaRPr lang="en-GB" sz="1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546DC88-A2AC-40FA-8A62-E10C3A2A7012}"/>
              </a:ext>
            </a:extLst>
          </p:cNvPr>
          <p:cNvGrpSpPr/>
          <p:nvPr/>
        </p:nvGrpSpPr>
        <p:grpSpPr>
          <a:xfrm>
            <a:off x="607795" y="1763706"/>
            <a:ext cx="3306084" cy="1595269"/>
            <a:chOff x="1196802" y="1178319"/>
            <a:chExt cx="5040854" cy="243234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A571579-A54E-44F5-A5FF-046A709D07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0F0F0"/>
                </a:clrFrom>
                <a:clrTo>
                  <a:srgbClr val="F0F0F0">
                    <a:alpha val="0"/>
                  </a:srgbClr>
                </a:clrTo>
              </a:clrChange>
            </a:blip>
            <a:srcRect r="56856"/>
            <a:stretch/>
          </p:blipFill>
          <p:spPr>
            <a:xfrm>
              <a:off x="1196802" y="1183608"/>
              <a:ext cx="2516454" cy="2427051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615918A-BF82-4444-A4E4-4A539504AA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0F0F0"/>
                </a:clrFrom>
                <a:clrTo>
                  <a:srgbClr val="F0F0F0">
                    <a:alpha val="0"/>
                  </a:srgbClr>
                </a:clrTo>
              </a:clrChange>
            </a:blip>
            <a:srcRect l="55693"/>
            <a:stretch/>
          </p:blipFill>
          <p:spPr>
            <a:xfrm>
              <a:off x="3653391" y="1178319"/>
              <a:ext cx="2584265" cy="24270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509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3EB10-687A-445D-B048-DD325F3F6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ALBA-I: Arcs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68DEA-9DFB-4E9B-ADCD-EDFE7441C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1C96-19B1-40F4-9850-7FBA07D31737}" type="datetime1">
              <a:rPr lang="es-ES" smtClean="0"/>
              <a:t>08/11/2021</a:t>
            </a:fld>
            <a:endParaRPr lang="es-E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3AC33B-B85C-407E-B4CF-AB499AF36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9</a:t>
            </a:fld>
            <a:endParaRPr lang="es-E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674F92B-E354-46E3-8E78-5BD1FFAC6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1" y="794583"/>
            <a:ext cx="3951276" cy="4348918"/>
          </a:xfrm>
        </p:spPr>
        <p:txBody>
          <a:bodyPr>
            <a:normAutofit/>
          </a:bodyPr>
          <a:lstStyle/>
          <a:p>
            <a:r>
              <a:rPr lang="en-GB" sz="1600" noProof="0" dirty="0"/>
              <a:t>Arcs are spread overall components and cavities: CaCo, Circulator, Load (~10 kW), </a:t>
            </a:r>
            <a:r>
              <a:rPr lang="en-GB" sz="1600" noProof="0" dirty="0" err="1"/>
              <a:t>WaTrax</a:t>
            </a:r>
            <a:r>
              <a:rPr lang="en-GB" sz="1600" noProof="0" dirty="0"/>
              <a:t> and cavities.</a:t>
            </a:r>
          </a:p>
          <a:p>
            <a:r>
              <a:rPr lang="en-GB" sz="1600" noProof="0" dirty="0"/>
              <a:t>LLRF post-mortem data </a:t>
            </a:r>
            <a:r>
              <a:rPr lang="en-GB" sz="1600" noProof="0" dirty="0">
                <a:solidFill>
                  <a:srgbClr val="FF0000"/>
                </a:solidFill>
              </a:rPr>
              <a:t>does not show reflected power</a:t>
            </a:r>
            <a:r>
              <a:rPr lang="en-GB" sz="1600" noProof="0" dirty="0"/>
              <a:t> before the interlock in many cases.</a:t>
            </a:r>
          </a:p>
          <a:p>
            <a:r>
              <a:rPr lang="en-GB" sz="1600" noProof="0" dirty="0"/>
              <a:t>Light detector analogue output connected to ADC.</a:t>
            </a:r>
          </a:p>
          <a:p>
            <a:endParaRPr lang="en-GB" sz="1600" noProof="0" dirty="0"/>
          </a:p>
          <a:p>
            <a:endParaRPr lang="en-GB" sz="1600" noProof="0" dirty="0"/>
          </a:p>
          <a:p>
            <a:endParaRPr lang="en-GB" sz="1600" noProof="0" dirty="0"/>
          </a:p>
          <a:p>
            <a:r>
              <a:rPr lang="en-GB" sz="1600" noProof="0" dirty="0"/>
              <a:t>Solutions: Double detection, electronics insulation, manufacturer replacement…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7D22C6-9406-479E-93FD-C1DA9298C3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03" y="549624"/>
            <a:ext cx="3491360" cy="2075103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6C6333E-8B30-4132-A25D-03B363259139}"/>
              </a:ext>
            </a:extLst>
          </p:cNvPr>
          <p:cNvCxnSpPr/>
          <p:nvPr/>
        </p:nvCxnSpPr>
        <p:spPr>
          <a:xfrm flipH="1">
            <a:off x="3343930" y="993900"/>
            <a:ext cx="86995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07AF7FF-B607-4640-84DF-C9220A1A9F7D}"/>
              </a:ext>
            </a:extLst>
          </p:cNvPr>
          <p:cNvCxnSpPr/>
          <p:nvPr/>
        </p:nvCxnSpPr>
        <p:spPr>
          <a:xfrm flipH="1">
            <a:off x="3528080" y="1146300"/>
            <a:ext cx="86995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62ED713-659D-434B-A92C-CC2125D9D7C3}"/>
              </a:ext>
            </a:extLst>
          </p:cNvPr>
          <p:cNvCxnSpPr/>
          <p:nvPr/>
        </p:nvCxnSpPr>
        <p:spPr>
          <a:xfrm flipH="1">
            <a:off x="3343930" y="1305050"/>
            <a:ext cx="86995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8A50CF0-797F-460D-B93C-5589AB8719EB}"/>
              </a:ext>
            </a:extLst>
          </p:cNvPr>
          <p:cNvCxnSpPr/>
          <p:nvPr/>
        </p:nvCxnSpPr>
        <p:spPr>
          <a:xfrm flipH="1">
            <a:off x="3528080" y="1800350"/>
            <a:ext cx="86995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E30F1BE-6B24-416D-95C9-FD6827D6A604}"/>
              </a:ext>
            </a:extLst>
          </p:cNvPr>
          <p:cNvCxnSpPr/>
          <p:nvPr/>
        </p:nvCxnSpPr>
        <p:spPr>
          <a:xfrm flipH="1">
            <a:off x="3343930" y="1997200"/>
            <a:ext cx="86995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F63162B-D01D-439D-8CE4-E96169EF5907}"/>
              </a:ext>
            </a:extLst>
          </p:cNvPr>
          <p:cNvCxnSpPr/>
          <p:nvPr/>
        </p:nvCxnSpPr>
        <p:spPr>
          <a:xfrm flipH="1">
            <a:off x="3528080" y="2340100"/>
            <a:ext cx="86995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82D8FB4-B2A9-43AE-B72B-CE3257427DE9}"/>
              </a:ext>
            </a:extLst>
          </p:cNvPr>
          <p:cNvCxnSpPr/>
          <p:nvPr/>
        </p:nvCxnSpPr>
        <p:spPr>
          <a:xfrm flipH="1">
            <a:off x="3343930" y="2536950"/>
            <a:ext cx="86995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CF35865-9EE9-4518-B256-CBF5B664C9D8}"/>
              </a:ext>
            </a:extLst>
          </p:cNvPr>
          <p:cNvSpPr/>
          <p:nvPr/>
        </p:nvSpPr>
        <p:spPr>
          <a:xfrm>
            <a:off x="4135868" y="820962"/>
            <a:ext cx="27603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AB48243-C554-4F9B-98B4-48085FDD6A2C}"/>
              </a:ext>
            </a:extLst>
          </p:cNvPr>
          <p:cNvSpPr/>
          <p:nvPr/>
        </p:nvSpPr>
        <p:spPr>
          <a:xfrm>
            <a:off x="4339975" y="983631"/>
            <a:ext cx="27603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1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A9CF0E4-6840-4CB8-B58E-9BF6C8BC3E83}"/>
              </a:ext>
            </a:extLst>
          </p:cNvPr>
          <p:cNvSpPr/>
          <p:nvPr/>
        </p:nvSpPr>
        <p:spPr>
          <a:xfrm>
            <a:off x="4140137" y="1144811"/>
            <a:ext cx="27603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1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47E1486-C848-460E-B526-4DCE10B1F60C}"/>
              </a:ext>
            </a:extLst>
          </p:cNvPr>
          <p:cNvSpPr/>
          <p:nvPr/>
        </p:nvSpPr>
        <p:spPr>
          <a:xfrm>
            <a:off x="4339975" y="1662139"/>
            <a:ext cx="27603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n-US" sz="1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BB5A075-35EC-498E-914E-E0F4D59AA180}"/>
              </a:ext>
            </a:extLst>
          </p:cNvPr>
          <p:cNvSpPr/>
          <p:nvPr/>
        </p:nvSpPr>
        <p:spPr>
          <a:xfrm>
            <a:off x="4176103" y="1847230"/>
            <a:ext cx="27603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en-US" sz="1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B003999-C171-4323-9C0C-7CA57228B798}"/>
              </a:ext>
            </a:extLst>
          </p:cNvPr>
          <p:cNvSpPr/>
          <p:nvPr/>
        </p:nvSpPr>
        <p:spPr>
          <a:xfrm>
            <a:off x="4360093" y="2189736"/>
            <a:ext cx="27603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en-US" sz="1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792A8D4-DA43-47C8-8D20-9FBFABB99C6D}"/>
              </a:ext>
            </a:extLst>
          </p:cNvPr>
          <p:cNvSpPr/>
          <p:nvPr/>
        </p:nvSpPr>
        <p:spPr>
          <a:xfrm>
            <a:off x="4172793" y="2400624"/>
            <a:ext cx="27603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endParaRPr lang="en-US" sz="1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13AD2C3-DE60-403A-A85A-2077C7BE100D}"/>
              </a:ext>
            </a:extLst>
          </p:cNvPr>
          <p:cNvSpPr/>
          <p:nvPr/>
        </p:nvSpPr>
        <p:spPr>
          <a:xfrm>
            <a:off x="2436529" y="2544036"/>
            <a:ext cx="136768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  <a:r>
              <a:rPr lang="en-US" sz="14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ut of 11 ≈ 65 %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B88043B-7B57-4FCD-BFE8-DDB0C1E476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18" y="2834381"/>
            <a:ext cx="3659322" cy="99040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35AD9E1-77DE-4428-A8C2-C9DF121B5D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18" y="3822224"/>
            <a:ext cx="3668775" cy="100821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0A2562C-E7AA-4538-83CA-DDC6D15E4D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008" y="2851813"/>
            <a:ext cx="3362215" cy="103452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A08ABBE-C0BC-415E-9966-A76DD69BE22C}"/>
              </a:ext>
            </a:extLst>
          </p:cNvPr>
          <p:cNvSpPr/>
          <p:nvPr/>
        </p:nvSpPr>
        <p:spPr>
          <a:xfrm rot="16200000">
            <a:off x="-655390" y="3664164"/>
            <a:ext cx="209461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LLRF post-mortem</a:t>
            </a:r>
          </a:p>
        </p:txBody>
      </p:sp>
      <p:sp>
        <p:nvSpPr>
          <p:cNvPr id="48" name="Rectangle 47">
            <a:hlinkClick r:id="rId6" action="ppaction://hlinksldjump"/>
            <a:extLst>
              <a:ext uri="{FF2B5EF4-FFF2-40B4-BE49-F238E27FC236}">
                <a16:creationId xmlns:a16="http://schemas.microsoft.com/office/drawing/2014/main" id="{1921BA5E-817A-4799-93CC-E1CF018012B4}"/>
              </a:ext>
            </a:extLst>
          </p:cNvPr>
          <p:cNvSpPr/>
          <p:nvPr/>
        </p:nvSpPr>
        <p:spPr>
          <a:xfrm>
            <a:off x="7370191" y="4632723"/>
            <a:ext cx="804418" cy="2225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BACK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023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3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22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Autofit/>
      </a:bodyPr>
      <a:lstStyle>
        <a:defPPr>
          <a:defRPr sz="28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22176</TotalTime>
  <Words>1001</Words>
  <Application>Microsoft Office PowerPoint</Application>
  <PresentationFormat>On-screen Show (16:9)</PresentationFormat>
  <Paragraphs>230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Calibri</vt:lpstr>
      <vt:lpstr>Cambria Math</vt:lpstr>
      <vt:lpstr>Comic Sans MS</vt:lpstr>
      <vt:lpstr>Tema de Office</vt:lpstr>
      <vt:lpstr>ALBA-I status and ALBA-II proposal</vt:lpstr>
      <vt:lpstr>On behalf of RF group</vt:lpstr>
      <vt:lpstr>Outline</vt:lpstr>
      <vt:lpstr>ALBA-I</vt:lpstr>
      <vt:lpstr>ALBA-I: 2021 incidences</vt:lpstr>
      <vt:lpstr>PowerPoint Presentation</vt:lpstr>
      <vt:lpstr>ALBA-I: Calibrations GUI</vt:lpstr>
      <vt:lpstr>ALBA-I: Tuning manager .py</vt:lpstr>
      <vt:lpstr>ALBA-I: Arcs</vt:lpstr>
      <vt:lpstr>ALBA-I: Arcs</vt:lpstr>
      <vt:lpstr>ALBA-II proposal</vt:lpstr>
      <vt:lpstr>ALBA-II RF system</vt:lpstr>
      <vt:lpstr>ALBA-II RF system: Main cavity trip</vt:lpstr>
      <vt:lpstr>ALBA-II RF system: Main cavity trip</vt:lpstr>
      <vt:lpstr>ALBA-II RF system: 3rd harmonic cavity</vt:lpstr>
      <vt:lpstr>ALBA-II RF system: 3HC trip</vt:lpstr>
      <vt:lpstr>ALBA-II RF system: 3rd harmonic cavity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Lucas Wainer</dc:creator>
  <cp:lastModifiedBy>Pol Solans Rossell</cp:lastModifiedBy>
  <cp:revision>123</cp:revision>
  <dcterms:created xsi:type="dcterms:W3CDTF">2015-04-21T23:16:41Z</dcterms:created>
  <dcterms:modified xsi:type="dcterms:W3CDTF">2021-11-09T07:55:45Z</dcterms:modified>
</cp:coreProperties>
</file>