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8"/>
  </p:notesMasterIdLst>
  <p:sldIdLst>
    <p:sldId id="272" r:id="rId2"/>
    <p:sldId id="294" r:id="rId3"/>
    <p:sldId id="568" r:id="rId4"/>
    <p:sldId id="586" r:id="rId5"/>
    <p:sldId id="604" r:id="rId6"/>
    <p:sldId id="587" r:id="rId7"/>
    <p:sldId id="588" r:id="rId8"/>
    <p:sldId id="299" r:id="rId9"/>
    <p:sldId id="584" r:id="rId10"/>
    <p:sldId id="303" r:id="rId11"/>
    <p:sldId id="585" r:id="rId12"/>
    <p:sldId id="596" r:id="rId13"/>
    <p:sldId id="264" r:id="rId14"/>
    <p:sldId id="578" r:id="rId15"/>
    <p:sldId id="591" r:id="rId16"/>
    <p:sldId id="605" r:id="rId17"/>
    <p:sldId id="592" r:id="rId18"/>
    <p:sldId id="593" r:id="rId19"/>
    <p:sldId id="594" r:id="rId20"/>
    <p:sldId id="297" r:id="rId21"/>
    <p:sldId id="581" r:id="rId22"/>
    <p:sldId id="443" r:id="rId23"/>
    <p:sldId id="456" r:id="rId24"/>
    <p:sldId id="476" r:id="rId25"/>
    <p:sldId id="589" r:id="rId26"/>
    <p:sldId id="599"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46">
          <p15:clr>
            <a:srgbClr val="A4A3A4"/>
          </p15:clr>
        </p15:guide>
        <p15:guide id="3" orient="horz" pos="3974">
          <p15:clr>
            <a:srgbClr val="A4A3A4"/>
          </p15:clr>
        </p15:guide>
        <p15:guide id="4" orient="horz" pos="1026">
          <p15:clr>
            <a:srgbClr val="A4A3A4"/>
          </p15:clr>
        </p15:guide>
        <p15:guide id="5" pos="2880">
          <p15:clr>
            <a:srgbClr val="A4A3A4"/>
          </p15:clr>
        </p15:guide>
        <p15:guide id="6" pos="521">
          <p15:clr>
            <a:srgbClr val="A4A3A4"/>
          </p15:clr>
        </p15:guide>
        <p15:guide id="7" pos="52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5013"/>
    <a:srgbClr val="AEB2B8"/>
    <a:srgbClr val="E79C9C"/>
    <a:srgbClr val="28A026"/>
    <a:srgbClr val="FFFFFF"/>
    <a:srgbClr val="E3DFC7"/>
    <a:srgbClr val="F75E09"/>
    <a:srgbClr val="B78787"/>
    <a:srgbClr val="51A026"/>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111" d="100"/>
          <a:sy n="111" d="100"/>
        </p:scale>
        <p:origin x="1596" y="96"/>
      </p:cViewPr>
      <p:guideLst>
        <p:guide orient="horz" pos="2160"/>
        <p:guide orient="horz" pos="346"/>
        <p:guide orient="horz" pos="3974"/>
        <p:guide orient="horz" pos="1026"/>
        <p:guide pos="2880"/>
        <p:guide pos="521"/>
        <p:guide pos="523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0E798-53FF-4C51-A981-953463752515}" type="datetimeFigureOut">
              <a:rPr lang="fr-FR" smtClean="0"/>
              <a:pPr/>
              <a:t>08/11/2021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6CD8F-B7ED-4A05-9FB1-A01CC0EF02CC}" type="slidenum">
              <a:rPr lang="fr-FR" smtClean="0"/>
              <a:pPr/>
              <a:t>‹#›</a:t>
            </a:fld>
            <a:endParaRPr lang="fr-FR"/>
          </a:p>
        </p:txBody>
      </p:sp>
    </p:spTree>
    <p:extLst>
      <p:ext uri="{BB962C8B-B14F-4D97-AF65-F5344CB8AC3E}">
        <p14:creationId xmlns:p14="http://schemas.microsoft.com/office/powerpoint/2010/main" val="1340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06CD8F-B7ED-4A05-9FB1-A01CC0EF02CC}" type="slidenum">
              <a:rPr lang="fr-FR" smtClean="0"/>
              <a:pPr/>
              <a:t>1</a:t>
            </a:fld>
            <a:endParaRPr lang="fr-FR"/>
          </a:p>
        </p:txBody>
      </p:sp>
    </p:spTree>
    <p:extLst>
      <p:ext uri="{BB962C8B-B14F-4D97-AF65-F5344CB8AC3E}">
        <p14:creationId xmlns:p14="http://schemas.microsoft.com/office/powerpoint/2010/main" val="2278985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p:spTree>
      <p:nvGrpSpPr>
        <p:cNvPr id="1" name=""/>
        <p:cNvGrpSpPr/>
        <p:nvPr/>
      </p:nvGrpSpPr>
      <p:grpSpPr>
        <a:xfrm>
          <a:off x="0" y="0"/>
          <a:ext cx="0" cy="0"/>
          <a:chOff x="0" y="0"/>
          <a:chExt cx="0" cy="0"/>
        </a:xfrm>
      </p:grpSpPr>
      <p:pic>
        <p:nvPicPr>
          <p:cNvPr id="15" name="Image 14" descr="logo_couv.jpg"/>
          <p:cNvPicPr>
            <a:picLocks noChangeAspect="1"/>
          </p:cNvPicPr>
          <p:nvPr/>
        </p:nvPicPr>
        <p:blipFill>
          <a:blip r:embed="rId2" cstate="print"/>
          <a:stretch>
            <a:fillRect/>
          </a:stretch>
        </p:blipFill>
        <p:spPr>
          <a:xfrm>
            <a:off x="972000" y="1990800"/>
            <a:ext cx="7200000" cy="2880000"/>
          </a:xfrm>
          <a:prstGeom prst="rect">
            <a:avLst/>
          </a:prstGeom>
        </p:spPr>
      </p:pic>
      <p:pic>
        <p:nvPicPr>
          <p:cNvPr id="3" name="Image 14" descr="logo_couv.jpg"/>
          <p:cNvPicPr>
            <a:picLocks noChangeAspect="1"/>
          </p:cNvPicPr>
          <p:nvPr userDrawn="1"/>
        </p:nvPicPr>
        <p:blipFill>
          <a:blip r:embed="rId2" cstate="print"/>
          <a:stretch>
            <a:fillRect/>
          </a:stretch>
        </p:blipFill>
        <p:spPr>
          <a:xfrm>
            <a:off x="972000" y="1990800"/>
            <a:ext cx="7200000" cy="2880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re 1"/>
          <p:cNvSpPr>
            <a:spLocks noGrp="1"/>
          </p:cNvSpPr>
          <p:nvPr>
            <p:ph type="title"/>
          </p:nvPr>
        </p:nvSpPr>
        <p:spPr bwMode="gray">
          <a:xfrm>
            <a:off x="727200" y="126000"/>
            <a:ext cx="8236800" cy="496800"/>
          </a:xfrm>
          <a:solidFill>
            <a:schemeClr val="accent1"/>
          </a:solidFill>
        </p:spPr>
        <p:txBody>
          <a:bodyPr lIns="108000" tIns="0" rIns="108000" anchor="ctr" anchorCtr="0"/>
          <a:lstStyle>
            <a:lvl1pPr>
              <a:lnSpc>
                <a:spcPct val="85000"/>
              </a:lnSpc>
              <a:defRPr sz="2500">
                <a:solidFill>
                  <a:schemeClr val="bg1"/>
                </a:solidFill>
              </a:defRPr>
            </a:lvl1pPr>
          </a:lstStyle>
          <a:p>
            <a:r>
              <a:rPr lang="en-US"/>
              <a:t>Click to edit Master title style</a:t>
            </a:r>
            <a:endParaRPr lang="fr-FR" dirty="0"/>
          </a:p>
        </p:txBody>
      </p:sp>
      <p:sp>
        <p:nvSpPr>
          <p:cNvPr id="3" name="Espace réservé du contenu 2"/>
          <p:cNvSpPr>
            <a:spLocks noGrp="1"/>
          </p:cNvSpPr>
          <p:nvPr>
            <p:ph idx="1"/>
          </p:nvPr>
        </p:nvSpPr>
        <p:spPr bwMode="gray">
          <a:xfrm>
            <a:off x="3351600" y="1098000"/>
            <a:ext cx="5612400" cy="3564000"/>
          </a:xfrm>
          <a:solidFill>
            <a:srgbClr val="4E5B99"/>
          </a:solidFill>
        </p:spPr>
        <p:txBody>
          <a:bodyPr lIns="216000" tIns="252000"/>
          <a:lstStyle>
            <a:lvl1pPr marL="0" indent="0">
              <a:spcAft>
                <a:spcPts val="300"/>
              </a:spcAft>
              <a:buFont typeface="Arial" pitchFamily="34" charset="0"/>
              <a:buNone/>
              <a:defRPr sz="2800">
                <a:solidFill>
                  <a:schemeClr val="bg1"/>
                </a:solidFill>
              </a:defRPr>
            </a:lvl1pPr>
            <a:lvl2pPr marL="0" indent="0">
              <a:spcBef>
                <a:spcPts val="400"/>
              </a:spcBef>
              <a:spcAft>
                <a:spcPts val="0"/>
              </a:spcAft>
              <a:buFont typeface="Arial" pitchFamily="34" charset="0"/>
              <a:buNone/>
              <a:defRPr sz="2600" b="1">
                <a:solidFill>
                  <a:schemeClr val="bg1"/>
                </a:solidFill>
              </a:defRPr>
            </a:lvl2pPr>
            <a:lvl3pPr marL="0" indent="0">
              <a:lnSpc>
                <a:spcPct val="80000"/>
              </a:lnSpc>
              <a:spcAft>
                <a:spcPts val="0"/>
              </a:spcAft>
              <a:buFont typeface="Arial" pitchFamily="34" charset="0"/>
              <a:buNone/>
              <a:defRPr sz="2250">
                <a:solidFill>
                  <a:schemeClr val="bg1"/>
                </a:solidFill>
              </a:defRPr>
            </a:lvl3pPr>
            <a:lvl4pPr marL="0" indent="0">
              <a:lnSpc>
                <a:spcPct val="100000"/>
              </a:lnSpc>
              <a:spcBef>
                <a:spcPts val="0"/>
              </a:spcBef>
              <a:spcAft>
                <a:spcPts val="200"/>
              </a:spcAft>
              <a:buSzPct val="80000"/>
              <a:buNone/>
              <a:defRPr sz="1750">
                <a:solidFill>
                  <a:schemeClr val="bg1"/>
                </a:solidFill>
              </a:defRPr>
            </a:lvl4pPr>
            <a:lvl5pPr marL="0" indent="0">
              <a:lnSpc>
                <a:spcPct val="80000"/>
              </a:lnSpc>
              <a:spcAft>
                <a:spcPts val="0"/>
              </a:spcAft>
              <a:buNone/>
              <a:defRPr sz="1500" b="1"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8" name="Espace réservé pour une image  7"/>
          <p:cNvSpPr>
            <a:spLocks noGrp="1"/>
          </p:cNvSpPr>
          <p:nvPr>
            <p:ph type="pic" sz="quarter" idx="13"/>
          </p:nvPr>
        </p:nvSpPr>
        <p:spPr>
          <a:xfrm>
            <a:off x="727200" y="1098000"/>
            <a:ext cx="2574000" cy="3564000"/>
          </a:xfrm>
        </p:spPr>
        <p:txBody>
          <a:bodyPr anchor="ctr" anchorCtr="0"/>
          <a:lstStyle>
            <a:lvl1pPr algn="ctr">
              <a:defRPr/>
            </a:lvl1pPr>
          </a:lstStyle>
          <a:p>
            <a:r>
              <a:rPr lang="en-US"/>
              <a:t>Click icon to add picture</a:t>
            </a:r>
            <a:endParaRPr lang="fr-FR"/>
          </a:p>
        </p:txBody>
      </p:sp>
      <p:sp>
        <p:nvSpPr>
          <p:cNvPr id="18" name="Espace réservé du numéro de diapositive 17"/>
          <p:cNvSpPr>
            <a:spLocks noGrp="1"/>
          </p:cNvSpPr>
          <p:nvPr>
            <p:ph type="sldNum" sz="quarter" idx="15"/>
          </p:nvPr>
        </p:nvSpPr>
        <p:spPr/>
        <p:txBody>
          <a:bodyPr/>
          <a:lstStyle/>
          <a:p>
            <a:r>
              <a:rPr lang="fr-FR"/>
              <a:t>Page </a:t>
            </a:r>
            <a:fld id="{733122C9-A0B9-462F-8757-0847AD287B63}" type="slidenum">
              <a:rPr lang="fr-FR" smtClean="0"/>
              <a:pPr/>
              <a:t>‹#›</a:t>
            </a:fld>
            <a:endParaRPr lang="fr-FR" dirty="0"/>
          </a:p>
        </p:txBody>
      </p:sp>
      <p:sp>
        <p:nvSpPr>
          <p:cNvPr id="19" name="Espace réservé du pied de page 18"/>
          <p:cNvSpPr>
            <a:spLocks noGrp="1"/>
          </p:cNvSpPr>
          <p:nvPr>
            <p:ph type="ftr" sz="quarter" idx="16"/>
          </p:nvPr>
        </p:nvSpPr>
        <p:spPr/>
        <p:txBody>
          <a:bodyPr/>
          <a:lstStyle/>
          <a:p>
            <a:r>
              <a:rPr lang="en-GB"/>
              <a:t>25th virtual ESLS RF Meeting - 8-9 November 2021 l A. D'Elia</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a:t>Click to edit Master title style</a:t>
            </a:r>
            <a:endParaRPr lang="fr-FR" dirty="0"/>
          </a:p>
        </p:txBody>
      </p:sp>
      <p:sp>
        <p:nvSpPr>
          <p:cNvPr id="3" name="Espace réservé du contenu 2"/>
          <p:cNvSpPr>
            <a:spLocks noGrp="1"/>
          </p:cNvSpPr>
          <p:nvPr>
            <p:ph idx="1"/>
          </p:nvPr>
        </p:nvSpPr>
        <p:spPr bwMode="gray">
          <a:xfrm>
            <a:off x="727688" y="764704"/>
            <a:ext cx="8236800" cy="5400000"/>
          </a:xfrm>
        </p:spPr>
        <p:txBody>
          <a:bodyPr/>
          <a:lstStyle>
            <a:lvl1pPr>
              <a:defRPr baseline="0"/>
            </a:lvl1pPr>
            <a:lvl2pPr>
              <a:defRPr>
                <a:solidFill>
                  <a:schemeClr val="tx1"/>
                </a:solidFill>
              </a:defRPr>
            </a:lvl2pPr>
            <a:lvl4pPr>
              <a:spcBef>
                <a:spcPts val="0"/>
              </a:spcBef>
              <a:spcAft>
                <a:spcPts val="300"/>
              </a:spcAft>
              <a:buSzPct val="80000"/>
              <a:defRPr/>
            </a:lvl4pPr>
            <a:lvl5pPr>
              <a:spcAft>
                <a:spcPts val="3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8" name="Espace réservé du numéro de diapositive 7"/>
          <p:cNvSpPr>
            <a:spLocks noGrp="1"/>
          </p:cNvSpPr>
          <p:nvPr>
            <p:ph type="sldNum" sz="quarter" idx="11"/>
          </p:nvPr>
        </p:nvSpPr>
        <p:spPr/>
        <p:txBody>
          <a:bodyPr/>
          <a:lstStyle/>
          <a:p>
            <a:r>
              <a:rPr lang="fr-FR"/>
              <a:t>Page </a:t>
            </a:r>
            <a:fld id="{733122C9-A0B9-462F-8757-0847AD287B63}" type="slidenum">
              <a:rPr lang="fr-FR" smtClean="0"/>
              <a:pPr/>
              <a:t>‹#›</a:t>
            </a:fld>
            <a:endParaRPr lang="fr-FR" dirty="0"/>
          </a:p>
        </p:txBody>
      </p:sp>
      <p:sp>
        <p:nvSpPr>
          <p:cNvPr id="9" name="Espace réservé du pied de page 8"/>
          <p:cNvSpPr>
            <a:spLocks noGrp="1"/>
          </p:cNvSpPr>
          <p:nvPr>
            <p:ph type="ftr" sz="quarter" idx="12"/>
          </p:nvPr>
        </p:nvSpPr>
        <p:spPr/>
        <p:txBody>
          <a:bodyPr/>
          <a:lstStyle/>
          <a:p>
            <a:r>
              <a:rPr lang="en-GB"/>
              <a:t>25th virtual ESLS RF Meeting - 8-9 November 2021 l A. D'Elia</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Use for importing slid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2"/>
          <p:cNvSpPr>
            <a:spLocks noGrp="1"/>
          </p:cNvSpPr>
          <p:nvPr>
            <p:ph type="ftr" sz="quarter" idx="10"/>
          </p:nvPr>
        </p:nvSpPr>
        <p:spPr/>
        <p:txBody>
          <a:bodyPr/>
          <a:lstStyle/>
          <a:p>
            <a:r>
              <a:rPr lang="en-GB"/>
              <a:t>25th virtual ESLS RF Meeting - 8-9 November 2021 l A. D'Elia</a:t>
            </a:r>
            <a:endParaRPr lang="fr-FR" dirty="0"/>
          </a:p>
        </p:txBody>
      </p:sp>
      <p:sp>
        <p:nvSpPr>
          <p:cNvPr id="4" name="Slide Number Placeholder 3"/>
          <p:cNvSpPr>
            <a:spLocks noGrp="1"/>
          </p:cNvSpPr>
          <p:nvPr>
            <p:ph type="sldNum" sz="quarter" idx="11"/>
          </p:nvPr>
        </p:nvSpPr>
        <p:spPr/>
        <p:txBody>
          <a:bodyPr/>
          <a:lstStyle/>
          <a:p>
            <a:r>
              <a:rPr lang="fr-FR"/>
              <a:t>Page </a:t>
            </a:r>
            <a:fld id="{733122C9-A0B9-462F-8757-0847AD287B63}" type="slidenum">
              <a:rPr lang="fr-FR" smtClean="0"/>
              <a:pPr/>
              <a:t>‹#›</a:t>
            </a:fld>
            <a:endParaRPr lang="fr-FR" dirty="0"/>
          </a:p>
        </p:txBody>
      </p:sp>
    </p:spTree>
    <p:extLst>
      <p:ext uri="{BB962C8B-B14F-4D97-AF65-F5344CB8AC3E}">
        <p14:creationId xmlns:p14="http://schemas.microsoft.com/office/powerpoint/2010/main" val="72959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u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ESRF COLOUR PALETTE</a:t>
            </a:r>
            <a:endParaRPr lang="en-GB" dirty="0"/>
          </a:p>
        </p:txBody>
      </p:sp>
      <p:sp>
        <p:nvSpPr>
          <p:cNvPr id="3" name="Footer Placeholder 2"/>
          <p:cNvSpPr>
            <a:spLocks noGrp="1"/>
          </p:cNvSpPr>
          <p:nvPr>
            <p:ph type="ftr" sz="quarter" idx="10"/>
          </p:nvPr>
        </p:nvSpPr>
        <p:spPr/>
        <p:txBody>
          <a:bodyPr/>
          <a:lstStyle/>
          <a:p>
            <a:r>
              <a:rPr lang="en-GB"/>
              <a:t>25th virtual ESLS RF Meeting - 8-9 November 2021 l A. D'Elia</a:t>
            </a:r>
            <a:endParaRPr lang="fr-FR" dirty="0"/>
          </a:p>
        </p:txBody>
      </p:sp>
      <p:sp>
        <p:nvSpPr>
          <p:cNvPr id="4" name="Slide Number Placeholder 3"/>
          <p:cNvSpPr>
            <a:spLocks noGrp="1"/>
          </p:cNvSpPr>
          <p:nvPr>
            <p:ph type="sldNum" sz="quarter" idx="11"/>
          </p:nvPr>
        </p:nvSpPr>
        <p:spPr/>
        <p:txBody>
          <a:bodyPr/>
          <a:lstStyle/>
          <a:p>
            <a:r>
              <a:rPr lang="fr-FR"/>
              <a:t>Page </a:t>
            </a:r>
            <a:fld id="{733122C9-A0B9-462F-8757-0847AD287B63}" type="slidenum">
              <a:rPr lang="fr-FR" smtClean="0"/>
              <a:pPr/>
              <a:t>‹#›</a:t>
            </a:fld>
            <a:endParaRPr lang="fr-FR" dirty="0"/>
          </a:p>
        </p:txBody>
      </p:sp>
      <p:grpSp>
        <p:nvGrpSpPr>
          <p:cNvPr id="5" name="Group 4"/>
          <p:cNvGrpSpPr/>
          <p:nvPr userDrawn="1"/>
        </p:nvGrpSpPr>
        <p:grpSpPr>
          <a:xfrm>
            <a:off x="1751223" y="1016732"/>
            <a:ext cx="6421177" cy="4780955"/>
            <a:chOff x="977503" y="761588"/>
            <a:chExt cx="6421177" cy="4780955"/>
          </a:xfrm>
        </p:grpSpPr>
        <p:sp>
          <p:nvSpPr>
            <p:cNvPr id="6" name="Oval 5"/>
            <p:cNvSpPr/>
            <p:nvPr/>
          </p:nvSpPr>
          <p:spPr>
            <a:xfrm>
              <a:off x="2803893" y="1812730"/>
              <a:ext cx="2628292" cy="26282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175956" y="1016392"/>
              <a:ext cx="576404" cy="576404"/>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003708" y="1393465"/>
              <a:ext cx="576404" cy="576404"/>
            </a:xfrm>
            <a:prstGeom prst="ellipse">
              <a:avLst/>
            </a:prstGeom>
            <a:solidFill>
              <a:srgbClr val="F4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507764" y="1980062"/>
              <a:ext cx="576404" cy="576404"/>
            </a:xfrm>
            <a:prstGeom prst="ellipse">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688124" y="2740535"/>
              <a:ext cx="576404" cy="576404"/>
            </a:xfrm>
            <a:prstGeom prst="ellipse">
              <a:avLst/>
            </a:prstGeom>
            <a:solidFill>
              <a:srgbClr val="51A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580282" y="3501008"/>
              <a:ext cx="576404" cy="576404"/>
            </a:xfrm>
            <a:prstGeom prst="ellipse">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148064" y="4169035"/>
              <a:ext cx="576404" cy="576404"/>
            </a:xfrm>
            <a:prstGeom prst="ellipse">
              <a:avLst/>
            </a:prstGeom>
            <a:solidFill>
              <a:srgbClr val="AF0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367594" y="1709154"/>
              <a:ext cx="576404" cy="576404"/>
            </a:xfrm>
            <a:prstGeom prst="ellipse">
              <a:avLst/>
            </a:prstGeom>
            <a:solidFill>
              <a:srgbClr val="13257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079392" y="2433493"/>
              <a:ext cx="576404" cy="576404"/>
            </a:xfrm>
            <a:prstGeom prst="ellipse">
              <a:avLst/>
            </a:prstGeom>
            <a:solidFill>
              <a:srgbClr val="13257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491370" y="4689140"/>
              <a:ext cx="576404" cy="576404"/>
            </a:xfrm>
            <a:prstGeom prst="ellipse">
              <a:avLst/>
            </a:prstGeom>
            <a:solidFill>
              <a:srgbClr val="B7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706262" y="4329100"/>
              <a:ext cx="576404" cy="576404"/>
            </a:xfrm>
            <a:prstGeom prst="ellipse">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113415" y="3746995"/>
              <a:ext cx="576404" cy="576404"/>
            </a:xfrm>
            <a:prstGeom prst="ellipse">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545461" y="3053707"/>
              <a:ext cx="1260990" cy="276999"/>
            </a:xfrm>
            <a:prstGeom prst="rect">
              <a:avLst/>
            </a:prstGeom>
            <a:noFill/>
          </p:spPr>
          <p:txBody>
            <a:bodyPr wrap="square" rtlCol="0">
              <a:spAutoFit/>
            </a:bodyPr>
            <a:lstStyle/>
            <a:p>
              <a:r>
                <a:rPr lang="fr-FR" sz="1200" dirty="0">
                  <a:solidFill>
                    <a:schemeClr val="bg1"/>
                  </a:solidFill>
                </a:rPr>
                <a:t>R019G037B119</a:t>
              </a:r>
              <a:endParaRPr lang="en-GB" sz="1200" dirty="0">
                <a:solidFill>
                  <a:schemeClr val="bg1"/>
                </a:solidFill>
              </a:endParaRPr>
            </a:p>
          </p:txBody>
        </p:sp>
        <p:sp>
          <p:nvSpPr>
            <p:cNvPr id="19" name="TextBox 18"/>
            <p:cNvSpPr txBox="1"/>
            <p:nvPr/>
          </p:nvSpPr>
          <p:spPr>
            <a:xfrm>
              <a:off x="4339537" y="761588"/>
              <a:ext cx="1260990" cy="276999"/>
            </a:xfrm>
            <a:prstGeom prst="rect">
              <a:avLst/>
            </a:prstGeom>
            <a:noFill/>
          </p:spPr>
          <p:txBody>
            <a:bodyPr wrap="square" rtlCol="0">
              <a:spAutoFit/>
            </a:bodyPr>
            <a:lstStyle/>
            <a:p>
              <a:r>
                <a:rPr lang="fr-FR" sz="1200" dirty="0"/>
                <a:t>R237G119B003</a:t>
              </a:r>
              <a:endParaRPr lang="en-GB" sz="1200" dirty="0"/>
            </a:p>
          </p:txBody>
        </p:sp>
        <p:sp>
          <p:nvSpPr>
            <p:cNvPr id="20" name="TextBox 19"/>
            <p:cNvSpPr txBox="1"/>
            <p:nvPr/>
          </p:nvSpPr>
          <p:spPr>
            <a:xfrm>
              <a:off x="5273712" y="1162931"/>
              <a:ext cx="1314512" cy="276999"/>
            </a:xfrm>
            <a:prstGeom prst="rect">
              <a:avLst/>
            </a:prstGeom>
            <a:noFill/>
          </p:spPr>
          <p:txBody>
            <a:bodyPr wrap="square" rtlCol="0">
              <a:spAutoFit/>
            </a:bodyPr>
            <a:lstStyle/>
            <a:p>
              <a:r>
                <a:rPr lang="fr-FR" sz="1200" dirty="0"/>
                <a:t>R244G163B000</a:t>
              </a:r>
              <a:endParaRPr lang="en-GB" sz="1200" dirty="0"/>
            </a:p>
          </p:txBody>
        </p:sp>
        <p:sp>
          <p:nvSpPr>
            <p:cNvPr id="21" name="TextBox 20"/>
            <p:cNvSpPr txBox="1"/>
            <p:nvPr/>
          </p:nvSpPr>
          <p:spPr>
            <a:xfrm>
              <a:off x="5795966" y="1756869"/>
              <a:ext cx="1314512" cy="276999"/>
            </a:xfrm>
            <a:prstGeom prst="rect">
              <a:avLst/>
            </a:prstGeom>
            <a:noFill/>
          </p:spPr>
          <p:txBody>
            <a:bodyPr wrap="square" rtlCol="0">
              <a:spAutoFit/>
            </a:bodyPr>
            <a:lstStyle/>
            <a:p>
              <a:r>
                <a:rPr lang="fr-FR" sz="1200" dirty="0"/>
                <a:t>R255G221B000</a:t>
              </a:r>
              <a:endParaRPr lang="en-GB" sz="1200" dirty="0"/>
            </a:p>
          </p:txBody>
        </p:sp>
        <p:sp>
          <p:nvSpPr>
            <p:cNvPr id="22" name="TextBox 21"/>
            <p:cNvSpPr txBox="1"/>
            <p:nvPr/>
          </p:nvSpPr>
          <p:spPr>
            <a:xfrm>
              <a:off x="6084168" y="2570541"/>
              <a:ext cx="1314512" cy="276999"/>
            </a:xfrm>
            <a:prstGeom prst="rect">
              <a:avLst/>
            </a:prstGeom>
            <a:noFill/>
          </p:spPr>
          <p:txBody>
            <a:bodyPr wrap="square" rtlCol="0">
              <a:spAutoFit/>
            </a:bodyPr>
            <a:lstStyle/>
            <a:p>
              <a:r>
                <a:rPr lang="fr-FR" sz="1200" dirty="0"/>
                <a:t>R081G160B038</a:t>
              </a:r>
              <a:endParaRPr lang="en-GB" sz="1200" dirty="0"/>
            </a:p>
          </p:txBody>
        </p:sp>
        <p:sp>
          <p:nvSpPr>
            <p:cNvPr id="23" name="TextBox 22"/>
            <p:cNvSpPr txBox="1"/>
            <p:nvPr/>
          </p:nvSpPr>
          <p:spPr>
            <a:xfrm>
              <a:off x="6084168" y="3409385"/>
              <a:ext cx="1314512" cy="276999"/>
            </a:xfrm>
            <a:prstGeom prst="rect">
              <a:avLst/>
            </a:prstGeom>
            <a:noFill/>
          </p:spPr>
          <p:txBody>
            <a:bodyPr wrap="square" rtlCol="0">
              <a:spAutoFit/>
            </a:bodyPr>
            <a:lstStyle/>
            <a:p>
              <a:r>
                <a:rPr lang="fr-FR" sz="1200" dirty="0"/>
                <a:t>R000G152B212</a:t>
              </a:r>
              <a:endParaRPr lang="en-GB" sz="1200" dirty="0"/>
            </a:p>
          </p:txBody>
        </p:sp>
        <p:sp>
          <p:nvSpPr>
            <p:cNvPr id="24" name="TextBox 23"/>
            <p:cNvSpPr txBox="1"/>
            <p:nvPr/>
          </p:nvSpPr>
          <p:spPr>
            <a:xfrm>
              <a:off x="5677172" y="4159448"/>
              <a:ext cx="1314512" cy="276999"/>
            </a:xfrm>
            <a:prstGeom prst="rect">
              <a:avLst/>
            </a:prstGeom>
            <a:noFill/>
          </p:spPr>
          <p:txBody>
            <a:bodyPr wrap="square" rtlCol="0">
              <a:spAutoFit/>
            </a:bodyPr>
            <a:lstStyle/>
            <a:p>
              <a:r>
                <a:rPr lang="fr-FR" sz="1200" dirty="0"/>
                <a:t>R175G000B124</a:t>
              </a:r>
              <a:endParaRPr lang="en-GB" sz="1200" dirty="0"/>
            </a:p>
          </p:txBody>
        </p:sp>
        <p:sp>
          <p:nvSpPr>
            <p:cNvPr id="25" name="TextBox 24"/>
            <p:cNvSpPr txBox="1"/>
            <p:nvPr/>
          </p:nvSpPr>
          <p:spPr>
            <a:xfrm>
              <a:off x="1312568" y="1497250"/>
              <a:ext cx="1314512" cy="276999"/>
            </a:xfrm>
            <a:prstGeom prst="rect">
              <a:avLst/>
            </a:prstGeom>
            <a:noFill/>
          </p:spPr>
          <p:txBody>
            <a:bodyPr wrap="square" rtlCol="0">
              <a:spAutoFit/>
            </a:bodyPr>
            <a:lstStyle/>
            <a:p>
              <a:r>
                <a:rPr lang="fr-FR" sz="1200" dirty="0"/>
                <a:t>ESRF </a:t>
              </a:r>
              <a:r>
                <a:rPr lang="fr-FR" sz="1200" dirty="0" err="1"/>
                <a:t>blue</a:t>
              </a:r>
              <a:r>
                <a:rPr lang="fr-FR" sz="1200" dirty="0"/>
                <a:t> 75%</a:t>
              </a:r>
              <a:endParaRPr lang="en-GB" sz="1200" dirty="0"/>
            </a:p>
          </p:txBody>
        </p:sp>
        <p:sp>
          <p:nvSpPr>
            <p:cNvPr id="26" name="TextBox 25"/>
            <p:cNvSpPr txBox="1"/>
            <p:nvPr/>
          </p:nvSpPr>
          <p:spPr>
            <a:xfrm>
              <a:off x="977503" y="2279467"/>
              <a:ext cx="1314512" cy="276999"/>
            </a:xfrm>
            <a:prstGeom prst="rect">
              <a:avLst/>
            </a:prstGeom>
            <a:noFill/>
          </p:spPr>
          <p:txBody>
            <a:bodyPr wrap="square" rtlCol="0">
              <a:spAutoFit/>
            </a:bodyPr>
            <a:lstStyle/>
            <a:p>
              <a:r>
                <a:rPr lang="fr-FR" sz="1200" dirty="0"/>
                <a:t>ESRF </a:t>
              </a:r>
              <a:r>
                <a:rPr lang="fr-FR" sz="1200" dirty="0" err="1"/>
                <a:t>blue</a:t>
              </a:r>
              <a:r>
                <a:rPr lang="fr-FR" sz="1200" dirty="0"/>
                <a:t> 50%</a:t>
              </a:r>
              <a:endParaRPr lang="en-GB" sz="1200" dirty="0"/>
            </a:p>
          </p:txBody>
        </p:sp>
        <p:sp>
          <p:nvSpPr>
            <p:cNvPr id="27" name="TextBox 26"/>
            <p:cNvSpPr txBox="1"/>
            <p:nvPr/>
          </p:nvSpPr>
          <p:spPr>
            <a:xfrm>
              <a:off x="2878263" y="5265544"/>
              <a:ext cx="1314512" cy="276999"/>
            </a:xfrm>
            <a:prstGeom prst="rect">
              <a:avLst/>
            </a:prstGeom>
            <a:noFill/>
          </p:spPr>
          <p:txBody>
            <a:bodyPr wrap="square" rtlCol="0">
              <a:spAutoFit/>
            </a:bodyPr>
            <a:lstStyle/>
            <a:p>
              <a:r>
                <a:rPr lang="fr-FR" sz="1200" dirty="0"/>
                <a:t>R183G185B186</a:t>
              </a:r>
              <a:endParaRPr lang="en-GB" sz="1200" dirty="0"/>
            </a:p>
          </p:txBody>
        </p:sp>
        <p:sp>
          <p:nvSpPr>
            <p:cNvPr id="28" name="TextBox 27"/>
            <p:cNvSpPr txBox="1"/>
            <p:nvPr/>
          </p:nvSpPr>
          <p:spPr>
            <a:xfrm>
              <a:off x="1968154" y="4899336"/>
              <a:ext cx="1314512" cy="276999"/>
            </a:xfrm>
            <a:prstGeom prst="rect">
              <a:avLst/>
            </a:prstGeom>
            <a:noFill/>
          </p:spPr>
          <p:txBody>
            <a:bodyPr wrap="square" rtlCol="0">
              <a:spAutoFit/>
            </a:bodyPr>
            <a:lstStyle/>
            <a:p>
              <a:r>
                <a:rPr lang="fr-FR" sz="1200" dirty="0"/>
                <a:t>R209G210B212</a:t>
              </a:r>
              <a:endParaRPr lang="en-GB" sz="1200" dirty="0"/>
            </a:p>
          </p:txBody>
        </p:sp>
        <p:sp>
          <p:nvSpPr>
            <p:cNvPr id="29" name="TextBox 28"/>
            <p:cNvSpPr txBox="1"/>
            <p:nvPr/>
          </p:nvSpPr>
          <p:spPr>
            <a:xfrm>
              <a:off x="1238010" y="4311927"/>
              <a:ext cx="1314512" cy="276999"/>
            </a:xfrm>
            <a:prstGeom prst="rect">
              <a:avLst/>
            </a:prstGeom>
            <a:noFill/>
          </p:spPr>
          <p:txBody>
            <a:bodyPr wrap="square" rtlCol="0">
              <a:spAutoFit/>
            </a:bodyPr>
            <a:lstStyle/>
            <a:p>
              <a:r>
                <a:rPr lang="fr-FR" sz="1200" dirty="0"/>
                <a:t>R244G244B244</a:t>
              </a:r>
              <a:endParaRPr lang="en-GB" sz="1200" dirty="0"/>
            </a:p>
          </p:txBody>
        </p:sp>
      </p:grpSp>
    </p:spTree>
    <p:extLst>
      <p:ext uri="{BB962C8B-B14F-4D97-AF65-F5344CB8AC3E}">
        <p14:creationId xmlns:p14="http://schemas.microsoft.com/office/powerpoint/2010/main" val="287485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25th virtual ESLS RF Meeting - 8-9 November 2021 l A. D'Elia</a:t>
            </a:r>
          </a:p>
        </p:txBody>
      </p:sp>
      <p:sp>
        <p:nvSpPr>
          <p:cNvPr id="5" name="Slide Number Placeholder 4"/>
          <p:cNvSpPr>
            <a:spLocks noGrp="1"/>
          </p:cNvSpPr>
          <p:nvPr>
            <p:ph type="sldNum" sz="quarter" idx="12"/>
          </p:nvPr>
        </p:nvSpPr>
        <p:spPr/>
        <p:txBody>
          <a:bodyPr/>
          <a:lstStyle/>
          <a:p>
            <a:fld id="{627799B7-D61E-469A-AF14-3ABA6674A0C8}" type="slidenum">
              <a:rPr lang="en-GB" smtClean="0"/>
              <a:t>‹#›</a:t>
            </a:fld>
            <a:endParaRPr lang="en-GB"/>
          </a:p>
        </p:txBody>
      </p:sp>
    </p:spTree>
    <p:extLst>
      <p:ext uri="{BB962C8B-B14F-4D97-AF65-F5344CB8AC3E}">
        <p14:creationId xmlns:p14="http://schemas.microsoft.com/office/powerpoint/2010/main" val="79171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descr="logo_texte.jpg"/>
          <p:cNvPicPr>
            <a:picLocks noChangeAspect="1"/>
          </p:cNvPicPr>
          <p:nvPr/>
        </p:nvPicPr>
        <p:blipFill>
          <a:blip r:embed="rId8" cstate="print"/>
          <a:stretch>
            <a:fillRect/>
          </a:stretch>
        </p:blipFill>
        <p:spPr>
          <a:xfrm>
            <a:off x="7164000" y="6210000"/>
            <a:ext cx="1975944" cy="648000"/>
          </a:xfrm>
          <a:prstGeom prst="rect">
            <a:avLst/>
          </a:prstGeom>
        </p:spPr>
      </p:pic>
      <p:sp>
        <p:nvSpPr>
          <p:cNvPr id="2" name="Espace réservé du titre 1"/>
          <p:cNvSpPr>
            <a:spLocks noGrp="1"/>
          </p:cNvSpPr>
          <p:nvPr>
            <p:ph type="title"/>
          </p:nvPr>
        </p:nvSpPr>
        <p:spPr bwMode="gray">
          <a:xfrm>
            <a:off x="727200" y="126000"/>
            <a:ext cx="8236800" cy="496800"/>
          </a:xfrm>
          <a:prstGeom prst="rect">
            <a:avLst/>
          </a:prstGeom>
          <a:solidFill>
            <a:schemeClr val="accent1"/>
          </a:solidFill>
        </p:spPr>
        <p:txBody>
          <a:bodyPr vert="horz" lIns="72000" tIns="0" rIns="72000" bIns="0" rtlCol="0" anchor="ctr" anchorCtr="0">
            <a:noAutofit/>
          </a:bodyPr>
          <a:lstStyle/>
          <a:p>
            <a:r>
              <a:rPr lang="fr-FR" dirty="0"/>
              <a:t>CLICK TO MODIFY THE STYLE OF THE TITLE</a:t>
            </a:r>
          </a:p>
        </p:txBody>
      </p:sp>
      <p:sp>
        <p:nvSpPr>
          <p:cNvPr id="3" name="Espace réservé du texte 2"/>
          <p:cNvSpPr>
            <a:spLocks noGrp="1"/>
          </p:cNvSpPr>
          <p:nvPr>
            <p:ph type="body" idx="1"/>
          </p:nvPr>
        </p:nvSpPr>
        <p:spPr bwMode="gray">
          <a:xfrm>
            <a:off x="727200" y="764704"/>
            <a:ext cx="8236800" cy="5400000"/>
          </a:xfrm>
          <a:prstGeom prst="rect">
            <a:avLst/>
          </a:prstGeom>
        </p:spPr>
        <p:txBody>
          <a:bodyPr vert="horz" lIns="0" tIns="0" rIns="0" bIns="0" rtlCol="0" anchor="t" anchorCtr="0">
            <a:noAutofit/>
          </a:bodyPr>
          <a:lstStyle/>
          <a:p>
            <a:pPr lvl="0"/>
            <a:r>
              <a:rPr lang="fr-FR" dirty="0"/>
              <a:t>Click to </a:t>
            </a:r>
            <a:r>
              <a:rPr lang="fr-FR" dirty="0" err="1"/>
              <a:t>modify</a:t>
            </a:r>
            <a:r>
              <a:rPr lang="fr-FR" dirty="0"/>
              <a:t> </a:t>
            </a:r>
            <a:r>
              <a:rPr lang="fr-FR" dirty="0" err="1"/>
              <a:t>attributes</a:t>
            </a:r>
            <a:endParaRPr lang="fr-FR" dirty="0"/>
          </a:p>
          <a:p>
            <a:pPr lvl="1"/>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5" name="Espace réservé du pied de page 4"/>
          <p:cNvSpPr>
            <a:spLocks noGrp="1"/>
          </p:cNvSpPr>
          <p:nvPr>
            <p:ph type="ftr" sz="quarter" idx="3"/>
          </p:nvPr>
        </p:nvSpPr>
        <p:spPr bwMode="gray">
          <a:xfrm>
            <a:off x="719572" y="6483349"/>
            <a:ext cx="6120000" cy="212489"/>
          </a:xfrm>
          <a:prstGeom prst="rect">
            <a:avLst/>
          </a:prstGeom>
        </p:spPr>
        <p:txBody>
          <a:bodyPr vert="horz" lIns="0" tIns="0" rIns="0" bIns="0" rtlCol="0" anchor="b" anchorCtr="0">
            <a:noAutofit/>
          </a:bodyPr>
          <a:lstStyle>
            <a:lvl1pPr algn="l">
              <a:defRPr sz="800" b="1" cap="none" baseline="0">
                <a:solidFill>
                  <a:schemeClr val="tx2"/>
                </a:solidFill>
              </a:defRPr>
            </a:lvl1pPr>
          </a:lstStyle>
          <a:p>
            <a:r>
              <a:rPr lang="en-GB"/>
              <a:t>25th virtual ESLS RF Meeting - 8-9 November 2021 l A. D'Elia</a:t>
            </a:r>
            <a:endParaRPr lang="fr-FR" dirty="0"/>
          </a:p>
        </p:txBody>
      </p:sp>
      <p:sp>
        <p:nvSpPr>
          <p:cNvPr id="6" name="Espace réservé du numéro de diapositive 5"/>
          <p:cNvSpPr>
            <a:spLocks noGrp="1"/>
          </p:cNvSpPr>
          <p:nvPr>
            <p:ph type="sldNum" sz="quarter" idx="4"/>
          </p:nvPr>
        </p:nvSpPr>
        <p:spPr bwMode="gray">
          <a:xfrm>
            <a:off x="179512" y="6483438"/>
            <a:ext cx="413559" cy="212400"/>
          </a:xfrm>
          <a:prstGeom prst="rect">
            <a:avLst/>
          </a:prstGeom>
        </p:spPr>
        <p:txBody>
          <a:bodyPr vert="horz" lIns="0" tIns="0" rIns="0" bIns="0" rtlCol="0" anchor="b" anchorCtr="0">
            <a:noAutofit/>
          </a:bodyPr>
          <a:lstStyle>
            <a:lvl1pPr algn="l">
              <a:defRPr sz="800" b="1">
                <a:solidFill>
                  <a:schemeClr val="tx2"/>
                </a:solidFill>
              </a:defRPr>
            </a:lvl1pPr>
          </a:lstStyle>
          <a:p>
            <a:r>
              <a:rPr lang="fr-FR"/>
              <a:t>Page </a:t>
            </a:r>
            <a:fld id="{733122C9-A0B9-462F-8757-0847AD287B63}" type="slidenum">
              <a:rPr lang="fr-FR" smtClean="0"/>
              <a:pPr/>
              <a:t>‹#›</a:t>
            </a:fld>
            <a:endParaRPr lang="fr-FR" dirty="0"/>
          </a:p>
        </p:txBody>
      </p:sp>
      <p:sp>
        <p:nvSpPr>
          <p:cNvPr id="8" name="Rectangle 7"/>
          <p:cNvSpPr/>
          <p:nvPr/>
        </p:nvSpPr>
        <p:spPr>
          <a:xfrm>
            <a:off x="180000" y="126000"/>
            <a:ext cx="496800" cy="49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8" descr="logo_texte.jpg"/>
          <p:cNvPicPr>
            <a:picLocks noChangeAspect="1"/>
          </p:cNvPicPr>
          <p:nvPr userDrawn="1"/>
        </p:nvPicPr>
        <p:blipFill>
          <a:blip r:embed="rId8" cstate="print"/>
          <a:stretch>
            <a:fillRect/>
          </a:stretch>
        </p:blipFill>
        <p:spPr>
          <a:xfrm>
            <a:off x="7164000" y="6210000"/>
            <a:ext cx="1975944" cy="648000"/>
          </a:xfrm>
          <a:prstGeom prst="rect">
            <a:avLst/>
          </a:prstGeom>
        </p:spPr>
      </p:pic>
      <p:sp>
        <p:nvSpPr>
          <p:cNvPr id="11" name="Rectangle 10"/>
          <p:cNvSpPr/>
          <p:nvPr userDrawn="1"/>
        </p:nvSpPr>
        <p:spPr>
          <a:xfrm>
            <a:off x="180000" y="126000"/>
            <a:ext cx="496800" cy="49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1" r:id="rId5"/>
    <p:sldLayoutId id="2147483662" r:id="rId6"/>
  </p:sldLayoutIdLst>
  <p:hf hdr="0" dt="0"/>
  <p:txStyles>
    <p:titleStyle>
      <a:lvl1pPr algn="l" defTabSz="914400" rtl="0" eaLnBrk="1" latinLnBrk="0" hangingPunct="1">
        <a:spcBef>
          <a:spcPct val="0"/>
        </a:spcBef>
        <a:buNone/>
        <a:defRPr sz="1600" b="1" kern="1200" cap="all" baseline="0">
          <a:solidFill>
            <a:schemeClr val="bg1"/>
          </a:solidFill>
          <a:latin typeface="+mj-lt"/>
          <a:ea typeface="+mj-ea"/>
          <a:cs typeface="+mj-cs"/>
        </a:defRPr>
      </a:lvl1pPr>
    </p:titleStyle>
    <p:bodyStyle>
      <a:lvl1pPr marL="0" indent="0" algn="l" defTabSz="914400" rtl="0" eaLnBrk="1" latinLnBrk="0" hangingPunct="1">
        <a:spcBef>
          <a:spcPts val="0"/>
        </a:spcBef>
        <a:spcAft>
          <a:spcPts val="1000"/>
        </a:spcAft>
        <a:buFont typeface="Arial" pitchFamily="34" charset="0"/>
        <a:buNone/>
        <a:defRPr sz="1800" b="1" kern="1200" baseline="0">
          <a:solidFill>
            <a:schemeClr val="accent6"/>
          </a:solidFill>
          <a:latin typeface="+mn-lt"/>
          <a:ea typeface="+mn-ea"/>
          <a:cs typeface="+mn-cs"/>
        </a:defRPr>
      </a:lvl1pPr>
      <a:lvl2pPr marL="0" indent="0" algn="l" defTabSz="914400" rtl="0" eaLnBrk="1" latinLnBrk="0" hangingPunct="1">
        <a:spcBef>
          <a:spcPts val="0"/>
        </a:spcBef>
        <a:spcAft>
          <a:spcPts val="1500"/>
        </a:spcAft>
        <a:buFont typeface="Arial" pitchFamily="34" charset="0"/>
        <a:buNone/>
        <a:defRPr sz="1700" kern="1200">
          <a:solidFill>
            <a:schemeClr val="tx1"/>
          </a:solidFill>
          <a:latin typeface="+mn-lt"/>
          <a:ea typeface="+mn-ea"/>
          <a:cs typeface="+mn-cs"/>
        </a:defRPr>
      </a:lvl2pPr>
      <a:lvl3pPr marL="0" indent="0" algn="l" defTabSz="914400" rtl="0" eaLnBrk="1" latinLnBrk="0" hangingPunct="1">
        <a:lnSpc>
          <a:spcPct val="105000"/>
        </a:lnSpc>
        <a:spcBef>
          <a:spcPts val="0"/>
        </a:spcBef>
        <a:spcAft>
          <a:spcPts val="500"/>
        </a:spcAft>
        <a:buFont typeface="Arial" pitchFamily="34" charset="0"/>
        <a:buNone/>
        <a:defRPr sz="1500" kern="1200" baseline="0">
          <a:solidFill>
            <a:schemeClr val="tx1"/>
          </a:solidFill>
          <a:latin typeface="+mn-lt"/>
          <a:ea typeface="+mn-ea"/>
          <a:cs typeface="+mn-cs"/>
        </a:defRPr>
      </a:lvl3pPr>
      <a:lvl4pPr marL="357188" indent="-174625" algn="l" defTabSz="914400" rtl="0" eaLnBrk="1" latinLnBrk="0" hangingPunct="1">
        <a:lnSpc>
          <a:spcPct val="110000"/>
        </a:lnSpc>
        <a:spcBef>
          <a:spcPts val="0"/>
        </a:spcBef>
        <a:spcAft>
          <a:spcPts val="400"/>
        </a:spcAft>
        <a:buClr>
          <a:schemeClr val="accent6"/>
        </a:buClr>
        <a:buFont typeface="Wingdings" pitchFamily="2" charset="2"/>
        <a:buChar char="l"/>
        <a:defRPr sz="1500" kern="1200">
          <a:solidFill>
            <a:schemeClr val="tx1"/>
          </a:solidFill>
          <a:latin typeface="+mn-lt"/>
          <a:ea typeface="+mn-ea"/>
          <a:cs typeface="+mn-cs"/>
        </a:defRPr>
      </a:lvl4pPr>
      <a:lvl5pPr marL="1162050" indent="-174625" algn="l" defTabSz="914400" rtl="0" eaLnBrk="1" latinLnBrk="0" hangingPunct="1">
        <a:spcBef>
          <a:spcPts val="0"/>
        </a:spcBef>
        <a:spcAft>
          <a:spcPts val="600"/>
        </a:spcAft>
        <a:buClr>
          <a:schemeClr val="accent6"/>
        </a:buClr>
        <a:buFont typeface="ITCOfficinaSans LT Book" pitchFamily="2" charset="0"/>
        <a:buChar char="&gt;"/>
        <a:defRPr sz="12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84" userDrawn="1">
          <p15:clr>
            <a:srgbClr val="F26B43"/>
          </p15:clr>
        </p15:guide>
        <p15:guide id="2" pos="113" userDrawn="1">
          <p15:clr>
            <a:srgbClr val="F26B43"/>
          </p15:clr>
        </p15:guide>
        <p15:guide id="3" orient="horz" pos="482" userDrawn="1">
          <p15:clr>
            <a:srgbClr val="F26B43"/>
          </p15:clr>
        </p15:guide>
        <p15:guide id="4" pos="453" userDrawn="1">
          <p15:clr>
            <a:srgbClr val="F26B43"/>
          </p15:clr>
        </p15:guide>
        <p15:guide id="5" pos="564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jp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6.xml"/><Relationship Id="rId5" Type="http://schemas.openxmlformats.org/officeDocument/2006/relationships/image" Target="../media/image43.emf"/><Relationship Id="rId4" Type="http://schemas.openxmlformats.org/officeDocument/2006/relationships/image" Target="../media/image42.emf"/></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4.wmf"/><Relationship Id="rId5" Type="http://schemas.openxmlformats.org/officeDocument/2006/relationships/oleObject" Target="../embeddings/oleObject2.bin"/><Relationship Id="rId4" Type="http://schemas.openxmlformats.org/officeDocument/2006/relationships/image" Target="../media/image46.emf"/></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gi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8"/>
          <p:cNvSpPr txBox="1">
            <a:spLocks/>
          </p:cNvSpPr>
          <p:nvPr/>
        </p:nvSpPr>
        <p:spPr>
          <a:xfrm>
            <a:off x="1112429" y="5846953"/>
            <a:ext cx="7466341" cy="516014"/>
          </a:xfrm>
          <a:prstGeom prst="rect">
            <a:avLst/>
          </a:prstGeom>
        </p:spPr>
        <p:txBody>
          <a:bodyPr rtlCol="0">
            <a:normAutofit/>
          </a:bodyPr>
          <a:lstStyle/>
          <a:p>
            <a:pPr marL="179388" indent="-179388" algn="ctr">
              <a:lnSpc>
                <a:spcPct val="120000"/>
              </a:lnSpc>
              <a:spcAft>
                <a:spcPts val="600"/>
              </a:spcAft>
              <a:buClr>
                <a:srgbClr val="7DA9DA"/>
              </a:buClr>
              <a:defRPr/>
            </a:pPr>
            <a:r>
              <a:rPr lang="en-US" sz="1600" b="1" u="sng" kern="0" dirty="0">
                <a:latin typeface="Times New Roman" pitchFamily="18" charset="0"/>
                <a:cs typeface="Times New Roman" pitchFamily="18" charset="0"/>
              </a:rPr>
              <a:t>A. </a:t>
            </a:r>
            <a:r>
              <a:rPr lang="en-US" sz="1600" b="1" u="sng" kern="0" dirty="0" err="1">
                <a:latin typeface="Times New Roman" pitchFamily="18" charset="0"/>
                <a:cs typeface="Times New Roman" pitchFamily="18" charset="0"/>
              </a:rPr>
              <a:t>D’Elia</a:t>
            </a:r>
            <a:r>
              <a:rPr lang="en-US" sz="1600" b="1" kern="0" dirty="0">
                <a:latin typeface="Times New Roman" pitchFamily="18" charset="0"/>
                <a:cs typeface="Times New Roman" pitchFamily="18" charset="0"/>
              </a:rPr>
              <a:t>, J. Jacob and V. </a:t>
            </a:r>
            <a:r>
              <a:rPr lang="en-US" sz="1600" b="1" kern="0" dirty="0" err="1">
                <a:latin typeface="Times New Roman" pitchFamily="18" charset="0"/>
                <a:cs typeface="Times New Roman" pitchFamily="18" charset="0"/>
              </a:rPr>
              <a:t>Serri</a:t>
            </a:r>
            <a:r>
              <a:rPr lang="fr-FR" sz="1600" b="1" kern="0" dirty="0">
                <a:latin typeface="Times New Roman" pitchFamily="18" charset="0"/>
                <a:cs typeface="Times New Roman" pitchFamily="18" charset="0"/>
              </a:rPr>
              <a:t>è</a:t>
            </a:r>
            <a:r>
              <a:rPr lang="en-US" sz="1600" b="1" kern="0" dirty="0">
                <a:latin typeface="Times New Roman" pitchFamily="18" charset="0"/>
                <a:cs typeface="Times New Roman" pitchFamily="18" charset="0"/>
              </a:rPr>
              <a:t>re - ESRF</a:t>
            </a:r>
            <a:endParaRPr kumimoji="0" lang="en-GB" sz="2400" b="0" i="0" u="none" strike="noStrike" kern="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DA584B27-7C90-45F2-825A-8862C5DC2697}"/>
              </a:ext>
            </a:extLst>
          </p:cNvPr>
          <p:cNvPicPr>
            <a:picLocks noChangeAspect="1"/>
          </p:cNvPicPr>
          <p:nvPr/>
        </p:nvPicPr>
        <p:blipFill>
          <a:blip r:embed="rId3"/>
          <a:stretch>
            <a:fillRect/>
          </a:stretch>
        </p:blipFill>
        <p:spPr>
          <a:xfrm>
            <a:off x="7950337" y="59168"/>
            <a:ext cx="1193663" cy="1411371"/>
          </a:xfrm>
          <a:prstGeom prst="rect">
            <a:avLst/>
          </a:prstGeom>
        </p:spPr>
      </p:pic>
      <p:pic>
        <p:nvPicPr>
          <p:cNvPr id="15" name="Picture 14">
            <a:extLst>
              <a:ext uri="{FF2B5EF4-FFF2-40B4-BE49-F238E27FC236}">
                <a16:creationId xmlns:a16="http://schemas.microsoft.com/office/drawing/2014/main" id="{1DCE85BD-7BEE-49B0-B964-703F694D3F06}"/>
              </a:ext>
            </a:extLst>
          </p:cNvPr>
          <p:cNvPicPr>
            <a:picLocks noChangeAspect="1"/>
          </p:cNvPicPr>
          <p:nvPr/>
        </p:nvPicPr>
        <p:blipFill rotWithShape="1">
          <a:blip r:embed="rId4"/>
          <a:srcRect l="10626" t="22062" r="13054" b="22061"/>
          <a:stretch/>
        </p:blipFill>
        <p:spPr>
          <a:xfrm>
            <a:off x="2221328" y="3781516"/>
            <a:ext cx="4701344" cy="2089576"/>
          </a:xfrm>
          <a:prstGeom prst="rect">
            <a:avLst/>
          </a:prstGeom>
        </p:spPr>
      </p:pic>
      <p:sp>
        <p:nvSpPr>
          <p:cNvPr id="11" name="Title 10">
            <a:extLst>
              <a:ext uri="{FF2B5EF4-FFF2-40B4-BE49-F238E27FC236}">
                <a16:creationId xmlns:a16="http://schemas.microsoft.com/office/drawing/2014/main" id="{6C039145-3DFE-478D-96A9-9C9849B66DA6}"/>
              </a:ext>
            </a:extLst>
          </p:cNvPr>
          <p:cNvSpPr>
            <a:spLocks noGrp="1"/>
          </p:cNvSpPr>
          <p:nvPr>
            <p:ph type="title"/>
          </p:nvPr>
        </p:nvSpPr>
        <p:spPr>
          <a:xfrm>
            <a:off x="727199" y="126000"/>
            <a:ext cx="7237915" cy="711508"/>
          </a:xfrm>
        </p:spPr>
        <p:txBody>
          <a:bodyPr/>
          <a:lstStyle/>
          <a:p>
            <a:r>
              <a:rPr lang="en-GB" dirty="0"/>
              <a:t>Design status of a 4</a:t>
            </a:r>
            <a:r>
              <a:rPr lang="en-GB" baseline="30000" dirty="0"/>
              <a:t>th</a:t>
            </a:r>
            <a:r>
              <a:rPr lang="en-GB" dirty="0"/>
              <a:t> Harmonic cavity for ESRF-EBS</a:t>
            </a:r>
          </a:p>
        </p:txBody>
      </p:sp>
      <p:sp>
        <p:nvSpPr>
          <p:cNvPr id="14" name="Footer Placeholder 13">
            <a:extLst>
              <a:ext uri="{FF2B5EF4-FFF2-40B4-BE49-F238E27FC236}">
                <a16:creationId xmlns:a16="http://schemas.microsoft.com/office/drawing/2014/main" id="{C78FA9DB-13C9-43AC-8FEA-2912E8BE61D1}"/>
              </a:ext>
            </a:extLst>
          </p:cNvPr>
          <p:cNvSpPr>
            <a:spLocks noGrp="1"/>
          </p:cNvSpPr>
          <p:nvPr>
            <p:ph type="ftr" sz="quarter" idx="16"/>
          </p:nvPr>
        </p:nvSpPr>
        <p:spPr/>
        <p:txBody>
          <a:bodyPr/>
          <a:lstStyle/>
          <a:p>
            <a:r>
              <a:rPr lang="en-GB"/>
              <a:t>25th virtual ESLS RF Meeting - 8-9 November 2021 l A. D'Elia</a:t>
            </a:r>
            <a:endParaRPr lang="fr-FR" dirty="0"/>
          </a:p>
        </p:txBody>
      </p:sp>
      <p:pic>
        <p:nvPicPr>
          <p:cNvPr id="17" name="Picture 16">
            <a:extLst>
              <a:ext uri="{FF2B5EF4-FFF2-40B4-BE49-F238E27FC236}">
                <a16:creationId xmlns:a16="http://schemas.microsoft.com/office/drawing/2014/main" id="{7BC015A2-0851-45BE-A294-8B648523B14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122" t="5100" r="31888" b="11844"/>
          <a:stretch/>
        </p:blipFill>
        <p:spPr>
          <a:xfrm>
            <a:off x="1425159" y="960186"/>
            <a:ext cx="2895407" cy="2766276"/>
          </a:xfrm>
          <a:prstGeom prst="rect">
            <a:avLst/>
          </a:prstGeom>
        </p:spPr>
      </p:pic>
      <p:pic>
        <p:nvPicPr>
          <p:cNvPr id="19" name="Picture 18">
            <a:extLst>
              <a:ext uri="{FF2B5EF4-FFF2-40B4-BE49-F238E27FC236}">
                <a16:creationId xmlns:a16="http://schemas.microsoft.com/office/drawing/2014/main" id="{1F0C9B6C-C051-4FF1-8263-C39A4D96F8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864" t="2416" r="30312" b="12270"/>
          <a:stretch/>
        </p:blipFill>
        <p:spPr>
          <a:xfrm>
            <a:off x="4730846" y="957890"/>
            <a:ext cx="2809211" cy="2766276"/>
          </a:xfrm>
          <a:prstGeom prst="rect">
            <a:avLst/>
          </a:prstGeom>
        </p:spPr>
      </p:pic>
      <p:sp>
        <p:nvSpPr>
          <p:cNvPr id="32" name="Slide Number Placeholder 31">
            <a:extLst>
              <a:ext uri="{FF2B5EF4-FFF2-40B4-BE49-F238E27FC236}">
                <a16:creationId xmlns:a16="http://schemas.microsoft.com/office/drawing/2014/main" id="{E4CF6D1D-D772-4182-B445-F0C84AC6041C}"/>
              </a:ext>
            </a:extLst>
          </p:cNvPr>
          <p:cNvSpPr>
            <a:spLocks noGrp="1"/>
          </p:cNvSpPr>
          <p:nvPr>
            <p:ph type="sldNum" sz="quarter" idx="15"/>
          </p:nvPr>
        </p:nvSpPr>
        <p:spPr/>
        <p:txBody>
          <a:bodyPr/>
          <a:lstStyle/>
          <a:p>
            <a:r>
              <a:rPr lang="fr-FR"/>
              <a:t>Page </a:t>
            </a:r>
            <a:fld id="{733122C9-A0B9-462F-8757-0847AD287B63}" type="slidenum">
              <a:rPr lang="fr-FR" smtClean="0"/>
              <a:pPr/>
              <a:t>1</a:t>
            </a:fld>
            <a:endParaRPr lang="fr-FR" dirty="0"/>
          </a:p>
        </p:txBody>
      </p:sp>
    </p:spTree>
    <p:extLst>
      <p:ext uri="{BB962C8B-B14F-4D97-AF65-F5344CB8AC3E}">
        <p14:creationId xmlns:p14="http://schemas.microsoft.com/office/powerpoint/2010/main" val="3653168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018C-165E-4948-B04F-1A1D18D8B4F3}"/>
              </a:ext>
            </a:extLst>
          </p:cNvPr>
          <p:cNvSpPr>
            <a:spLocks noGrp="1"/>
          </p:cNvSpPr>
          <p:nvPr>
            <p:ph type="title"/>
          </p:nvPr>
        </p:nvSpPr>
        <p:spPr/>
        <p:txBody>
          <a:bodyPr/>
          <a:lstStyle/>
          <a:p>
            <a:r>
              <a:rPr lang="en-GB" dirty="0"/>
              <a:t>LOM-HOM Damping (coaxial pick-ups)</a:t>
            </a:r>
          </a:p>
        </p:txBody>
      </p:sp>
      <p:pic>
        <p:nvPicPr>
          <p:cNvPr id="6" name="Picture 5">
            <a:extLst>
              <a:ext uri="{FF2B5EF4-FFF2-40B4-BE49-F238E27FC236}">
                <a16:creationId xmlns:a16="http://schemas.microsoft.com/office/drawing/2014/main" id="{89E8BA66-FBE6-47FB-8E86-28FE545F4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817607"/>
            <a:ext cx="4427310" cy="2591596"/>
          </a:xfrm>
          <a:prstGeom prst="rect">
            <a:avLst/>
          </a:prstGeom>
        </p:spPr>
      </p:pic>
      <p:pic>
        <p:nvPicPr>
          <p:cNvPr id="9" name="Picture 8">
            <a:extLst>
              <a:ext uri="{FF2B5EF4-FFF2-40B4-BE49-F238E27FC236}">
                <a16:creationId xmlns:a16="http://schemas.microsoft.com/office/drawing/2014/main" id="{FCC69756-0742-40C9-9B7E-7C331BBF6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58" y="3444309"/>
            <a:ext cx="4489075" cy="2627751"/>
          </a:xfrm>
          <a:prstGeom prst="rect">
            <a:avLst/>
          </a:prstGeom>
        </p:spPr>
      </p:pic>
      <p:pic>
        <p:nvPicPr>
          <p:cNvPr id="12" name="Picture 11">
            <a:extLst>
              <a:ext uri="{FF2B5EF4-FFF2-40B4-BE49-F238E27FC236}">
                <a16:creationId xmlns:a16="http://schemas.microsoft.com/office/drawing/2014/main" id="{66907D76-47AB-46D5-9CED-4F8230748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533" y="822096"/>
            <a:ext cx="4427310" cy="2591596"/>
          </a:xfrm>
          <a:prstGeom prst="rect">
            <a:avLst/>
          </a:prstGeom>
        </p:spPr>
      </p:pic>
      <p:sp>
        <p:nvSpPr>
          <p:cNvPr id="16" name="Rectangle 15">
            <a:extLst>
              <a:ext uri="{FF2B5EF4-FFF2-40B4-BE49-F238E27FC236}">
                <a16:creationId xmlns:a16="http://schemas.microsoft.com/office/drawing/2014/main" id="{D95A2AF5-3FA5-4E0F-A04A-02527BA6156F}"/>
              </a:ext>
            </a:extLst>
          </p:cNvPr>
          <p:cNvSpPr/>
          <p:nvPr/>
        </p:nvSpPr>
        <p:spPr>
          <a:xfrm>
            <a:off x="4865879" y="5575803"/>
            <a:ext cx="4366104" cy="584775"/>
          </a:xfrm>
          <a:prstGeom prst="rect">
            <a:avLst/>
          </a:prstGeom>
        </p:spPr>
        <p:txBody>
          <a:bodyPr wrap="square">
            <a:spAutoFit/>
          </a:bodyPr>
          <a:lstStyle/>
          <a:p>
            <a:r>
              <a:rPr lang="en-GB" sz="1600" dirty="0"/>
              <a:t>The 2X5-Cell structure exceeds the LCBI threshold and is rejected for the final design. </a:t>
            </a:r>
          </a:p>
        </p:txBody>
      </p:sp>
      <p:sp>
        <p:nvSpPr>
          <p:cNvPr id="17" name="TextBox 16">
            <a:extLst>
              <a:ext uri="{FF2B5EF4-FFF2-40B4-BE49-F238E27FC236}">
                <a16:creationId xmlns:a16="http://schemas.microsoft.com/office/drawing/2014/main" id="{FF5BC124-9373-4181-A30D-827F6B8A01B7}"/>
              </a:ext>
            </a:extLst>
          </p:cNvPr>
          <p:cNvSpPr txBox="1"/>
          <p:nvPr/>
        </p:nvSpPr>
        <p:spPr>
          <a:xfrm>
            <a:off x="2440995" y="1307027"/>
            <a:ext cx="1018227" cy="369332"/>
          </a:xfrm>
          <a:prstGeom prst="rect">
            <a:avLst/>
          </a:prstGeom>
          <a:noFill/>
        </p:spPr>
        <p:txBody>
          <a:bodyPr wrap="none" rtlCol="0">
            <a:spAutoFit/>
          </a:bodyPr>
          <a:lstStyle/>
          <a:p>
            <a:r>
              <a:rPr lang="en-GB" dirty="0"/>
              <a:t>23.5deg</a:t>
            </a:r>
          </a:p>
        </p:txBody>
      </p:sp>
      <p:sp>
        <p:nvSpPr>
          <p:cNvPr id="18" name="TextBox 17">
            <a:extLst>
              <a:ext uri="{FF2B5EF4-FFF2-40B4-BE49-F238E27FC236}">
                <a16:creationId xmlns:a16="http://schemas.microsoft.com/office/drawing/2014/main" id="{F1881B69-8DF7-44B9-BB8A-9B19C395D405}"/>
              </a:ext>
            </a:extLst>
          </p:cNvPr>
          <p:cNvSpPr txBox="1"/>
          <p:nvPr/>
        </p:nvSpPr>
        <p:spPr>
          <a:xfrm>
            <a:off x="6899188" y="1307027"/>
            <a:ext cx="825867" cy="369332"/>
          </a:xfrm>
          <a:prstGeom prst="rect">
            <a:avLst/>
          </a:prstGeom>
          <a:noFill/>
        </p:spPr>
        <p:txBody>
          <a:bodyPr wrap="none" rtlCol="0">
            <a:spAutoFit/>
          </a:bodyPr>
          <a:lstStyle/>
          <a:p>
            <a:r>
              <a:rPr lang="en-GB" dirty="0"/>
              <a:t>25deg</a:t>
            </a:r>
          </a:p>
        </p:txBody>
      </p:sp>
      <p:sp>
        <p:nvSpPr>
          <p:cNvPr id="19" name="TextBox 18">
            <a:extLst>
              <a:ext uri="{FF2B5EF4-FFF2-40B4-BE49-F238E27FC236}">
                <a16:creationId xmlns:a16="http://schemas.microsoft.com/office/drawing/2014/main" id="{9DC8C2E4-381F-4844-A99E-A8690A817A50}"/>
              </a:ext>
            </a:extLst>
          </p:cNvPr>
          <p:cNvSpPr txBox="1"/>
          <p:nvPr/>
        </p:nvSpPr>
        <p:spPr>
          <a:xfrm>
            <a:off x="2440994" y="3812913"/>
            <a:ext cx="1018227" cy="369332"/>
          </a:xfrm>
          <a:prstGeom prst="rect">
            <a:avLst/>
          </a:prstGeom>
          <a:noFill/>
        </p:spPr>
        <p:txBody>
          <a:bodyPr wrap="none" rtlCol="0">
            <a:spAutoFit/>
          </a:bodyPr>
          <a:lstStyle/>
          <a:p>
            <a:r>
              <a:rPr lang="en-GB" dirty="0"/>
              <a:t>27.5deg</a:t>
            </a:r>
          </a:p>
        </p:txBody>
      </p:sp>
      <p:grpSp>
        <p:nvGrpSpPr>
          <p:cNvPr id="13" name="Group 12">
            <a:extLst>
              <a:ext uri="{FF2B5EF4-FFF2-40B4-BE49-F238E27FC236}">
                <a16:creationId xmlns:a16="http://schemas.microsoft.com/office/drawing/2014/main" id="{1049C598-16AB-46C4-A4CF-D7B2A9936DCF}"/>
              </a:ext>
            </a:extLst>
          </p:cNvPr>
          <p:cNvGrpSpPr/>
          <p:nvPr/>
        </p:nvGrpSpPr>
        <p:grpSpPr>
          <a:xfrm>
            <a:off x="4672631" y="3612988"/>
            <a:ext cx="4366104" cy="1962815"/>
            <a:chOff x="4672631" y="3612988"/>
            <a:chExt cx="4366104" cy="1962815"/>
          </a:xfrm>
        </p:grpSpPr>
        <p:pic>
          <p:nvPicPr>
            <p:cNvPr id="15" name="Picture 14">
              <a:extLst>
                <a:ext uri="{FF2B5EF4-FFF2-40B4-BE49-F238E27FC236}">
                  <a16:creationId xmlns:a16="http://schemas.microsoft.com/office/drawing/2014/main" id="{0E19B835-3CFB-4F09-A931-7E1CE3FDAEE4}"/>
                </a:ext>
              </a:extLst>
            </p:cNvPr>
            <p:cNvPicPr>
              <a:picLocks noChangeAspect="1"/>
            </p:cNvPicPr>
            <p:nvPr/>
          </p:nvPicPr>
          <p:blipFill>
            <a:blip r:embed="rId5"/>
            <a:stretch>
              <a:fillRect/>
            </a:stretch>
          </p:blipFill>
          <p:spPr>
            <a:xfrm>
              <a:off x="4672631" y="3612988"/>
              <a:ext cx="4366104" cy="1962815"/>
            </a:xfrm>
            <a:prstGeom prst="rect">
              <a:avLst/>
            </a:prstGeom>
          </p:spPr>
        </p:pic>
        <p:cxnSp>
          <p:nvCxnSpPr>
            <p:cNvPr id="5" name="Straight Connector 4">
              <a:extLst>
                <a:ext uri="{FF2B5EF4-FFF2-40B4-BE49-F238E27FC236}">
                  <a16:creationId xmlns:a16="http://schemas.microsoft.com/office/drawing/2014/main" id="{B60CC8C1-76D5-41A8-8098-6688538D2ACB}"/>
                </a:ext>
              </a:extLst>
            </p:cNvPr>
            <p:cNvCxnSpPr>
              <a:stCxn id="15" idx="0"/>
            </p:cNvCxnSpPr>
            <p:nvPr/>
          </p:nvCxnSpPr>
          <p:spPr>
            <a:xfrm flipH="1">
              <a:off x="6084168" y="3612988"/>
              <a:ext cx="771515" cy="19628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A0B6E17-2E8E-4032-A84A-40AC5DE2DB24}"/>
                </a:ext>
              </a:extLst>
            </p:cNvPr>
            <p:cNvCxnSpPr>
              <a:cxnSpLocks/>
              <a:endCxn id="15" idx="2"/>
            </p:cNvCxnSpPr>
            <p:nvPr/>
          </p:nvCxnSpPr>
          <p:spPr>
            <a:xfrm>
              <a:off x="6156176" y="3612988"/>
              <a:ext cx="699507" cy="19628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Footer Placeholder 6">
            <a:extLst>
              <a:ext uri="{FF2B5EF4-FFF2-40B4-BE49-F238E27FC236}">
                <a16:creationId xmlns:a16="http://schemas.microsoft.com/office/drawing/2014/main" id="{F4F5C942-CDBF-40B7-A7CC-662BF51C1FC1}"/>
              </a:ext>
            </a:extLst>
          </p:cNvPr>
          <p:cNvSpPr>
            <a:spLocks noGrp="1"/>
          </p:cNvSpPr>
          <p:nvPr>
            <p:ph type="ftr" sz="quarter" idx="10"/>
          </p:nvPr>
        </p:nvSpPr>
        <p:spPr/>
        <p:txBody>
          <a:bodyPr/>
          <a:lstStyle/>
          <a:p>
            <a:r>
              <a:rPr lang="en-GB"/>
              <a:t>25th virtual ESLS RF Meeting - 8-9 November 2021 l A. D'Elia</a:t>
            </a:r>
            <a:endParaRPr lang="fr-FR" dirty="0"/>
          </a:p>
        </p:txBody>
      </p:sp>
      <p:sp>
        <p:nvSpPr>
          <p:cNvPr id="11" name="Slide Number Placeholder 10">
            <a:extLst>
              <a:ext uri="{FF2B5EF4-FFF2-40B4-BE49-F238E27FC236}">
                <a16:creationId xmlns:a16="http://schemas.microsoft.com/office/drawing/2014/main" id="{FCB39563-2FFA-40B2-856F-EC8EA816B892}"/>
              </a:ext>
            </a:extLst>
          </p:cNvPr>
          <p:cNvSpPr>
            <a:spLocks noGrp="1"/>
          </p:cNvSpPr>
          <p:nvPr>
            <p:ph type="sldNum" sz="quarter" idx="11"/>
          </p:nvPr>
        </p:nvSpPr>
        <p:spPr/>
        <p:txBody>
          <a:bodyPr/>
          <a:lstStyle/>
          <a:p>
            <a:r>
              <a:rPr lang="fr-FR"/>
              <a:t>Page </a:t>
            </a:r>
            <a:fld id="{733122C9-A0B9-462F-8757-0847AD287B63}" type="slidenum">
              <a:rPr lang="fr-FR" smtClean="0"/>
              <a:pPr/>
              <a:t>10</a:t>
            </a:fld>
            <a:endParaRPr lang="fr-FR" dirty="0"/>
          </a:p>
        </p:txBody>
      </p:sp>
    </p:spTree>
    <p:extLst>
      <p:ext uri="{BB962C8B-B14F-4D97-AF65-F5344CB8AC3E}">
        <p14:creationId xmlns:p14="http://schemas.microsoft.com/office/powerpoint/2010/main" val="292120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3400-8544-436B-A7B2-F4B3C155FD81}"/>
              </a:ext>
            </a:extLst>
          </p:cNvPr>
          <p:cNvSpPr>
            <a:spLocks noGrp="1"/>
          </p:cNvSpPr>
          <p:nvPr>
            <p:ph type="title"/>
          </p:nvPr>
        </p:nvSpPr>
        <p:spPr/>
        <p:txBody>
          <a:bodyPr/>
          <a:lstStyle/>
          <a:p>
            <a:r>
              <a:rPr lang="en-GB" dirty="0" err="1"/>
              <a:t>Lom+hom</a:t>
            </a:r>
            <a:r>
              <a:rPr lang="en-GB" dirty="0"/>
              <a:t> damping enhancement: detuning</a:t>
            </a:r>
          </a:p>
        </p:txBody>
      </p:sp>
      <p:grpSp>
        <p:nvGrpSpPr>
          <p:cNvPr id="11" name="Group 10">
            <a:extLst>
              <a:ext uri="{FF2B5EF4-FFF2-40B4-BE49-F238E27FC236}">
                <a16:creationId xmlns:a16="http://schemas.microsoft.com/office/drawing/2014/main" id="{B212A537-0F4D-4A68-A9F6-D3860C14E6D9}"/>
              </a:ext>
            </a:extLst>
          </p:cNvPr>
          <p:cNvGrpSpPr/>
          <p:nvPr/>
        </p:nvGrpSpPr>
        <p:grpSpPr>
          <a:xfrm>
            <a:off x="107504" y="901540"/>
            <a:ext cx="4690939" cy="3258517"/>
            <a:chOff x="107504" y="901540"/>
            <a:chExt cx="4690939" cy="3258517"/>
          </a:xfrm>
        </p:grpSpPr>
        <p:grpSp>
          <p:nvGrpSpPr>
            <p:cNvPr id="7" name="Group 6">
              <a:extLst>
                <a:ext uri="{FF2B5EF4-FFF2-40B4-BE49-F238E27FC236}">
                  <a16:creationId xmlns:a16="http://schemas.microsoft.com/office/drawing/2014/main" id="{4FFA7375-6631-4A93-896A-9C3827F0636A}"/>
                </a:ext>
              </a:extLst>
            </p:cNvPr>
            <p:cNvGrpSpPr/>
            <p:nvPr/>
          </p:nvGrpSpPr>
          <p:grpSpPr>
            <a:xfrm>
              <a:off x="107504" y="1124744"/>
              <a:ext cx="4690939" cy="3035313"/>
              <a:chOff x="107504" y="1124744"/>
              <a:chExt cx="4690939" cy="3035313"/>
            </a:xfrm>
          </p:grpSpPr>
          <p:pic>
            <p:nvPicPr>
              <p:cNvPr id="4" name="Picture 3">
                <a:extLst>
                  <a:ext uri="{FF2B5EF4-FFF2-40B4-BE49-F238E27FC236}">
                    <a16:creationId xmlns:a16="http://schemas.microsoft.com/office/drawing/2014/main" id="{23E20DFA-BEA6-4B44-AE95-831A9DF0A222}"/>
                  </a:ext>
                </a:extLst>
              </p:cNvPr>
              <p:cNvPicPr>
                <a:picLocks noChangeAspect="1"/>
              </p:cNvPicPr>
              <p:nvPr/>
            </p:nvPicPr>
            <p:blipFill rotWithShape="1">
              <a:blip r:embed="rId2">
                <a:extLst>
                  <a:ext uri="{28A0092B-C50C-407E-A947-70E740481C1C}">
                    <a14:useLocalDpi xmlns:a14="http://schemas.microsoft.com/office/drawing/2010/main" val="0"/>
                  </a:ext>
                </a:extLst>
              </a:blip>
              <a:srcRect l="2661" r="6873"/>
              <a:stretch/>
            </p:blipFill>
            <p:spPr>
              <a:xfrm>
                <a:off x="107504" y="1124744"/>
                <a:ext cx="4690939" cy="3035313"/>
              </a:xfrm>
              <a:prstGeom prst="rect">
                <a:avLst/>
              </a:prstGeom>
            </p:spPr>
          </p:pic>
          <p:sp>
            <p:nvSpPr>
              <p:cNvPr id="6" name="TextBox 5">
                <a:extLst>
                  <a:ext uri="{FF2B5EF4-FFF2-40B4-BE49-F238E27FC236}">
                    <a16:creationId xmlns:a16="http://schemas.microsoft.com/office/drawing/2014/main" id="{A0176E3B-AFE8-4699-99DB-3B661FB6E2EA}"/>
                  </a:ext>
                </a:extLst>
              </p:cNvPr>
              <p:cNvSpPr txBox="1"/>
              <p:nvPr/>
            </p:nvSpPr>
            <p:spPr>
              <a:xfrm>
                <a:off x="1763688" y="1772816"/>
                <a:ext cx="1872208" cy="369332"/>
              </a:xfrm>
              <a:prstGeom prst="rect">
                <a:avLst/>
              </a:prstGeom>
              <a:noFill/>
            </p:spPr>
            <p:txBody>
              <a:bodyPr wrap="square" rtlCol="0">
                <a:spAutoFit/>
              </a:bodyPr>
              <a:lstStyle/>
              <a:p>
                <a:r>
                  <a:rPr lang="en-GB" dirty="0"/>
                  <a:t>23.5deg+25deg</a:t>
                </a:r>
              </a:p>
            </p:txBody>
          </p:sp>
        </p:grpSp>
        <p:sp>
          <p:nvSpPr>
            <p:cNvPr id="8" name="TextBox 7">
              <a:extLst>
                <a:ext uri="{FF2B5EF4-FFF2-40B4-BE49-F238E27FC236}">
                  <a16:creationId xmlns:a16="http://schemas.microsoft.com/office/drawing/2014/main" id="{9B30F4B7-8774-4A44-8C0E-CE500F84D31C}"/>
                </a:ext>
              </a:extLst>
            </p:cNvPr>
            <p:cNvSpPr txBox="1"/>
            <p:nvPr/>
          </p:nvSpPr>
          <p:spPr>
            <a:xfrm>
              <a:off x="1979712" y="901540"/>
              <a:ext cx="1749261" cy="369332"/>
            </a:xfrm>
            <a:prstGeom prst="rect">
              <a:avLst/>
            </a:prstGeom>
            <a:noFill/>
          </p:spPr>
          <p:txBody>
            <a:bodyPr wrap="none" rtlCol="0">
              <a:spAutoFit/>
            </a:bodyPr>
            <a:lstStyle/>
            <a:p>
              <a:r>
                <a:rPr lang="en-GB" dirty="0"/>
                <a:t>Coax Antennas</a:t>
              </a:r>
            </a:p>
          </p:txBody>
        </p:sp>
      </p:grpSp>
      <p:grpSp>
        <p:nvGrpSpPr>
          <p:cNvPr id="10" name="Group 9">
            <a:extLst>
              <a:ext uri="{FF2B5EF4-FFF2-40B4-BE49-F238E27FC236}">
                <a16:creationId xmlns:a16="http://schemas.microsoft.com/office/drawing/2014/main" id="{F1D0BB88-88CC-469E-AF0D-452B09103BA3}"/>
              </a:ext>
            </a:extLst>
          </p:cNvPr>
          <p:cNvGrpSpPr/>
          <p:nvPr/>
        </p:nvGrpSpPr>
        <p:grpSpPr>
          <a:xfrm>
            <a:off x="4982891" y="901540"/>
            <a:ext cx="3977676" cy="3122884"/>
            <a:chOff x="4982891" y="901540"/>
            <a:chExt cx="3977676" cy="3122884"/>
          </a:xfrm>
        </p:grpSpPr>
        <p:pic>
          <p:nvPicPr>
            <p:cNvPr id="5" name="Picture 4">
              <a:extLst>
                <a:ext uri="{FF2B5EF4-FFF2-40B4-BE49-F238E27FC236}">
                  <a16:creationId xmlns:a16="http://schemas.microsoft.com/office/drawing/2014/main" id="{95FD4179-79D7-4935-BC7B-10462653C2DC}"/>
                </a:ext>
              </a:extLst>
            </p:cNvPr>
            <p:cNvPicPr>
              <a:picLocks noChangeAspect="1"/>
            </p:cNvPicPr>
            <p:nvPr/>
          </p:nvPicPr>
          <p:blipFill>
            <a:blip r:embed="rId3"/>
            <a:stretch>
              <a:fillRect/>
            </a:stretch>
          </p:blipFill>
          <p:spPr>
            <a:xfrm>
              <a:off x="4982891" y="1260375"/>
              <a:ext cx="3977676" cy="2764049"/>
            </a:xfrm>
            <a:prstGeom prst="rect">
              <a:avLst/>
            </a:prstGeom>
          </p:spPr>
        </p:pic>
        <p:sp>
          <p:nvSpPr>
            <p:cNvPr id="9" name="TextBox 8">
              <a:extLst>
                <a:ext uri="{FF2B5EF4-FFF2-40B4-BE49-F238E27FC236}">
                  <a16:creationId xmlns:a16="http://schemas.microsoft.com/office/drawing/2014/main" id="{A21ED1C9-7ED9-4B33-9623-F217936491ED}"/>
                </a:ext>
              </a:extLst>
            </p:cNvPr>
            <p:cNvSpPr txBox="1"/>
            <p:nvPr/>
          </p:nvSpPr>
          <p:spPr>
            <a:xfrm>
              <a:off x="6289657" y="901540"/>
              <a:ext cx="1390124" cy="369332"/>
            </a:xfrm>
            <a:prstGeom prst="rect">
              <a:avLst/>
            </a:prstGeom>
            <a:noFill/>
          </p:spPr>
          <p:txBody>
            <a:bodyPr wrap="none" rtlCol="0">
              <a:spAutoFit/>
            </a:bodyPr>
            <a:lstStyle/>
            <a:p>
              <a:r>
                <a:rPr lang="en-GB" dirty="0"/>
                <a:t>Ferrite slots</a:t>
              </a:r>
            </a:p>
          </p:txBody>
        </p:sp>
      </p:grpSp>
      <p:sp>
        <p:nvSpPr>
          <p:cNvPr id="13" name="TextBox 12">
            <a:extLst>
              <a:ext uri="{FF2B5EF4-FFF2-40B4-BE49-F238E27FC236}">
                <a16:creationId xmlns:a16="http://schemas.microsoft.com/office/drawing/2014/main" id="{0BBFAC6B-98CC-409D-8F27-8636DE6C1526}"/>
              </a:ext>
            </a:extLst>
          </p:cNvPr>
          <p:cNvSpPr txBox="1"/>
          <p:nvPr/>
        </p:nvSpPr>
        <p:spPr>
          <a:xfrm>
            <a:off x="563666" y="4661999"/>
            <a:ext cx="8136904" cy="923330"/>
          </a:xfrm>
          <a:prstGeom prst="rect">
            <a:avLst/>
          </a:prstGeom>
          <a:noFill/>
        </p:spPr>
        <p:txBody>
          <a:bodyPr wrap="square" rtlCol="0">
            <a:spAutoFit/>
          </a:bodyPr>
          <a:lstStyle/>
          <a:p>
            <a:r>
              <a:rPr lang="en-GB" dirty="0"/>
              <a:t>Rather than providing for 2 identical structures, we can enhance the damping of the unwanted modes by building 2 different cavities. In this case what is used for the detuning is the coupling slot aperture.</a:t>
            </a:r>
          </a:p>
        </p:txBody>
      </p:sp>
      <p:sp>
        <p:nvSpPr>
          <p:cNvPr id="14" name="Footer Placeholder 13">
            <a:extLst>
              <a:ext uri="{FF2B5EF4-FFF2-40B4-BE49-F238E27FC236}">
                <a16:creationId xmlns:a16="http://schemas.microsoft.com/office/drawing/2014/main" id="{6B7A0371-267A-44BB-B3AD-D6E6F3751829}"/>
              </a:ext>
            </a:extLst>
          </p:cNvPr>
          <p:cNvSpPr>
            <a:spLocks noGrp="1"/>
          </p:cNvSpPr>
          <p:nvPr>
            <p:ph type="ftr" sz="quarter" idx="10"/>
          </p:nvPr>
        </p:nvSpPr>
        <p:spPr/>
        <p:txBody>
          <a:bodyPr/>
          <a:lstStyle/>
          <a:p>
            <a:r>
              <a:rPr lang="en-GB"/>
              <a:t>25th virtual ESLS RF Meeting - 8-9 November 2021 l A. D'Elia</a:t>
            </a:r>
            <a:endParaRPr lang="fr-FR" dirty="0"/>
          </a:p>
        </p:txBody>
      </p:sp>
      <p:sp>
        <p:nvSpPr>
          <p:cNvPr id="16" name="Slide Number Placeholder 15">
            <a:extLst>
              <a:ext uri="{FF2B5EF4-FFF2-40B4-BE49-F238E27FC236}">
                <a16:creationId xmlns:a16="http://schemas.microsoft.com/office/drawing/2014/main" id="{E402ECCA-5281-4880-B376-CE5F183238EF}"/>
              </a:ext>
            </a:extLst>
          </p:cNvPr>
          <p:cNvSpPr>
            <a:spLocks noGrp="1"/>
          </p:cNvSpPr>
          <p:nvPr>
            <p:ph type="sldNum" sz="quarter" idx="11"/>
          </p:nvPr>
        </p:nvSpPr>
        <p:spPr/>
        <p:txBody>
          <a:bodyPr/>
          <a:lstStyle/>
          <a:p>
            <a:r>
              <a:rPr lang="fr-FR" dirty="0"/>
              <a:t>Page </a:t>
            </a:r>
            <a:fld id="{733122C9-A0B9-462F-8757-0847AD287B63}" type="slidenum">
              <a:rPr lang="fr-FR" smtClean="0"/>
              <a:pPr/>
              <a:t>11</a:t>
            </a:fld>
            <a:endParaRPr lang="fr-FR" dirty="0"/>
          </a:p>
        </p:txBody>
      </p:sp>
    </p:spTree>
    <p:extLst>
      <p:ext uri="{BB962C8B-B14F-4D97-AF65-F5344CB8AC3E}">
        <p14:creationId xmlns:p14="http://schemas.microsoft.com/office/powerpoint/2010/main" val="2741725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DAF1-CC64-443E-8569-4AF03AFDD73F}"/>
              </a:ext>
            </a:extLst>
          </p:cNvPr>
          <p:cNvSpPr>
            <a:spLocks noGrp="1"/>
          </p:cNvSpPr>
          <p:nvPr>
            <p:ph type="title"/>
          </p:nvPr>
        </p:nvSpPr>
        <p:spPr/>
        <p:txBody>
          <a:bodyPr/>
          <a:lstStyle/>
          <a:p>
            <a:r>
              <a:rPr lang="en-GB" dirty="0"/>
              <a:t>Mechanical integration</a:t>
            </a:r>
          </a:p>
        </p:txBody>
      </p:sp>
      <p:pic>
        <p:nvPicPr>
          <p:cNvPr id="4" name="Picture 3">
            <a:extLst>
              <a:ext uri="{FF2B5EF4-FFF2-40B4-BE49-F238E27FC236}">
                <a16:creationId xmlns:a16="http://schemas.microsoft.com/office/drawing/2014/main" id="{3A03681D-97C1-443D-A0EE-238C5E969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749888"/>
            <a:ext cx="3600400" cy="3144349"/>
          </a:xfrm>
          <a:prstGeom prst="rect">
            <a:avLst/>
          </a:prstGeom>
        </p:spPr>
      </p:pic>
      <p:pic>
        <p:nvPicPr>
          <p:cNvPr id="5" name="Picture 4">
            <a:extLst>
              <a:ext uri="{FF2B5EF4-FFF2-40B4-BE49-F238E27FC236}">
                <a16:creationId xmlns:a16="http://schemas.microsoft.com/office/drawing/2014/main" id="{9BA01328-1782-48D1-84C8-366EDA03C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02" y="718478"/>
            <a:ext cx="4451998" cy="3175759"/>
          </a:xfrm>
          <a:prstGeom prst="rect">
            <a:avLst/>
          </a:prstGeom>
        </p:spPr>
      </p:pic>
      <p:sp>
        <p:nvSpPr>
          <p:cNvPr id="6" name="TextBox 5">
            <a:extLst>
              <a:ext uri="{FF2B5EF4-FFF2-40B4-BE49-F238E27FC236}">
                <a16:creationId xmlns:a16="http://schemas.microsoft.com/office/drawing/2014/main" id="{34322E4A-35BE-4171-B45A-40E190FDA517}"/>
              </a:ext>
            </a:extLst>
          </p:cNvPr>
          <p:cNvSpPr txBox="1"/>
          <p:nvPr/>
        </p:nvSpPr>
        <p:spPr>
          <a:xfrm>
            <a:off x="253480" y="4173086"/>
            <a:ext cx="8637039" cy="1908215"/>
          </a:xfrm>
          <a:prstGeom prst="rect">
            <a:avLst/>
          </a:prstGeom>
          <a:noFill/>
        </p:spPr>
        <p:txBody>
          <a:bodyPr wrap="square" rtlCol="0">
            <a:spAutoFit/>
          </a:bodyPr>
          <a:lstStyle/>
          <a:p>
            <a:r>
              <a:rPr lang="en-GB" dirty="0"/>
              <a:t>Both structures met all criteria and, as you have seen, the mechanical integration of the standard cell was done* </a:t>
            </a:r>
            <a:r>
              <a:rPr lang="en-GB" sz="2800" b="1" dirty="0">
                <a:solidFill>
                  <a:srgbClr val="FF0000"/>
                </a:solidFill>
              </a:rPr>
              <a:t>but </a:t>
            </a:r>
            <a:r>
              <a:rPr lang="en-GB" sz="2000" b="1" dirty="0">
                <a:solidFill>
                  <a:srgbClr val="FF0000"/>
                </a:solidFill>
              </a:rPr>
              <a:t>not easy to integrate the LOM absorbers</a:t>
            </a:r>
            <a:r>
              <a:rPr lang="en-GB" dirty="0"/>
              <a:t>:</a:t>
            </a:r>
          </a:p>
          <a:p>
            <a:pPr marL="285750" indent="-285750">
              <a:buFont typeface="Arial" panose="020B0604020202020204" pitchFamily="34" charset="0"/>
              <a:buChar char="•"/>
            </a:pPr>
            <a:r>
              <a:rPr lang="en-GB" b="1" dirty="0"/>
              <a:t>Coax antennas</a:t>
            </a:r>
            <a:r>
              <a:rPr lang="en-GB" dirty="0"/>
              <a:t>: needed a very high precision positioning and difficulties to cool them down (water cooling needed);</a:t>
            </a:r>
          </a:p>
          <a:p>
            <a:pPr marL="285750" indent="-285750">
              <a:buFont typeface="Arial" panose="020B0604020202020204" pitchFamily="34" charset="0"/>
              <a:buChar char="•"/>
            </a:pPr>
            <a:r>
              <a:rPr lang="en-GB" b="1" dirty="0"/>
              <a:t>Ferrite slots</a:t>
            </a:r>
            <a:r>
              <a:rPr lang="en-GB" dirty="0"/>
              <a:t>: needed also a very high precision positioning and at the limits of the capability of the ferrite in terms of sustainable density power</a:t>
            </a:r>
          </a:p>
        </p:txBody>
      </p:sp>
      <p:sp>
        <p:nvSpPr>
          <p:cNvPr id="7" name="Footer Placeholder 6">
            <a:extLst>
              <a:ext uri="{FF2B5EF4-FFF2-40B4-BE49-F238E27FC236}">
                <a16:creationId xmlns:a16="http://schemas.microsoft.com/office/drawing/2014/main" id="{D08274AE-EF47-4FDC-8318-D2F6511583EC}"/>
              </a:ext>
            </a:extLst>
          </p:cNvPr>
          <p:cNvSpPr>
            <a:spLocks noGrp="1"/>
          </p:cNvSpPr>
          <p:nvPr>
            <p:ph type="ftr" sz="quarter" idx="10"/>
          </p:nvPr>
        </p:nvSpPr>
        <p:spPr/>
        <p:txBody>
          <a:bodyPr/>
          <a:lstStyle/>
          <a:p>
            <a:r>
              <a:rPr lang="en-GB"/>
              <a:t>25th virtual ESLS RF Meeting - 8-9 November 2021 l A. D'Elia</a:t>
            </a:r>
            <a:endParaRPr lang="fr-FR" dirty="0"/>
          </a:p>
        </p:txBody>
      </p:sp>
      <p:sp>
        <p:nvSpPr>
          <p:cNvPr id="9" name="Slide Number Placeholder 8">
            <a:extLst>
              <a:ext uri="{FF2B5EF4-FFF2-40B4-BE49-F238E27FC236}">
                <a16:creationId xmlns:a16="http://schemas.microsoft.com/office/drawing/2014/main" id="{D0A1E658-695F-4AF6-9028-F31B4C5515AA}"/>
              </a:ext>
            </a:extLst>
          </p:cNvPr>
          <p:cNvSpPr>
            <a:spLocks noGrp="1"/>
          </p:cNvSpPr>
          <p:nvPr>
            <p:ph type="sldNum" sz="quarter" idx="11"/>
          </p:nvPr>
        </p:nvSpPr>
        <p:spPr/>
        <p:txBody>
          <a:bodyPr/>
          <a:lstStyle/>
          <a:p>
            <a:r>
              <a:rPr lang="fr-FR"/>
              <a:t>Page </a:t>
            </a:r>
            <a:fld id="{733122C9-A0B9-462F-8757-0847AD287B63}" type="slidenum">
              <a:rPr lang="fr-FR" smtClean="0"/>
              <a:pPr/>
              <a:t>12</a:t>
            </a:fld>
            <a:endParaRPr lang="fr-FR" dirty="0"/>
          </a:p>
        </p:txBody>
      </p:sp>
      <p:sp>
        <p:nvSpPr>
          <p:cNvPr id="11" name="Rectangle 10">
            <a:extLst>
              <a:ext uri="{FF2B5EF4-FFF2-40B4-BE49-F238E27FC236}">
                <a16:creationId xmlns:a16="http://schemas.microsoft.com/office/drawing/2014/main" id="{869D58EA-E5D4-4F91-8D81-560EE819AF93}"/>
              </a:ext>
            </a:extLst>
          </p:cNvPr>
          <p:cNvSpPr/>
          <p:nvPr/>
        </p:nvSpPr>
        <p:spPr>
          <a:xfrm>
            <a:off x="253480" y="6093296"/>
            <a:ext cx="5883373" cy="276999"/>
          </a:xfrm>
          <a:prstGeom prst="rect">
            <a:avLst/>
          </a:prstGeom>
        </p:spPr>
        <p:txBody>
          <a:bodyPr wrap="square">
            <a:spAutoFit/>
          </a:bodyPr>
          <a:lstStyle/>
          <a:p>
            <a:r>
              <a:rPr lang="en-GB" sz="1200" dirty="0">
                <a:latin typeface="TeXGyreTermes-Bold"/>
              </a:rPr>
              <a:t>*A. </a:t>
            </a:r>
            <a:r>
              <a:rPr lang="en-GB" sz="1200" dirty="0" err="1">
                <a:latin typeface="TeXGyreTermes-Bold"/>
              </a:rPr>
              <a:t>D’Elia</a:t>
            </a:r>
            <a:r>
              <a:rPr lang="en-GB" sz="1200" dirty="0">
                <a:latin typeface="TeXGyreTermes-Bold"/>
              </a:rPr>
              <a:t> et al., “</a:t>
            </a:r>
            <a:r>
              <a:rPr lang="en-GB" sz="1200" i="1" dirty="0">
                <a:latin typeface="TeXGyreTermes-Bold"/>
              </a:rPr>
              <a:t>DESIGN OF 4</a:t>
            </a:r>
            <a:r>
              <a:rPr lang="en-GB" sz="1200" i="1" baseline="30000" dirty="0">
                <a:latin typeface="TeXGyreTermes-Bold"/>
              </a:rPr>
              <a:t>TH</a:t>
            </a:r>
            <a:r>
              <a:rPr lang="en-GB" sz="1200" i="1" dirty="0">
                <a:latin typeface="TeXGyreTermes-Bold"/>
              </a:rPr>
              <a:t> HARMONIC RF CAVITIES FOR ESRF-EBS</a:t>
            </a:r>
            <a:r>
              <a:rPr lang="en-GB" sz="1200" dirty="0">
                <a:latin typeface="TeXGyreTermes-Bold"/>
              </a:rPr>
              <a:t>”, proc. of IPAC21</a:t>
            </a:r>
            <a:endParaRPr lang="en-GB" sz="1200" dirty="0"/>
          </a:p>
        </p:txBody>
      </p:sp>
    </p:spTree>
    <p:extLst>
      <p:ext uri="{BB962C8B-B14F-4D97-AF65-F5344CB8AC3E}">
        <p14:creationId xmlns:p14="http://schemas.microsoft.com/office/powerpoint/2010/main" val="216275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FED5-27EE-423D-B752-FB9A07ED2BDF}"/>
              </a:ext>
            </a:extLst>
          </p:cNvPr>
          <p:cNvSpPr>
            <a:spLocks noGrp="1"/>
          </p:cNvSpPr>
          <p:nvPr>
            <p:ph type="title"/>
          </p:nvPr>
        </p:nvSpPr>
        <p:spPr/>
        <p:txBody>
          <a:bodyPr/>
          <a:lstStyle/>
          <a:p>
            <a:r>
              <a:rPr lang="en-GB" dirty="0"/>
              <a:t>Alternative solution: choke mode cavity</a:t>
            </a:r>
          </a:p>
        </p:txBody>
      </p:sp>
      <p:pic>
        <p:nvPicPr>
          <p:cNvPr id="8" name="Picture 7">
            <a:extLst>
              <a:ext uri="{FF2B5EF4-FFF2-40B4-BE49-F238E27FC236}">
                <a16:creationId xmlns:a16="http://schemas.microsoft.com/office/drawing/2014/main" id="{ADBBB981-35C5-4AFB-8189-91CBECED5CBB}"/>
              </a:ext>
            </a:extLst>
          </p:cNvPr>
          <p:cNvPicPr>
            <a:picLocks noChangeAspect="1"/>
          </p:cNvPicPr>
          <p:nvPr/>
        </p:nvPicPr>
        <p:blipFill>
          <a:blip r:embed="rId2"/>
          <a:stretch>
            <a:fillRect/>
          </a:stretch>
        </p:blipFill>
        <p:spPr>
          <a:xfrm>
            <a:off x="395536" y="696319"/>
            <a:ext cx="3261610" cy="5514139"/>
          </a:xfrm>
          <a:prstGeom prst="rect">
            <a:avLst/>
          </a:prstGeom>
        </p:spPr>
      </p:pic>
      <p:pic>
        <p:nvPicPr>
          <p:cNvPr id="11" name="Picture 10">
            <a:extLst>
              <a:ext uri="{FF2B5EF4-FFF2-40B4-BE49-F238E27FC236}">
                <a16:creationId xmlns:a16="http://schemas.microsoft.com/office/drawing/2014/main" id="{EB872573-DBB4-4E7D-8902-70E0243D9AE9}"/>
              </a:ext>
            </a:extLst>
          </p:cNvPr>
          <p:cNvPicPr>
            <a:picLocks noChangeAspect="1"/>
          </p:cNvPicPr>
          <p:nvPr/>
        </p:nvPicPr>
        <p:blipFill>
          <a:blip r:embed="rId3"/>
          <a:stretch>
            <a:fillRect/>
          </a:stretch>
        </p:blipFill>
        <p:spPr>
          <a:xfrm>
            <a:off x="5292080" y="692240"/>
            <a:ext cx="3671920" cy="5552380"/>
          </a:xfrm>
          <a:prstGeom prst="rect">
            <a:avLst/>
          </a:prstGeom>
        </p:spPr>
      </p:pic>
      <p:sp>
        <p:nvSpPr>
          <p:cNvPr id="12" name="Arrow: Right 11">
            <a:extLst>
              <a:ext uri="{FF2B5EF4-FFF2-40B4-BE49-F238E27FC236}">
                <a16:creationId xmlns:a16="http://schemas.microsoft.com/office/drawing/2014/main" id="{D8540C2E-F7FC-4A11-8B24-742B5BCA863A}"/>
              </a:ext>
            </a:extLst>
          </p:cNvPr>
          <p:cNvSpPr/>
          <p:nvPr/>
        </p:nvSpPr>
        <p:spPr>
          <a:xfrm>
            <a:off x="3823261" y="2852936"/>
            <a:ext cx="1152128" cy="7200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919169C2-1849-49FE-B998-E2DDA8191457}"/>
              </a:ext>
            </a:extLst>
          </p:cNvPr>
          <p:cNvGrpSpPr/>
          <p:nvPr/>
        </p:nvGrpSpPr>
        <p:grpSpPr>
          <a:xfrm>
            <a:off x="3272787" y="3645024"/>
            <a:ext cx="2253075" cy="3195365"/>
            <a:chOff x="3272787" y="3645024"/>
            <a:chExt cx="2253075" cy="3195365"/>
          </a:xfrm>
        </p:grpSpPr>
        <p:pic>
          <p:nvPicPr>
            <p:cNvPr id="13" name="Picture 12">
              <a:extLst>
                <a:ext uri="{FF2B5EF4-FFF2-40B4-BE49-F238E27FC236}">
                  <a16:creationId xmlns:a16="http://schemas.microsoft.com/office/drawing/2014/main" id="{1265FBF7-3259-4147-88AC-6EF422EB3BF9}"/>
                </a:ext>
              </a:extLst>
            </p:cNvPr>
            <p:cNvPicPr>
              <a:picLocks noChangeAspect="1"/>
            </p:cNvPicPr>
            <p:nvPr/>
          </p:nvPicPr>
          <p:blipFill>
            <a:blip r:embed="rId4"/>
            <a:stretch>
              <a:fillRect/>
            </a:stretch>
          </p:blipFill>
          <p:spPr>
            <a:xfrm>
              <a:off x="3272787" y="3645024"/>
              <a:ext cx="2253075" cy="3195365"/>
            </a:xfrm>
            <a:prstGeom prst="rect">
              <a:avLst/>
            </a:prstGeom>
            <a:ln>
              <a:solidFill>
                <a:schemeClr val="tx1"/>
              </a:solidFill>
            </a:ln>
          </p:spPr>
        </p:pic>
        <p:pic>
          <p:nvPicPr>
            <p:cNvPr id="14" name="Picture 13">
              <a:extLst>
                <a:ext uri="{FF2B5EF4-FFF2-40B4-BE49-F238E27FC236}">
                  <a16:creationId xmlns:a16="http://schemas.microsoft.com/office/drawing/2014/main" id="{B612DAAF-DE19-4AB8-BAD2-589570444516}"/>
                </a:ext>
              </a:extLst>
            </p:cNvPr>
            <p:cNvPicPr>
              <a:picLocks noChangeAspect="1"/>
            </p:cNvPicPr>
            <p:nvPr/>
          </p:nvPicPr>
          <p:blipFill>
            <a:blip r:embed="rId5"/>
            <a:stretch>
              <a:fillRect/>
            </a:stretch>
          </p:blipFill>
          <p:spPr>
            <a:xfrm>
              <a:off x="3290163" y="5213412"/>
              <a:ext cx="2019531" cy="405886"/>
            </a:xfrm>
            <a:prstGeom prst="rect">
              <a:avLst/>
            </a:prstGeom>
          </p:spPr>
        </p:pic>
      </p:grpSp>
      <p:sp>
        <p:nvSpPr>
          <p:cNvPr id="3" name="Footer Placeholder 2">
            <a:extLst>
              <a:ext uri="{FF2B5EF4-FFF2-40B4-BE49-F238E27FC236}">
                <a16:creationId xmlns:a16="http://schemas.microsoft.com/office/drawing/2014/main" id="{4D53403D-4DFD-4AF7-8EE5-E57094405675}"/>
              </a:ext>
            </a:extLst>
          </p:cNvPr>
          <p:cNvSpPr>
            <a:spLocks noGrp="1"/>
          </p:cNvSpPr>
          <p:nvPr>
            <p:ph type="ftr" sz="quarter" idx="11"/>
          </p:nvPr>
        </p:nvSpPr>
        <p:spPr/>
        <p:txBody>
          <a:bodyPr/>
          <a:lstStyle/>
          <a:p>
            <a:r>
              <a:rPr lang="en-GB"/>
              <a:t>25th virtual ESLS RF Meeting - 8-9 November 2021 l A. D'Elia</a:t>
            </a:r>
          </a:p>
        </p:txBody>
      </p:sp>
      <p:sp>
        <p:nvSpPr>
          <p:cNvPr id="4" name="Slide Number Placeholder 3">
            <a:extLst>
              <a:ext uri="{FF2B5EF4-FFF2-40B4-BE49-F238E27FC236}">
                <a16:creationId xmlns:a16="http://schemas.microsoft.com/office/drawing/2014/main" id="{8519A402-D879-4BF2-B7F6-C4A9DACFF15D}"/>
              </a:ext>
            </a:extLst>
          </p:cNvPr>
          <p:cNvSpPr>
            <a:spLocks noGrp="1"/>
          </p:cNvSpPr>
          <p:nvPr>
            <p:ph type="sldNum" sz="quarter" idx="12"/>
          </p:nvPr>
        </p:nvSpPr>
        <p:spPr/>
        <p:txBody>
          <a:bodyPr/>
          <a:lstStyle/>
          <a:p>
            <a:r>
              <a:rPr lang="fr-FR" dirty="0"/>
              <a:t>Page </a:t>
            </a:r>
            <a:fld id="{627799B7-D61E-469A-AF14-3ABA6674A0C8}" type="slidenum">
              <a:rPr lang="en-GB" smtClean="0"/>
              <a:t>13</a:t>
            </a:fld>
            <a:endParaRPr lang="en-GB" dirty="0"/>
          </a:p>
        </p:txBody>
      </p:sp>
    </p:spTree>
    <p:extLst>
      <p:ext uri="{BB962C8B-B14F-4D97-AF65-F5344CB8AC3E}">
        <p14:creationId xmlns:p14="http://schemas.microsoft.com/office/powerpoint/2010/main" val="214949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FED5-27EE-423D-B752-FB9A07ED2BDF}"/>
              </a:ext>
            </a:extLst>
          </p:cNvPr>
          <p:cNvSpPr>
            <a:spLocks noGrp="1"/>
          </p:cNvSpPr>
          <p:nvPr>
            <p:ph type="title"/>
          </p:nvPr>
        </p:nvSpPr>
        <p:spPr/>
        <p:txBody>
          <a:bodyPr/>
          <a:lstStyle/>
          <a:p>
            <a:r>
              <a:rPr lang="en-GB" dirty="0"/>
              <a:t>a simple transmission line model</a:t>
            </a:r>
          </a:p>
        </p:txBody>
      </p:sp>
      <p:pic>
        <p:nvPicPr>
          <p:cNvPr id="4" name="Picture 3">
            <a:extLst>
              <a:ext uri="{FF2B5EF4-FFF2-40B4-BE49-F238E27FC236}">
                <a16:creationId xmlns:a16="http://schemas.microsoft.com/office/drawing/2014/main" id="{68A107E6-6C28-44E3-A586-B49648AFAF07}"/>
              </a:ext>
            </a:extLst>
          </p:cNvPr>
          <p:cNvPicPr>
            <a:picLocks noChangeAspect="1"/>
          </p:cNvPicPr>
          <p:nvPr/>
        </p:nvPicPr>
        <p:blipFill>
          <a:blip r:embed="rId3"/>
          <a:stretch>
            <a:fillRect/>
          </a:stretch>
        </p:blipFill>
        <p:spPr>
          <a:xfrm>
            <a:off x="179512" y="764704"/>
            <a:ext cx="4824455" cy="5404494"/>
          </a:xfrm>
          <a:prstGeom prst="rect">
            <a:avLst/>
          </a:prstGeom>
        </p:spPr>
      </p:pic>
      <p:pic>
        <p:nvPicPr>
          <p:cNvPr id="8" name="Picture 7">
            <a:extLst>
              <a:ext uri="{FF2B5EF4-FFF2-40B4-BE49-F238E27FC236}">
                <a16:creationId xmlns:a16="http://schemas.microsoft.com/office/drawing/2014/main" id="{3789291F-42B0-4679-88BF-F3473FDEB560}"/>
              </a:ext>
            </a:extLst>
          </p:cNvPr>
          <p:cNvPicPr>
            <a:picLocks noChangeAspect="1"/>
          </p:cNvPicPr>
          <p:nvPr/>
        </p:nvPicPr>
        <p:blipFill>
          <a:blip r:embed="rId4"/>
          <a:stretch>
            <a:fillRect/>
          </a:stretch>
        </p:blipFill>
        <p:spPr>
          <a:xfrm>
            <a:off x="4795871" y="1628800"/>
            <a:ext cx="4248472" cy="1606621"/>
          </a:xfrm>
          <a:prstGeom prst="rect">
            <a:avLst/>
          </a:prstGeom>
        </p:spPr>
      </p:pic>
      <p:grpSp>
        <p:nvGrpSpPr>
          <p:cNvPr id="5" name="Group 4">
            <a:extLst>
              <a:ext uri="{FF2B5EF4-FFF2-40B4-BE49-F238E27FC236}">
                <a16:creationId xmlns:a16="http://schemas.microsoft.com/office/drawing/2014/main" id="{1E99360E-7BAC-4579-ADDF-D56BBDF53086}"/>
              </a:ext>
            </a:extLst>
          </p:cNvPr>
          <p:cNvGrpSpPr/>
          <p:nvPr/>
        </p:nvGrpSpPr>
        <p:grpSpPr>
          <a:xfrm>
            <a:off x="4762745" y="3930240"/>
            <a:ext cx="3757612" cy="1028666"/>
            <a:chOff x="4836641" y="4935639"/>
            <a:chExt cx="3757612" cy="1028666"/>
          </a:xfrm>
        </p:grpSpPr>
        <p:graphicFrame>
          <p:nvGraphicFramePr>
            <p:cNvPr id="7" name="Object 6">
              <a:extLst>
                <a:ext uri="{FF2B5EF4-FFF2-40B4-BE49-F238E27FC236}">
                  <a16:creationId xmlns:a16="http://schemas.microsoft.com/office/drawing/2014/main" id="{5DEC6635-F5DA-4F56-A17B-3E0D979F6FF1}"/>
                </a:ext>
              </a:extLst>
            </p:cNvPr>
            <p:cNvGraphicFramePr>
              <a:graphicFrameLocks noChangeAspect="1"/>
            </p:cNvGraphicFramePr>
            <p:nvPr>
              <p:extLst>
                <p:ext uri="{D42A27DB-BD31-4B8C-83A1-F6EECF244321}">
                  <p14:modId xmlns:p14="http://schemas.microsoft.com/office/powerpoint/2010/main" val="43086480"/>
                </p:ext>
              </p:extLst>
            </p:nvPr>
          </p:nvGraphicFramePr>
          <p:xfrm>
            <a:off x="4836641" y="5330892"/>
            <a:ext cx="3757612" cy="633413"/>
          </p:xfrm>
          <a:graphic>
            <a:graphicData uri="http://schemas.openxmlformats.org/presentationml/2006/ole">
              <mc:AlternateContent xmlns:mc="http://schemas.openxmlformats.org/markup-compatibility/2006">
                <mc:Choice xmlns:v="urn:schemas-microsoft-com:vml" Requires="v">
                  <p:oleObj spid="_x0000_s6280" name="Equation" r:id="rId5" imgW="2705040" imgH="457200" progId="Equation.3">
                    <p:embed/>
                  </p:oleObj>
                </mc:Choice>
                <mc:Fallback>
                  <p:oleObj name="Equation" r:id="rId5" imgW="2705040" imgH="457200" progId="Equation.3">
                    <p:embed/>
                    <p:pic>
                      <p:nvPicPr>
                        <p:cNvPr id="13" name="Object 12">
                          <a:extLst>
                            <a:ext uri="{FF2B5EF4-FFF2-40B4-BE49-F238E27FC236}">
                              <a16:creationId xmlns:a16="http://schemas.microsoft.com/office/drawing/2014/main" id="{60DA3904-6CD4-40D8-99DB-C718F406B79A}"/>
                            </a:ext>
                          </a:extLst>
                        </p:cNvPr>
                        <p:cNvPicPr/>
                        <p:nvPr/>
                      </p:nvPicPr>
                      <p:blipFill>
                        <a:blip r:embed="rId6"/>
                        <a:stretch>
                          <a:fillRect/>
                        </a:stretch>
                      </p:blipFill>
                      <p:spPr>
                        <a:xfrm>
                          <a:off x="4836641" y="5330892"/>
                          <a:ext cx="3757612" cy="633413"/>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9B33C75E-1FEE-4295-872E-0ECB7F0198BC}"/>
                </a:ext>
              </a:extLst>
            </p:cNvPr>
            <p:cNvSpPr txBox="1"/>
            <p:nvPr/>
          </p:nvSpPr>
          <p:spPr>
            <a:xfrm>
              <a:off x="5180411" y="4935639"/>
              <a:ext cx="3070071" cy="338554"/>
            </a:xfrm>
            <a:prstGeom prst="rect">
              <a:avLst/>
            </a:prstGeom>
            <a:noFill/>
          </p:spPr>
          <p:txBody>
            <a:bodyPr wrap="none" rtlCol="0">
              <a:spAutoFit/>
            </a:bodyPr>
            <a:lstStyle/>
            <a:p>
              <a:r>
                <a:rPr lang="en-GB" sz="1600" b="1" dirty="0"/>
                <a:t>Choke reflection frequencies:</a:t>
              </a:r>
            </a:p>
          </p:txBody>
        </p:sp>
      </p:grpSp>
      <p:sp>
        <p:nvSpPr>
          <p:cNvPr id="10" name="Footer Placeholder 9">
            <a:extLst>
              <a:ext uri="{FF2B5EF4-FFF2-40B4-BE49-F238E27FC236}">
                <a16:creationId xmlns:a16="http://schemas.microsoft.com/office/drawing/2014/main" id="{756456F6-1785-418E-B268-5813745AC775}"/>
              </a:ext>
            </a:extLst>
          </p:cNvPr>
          <p:cNvSpPr>
            <a:spLocks noGrp="1"/>
          </p:cNvSpPr>
          <p:nvPr>
            <p:ph type="ftr" sz="quarter" idx="11"/>
          </p:nvPr>
        </p:nvSpPr>
        <p:spPr/>
        <p:txBody>
          <a:bodyPr/>
          <a:lstStyle/>
          <a:p>
            <a:r>
              <a:rPr lang="en-GB"/>
              <a:t>25th virtual ESLS RF Meeting - 8-9 November 2021 l A. D'Elia</a:t>
            </a:r>
          </a:p>
        </p:txBody>
      </p:sp>
      <p:sp>
        <p:nvSpPr>
          <p:cNvPr id="11" name="Slide Number Placeholder 10">
            <a:extLst>
              <a:ext uri="{FF2B5EF4-FFF2-40B4-BE49-F238E27FC236}">
                <a16:creationId xmlns:a16="http://schemas.microsoft.com/office/drawing/2014/main" id="{C84634C2-57E3-42B0-8462-050428AC5149}"/>
              </a:ext>
            </a:extLst>
          </p:cNvPr>
          <p:cNvSpPr>
            <a:spLocks noGrp="1"/>
          </p:cNvSpPr>
          <p:nvPr>
            <p:ph type="sldNum" sz="quarter" idx="12"/>
          </p:nvPr>
        </p:nvSpPr>
        <p:spPr/>
        <p:txBody>
          <a:bodyPr/>
          <a:lstStyle/>
          <a:p>
            <a:r>
              <a:rPr lang="fr-FR" dirty="0"/>
              <a:t>Page </a:t>
            </a:r>
            <a:fld id="{627799B7-D61E-469A-AF14-3ABA6674A0C8}" type="slidenum">
              <a:rPr lang="en-GB" smtClean="0"/>
              <a:t>14</a:t>
            </a:fld>
            <a:endParaRPr lang="en-GB" dirty="0"/>
          </a:p>
        </p:txBody>
      </p:sp>
    </p:spTree>
    <p:extLst>
      <p:ext uri="{BB962C8B-B14F-4D97-AF65-F5344CB8AC3E}">
        <p14:creationId xmlns:p14="http://schemas.microsoft.com/office/powerpoint/2010/main" val="36054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FED5-27EE-423D-B752-FB9A07ED2BDF}"/>
              </a:ext>
            </a:extLst>
          </p:cNvPr>
          <p:cNvSpPr>
            <a:spLocks noGrp="1"/>
          </p:cNvSpPr>
          <p:nvPr>
            <p:ph type="title"/>
          </p:nvPr>
        </p:nvSpPr>
        <p:spPr/>
        <p:txBody>
          <a:bodyPr/>
          <a:lstStyle/>
          <a:p>
            <a:r>
              <a:rPr lang="en-GB" dirty="0"/>
              <a:t>tm020 Variation</a:t>
            </a:r>
          </a:p>
        </p:txBody>
      </p:sp>
      <p:sp>
        <p:nvSpPr>
          <p:cNvPr id="5" name="Arrow: Left-Right 4">
            <a:extLst>
              <a:ext uri="{FF2B5EF4-FFF2-40B4-BE49-F238E27FC236}">
                <a16:creationId xmlns:a16="http://schemas.microsoft.com/office/drawing/2014/main" id="{0A673023-7D74-4310-B9FE-0C234E2DDD08}"/>
              </a:ext>
            </a:extLst>
          </p:cNvPr>
          <p:cNvSpPr/>
          <p:nvPr/>
        </p:nvSpPr>
        <p:spPr>
          <a:xfrm>
            <a:off x="3052575" y="2751495"/>
            <a:ext cx="1151389" cy="52221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Box 5">
            <a:extLst>
              <a:ext uri="{FF2B5EF4-FFF2-40B4-BE49-F238E27FC236}">
                <a16:creationId xmlns:a16="http://schemas.microsoft.com/office/drawing/2014/main" id="{3E796CAA-CCB3-4FDF-B262-9A1BEA682012}"/>
              </a:ext>
            </a:extLst>
          </p:cNvPr>
          <p:cNvSpPr txBox="1"/>
          <p:nvPr/>
        </p:nvSpPr>
        <p:spPr>
          <a:xfrm>
            <a:off x="1219271" y="4258964"/>
            <a:ext cx="1120820" cy="369332"/>
          </a:xfrm>
          <a:prstGeom prst="rect">
            <a:avLst/>
          </a:prstGeom>
          <a:noFill/>
        </p:spPr>
        <p:txBody>
          <a:bodyPr wrap="none" rtlCol="0">
            <a:spAutoFit/>
          </a:bodyPr>
          <a:lstStyle/>
          <a:p>
            <a:r>
              <a:rPr lang="en-GB" dirty="0"/>
              <a:t>Standard</a:t>
            </a:r>
          </a:p>
        </p:txBody>
      </p:sp>
      <p:sp>
        <p:nvSpPr>
          <p:cNvPr id="7" name="TextBox 6">
            <a:extLst>
              <a:ext uri="{FF2B5EF4-FFF2-40B4-BE49-F238E27FC236}">
                <a16:creationId xmlns:a16="http://schemas.microsoft.com/office/drawing/2014/main" id="{F06BA77E-042E-412E-944F-5F2F6FAEE411}"/>
              </a:ext>
            </a:extLst>
          </p:cNvPr>
          <p:cNvSpPr txBox="1"/>
          <p:nvPr/>
        </p:nvSpPr>
        <p:spPr>
          <a:xfrm>
            <a:off x="5789259" y="4228623"/>
            <a:ext cx="1390124" cy="369332"/>
          </a:xfrm>
          <a:prstGeom prst="rect">
            <a:avLst/>
          </a:prstGeom>
          <a:noFill/>
        </p:spPr>
        <p:txBody>
          <a:bodyPr wrap="none" rtlCol="0">
            <a:spAutoFit/>
          </a:bodyPr>
          <a:lstStyle/>
          <a:p>
            <a:r>
              <a:rPr lang="en-GB" dirty="0"/>
              <a:t>New design</a:t>
            </a:r>
          </a:p>
        </p:txBody>
      </p:sp>
      <p:pic>
        <p:nvPicPr>
          <p:cNvPr id="4" name="Picture 3">
            <a:extLst>
              <a:ext uri="{FF2B5EF4-FFF2-40B4-BE49-F238E27FC236}">
                <a16:creationId xmlns:a16="http://schemas.microsoft.com/office/drawing/2014/main" id="{010246C4-8021-4DCE-9C69-435148832258}"/>
              </a:ext>
            </a:extLst>
          </p:cNvPr>
          <p:cNvPicPr>
            <a:picLocks noChangeAspect="1"/>
          </p:cNvPicPr>
          <p:nvPr/>
        </p:nvPicPr>
        <p:blipFill>
          <a:blip r:embed="rId2"/>
          <a:stretch>
            <a:fillRect/>
          </a:stretch>
        </p:blipFill>
        <p:spPr>
          <a:xfrm>
            <a:off x="1090847" y="898315"/>
            <a:ext cx="1377668" cy="3384271"/>
          </a:xfrm>
          <a:prstGeom prst="rect">
            <a:avLst/>
          </a:prstGeom>
        </p:spPr>
      </p:pic>
      <p:sp>
        <p:nvSpPr>
          <p:cNvPr id="8" name="TextBox 7">
            <a:extLst>
              <a:ext uri="{FF2B5EF4-FFF2-40B4-BE49-F238E27FC236}">
                <a16:creationId xmlns:a16="http://schemas.microsoft.com/office/drawing/2014/main" id="{15BE3C5E-53E5-486A-9A1D-8DADAE2B0A40}"/>
              </a:ext>
            </a:extLst>
          </p:cNvPr>
          <p:cNvSpPr txBox="1"/>
          <p:nvPr/>
        </p:nvSpPr>
        <p:spPr>
          <a:xfrm>
            <a:off x="3830376" y="617210"/>
            <a:ext cx="1505540" cy="584775"/>
          </a:xfrm>
          <a:prstGeom prst="rect">
            <a:avLst/>
          </a:prstGeom>
          <a:noFill/>
        </p:spPr>
        <p:txBody>
          <a:bodyPr wrap="none" rtlCol="0">
            <a:spAutoFit/>
          </a:bodyPr>
          <a:lstStyle/>
          <a:p>
            <a:r>
              <a:rPr lang="en-GB" sz="3200" dirty="0"/>
              <a:t>H-Field</a:t>
            </a:r>
          </a:p>
        </p:txBody>
      </p:sp>
      <p:sp>
        <p:nvSpPr>
          <p:cNvPr id="11" name="TextBox 10">
            <a:extLst>
              <a:ext uri="{FF2B5EF4-FFF2-40B4-BE49-F238E27FC236}">
                <a16:creationId xmlns:a16="http://schemas.microsoft.com/office/drawing/2014/main" id="{E19FA76B-2E83-4EA5-BF4A-672C3CFD0C05}"/>
              </a:ext>
            </a:extLst>
          </p:cNvPr>
          <p:cNvSpPr txBox="1"/>
          <p:nvPr/>
        </p:nvSpPr>
        <p:spPr>
          <a:xfrm>
            <a:off x="593071" y="4651371"/>
            <a:ext cx="8102348" cy="1815882"/>
          </a:xfrm>
          <a:prstGeom prst="rect">
            <a:avLst/>
          </a:prstGeom>
          <a:noFill/>
        </p:spPr>
        <p:txBody>
          <a:bodyPr wrap="square" rtlCol="0">
            <a:spAutoFit/>
          </a:bodyPr>
          <a:lstStyle/>
          <a:p>
            <a:r>
              <a:rPr lang="en-GB" sz="1600" dirty="0"/>
              <a:t>At the very beginning of the design we had already considered choke-mode cavities but the dissipation in the radial line was not negligible and we abandoned.</a:t>
            </a:r>
          </a:p>
          <a:p>
            <a:r>
              <a:rPr lang="en-GB" sz="1600" dirty="0"/>
              <a:t> </a:t>
            </a:r>
          </a:p>
          <a:p>
            <a:r>
              <a:rPr lang="en-GB" sz="1600" dirty="0"/>
              <a:t>When we encountered strong difficulties in the mechanics of the LOM dampers, Vincent proposed this design in which, profiting of the fact that our working mode is a TM020, we could put the choke on the H-field node and this leaves the Q0 unperturbed. The price to pay is a longer structure and to provide for an efficient cooling of the choke part. </a:t>
            </a:r>
          </a:p>
        </p:txBody>
      </p:sp>
      <p:pic>
        <p:nvPicPr>
          <p:cNvPr id="12" name="Picture 11">
            <a:extLst>
              <a:ext uri="{FF2B5EF4-FFF2-40B4-BE49-F238E27FC236}">
                <a16:creationId xmlns:a16="http://schemas.microsoft.com/office/drawing/2014/main" id="{B1742EBE-F2F9-44DD-90A6-CBA7A675D86B}"/>
              </a:ext>
            </a:extLst>
          </p:cNvPr>
          <p:cNvPicPr>
            <a:picLocks noChangeAspect="1"/>
          </p:cNvPicPr>
          <p:nvPr/>
        </p:nvPicPr>
        <p:blipFill rotWithShape="1">
          <a:blip r:embed="rId3"/>
          <a:srcRect l="10471" r="25164" b="11037"/>
          <a:stretch/>
        </p:blipFill>
        <p:spPr>
          <a:xfrm>
            <a:off x="4788024" y="1624733"/>
            <a:ext cx="3208138" cy="2603890"/>
          </a:xfrm>
          <a:prstGeom prst="rect">
            <a:avLst/>
          </a:prstGeom>
        </p:spPr>
      </p:pic>
      <p:sp>
        <p:nvSpPr>
          <p:cNvPr id="3" name="Footer Placeholder 2">
            <a:extLst>
              <a:ext uri="{FF2B5EF4-FFF2-40B4-BE49-F238E27FC236}">
                <a16:creationId xmlns:a16="http://schemas.microsoft.com/office/drawing/2014/main" id="{23D5A8AC-A2AE-4CE4-BC64-6B415FE593FA}"/>
              </a:ext>
            </a:extLst>
          </p:cNvPr>
          <p:cNvSpPr>
            <a:spLocks noGrp="1"/>
          </p:cNvSpPr>
          <p:nvPr>
            <p:ph type="ftr" sz="quarter" idx="11"/>
          </p:nvPr>
        </p:nvSpPr>
        <p:spPr/>
        <p:txBody>
          <a:bodyPr/>
          <a:lstStyle/>
          <a:p>
            <a:r>
              <a:rPr lang="en-GB"/>
              <a:t>25th virtual ESLS RF Meeting - 8-9 November 2021 l A. D'Elia</a:t>
            </a:r>
          </a:p>
        </p:txBody>
      </p:sp>
      <p:sp>
        <p:nvSpPr>
          <p:cNvPr id="13" name="Slide Number Placeholder 12">
            <a:extLst>
              <a:ext uri="{FF2B5EF4-FFF2-40B4-BE49-F238E27FC236}">
                <a16:creationId xmlns:a16="http://schemas.microsoft.com/office/drawing/2014/main" id="{15A3D07F-2FAA-44B7-9FE6-B7DC207C3A86}"/>
              </a:ext>
            </a:extLst>
          </p:cNvPr>
          <p:cNvSpPr>
            <a:spLocks noGrp="1"/>
          </p:cNvSpPr>
          <p:nvPr>
            <p:ph type="sldNum" sz="quarter" idx="12"/>
          </p:nvPr>
        </p:nvSpPr>
        <p:spPr/>
        <p:txBody>
          <a:bodyPr/>
          <a:lstStyle/>
          <a:p>
            <a:r>
              <a:rPr lang="fr-FR" dirty="0"/>
              <a:t>Page </a:t>
            </a:r>
            <a:fld id="{627799B7-D61E-469A-AF14-3ABA6674A0C8}" type="slidenum">
              <a:rPr lang="en-GB" smtClean="0"/>
              <a:t>15</a:t>
            </a:fld>
            <a:endParaRPr lang="en-GB" dirty="0"/>
          </a:p>
        </p:txBody>
      </p:sp>
    </p:spTree>
    <p:extLst>
      <p:ext uri="{BB962C8B-B14F-4D97-AF65-F5344CB8AC3E}">
        <p14:creationId xmlns:p14="http://schemas.microsoft.com/office/powerpoint/2010/main" val="2879111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703E-2BB8-47DD-9ECF-2AA8E9FAF973}"/>
              </a:ext>
            </a:extLst>
          </p:cNvPr>
          <p:cNvSpPr>
            <a:spLocks noGrp="1"/>
          </p:cNvSpPr>
          <p:nvPr>
            <p:ph type="title"/>
          </p:nvPr>
        </p:nvSpPr>
        <p:spPr/>
        <p:txBody>
          <a:bodyPr/>
          <a:lstStyle/>
          <a:p>
            <a:r>
              <a:rPr lang="en-GB" dirty="0"/>
              <a:t>Mechanical integration of the ferrite loads and cooling</a:t>
            </a:r>
          </a:p>
        </p:txBody>
      </p:sp>
      <p:sp>
        <p:nvSpPr>
          <p:cNvPr id="3" name="Footer Placeholder 2">
            <a:extLst>
              <a:ext uri="{FF2B5EF4-FFF2-40B4-BE49-F238E27FC236}">
                <a16:creationId xmlns:a16="http://schemas.microsoft.com/office/drawing/2014/main" id="{0173875B-B677-4A97-8F4C-816FD01F698B}"/>
              </a:ext>
            </a:extLst>
          </p:cNvPr>
          <p:cNvSpPr>
            <a:spLocks noGrp="1"/>
          </p:cNvSpPr>
          <p:nvPr>
            <p:ph type="ftr" sz="quarter" idx="11"/>
          </p:nvPr>
        </p:nvSpPr>
        <p:spPr/>
        <p:txBody>
          <a:bodyPr/>
          <a:lstStyle/>
          <a:p>
            <a:r>
              <a:rPr lang="en-GB"/>
              <a:t>25th virtual ESLS RF Meeting - 8-9 November 2021 l A. D'Elia</a:t>
            </a:r>
          </a:p>
        </p:txBody>
      </p:sp>
      <p:pic>
        <p:nvPicPr>
          <p:cNvPr id="10" name="Picture 9">
            <a:extLst>
              <a:ext uri="{FF2B5EF4-FFF2-40B4-BE49-F238E27FC236}">
                <a16:creationId xmlns:a16="http://schemas.microsoft.com/office/drawing/2014/main" id="{EDC1C2B5-D16C-473E-A48D-799BA244CB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925" t="11775" r="33860" b="18363"/>
          <a:stretch/>
        </p:blipFill>
        <p:spPr>
          <a:xfrm>
            <a:off x="3004664" y="2162198"/>
            <a:ext cx="3134672" cy="3339987"/>
          </a:xfrm>
          <a:prstGeom prst="rect">
            <a:avLst/>
          </a:prstGeom>
        </p:spPr>
      </p:pic>
      <p:pic>
        <p:nvPicPr>
          <p:cNvPr id="6" name="Picture 5">
            <a:extLst>
              <a:ext uri="{FF2B5EF4-FFF2-40B4-BE49-F238E27FC236}">
                <a16:creationId xmlns:a16="http://schemas.microsoft.com/office/drawing/2014/main" id="{3CBD9390-96CD-4BF5-91D3-02E0C6A374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163" t="10820" r="34250" b="10763"/>
          <a:stretch/>
        </p:blipFill>
        <p:spPr>
          <a:xfrm>
            <a:off x="6170806" y="1223048"/>
            <a:ext cx="2961622" cy="3324269"/>
          </a:xfrm>
          <a:prstGeom prst="rect">
            <a:avLst/>
          </a:prstGeom>
        </p:spPr>
      </p:pic>
      <p:pic>
        <p:nvPicPr>
          <p:cNvPr id="12" name="Picture 11">
            <a:extLst>
              <a:ext uri="{FF2B5EF4-FFF2-40B4-BE49-F238E27FC236}">
                <a16:creationId xmlns:a16="http://schemas.microsoft.com/office/drawing/2014/main" id="{FECFB754-5100-4DD5-8C44-C305AF0F80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126" t="10842" r="34650" b="19295"/>
          <a:stretch/>
        </p:blipFill>
        <p:spPr>
          <a:xfrm>
            <a:off x="8102" y="1223432"/>
            <a:ext cx="2965092" cy="3158469"/>
          </a:xfrm>
          <a:prstGeom prst="rect">
            <a:avLst/>
          </a:prstGeom>
        </p:spPr>
      </p:pic>
      <p:sp>
        <p:nvSpPr>
          <p:cNvPr id="15" name="Slide Number Placeholder 14">
            <a:extLst>
              <a:ext uri="{FF2B5EF4-FFF2-40B4-BE49-F238E27FC236}">
                <a16:creationId xmlns:a16="http://schemas.microsoft.com/office/drawing/2014/main" id="{47A3AD1F-562D-40DD-A475-F35B65522B4A}"/>
              </a:ext>
            </a:extLst>
          </p:cNvPr>
          <p:cNvSpPr>
            <a:spLocks noGrp="1"/>
          </p:cNvSpPr>
          <p:nvPr>
            <p:ph type="sldNum" sz="quarter" idx="12"/>
          </p:nvPr>
        </p:nvSpPr>
        <p:spPr/>
        <p:txBody>
          <a:bodyPr/>
          <a:lstStyle/>
          <a:p>
            <a:r>
              <a:rPr lang="fr-FR" dirty="0"/>
              <a:t>Page </a:t>
            </a:r>
            <a:fld id="{627799B7-D61E-469A-AF14-3ABA6674A0C8}" type="slidenum">
              <a:rPr lang="en-GB" smtClean="0"/>
              <a:t>16</a:t>
            </a:fld>
            <a:endParaRPr lang="en-GB" dirty="0"/>
          </a:p>
        </p:txBody>
      </p:sp>
    </p:spTree>
    <p:extLst>
      <p:ext uri="{BB962C8B-B14F-4D97-AF65-F5344CB8AC3E}">
        <p14:creationId xmlns:p14="http://schemas.microsoft.com/office/powerpoint/2010/main" val="2871277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6749-5958-43AE-B726-FC79A00A2AFE}"/>
              </a:ext>
            </a:extLst>
          </p:cNvPr>
          <p:cNvSpPr>
            <a:spLocks noGrp="1"/>
          </p:cNvSpPr>
          <p:nvPr>
            <p:ph type="title"/>
          </p:nvPr>
        </p:nvSpPr>
        <p:spPr/>
        <p:txBody>
          <a:bodyPr/>
          <a:lstStyle/>
          <a:p>
            <a:r>
              <a:rPr lang="en-GB" dirty="0"/>
              <a:t>Possible configurations</a:t>
            </a:r>
          </a:p>
        </p:txBody>
      </p:sp>
      <p:grpSp>
        <p:nvGrpSpPr>
          <p:cNvPr id="24" name="Group 23">
            <a:extLst>
              <a:ext uri="{FF2B5EF4-FFF2-40B4-BE49-F238E27FC236}">
                <a16:creationId xmlns:a16="http://schemas.microsoft.com/office/drawing/2014/main" id="{82BBC455-9FA9-42AC-A404-FF17DF7F6837}"/>
              </a:ext>
            </a:extLst>
          </p:cNvPr>
          <p:cNvGrpSpPr/>
          <p:nvPr/>
        </p:nvGrpSpPr>
        <p:grpSpPr>
          <a:xfrm>
            <a:off x="2684930" y="835566"/>
            <a:ext cx="3717560" cy="2023420"/>
            <a:chOff x="2713220" y="1086808"/>
            <a:chExt cx="3717560" cy="2023420"/>
          </a:xfrm>
        </p:grpSpPr>
        <p:pic>
          <p:nvPicPr>
            <p:cNvPr id="9" name="Picture 8">
              <a:extLst>
                <a:ext uri="{FF2B5EF4-FFF2-40B4-BE49-F238E27FC236}">
                  <a16:creationId xmlns:a16="http://schemas.microsoft.com/office/drawing/2014/main" id="{120ED8DE-5CE2-4CD7-B49A-3F9349479CDA}"/>
                </a:ext>
              </a:extLst>
            </p:cNvPr>
            <p:cNvPicPr>
              <a:picLocks noChangeAspect="1"/>
            </p:cNvPicPr>
            <p:nvPr/>
          </p:nvPicPr>
          <p:blipFill rotWithShape="1">
            <a:blip r:embed="rId2"/>
            <a:srcRect l="23478" t="38043" r="21636" b="22936"/>
            <a:stretch/>
          </p:blipFill>
          <p:spPr>
            <a:xfrm>
              <a:off x="2713220" y="1428098"/>
              <a:ext cx="3717560" cy="1682130"/>
            </a:xfrm>
            <a:prstGeom prst="rect">
              <a:avLst/>
            </a:prstGeom>
          </p:spPr>
        </p:pic>
        <p:sp>
          <p:nvSpPr>
            <p:cNvPr id="21" name="TextBox 20">
              <a:extLst>
                <a:ext uri="{FF2B5EF4-FFF2-40B4-BE49-F238E27FC236}">
                  <a16:creationId xmlns:a16="http://schemas.microsoft.com/office/drawing/2014/main" id="{B3D63149-7DCC-4E1A-932D-0F9EDF8D5497}"/>
                </a:ext>
              </a:extLst>
            </p:cNvPr>
            <p:cNvSpPr txBox="1"/>
            <p:nvPr/>
          </p:nvSpPr>
          <p:spPr>
            <a:xfrm>
              <a:off x="2987824" y="1086808"/>
              <a:ext cx="2929007" cy="369332"/>
            </a:xfrm>
            <a:prstGeom prst="rect">
              <a:avLst/>
            </a:prstGeom>
            <a:noFill/>
          </p:spPr>
          <p:txBody>
            <a:bodyPr wrap="none" rtlCol="0">
              <a:spAutoFit/>
            </a:bodyPr>
            <a:lstStyle/>
            <a:p>
              <a:r>
                <a:rPr lang="en-GB" dirty="0"/>
                <a:t>2-Cell Choke Mode Cavity </a:t>
              </a:r>
            </a:p>
          </p:txBody>
        </p:sp>
      </p:grpSp>
      <p:grpSp>
        <p:nvGrpSpPr>
          <p:cNvPr id="25" name="Group 24">
            <a:extLst>
              <a:ext uri="{FF2B5EF4-FFF2-40B4-BE49-F238E27FC236}">
                <a16:creationId xmlns:a16="http://schemas.microsoft.com/office/drawing/2014/main" id="{953BDD98-2E8E-4F37-B02A-ECC1E828CAF7}"/>
              </a:ext>
            </a:extLst>
          </p:cNvPr>
          <p:cNvGrpSpPr/>
          <p:nvPr/>
        </p:nvGrpSpPr>
        <p:grpSpPr>
          <a:xfrm>
            <a:off x="247452" y="3007472"/>
            <a:ext cx="8718698" cy="1983085"/>
            <a:chOff x="258527" y="3572192"/>
            <a:chExt cx="8718698" cy="1983085"/>
          </a:xfrm>
        </p:grpSpPr>
        <p:grpSp>
          <p:nvGrpSpPr>
            <p:cNvPr id="20" name="Group 19">
              <a:extLst>
                <a:ext uri="{FF2B5EF4-FFF2-40B4-BE49-F238E27FC236}">
                  <a16:creationId xmlns:a16="http://schemas.microsoft.com/office/drawing/2014/main" id="{72438F03-1501-414A-A926-2FDB82375D7C}"/>
                </a:ext>
              </a:extLst>
            </p:cNvPr>
            <p:cNvGrpSpPr/>
            <p:nvPr/>
          </p:nvGrpSpPr>
          <p:grpSpPr>
            <a:xfrm>
              <a:off x="258527" y="3922523"/>
              <a:ext cx="8718698" cy="1632754"/>
              <a:chOff x="204533" y="3603212"/>
              <a:chExt cx="8718698" cy="1632754"/>
            </a:xfrm>
          </p:grpSpPr>
          <p:sp>
            <p:nvSpPr>
              <p:cNvPr id="8" name="TextBox 7">
                <a:extLst>
                  <a:ext uri="{FF2B5EF4-FFF2-40B4-BE49-F238E27FC236}">
                    <a16:creationId xmlns:a16="http://schemas.microsoft.com/office/drawing/2014/main" id="{8A3783E2-88F5-47A7-A1BE-ECE66962F738}"/>
                  </a:ext>
                </a:extLst>
              </p:cNvPr>
              <p:cNvSpPr txBox="1"/>
              <p:nvPr/>
            </p:nvSpPr>
            <p:spPr>
              <a:xfrm>
                <a:off x="4017746" y="3862246"/>
                <a:ext cx="606256" cy="1107996"/>
              </a:xfrm>
              <a:prstGeom prst="rect">
                <a:avLst/>
              </a:prstGeom>
              <a:noFill/>
            </p:spPr>
            <p:txBody>
              <a:bodyPr wrap="none" rtlCol="0">
                <a:spAutoFit/>
              </a:bodyPr>
              <a:lstStyle/>
              <a:p>
                <a:r>
                  <a:rPr lang="en-GB" sz="6600" dirty="0"/>
                  <a:t>=</a:t>
                </a:r>
              </a:p>
            </p:txBody>
          </p:sp>
          <p:grpSp>
            <p:nvGrpSpPr>
              <p:cNvPr id="19" name="Group 18">
                <a:extLst>
                  <a:ext uri="{FF2B5EF4-FFF2-40B4-BE49-F238E27FC236}">
                    <a16:creationId xmlns:a16="http://schemas.microsoft.com/office/drawing/2014/main" id="{ADCC0006-58E3-4F70-AE0E-8F6FEF94A170}"/>
                  </a:ext>
                </a:extLst>
              </p:cNvPr>
              <p:cNvGrpSpPr/>
              <p:nvPr/>
            </p:nvGrpSpPr>
            <p:grpSpPr>
              <a:xfrm>
                <a:off x="204533" y="3665568"/>
                <a:ext cx="3880408" cy="1565545"/>
                <a:chOff x="204533" y="3665568"/>
                <a:chExt cx="3880408" cy="1565545"/>
              </a:xfrm>
            </p:grpSpPr>
            <p:pic>
              <p:nvPicPr>
                <p:cNvPr id="13" name="Picture 12">
                  <a:extLst>
                    <a:ext uri="{FF2B5EF4-FFF2-40B4-BE49-F238E27FC236}">
                      <a16:creationId xmlns:a16="http://schemas.microsoft.com/office/drawing/2014/main" id="{9A2945EB-01C4-4016-ADE4-810EB2055F6B}"/>
                    </a:ext>
                  </a:extLst>
                </p:cNvPr>
                <p:cNvPicPr>
                  <a:picLocks noChangeAspect="1"/>
                </p:cNvPicPr>
                <p:nvPr/>
              </p:nvPicPr>
              <p:blipFill rotWithShape="1">
                <a:blip r:embed="rId2"/>
                <a:srcRect l="23478" t="38043" r="21636" b="22936"/>
                <a:stretch/>
              </p:blipFill>
              <p:spPr>
                <a:xfrm>
                  <a:off x="1286502" y="3897329"/>
                  <a:ext cx="2798439" cy="1266244"/>
                </a:xfrm>
                <a:prstGeom prst="rect">
                  <a:avLst/>
                </a:prstGeom>
              </p:spPr>
            </p:pic>
            <p:pic>
              <p:nvPicPr>
                <p:cNvPr id="14" name="Picture 13">
                  <a:extLst>
                    <a:ext uri="{FF2B5EF4-FFF2-40B4-BE49-F238E27FC236}">
                      <a16:creationId xmlns:a16="http://schemas.microsoft.com/office/drawing/2014/main" id="{0107A098-6E40-4820-A717-6656752C558D}"/>
                    </a:ext>
                  </a:extLst>
                </p:cNvPr>
                <p:cNvPicPr>
                  <a:picLocks noChangeAspect="1"/>
                </p:cNvPicPr>
                <p:nvPr/>
              </p:nvPicPr>
              <p:blipFill rotWithShape="1">
                <a:blip r:embed="rId3"/>
                <a:srcRect l="44754" t="33271" r="44669" b="15352"/>
                <a:stretch/>
              </p:blipFill>
              <p:spPr>
                <a:xfrm>
                  <a:off x="204533" y="3665568"/>
                  <a:ext cx="506431" cy="1565545"/>
                </a:xfrm>
                <a:prstGeom prst="rect">
                  <a:avLst/>
                </a:prstGeom>
              </p:spPr>
            </p:pic>
            <p:sp>
              <p:nvSpPr>
                <p:cNvPr id="15" name="TextBox 14">
                  <a:extLst>
                    <a:ext uri="{FF2B5EF4-FFF2-40B4-BE49-F238E27FC236}">
                      <a16:creationId xmlns:a16="http://schemas.microsoft.com/office/drawing/2014/main" id="{699ECFDA-AF47-46CA-B4E7-78F8C981F796}"/>
                    </a:ext>
                  </a:extLst>
                </p:cNvPr>
                <p:cNvSpPr txBox="1"/>
                <p:nvPr/>
              </p:nvSpPr>
              <p:spPr>
                <a:xfrm>
                  <a:off x="759571" y="4019296"/>
                  <a:ext cx="606256" cy="1107996"/>
                </a:xfrm>
                <a:prstGeom prst="rect">
                  <a:avLst/>
                </a:prstGeom>
                <a:noFill/>
              </p:spPr>
              <p:txBody>
                <a:bodyPr wrap="none" rtlCol="0">
                  <a:spAutoFit/>
                </a:bodyPr>
                <a:lstStyle/>
                <a:p>
                  <a:r>
                    <a:rPr lang="en-GB" sz="6600" dirty="0"/>
                    <a:t>+</a:t>
                  </a:r>
                </a:p>
              </p:txBody>
            </p:sp>
          </p:grpSp>
          <p:grpSp>
            <p:nvGrpSpPr>
              <p:cNvPr id="18" name="Group 17">
                <a:extLst>
                  <a:ext uri="{FF2B5EF4-FFF2-40B4-BE49-F238E27FC236}">
                    <a16:creationId xmlns:a16="http://schemas.microsoft.com/office/drawing/2014/main" id="{2356F460-E41F-42B8-A1F9-64FF60504495}"/>
                  </a:ext>
                </a:extLst>
              </p:cNvPr>
              <p:cNvGrpSpPr/>
              <p:nvPr/>
            </p:nvGrpSpPr>
            <p:grpSpPr>
              <a:xfrm>
                <a:off x="4688586" y="3603212"/>
                <a:ext cx="4234645" cy="1632754"/>
                <a:chOff x="4688586" y="3603212"/>
                <a:chExt cx="4234645" cy="1632754"/>
              </a:xfrm>
            </p:grpSpPr>
            <p:pic>
              <p:nvPicPr>
                <p:cNvPr id="6" name="Picture 5">
                  <a:extLst>
                    <a:ext uri="{FF2B5EF4-FFF2-40B4-BE49-F238E27FC236}">
                      <a16:creationId xmlns:a16="http://schemas.microsoft.com/office/drawing/2014/main" id="{80465518-C288-48A2-A011-37F82E36B53C}"/>
                    </a:ext>
                  </a:extLst>
                </p:cNvPr>
                <p:cNvPicPr>
                  <a:picLocks noChangeAspect="1"/>
                </p:cNvPicPr>
                <p:nvPr/>
              </p:nvPicPr>
              <p:blipFill rotWithShape="1">
                <a:blip r:embed="rId3"/>
                <a:srcRect l="55361" t="33271" r="7311" b="15352"/>
                <a:stretch/>
              </p:blipFill>
              <p:spPr>
                <a:xfrm>
                  <a:off x="7215523" y="3603212"/>
                  <a:ext cx="1707708" cy="1495904"/>
                </a:xfrm>
                <a:prstGeom prst="rect">
                  <a:avLst/>
                </a:prstGeom>
              </p:spPr>
            </p:pic>
            <p:pic>
              <p:nvPicPr>
                <p:cNvPr id="16" name="Picture 15">
                  <a:extLst>
                    <a:ext uri="{FF2B5EF4-FFF2-40B4-BE49-F238E27FC236}">
                      <a16:creationId xmlns:a16="http://schemas.microsoft.com/office/drawing/2014/main" id="{7C789514-4B14-4966-BCA2-1F12387DBD39}"/>
                    </a:ext>
                  </a:extLst>
                </p:cNvPr>
                <p:cNvPicPr>
                  <a:picLocks noChangeAspect="1"/>
                </p:cNvPicPr>
                <p:nvPr/>
              </p:nvPicPr>
              <p:blipFill rotWithShape="1">
                <a:blip r:embed="rId3"/>
                <a:srcRect l="19040" t="33271" r="44323" b="15352"/>
                <a:stretch/>
              </p:blipFill>
              <p:spPr>
                <a:xfrm>
                  <a:off x="4688586" y="3603212"/>
                  <a:ext cx="1643819" cy="1467089"/>
                </a:xfrm>
                <a:prstGeom prst="rect">
                  <a:avLst/>
                </a:prstGeom>
              </p:spPr>
            </p:pic>
            <p:sp>
              <p:nvSpPr>
                <p:cNvPr id="17" name="TextBox 16">
                  <a:extLst>
                    <a:ext uri="{FF2B5EF4-FFF2-40B4-BE49-F238E27FC236}">
                      <a16:creationId xmlns:a16="http://schemas.microsoft.com/office/drawing/2014/main" id="{6FBC2CC0-56D9-406D-BFF8-65E526A93106}"/>
                    </a:ext>
                  </a:extLst>
                </p:cNvPr>
                <p:cNvSpPr txBox="1"/>
                <p:nvPr/>
              </p:nvSpPr>
              <p:spPr>
                <a:xfrm>
                  <a:off x="6285170" y="4127970"/>
                  <a:ext cx="1031051" cy="1107996"/>
                </a:xfrm>
                <a:prstGeom prst="rect">
                  <a:avLst/>
                </a:prstGeom>
                <a:noFill/>
              </p:spPr>
              <p:txBody>
                <a:bodyPr wrap="none" rtlCol="0">
                  <a:spAutoFit/>
                </a:bodyPr>
                <a:lstStyle/>
                <a:p>
                  <a:r>
                    <a:rPr lang="en-GB" sz="6600" dirty="0"/>
                    <a:t>…</a:t>
                  </a:r>
                </a:p>
              </p:txBody>
            </p:sp>
          </p:grpSp>
        </p:grpSp>
        <p:sp>
          <p:nvSpPr>
            <p:cNvPr id="22" name="TextBox 21">
              <a:extLst>
                <a:ext uri="{FF2B5EF4-FFF2-40B4-BE49-F238E27FC236}">
                  <a16:creationId xmlns:a16="http://schemas.microsoft.com/office/drawing/2014/main" id="{92FD1E41-AB44-41AC-B4C3-518F296DE3FD}"/>
                </a:ext>
              </a:extLst>
            </p:cNvPr>
            <p:cNvSpPr txBox="1"/>
            <p:nvPr/>
          </p:nvSpPr>
          <p:spPr>
            <a:xfrm>
              <a:off x="3258840" y="3572192"/>
              <a:ext cx="2967479" cy="369332"/>
            </a:xfrm>
            <a:prstGeom prst="rect">
              <a:avLst/>
            </a:prstGeom>
            <a:noFill/>
          </p:spPr>
          <p:txBody>
            <a:bodyPr wrap="none" rtlCol="0">
              <a:spAutoFit/>
            </a:bodyPr>
            <a:lstStyle/>
            <a:p>
              <a:r>
                <a:rPr lang="en-GB" dirty="0"/>
                <a:t>N-Cell Choke Mode Cavity </a:t>
              </a:r>
            </a:p>
          </p:txBody>
        </p:sp>
      </p:grpSp>
      <p:sp>
        <p:nvSpPr>
          <p:cNvPr id="26" name="Rectangle 25">
            <a:extLst>
              <a:ext uri="{FF2B5EF4-FFF2-40B4-BE49-F238E27FC236}">
                <a16:creationId xmlns:a16="http://schemas.microsoft.com/office/drawing/2014/main" id="{ABABC300-FD83-46F1-8B0E-72F5C644EF73}"/>
              </a:ext>
            </a:extLst>
          </p:cNvPr>
          <p:cNvSpPr/>
          <p:nvPr/>
        </p:nvSpPr>
        <p:spPr>
          <a:xfrm>
            <a:off x="710413" y="5337134"/>
            <a:ext cx="8303226" cy="923330"/>
          </a:xfrm>
          <a:prstGeom prst="rect">
            <a:avLst/>
          </a:prstGeom>
        </p:spPr>
        <p:txBody>
          <a:bodyPr wrap="square">
            <a:spAutoFit/>
          </a:bodyPr>
          <a:lstStyle/>
          <a:p>
            <a:r>
              <a:rPr lang="en-GB" dirty="0"/>
              <a:t>It is worth noting that the standard cell is the same as in slide #4 </a:t>
            </a:r>
            <a:r>
              <a:rPr lang="en-GB" dirty="0">
                <a:sym typeface="Wingdings" panose="05000000000000000000" pitchFamily="2" charset="2"/>
              </a:rPr>
              <a:t> </a:t>
            </a:r>
            <a:r>
              <a:rPr lang="en-GB" dirty="0"/>
              <a:t>mechanical integration and cooling system of the disks do not change </a:t>
            </a:r>
            <a:r>
              <a:rPr lang="en-GB" dirty="0" err="1"/>
              <a:t>w.r.t.</a:t>
            </a:r>
            <a:r>
              <a:rPr lang="en-GB" dirty="0"/>
              <a:t> the former design. </a:t>
            </a:r>
          </a:p>
        </p:txBody>
      </p:sp>
      <p:sp>
        <p:nvSpPr>
          <p:cNvPr id="27" name="Footer Placeholder 26">
            <a:extLst>
              <a:ext uri="{FF2B5EF4-FFF2-40B4-BE49-F238E27FC236}">
                <a16:creationId xmlns:a16="http://schemas.microsoft.com/office/drawing/2014/main" id="{7D00ADE0-6A8F-4FDD-A5BF-578B1644DB0D}"/>
              </a:ext>
            </a:extLst>
          </p:cNvPr>
          <p:cNvSpPr>
            <a:spLocks noGrp="1"/>
          </p:cNvSpPr>
          <p:nvPr>
            <p:ph type="ftr" sz="quarter" idx="11"/>
          </p:nvPr>
        </p:nvSpPr>
        <p:spPr/>
        <p:txBody>
          <a:bodyPr/>
          <a:lstStyle/>
          <a:p>
            <a:r>
              <a:rPr lang="en-GB"/>
              <a:t>25th virtual ESLS RF Meeting - 8-9 November 2021 l A. D'Elia</a:t>
            </a:r>
          </a:p>
        </p:txBody>
      </p:sp>
      <p:sp>
        <p:nvSpPr>
          <p:cNvPr id="28" name="Slide Number Placeholder 27">
            <a:extLst>
              <a:ext uri="{FF2B5EF4-FFF2-40B4-BE49-F238E27FC236}">
                <a16:creationId xmlns:a16="http://schemas.microsoft.com/office/drawing/2014/main" id="{A8D4580C-8593-49CC-B035-EB18F58ED616}"/>
              </a:ext>
            </a:extLst>
          </p:cNvPr>
          <p:cNvSpPr>
            <a:spLocks noGrp="1"/>
          </p:cNvSpPr>
          <p:nvPr>
            <p:ph type="sldNum" sz="quarter" idx="12"/>
          </p:nvPr>
        </p:nvSpPr>
        <p:spPr/>
        <p:txBody>
          <a:bodyPr/>
          <a:lstStyle/>
          <a:p>
            <a:r>
              <a:rPr lang="fr-FR" dirty="0"/>
              <a:t>Page </a:t>
            </a:r>
            <a:fld id="{627799B7-D61E-469A-AF14-3ABA6674A0C8}" type="slidenum">
              <a:rPr lang="en-GB" smtClean="0"/>
              <a:t>17</a:t>
            </a:fld>
            <a:endParaRPr lang="en-GB" dirty="0"/>
          </a:p>
        </p:txBody>
      </p:sp>
    </p:spTree>
    <p:extLst>
      <p:ext uri="{BB962C8B-B14F-4D97-AF65-F5344CB8AC3E}">
        <p14:creationId xmlns:p14="http://schemas.microsoft.com/office/powerpoint/2010/main" val="287920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D548-D900-4933-AAC1-3EEAC6B3F486}"/>
              </a:ext>
            </a:extLst>
          </p:cNvPr>
          <p:cNvSpPr>
            <a:spLocks noGrp="1"/>
          </p:cNvSpPr>
          <p:nvPr>
            <p:ph type="title"/>
          </p:nvPr>
        </p:nvSpPr>
        <p:spPr/>
        <p:txBody>
          <a:bodyPr/>
          <a:lstStyle/>
          <a:p>
            <a:r>
              <a:rPr lang="en-GB" dirty="0"/>
              <a:t>Figures of merit</a:t>
            </a:r>
          </a:p>
        </p:txBody>
      </p:sp>
      <p:grpSp>
        <p:nvGrpSpPr>
          <p:cNvPr id="4" name="Group 3">
            <a:extLst>
              <a:ext uri="{FF2B5EF4-FFF2-40B4-BE49-F238E27FC236}">
                <a16:creationId xmlns:a16="http://schemas.microsoft.com/office/drawing/2014/main" id="{02277669-CEA2-4F71-BDB0-65800F51D3AF}"/>
              </a:ext>
            </a:extLst>
          </p:cNvPr>
          <p:cNvGrpSpPr/>
          <p:nvPr/>
        </p:nvGrpSpPr>
        <p:grpSpPr>
          <a:xfrm>
            <a:off x="5158647" y="612970"/>
            <a:ext cx="3456263" cy="2200198"/>
            <a:chOff x="8447714" y="98894"/>
            <a:chExt cx="3456263" cy="2200198"/>
          </a:xfrm>
        </p:grpSpPr>
        <p:pic>
          <p:nvPicPr>
            <p:cNvPr id="5" name="Picture 4">
              <a:extLst>
                <a:ext uri="{FF2B5EF4-FFF2-40B4-BE49-F238E27FC236}">
                  <a16:creationId xmlns:a16="http://schemas.microsoft.com/office/drawing/2014/main" id="{106EF1D7-A9AD-427C-9B08-82CA4CE5DF63}"/>
                </a:ext>
              </a:extLst>
            </p:cNvPr>
            <p:cNvPicPr>
              <a:picLocks noChangeAspect="1"/>
            </p:cNvPicPr>
            <p:nvPr/>
          </p:nvPicPr>
          <p:blipFill rotWithShape="1">
            <a:blip r:embed="rId2"/>
            <a:srcRect l="10710" t="19328" r="15954" b="19633"/>
            <a:stretch/>
          </p:blipFill>
          <p:spPr>
            <a:xfrm>
              <a:off x="8447714" y="468226"/>
              <a:ext cx="3456263" cy="1830866"/>
            </a:xfrm>
            <a:prstGeom prst="rect">
              <a:avLst/>
            </a:prstGeom>
          </p:spPr>
        </p:pic>
        <p:sp>
          <p:nvSpPr>
            <p:cNvPr id="6" name="TextBox 5">
              <a:extLst>
                <a:ext uri="{FF2B5EF4-FFF2-40B4-BE49-F238E27FC236}">
                  <a16:creationId xmlns:a16="http://schemas.microsoft.com/office/drawing/2014/main" id="{C3A2FD69-9190-4170-ABD1-D1E67829EBE6}"/>
                </a:ext>
              </a:extLst>
            </p:cNvPr>
            <p:cNvSpPr txBox="1"/>
            <p:nvPr/>
          </p:nvSpPr>
          <p:spPr>
            <a:xfrm>
              <a:off x="9751690" y="98894"/>
              <a:ext cx="848309" cy="369332"/>
            </a:xfrm>
            <a:prstGeom prst="rect">
              <a:avLst/>
            </a:prstGeom>
            <a:noFill/>
          </p:spPr>
          <p:txBody>
            <a:bodyPr wrap="none" rtlCol="0">
              <a:spAutoFit/>
            </a:bodyPr>
            <a:lstStyle/>
            <a:p>
              <a:r>
                <a:rPr lang="en-GB" dirty="0"/>
                <a:t>H-Field</a:t>
              </a:r>
            </a:p>
          </p:txBody>
        </p:sp>
      </p:grpSp>
      <p:grpSp>
        <p:nvGrpSpPr>
          <p:cNvPr id="9" name="Group 8">
            <a:extLst>
              <a:ext uri="{FF2B5EF4-FFF2-40B4-BE49-F238E27FC236}">
                <a16:creationId xmlns:a16="http://schemas.microsoft.com/office/drawing/2014/main" id="{CED73978-1213-4ED8-AEEE-0D982DD34409}"/>
              </a:ext>
            </a:extLst>
          </p:cNvPr>
          <p:cNvGrpSpPr/>
          <p:nvPr/>
        </p:nvGrpSpPr>
        <p:grpSpPr>
          <a:xfrm>
            <a:off x="727199" y="633203"/>
            <a:ext cx="3267231" cy="2118109"/>
            <a:chOff x="727200" y="836712"/>
            <a:chExt cx="3267231" cy="2118109"/>
          </a:xfrm>
        </p:grpSpPr>
        <p:pic>
          <p:nvPicPr>
            <p:cNvPr id="7" name="Picture 6">
              <a:extLst>
                <a:ext uri="{FF2B5EF4-FFF2-40B4-BE49-F238E27FC236}">
                  <a16:creationId xmlns:a16="http://schemas.microsoft.com/office/drawing/2014/main" id="{E36E2C54-3865-43D2-A942-B1181E9CB639}"/>
                </a:ext>
              </a:extLst>
            </p:cNvPr>
            <p:cNvPicPr>
              <a:picLocks noChangeAspect="1"/>
            </p:cNvPicPr>
            <p:nvPr/>
          </p:nvPicPr>
          <p:blipFill>
            <a:blip r:embed="rId3"/>
            <a:stretch>
              <a:fillRect/>
            </a:stretch>
          </p:blipFill>
          <p:spPr>
            <a:xfrm>
              <a:off x="727200" y="1419956"/>
              <a:ext cx="3267231" cy="1534865"/>
            </a:xfrm>
            <a:prstGeom prst="rect">
              <a:avLst/>
            </a:prstGeom>
          </p:spPr>
        </p:pic>
        <p:sp>
          <p:nvSpPr>
            <p:cNvPr id="8" name="TextBox 7">
              <a:extLst>
                <a:ext uri="{FF2B5EF4-FFF2-40B4-BE49-F238E27FC236}">
                  <a16:creationId xmlns:a16="http://schemas.microsoft.com/office/drawing/2014/main" id="{81879FA4-BC92-4017-8560-D150B81BDF57}"/>
                </a:ext>
              </a:extLst>
            </p:cNvPr>
            <p:cNvSpPr txBox="1"/>
            <p:nvPr/>
          </p:nvSpPr>
          <p:spPr>
            <a:xfrm>
              <a:off x="1763688" y="836712"/>
              <a:ext cx="848309" cy="369332"/>
            </a:xfrm>
            <a:prstGeom prst="rect">
              <a:avLst/>
            </a:prstGeom>
            <a:noFill/>
          </p:spPr>
          <p:txBody>
            <a:bodyPr wrap="none" rtlCol="0">
              <a:spAutoFit/>
            </a:bodyPr>
            <a:lstStyle/>
            <a:p>
              <a:r>
                <a:rPr lang="en-GB" dirty="0"/>
                <a:t>H-Field</a:t>
              </a:r>
            </a:p>
          </p:txBody>
        </p:sp>
      </p:grpSp>
      <p:graphicFrame>
        <p:nvGraphicFramePr>
          <p:cNvPr id="10" name="Table 9">
            <a:extLst>
              <a:ext uri="{FF2B5EF4-FFF2-40B4-BE49-F238E27FC236}">
                <a16:creationId xmlns:a16="http://schemas.microsoft.com/office/drawing/2014/main" id="{77EC37F4-A4EB-421E-88E9-4225370372F1}"/>
              </a:ext>
            </a:extLst>
          </p:cNvPr>
          <p:cNvGraphicFramePr>
            <a:graphicFrameLocks noGrp="1"/>
          </p:cNvGraphicFramePr>
          <p:nvPr>
            <p:extLst>
              <p:ext uri="{D42A27DB-BD31-4B8C-83A1-F6EECF244321}">
                <p14:modId xmlns:p14="http://schemas.microsoft.com/office/powerpoint/2010/main" val="377836188"/>
              </p:ext>
            </p:extLst>
          </p:nvPr>
        </p:nvGraphicFramePr>
        <p:xfrm>
          <a:off x="727199" y="2967157"/>
          <a:ext cx="7776875" cy="2529840"/>
        </p:xfrm>
        <a:graphic>
          <a:graphicData uri="http://schemas.openxmlformats.org/drawingml/2006/table">
            <a:tbl>
              <a:tblPr firstRow="1" bandRow="1">
                <a:tableStyleId>{5940675A-B579-460E-94D1-54222C63F5DA}</a:tableStyleId>
              </a:tblPr>
              <a:tblGrid>
                <a:gridCol w="2417072">
                  <a:extLst>
                    <a:ext uri="{9D8B030D-6E8A-4147-A177-3AD203B41FA5}">
                      <a16:colId xmlns:a16="http://schemas.microsoft.com/office/drawing/2014/main" val="20000"/>
                    </a:ext>
                  </a:extLst>
                </a:gridCol>
                <a:gridCol w="1306284">
                  <a:extLst>
                    <a:ext uri="{9D8B030D-6E8A-4147-A177-3AD203B41FA5}">
                      <a16:colId xmlns:a16="http://schemas.microsoft.com/office/drawing/2014/main" val="1898852975"/>
                    </a:ext>
                  </a:extLst>
                </a:gridCol>
                <a:gridCol w="1163072">
                  <a:extLst>
                    <a:ext uri="{9D8B030D-6E8A-4147-A177-3AD203B41FA5}">
                      <a16:colId xmlns:a16="http://schemas.microsoft.com/office/drawing/2014/main" val="1759293308"/>
                    </a:ext>
                  </a:extLst>
                </a:gridCol>
                <a:gridCol w="1450058">
                  <a:extLst>
                    <a:ext uri="{9D8B030D-6E8A-4147-A177-3AD203B41FA5}">
                      <a16:colId xmlns:a16="http://schemas.microsoft.com/office/drawing/2014/main" val="2743232152"/>
                    </a:ext>
                  </a:extLst>
                </a:gridCol>
                <a:gridCol w="1440389">
                  <a:extLst>
                    <a:ext uri="{9D8B030D-6E8A-4147-A177-3AD203B41FA5}">
                      <a16:colId xmlns:a16="http://schemas.microsoft.com/office/drawing/2014/main" val="333401174"/>
                    </a:ext>
                  </a:extLst>
                </a:gridCol>
              </a:tblGrid>
              <a:tr h="323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Cavity type</a:t>
                      </a:r>
                      <a:endParaRPr lang="en-GB" sz="1600" b="1" dirty="0"/>
                    </a:p>
                  </a:txBody>
                  <a:tcPr anchor="ctr">
                    <a:lnL w="635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u="none" dirty="0"/>
                        <a:t>2-Cell Choke</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4-Cell Choke</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3-Cell Choke</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87359996"/>
                  </a:ext>
                </a:extLst>
              </a:tr>
              <a:tr h="323911">
                <a:tc>
                  <a:txBody>
                    <a:bodyPr/>
                    <a:lstStyle/>
                    <a:p>
                      <a:pPr algn="l"/>
                      <a:r>
                        <a:rPr lang="en-GB" sz="1600" b="1" dirty="0"/>
                        <a:t>Number of cavities</a:t>
                      </a:r>
                    </a:p>
                  </a:txBody>
                  <a:tcPr anchor="ctr">
                    <a:lnL w="635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u="none" dirty="0"/>
                        <a:t>3</a:t>
                      </a:r>
                    </a:p>
                  </a:txBody>
                  <a:tcPr anchor="ctr">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4</a:t>
                      </a:r>
                    </a:p>
                  </a:txBody>
                  <a:tcPr anchor="ctr">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2</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t>3</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323911">
                <a:tc>
                  <a:txBody>
                    <a:bodyPr/>
                    <a:lstStyle/>
                    <a:p>
                      <a:pPr algn="l"/>
                      <a:r>
                        <a:rPr lang="en-US" sz="1400" b="1" dirty="0"/>
                        <a:t>R/Q (Ohm)/cell</a:t>
                      </a:r>
                      <a:endParaRPr lang="en-GB" sz="1400" b="1" dirty="0"/>
                    </a:p>
                  </a:txBody>
                  <a:tcPr anchor="ctr">
                    <a:lnL w="635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dirty="0"/>
                        <a:t>43.4</a:t>
                      </a:r>
                      <a:endParaRPr lang="en-GB" sz="1600" dirty="0"/>
                    </a:p>
                  </a:txBody>
                  <a:tcPr anchor="ctr">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dirty="0"/>
                        <a:t>43.4</a:t>
                      </a:r>
                      <a:endParaRPr lang="en-GB" sz="1600" dirty="0"/>
                    </a:p>
                  </a:txBody>
                  <a:tcPr anchor="ctr">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t>43.7</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t>43.14</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3067">
                <a:tc>
                  <a:txBody>
                    <a:bodyPr/>
                    <a:lstStyle/>
                    <a:p>
                      <a:pPr algn="l"/>
                      <a:r>
                        <a:rPr lang="en-US" sz="1400" b="1" dirty="0"/>
                        <a:t>Q</a:t>
                      </a:r>
                      <a:r>
                        <a:rPr lang="en-US" sz="1400" b="1" baseline="-25000" dirty="0"/>
                        <a:t>0</a:t>
                      </a:r>
                      <a:r>
                        <a:rPr lang="en-US" sz="1400" b="1" dirty="0"/>
                        <a:t>*</a:t>
                      </a:r>
                    </a:p>
                    <a:p>
                      <a:pPr algn="l"/>
                      <a:r>
                        <a:rPr lang="en-US" sz="800" b="0" dirty="0"/>
                        <a:t>*Does not include Power coupler/s and Tuner/s</a:t>
                      </a:r>
                      <a:endParaRPr lang="en-GB" sz="800" b="0" dirty="0"/>
                    </a:p>
                  </a:txBody>
                  <a:tcPr anchor="ctr">
                    <a:lnL w="635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dirty="0"/>
                        <a:t>29735</a:t>
                      </a:r>
                      <a:endParaRPr lang="en-GB" sz="1600" dirty="0"/>
                    </a:p>
                  </a:txBody>
                  <a:tcPr anchor="ctr">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29735</a:t>
                      </a:r>
                      <a:endParaRPr lang="en-GB" sz="1600" dirty="0"/>
                    </a:p>
                  </a:txBody>
                  <a:tcPr anchor="ctr">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24500</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25500</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21084">
                <a:tc>
                  <a:txBody>
                    <a:bodyPr/>
                    <a:lstStyle/>
                    <a:p>
                      <a:pPr algn="l"/>
                      <a:r>
                        <a:rPr lang="en-GB" sz="1400" b="1" dirty="0"/>
                        <a:t>Rs (</a:t>
                      </a:r>
                      <a:r>
                        <a:rPr lang="en-GB" sz="1400" b="1" dirty="0" err="1"/>
                        <a:t>MOhm</a:t>
                      </a:r>
                      <a:r>
                        <a:rPr lang="en-GB" sz="1400" b="1" dirty="0"/>
                        <a:t>)/cell</a:t>
                      </a:r>
                    </a:p>
                    <a:p>
                      <a:pPr algn="l"/>
                      <a:r>
                        <a:rPr lang="fr-FR" sz="800" b="0" dirty="0"/>
                        <a:t>(Ohm Convention: </a:t>
                      </a:r>
                      <a:r>
                        <a:rPr lang="fr-FR" sz="800" b="0" dirty="0" err="1"/>
                        <a:t>Rs</a:t>
                      </a:r>
                      <a:r>
                        <a:rPr lang="fr-FR" sz="800" b="0" dirty="0"/>
                        <a:t>=V</a:t>
                      </a:r>
                      <a:r>
                        <a:rPr lang="fr-FR" sz="800" b="0" baseline="30000" dirty="0"/>
                        <a:t>2</a:t>
                      </a:r>
                      <a:r>
                        <a:rPr lang="fr-FR" sz="800" b="0" baseline="0" dirty="0"/>
                        <a:t>/2P</a:t>
                      </a:r>
                      <a:r>
                        <a:rPr lang="en-GB" sz="800" b="0" dirty="0"/>
                        <a:t>)</a:t>
                      </a:r>
                    </a:p>
                  </a:txBody>
                  <a:tcPr anchor="ctr">
                    <a:lnL w="635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t>1.29</a:t>
                      </a:r>
                    </a:p>
                  </a:txBody>
                  <a:tcPr anchor="ctr">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dirty="0"/>
                        <a:t>1.29</a:t>
                      </a:r>
                      <a:endParaRPr lang="en-GB" sz="1600" dirty="0"/>
                    </a:p>
                  </a:txBody>
                  <a:tcPr anchor="ctr">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t>1.07</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t>1.1</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1192052"/>
                  </a:ext>
                </a:extLst>
              </a:tr>
              <a:tr h="323911">
                <a:tc>
                  <a:txBody>
                    <a:bodyPr/>
                    <a:lstStyle/>
                    <a:p>
                      <a:pPr algn="l"/>
                      <a:r>
                        <a:rPr lang="en-US" sz="1400" b="1" dirty="0"/>
                        <a:t>Total Power (kW)</a:t>
                      </a:r>
                      <a:endParaRPr lang="en-GB" sz="1400" b="1" dirty="0"/>
                    </a:p>
                  </a:txBody>
                  <a:tcPr anchor="ctr">
                    <a:lnL w="635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fr-FR" sz="1600" b="1" dirty="0"/>
                        <a:t>144</a:t>
                      </a:r>
                      <a:endParaRPr lang="en-GB" sz="1600" b="1" dirty="0">
                        <a:solidFill>
                          <a:srgbClr val="FF0000"/>
                        </a:solidFill>
                      </a:endParaRPr>
                    </a:p>
                  </a:txBody>
                  <a:tcPr anchor="ctr">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fr-FR" sz="1600" b="1" dirty="0">
                          <a:solidFill>
                            <a:schemeClr val="tx1"/>
                          </a:solidFill>
                        </a:rPr>
                        <a:t>108</a:t>
                      </a:r>
                      <a:endParaRPr lang="en-GB" sz="1600" b="1" dirty="0">
                        <a:solidFill>
                          <a:schemeClr val="tx1"/>
                        </a:solidFill>
                      </a:endParaRPr>
                    </a:p>
                  </a:txBody>
                  <a:tcPr anchor="ctr">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600" b="1" dirty="0">
                          <a:solidFill>
                            <a:schemeClr val="tx1"/>
                          </a:solidFill>
                        </a:rPr>
                        <a:t>130</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600" b="1" dirty="0">
                          <a:solidFill>
                            <a:schemeClr val="tx1"/>
                          </a:solidFill>
                        </a:rPr>
                        <a:t>112</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5"/>
                  </a:ext>
                </a:extLst>
              </a:tr>
              <a:tr h="323911">
                <a:tc>
                  <a:txBody>
                    <a:bodyPr/>
                    <a:lstStyle/>
                    <a:p>
                      <a:pPr algn="l"/>
                      <a:r>
                        <a:rPr lang="en-GB" sz="1400" b="1" dirty="0"/>
                        <a:t>Power/cavity (kW)</a:t>
                      </a:r>
                    </a:p>
                  </a:txBody>
                  <a:tcPr anchor="ctr">
                    <a:lnL w="635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600" b="1" dirty="0">
                          <a:solidFill>
                            <a:srgbClr val="FF0000"/>
                          </a:solidFill>
                        </a:rPr>
                        <a:t>48</a:t>
                      </a:r>
                    </a:p>
                  </a:txBody>
                  <a:tcPr anchor="ctr">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600" b="1" dirty="0">
                          <a:solidFill>
                            <a:schemeClr val="tx1"/>
                          </a:solidFill>
                        </a:rPr>
                        <a:t>27</a:t>
                      </a:r>
                    </a:p>
                  </a:txBody>
                  <a:tcPr anchor="ctr">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600" b="1" dirty="0">
                          <a:solidFill>
                            <a:srgbClr val="FF0000"/>
                          </a:solidFill>
                        </a:rPr>
                        <a:t>66</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600" b="1" dirty="0">
                          <a:solidFill>
                            <a:srgbClr val="FF0000"/>
                          </a:solidFill>
                        </a:rPr>
                        <a:t>38</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568136702"/>
                  </a:ext>
                </a:extLst>
              </a:tr>
            </a:tbl>
          </a:graphicData>
        </a:graphic>
      </p:graphicFrame>
      <p:sp>
        <p:nvSpPr>
          <p:cNvPr id="17" name="TextBox 16">
            <a:extLst>
              <a:ext uri="{FF2B5EF4-FFF2-40B4-BE49-F238E27FC236}">
                <a16:creationId xmlns:a16="http://schemas.microsoft.com/office/drawing/2014/main" id="{49F4BAC5-472A-494D-9100-D8BE5CC5FA45}"/>
              </a:ext>
            </a:extLst>
          </p:cNvPr>
          <p:cNvSpPr txBox="1"/>
          <p:nvPr/>
        </p:nvSpPr>
        <p:spPr>
          <a:xfrm>
            <a:off x="602147" y="5607231"/>
            <a:ext cx="8012763" cy="923330"/>
          </a:xfrm>
          <a:prstGeom prst="rect">
            <a:avLst/>
          </a:prstGeom>
          <a:noFill/>
        </p:spPr>
        <p:txBody>
          <a:bodyPr wrap="square" rtlCol="0">
            <a:spAutoFit/>
          </a:bodyPr>
          <a:lstStyle/>
          <a:p>
            <a:r>
              <a:rPr lang="en-GB" dirty="0"/>
              <a:t>Vincent’s trick can be applied only to the end cells, middle cells open on high H-Field regions. A 4-Cell choke exhibits already a non negligible degradation of the Q0 and will not be considered in the following.</a:t>
            </a:r>
          </a:p>
        </p:txBody>
      </p:sp>
      <p:sp>
        <p:nvSpPr>
          <p:cNvPr id="18" name="Footer Placeholder 17">
            <a:extLst>
              <a:ext uri="{FF2B5EF4-FFF2-40B4-BE49-F238E27FC236}">
                <a16:creationId xmlns:a16="http://schemas.microsoft.com/office/drawing/2014/main" id="{52C720F3-DE27-4CEC-A5E1-A5EBDEAA1280}"/>
              </a:ext>
            </a:extLst>
          </p:cNvPr>
          <p:cNvSpPr>
            <a:spLocks noGrp="1"/>
          </p:cNvSpPr>
          <p:nvPr>
            <p:ph type="ftr" sz="quarter" idx="11"/>
          </p:nvPr>
        </p:nvSpPr>
        <p:spPr/>
        <p:txBody>
          <a:bodyPr/>
          <a:lstStyle/>
          <a:p>
            <a:r>
              <a:rPr lang="en-GB"/>
              <a:t>25th virtual ESLS RF Meeting - 8-9 November 2021 l A. D'Elia</a:t>
            </a:r>
          </a:p>
        </p:txBody>
      </p:sp>
      <p:sp>
        <p:nvSpPr>
          <p:cNvPr id="19" name="Slide Number Placeholder 18">
            <a:extLst>
              <a:ext uri="{FF2B5EF4-FFF2-40B4-BE49-F238E27FC236}">
                <a16:creationId xmlns:a16="http://schemas.microsoft.com/office/drawing/2014/main" id="{416B794E-0090-4378-A45D-1D193A350316}"/>
              </a:ext>
            </a:extLst>
          </p:cNvPr>
          <p:cNvSpPr>
            <a:spLocks noGrp="1"/>
          </p:cNvSpPr>
          <p:nvPr>
            <p:ph type="sldNum" sz="quarter" idx="12"/>
          </p:nvPr>
        </p:nvSpPr>
        <p:spPr/>
        <p:txBody>
          <a:bodyPr/>
          <a:lstStyle/>
          <a:p>
            <a:r>
              <a:rPr lang="fr-FR" dirty="0"/>
              <a:t>Page </a:t>
            </a:r>
            <a:fld id="{627799B7-D61E-469A-AF14-3ABA6674A0C8}" type="slidenum">
              <a:rPr lang="en-GB" smtClean="0"/>
              <a:t>18</a:t>
            </a:fld>
            <a:endParaRPr lang="en-GB" dirty="0"/>
          </a:p>
        </p:txBody>
      </p:sp>
    </p:spTree>
    <p:extLst>
      <p:ext uri="{BB962C8B-B14F-4D97-AF65-F5344CB8AC3E}">
        <p14:creationId xmlns:p14="http://schemas.microsoft.com/office/powerpoint/2010/main" val="2259172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74004-5E57-455C-AF8D-63422FE36DA9}"/>
              </a:ext>
            </a:extLst>
          </p:cNvPr>
          <p:cNvSpPr>
            <a:spLocks noGrp="1"/>
          </p:cNvSpPr>
          <p:nvPr>
            <p:ph type="title"/>
          </p:nvPr>
        </p:nvSpPr>
        <p:spPr/>
        <p:txBody>
          <a:bodyPr/>
          <a:lstStyle/>
          <a:p>
            <a:r>
              <a:rPr lang="en-GB" dirty="0"/>
              <a:t>LOM+HOM Damping: no additional </a:t>
            </a:r>
            <a:r>
              <a:rPr lang="en-GB" dirty="0" err="1"/>
              <a:t>Hom</a:t>
            </a:r>
            <a:r>
              <a:rPr lang="en-GB" dirty="0"/>
              <a:t> dampers are needed</a:t>
            </a:r>
          </a:p>
        </p:txBody>
      </p:sp>
      <p:grpSp>
        <p:nvGrpSpPr>
          <p:cNvPr id="4" name="Group 3">
            <a:extLst>
              <a:ext uri="{FF2B5EF4-FFF2-40B4-BE49-F238E27FC236}">
                <a16:creationId xmlns:a16="http://schemas.microsoft.com/office/drawing/2014/main" id="{C02B6BD6-9937-4E42-A80C-EA8ED05E2B94}"/>
              </a:ext>
            </a:extLst>
          </p:cNvPr>
          <p:cNvGrpSpPr/>
          <p:nvPr/>
        </p:nvGrpSpPr>
        <p:grpSpPr>
          <a:xfrm>
            <a:off x="96046" y="1052736"/>
            <a:ext cx="4356992" cy="3222196"/>
            <a:chOff x="404201" y="1986651"/>
            <a:chExt cx="5083094" cy="3726252"/>
          </a:xfrm>
        </p:grpSpPr>
        <p:pic>
          <p:nvPicPr>
            <p:cNvPr id="5" name="Picture 4">
              <a:extLst>
                <a:ext uri="{FF2B5EF4-FFF2-40B4-BE49-F238E27FC236}">
                  <a16:creationId xmlns:a16="http://schemas.microsoft.com/office/drawing/2014/main" id="{26480D97-3F06-4369-B6F1-E0AE6F9CBD83}"/>
                </a:ext>
              </a:extLst>
            </p:cNvPr>
            <p:cNvPicPr>
              <a:picLocks noChangeAspect="1"/>
            </p:cNvPicPr>
            <p:nvPr/>
          </p:nvPicPr>
          <p:blipFill>
            <a:blip r:embed="rId2"/>
            <a:stretch>
              <a:fillRect/>
            </a:stretch>
          </p:blipFill>
          <p:spPr>
            <a:xfrm>
              <a:off x="404201" y="1986651"/>
              <a:ext cx="5083094" cy="3726252"/>
            </a:xfrm>
            <a:prstGeom prst="rect">
              <a:avLst/>
            </a:prstGeom>
          </p:spPr>
        </p:pic>
        <p:sp>
          <p:nvSpPr>
            <p:cNvPr id="6" name="TextBox 5">
              <a:extLst>
                <a:ext uri="{FF2B5EF4-FFF2-40B4-BE49-F238E27FC236}">
                  <a16:creationId xmlns:a16="http://schemas.microsoft.com/office/drawing/2014/main" id="{210DA695-510C-4C29-A625-B8E3526435D6}"/>
                </a:ext>
              </a:extLst>
            </p:cNvPr>
            <p:cNvSpPr txBox="1"/>
            <p:nvPr/>
          </p:nvSpPr>
          <p:spPr>
            <a:xfrm>
              <a:off x="1419092" y="4010619"/>
              <a:ext cx="2049968" cy="427108"/>
            </a:xfrm>
            <a:prstGeom prst="rect">
              <a:avLst/>
            </a:prstGeom>
            <a:noFill/>
          </p:spPr>
          <p:txBody>
            <a:bodyPr wrap="none" rtlCol="0">
              <a:spAutoFit/>
            </a:bodyPr>
            <a:lstStyle/>
            <a:p>
              <a:r>
                <a:rPr lang="en-GB" dirty="0"/>
                <a:t>3X3-Cell Choke</a:t>
              </a:r>
            </a:p>
          </p:txBody>
        </p:sp>
      </p:grpSp>
      <p:grpSp>
        <p:nvGrpSpPr>
          <p:cNvPr id="9" name="Group 8">
            <a:extLst>
              <a:ext uri="{FF2B5EF4-FFF2-40B4-BE49-F238E27FC236}">
                <a16:creationId xmlns:a16="http://schemas.microsoft.com/office/drawing/2014/main" id="{F6813AC6-9B93-478A-A9AE-A445DF3E5721}"/>
              </a:ext>
            </a:extLst>
          </p:cNvPr>
          <p:cNvGrpSpPr/>
          <p:nvPr/>
        </p:nvGrpSpPr>
        <p:grpSpPr>
          <a:xfrm>
            <a:off x="4572000" y="1052736"/>
            <a:ext cx="4464729" cy="3222196"/>
            <a:chOff x="4507481" y="1988840"/>
            <a:chExt cx="4636519" cy="3222196"/>
          </a:xfrm>
        </p:grpSpPr>
        <p:pic>
          <p:nvPicPr>
            <p:cNvPr id="7" name="Picture 6">
              <a:extLst>
                <a:ext uri="{FF2B5EF4-FFF2-40B4-BE49-F238E27FC236}">
                  <a16:creationId xmlns:a16="http://schemas.microsoft.com/office/drawing/2014/main" id="{8527F80B-FBB7-4ED4-B650-A1145921A4A1}"/>
                </a:ext>
              </a:extLst>
            </p:cNvPr>
            <p:cNvPicPr>
              <a:picLocks noChangeAspect="1"/>
            </p:cNvPicPr>
            <p:nvPr/>
          </p:nvPicPr>
          <p:blipFill>
            <a:blip r:embed="rId3"/>
            <a:stretch>
              <a:fillRect/>
            </a:stretch>
          </p:blipFill>
          <p:spPr>
            <a:xfrm>
              <a:off x="4507481" y="1988840"/>
              <a:ext cx="4636519" cy="3222196"/>
            </a:xfrm>
            <a:prstGeom prst="rect">
              <a:avLst/>
            </a:prstGeom>
          </p:spPr>
        </p:pic>
        <p:sp>
          <p:nvSpPr>
            <p:cNvPr id="8" name="TextBox 7">
              <a:extLst>
                <a:ext uri="{FF2B5EF4-FFF2-40B4-BE49-F238E27FC236}">
                  <a16:creationId xmlns:a16="http://schemas.microsoft.com/office/drawing/2014/main" id="{BEDAD854-8B8F-4BE5-993E-8900F0F33451}"/>
                </a:ext>
              </a:extLst>
            </p:cNvPr>
            <p:cNvSpPr txBox="1"/>
            <p:nvPr/>
          </p:nvSpPr>
          <p:spPr>
            <a:xfrm>
              <a:off x="5356446" y="3739023"/>
              <a:ext cx="1800493" cy="369332"/>
            </a:xfrm>
            <a:prstGeom prst="rect">
              <a:avLst/>
            </a:prstGeom>
            <a:noFill/>
          </p:spPr>
          <p:txBody>
            <a:bodyPr wrap="none" rtlCol="0">
              <a:spAutoFit/>
            </a:bodyPr>
            <a:lstStyle/>
            <a:p>
              <a:r>
                <a:rPr lang="en-GB" dirty="0"/>
                <a:t>4X2-Cell Choke</a:t>
              </a:r>
            </a:p>
          </p:txBody>
        </p:sp>
      </p:grpSp>
      <p:sp>
        <p:nvSpPr>
          <p:cNvPr id="10" name="TextBox 9">
            <a:extLst>
              <a:ext uri="{FF2B5EF4-FFF2-40B4-BE49-F238E27FC236}">
                <a16:creationId xmlns:a16="http://schemas.microsoft.com/office/drawing/2014/main" id="{5F07B7BB-7852-498B-85D3-FEF1F22F8787}"/>
              </a:ext>
            </a:extLst>
          </p:cNvPr>
          <p:cNvSpPr txBox="1"/>
          <p:nvPr/>
        </p:nvSpPr>
        <p:spPr>
          <a:xfrm>
            <a:off x="364947" y="4521325"/>
            <a:ext cx="8568952" cy="1754326"/>
          </a:xfrm>
          <a:prstGeom prst="rect">
            <a:avLst/>
          </a:prstGeom>
          <a:noFill/>
        </p:spPr>
        <p:txBody>
          <a:bodyPr wrap="square" rtlCol="0">
            <a:spAutoFit/>
          </a:bodyPr>
          <a:lstStyle/>
          <a:p>
            <a:r>
              <a:rPr lang="en-GB" dirty="0"/>
              <a:t>Both meets the requirements but we will focus on the 2-Cell that exhibits the highest Rs. Important remarks:</a:t>
            </a:r>
          </a:p>
          <a:p>
            <a:pPr marL="342900" indent="-342900">
              <a:buFont typeface="+mj-lt"/>
              <a:buAutoNum type="arabicPeriod"/>
            </a:pPr>
            <a:r>
              <a:rPr lang="en-GB" dirty="0"/>
              <a:t>The mechanical design and cooling system of the choke is the same for all configurations as well as the cooling of the standard disks;</a:t>
            </a:r>
          </a:p>
          <a:p>
            <a:pPr marL="342900" indent="-342900">
              <a:buFont typeface="+mj-lt"/>
              <a:buAutoNum type="arabicPeriod"/>
            </a:pPr>
            <a:r>
              <a:rPr lang="en-GB" dirty="0"/>
              <a:t>The drawback of a 2-Cell is the larger total length, that is why we are considering also a 3-Cell design as a possible back-up in case of problems.</a:t>
            </a:r>
          </a:p>
        </p:txBody>
      </p:sp>
      <p:sp>
        <p:nvSpPr>
          <p:cNvPr id="11" name="Footer Placeholder 10">
            <a:extLst>
              <a:ext uri="{FF2B5EF4-FFF2-40B4-BE49-F238E27FC236}">
                <a16:creationId xmlns:a16="http://schemas.microsoft.com/office/drawing/2014/main" id="{9ACA0FB3-F759-41D2-898B-00125D58D649}"/>
              </a:ext>
            </a:extLst>
          </p:cNvPr>
          <p:cNvSpPr>
            <a:spLocks noGrp="1"/>
          </p:cNvSpPr>
          <p:nvPr>
            <p:ph type="ftr" sz="quarter" idx="11"/>
          </p:nvPr>
        </p:nvSpPr>
        <p:spPr/>
        <p:txBody>
          <a:bodyPr/>
          <a:lstStyle/>
          <a:p>
            <a:r>
              <a:rPr lang="en-GB" dirty="0"/>
              <a:t>25th virtual ESLS RF Meeting - 8-9 November 2021 l A. </a:t>
            </a:r>
            <a:r>
              <a:rPr lang="en-GB" dirty="0" err="1"/>
              <a:t>D'Elia</a:t>
            </a:r>
            <a:endParaRPr lang="en-GB" dirty="0"/>
          </a:p>
        </p:txBody>
      </p:sp>
      <p:sp>
        <p:nvSpPr>
          <p:cNvPr id="12" name="Slide Number Placeholder 11">
            <a:extLst>
              <a:ext uri="{FF2B5EF4-FFF2-40B4-BE49-F238E27FC236}">
                <a16:creationId xmlns:a16="http://schemas.microsoft.com/office/drawing/2014/main" id="{1D1F3BD9-09CA-48FA-A567-C305086DB681}"/>
              </a:ext>
            </a:extLst>
          </p:cNvPr>
          <p:cNvSpPr>
            <a:spLocks noGrp="1"/>
          </p:cNvSpPr>
          <p:nvPr>
            <p:ph type="sldNum" sz="quarter" idx="12"/>
          </p:nvPr>
        </p:nvSpPr>
        <p:spPr/>
        <p:txBody>
          <a:bodyPr/>
          <a:lstStyle/>
          <a:p>
            <a:r>
              <a:rPr lang="fr-FR" dirty="0"/>
              <a:t>Page </a:t>
            </a:r>
            <a:fld id="{627799B7-D61E-469A-AF14-3ABA6674A0C8}" type="slidenum">
              <a:rPr lang="en-GB" smtClean="0"/>
              <a:t>19</a:t>
            </a:fld>
            <a:endParaRPr lang="en-GB" dirty="0"/>
          </a:p>
        </p:txBody>
      </p:sp>
    </p:spTree>
    <p:extLst>
      <p:ext uri="{BB962C8B-B14F-4D97-AF65-F5344CB8AC3E}">
        <p14:creationId xmlns:p14="http://schemas.microsoft.com/office/powerpoint/2010/main" val="223994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F56453-4690-4AE3-86D7-B1A962AE45AB}"/>
              </a:ext>
            </a:extLst>
          </p:cNvPr>
          <p:cNvSpPr>
            <a:spLocks noGrp="1"/>
          </p:cNvSpPr>
          <p:nvPr>
            <p:ph type="title"/>
          </p:nvPr>
        </p:nvSpPr>
        <p:spPr/>
        <p:txBody>
          <a:bodyPr/>
          <a:lstStyle/>
          <a:p>
            <a:r>
              <a:rPr lang="en-GB" dirty="0"/>
              <a:t>ESRF-EBS motivations</a:t>
            </a:r>
          </a:p>
        </p:txBody>
      </p:sp>
      <p:sp>
        <p:nvSpPr>
          <p:cNvPr id="7" name="Content Placeholder 2">
            <a:extLst>
              <a:ext uri="{FF2B5EF4-FFF2-40B4-BE49-F238E27FC236}">
                <a16:creationId xmlns:a16="http://schemas.microsoft.com/office/drawing/2014/main" id="{B0448E78-F33D-44C3-BE81-70940A6AA4D1}"/>
              </a:ext>
            </a:extLst>
          </p:cNvPr>
          <p:cNvSpPr txBox="1">
            <a:spLocks/>
          </p:cNvSpPr>
          <p:nvPr/>
        </p:nvSpPr>
        <p:spPr bwMode="gray">
          <a:xfrm>
            <a:off x="442383" y="764704"/>
            <a:ext cx="4129617" cy="5718734"/>
          </a:xfrm>
          <a:prstGeom prst="rect">
            <a:avLst/>
          </a:prstGeom>
        </p:spPr>
        <p:txBody>
          <a:bodyPr vert="horz" lIns="0" tIns="0" rIns="0" bIns="0" rtlCol="0" anchor="t" anchorCtr="0">
            <a:normAutofit fontScale="77500" lnSpcReduction="20000"/>
          </a:bodyPr>
          <a:lstStyle>
            <a:lvl1pPr marL="0" indent="0" algn="l" defTabSz="914400" rtl="0" eaLnBrk="1" latinLnBrk="0" hangingPunct="1">
              <a:spcBef>
                <a:spcPts val="0"/>
              </a:spcBef>
              <a:spcAft>
                <a:spcPts val="1000"/>
              </a:spcAft>
              <a:buFont typeface="Arial" pitchFamily="34" charset="0"/>
              <a:buNone/>
              <a:defRPr sz="1800" b="1" kern="1200">
                <a:solidFill>
                  <a:schemeClr val="accent6"/>
                </a:solidFill>
                <a:latin typeface="+mn-lt"/>
                <a:ea typeface="+mn-ea"/>
                <a:cs typeface="+mn-cs"/>
              </a:defRPr>
            </a:lvl1pPr>
            <a:lvl2pPr marL="0" indent="0" algn="l" defTabSz="914400" rtl="0" eaLnBrk="1" latinLnBrk="0" hangingPunct="1">
              <a:spcBef>
                <a:spcPts val="0"/>
              </a:spcBef>
              <a:spcAft>
                <a:spcPts val="1500"/>
              </a:spcAft>
              <a:buFont typeface="Arial" pitchFamily="34" charset="0"/>
              <a:buNone/>
              <a:defRPr sz="1700" kern="1200">
                <a:solidFill>
                  <a:schemeClr val="accent6"/>
                </a:solidFill>
                <a:latin typeface="+mn-lt"/>
                <a:ea typeface="+mn-ea"/>
                <a:cs typeface="+mn-cs"/>
              </a:defRPr>
            </a:lvl2pPr>
            <a:lvl3pPr marL="0" indent="0" algn="l" defTabSz="914400" rtl="0" eaLnBrk="1" latinLnBrk="0" hangingPunct="1">
              <a:lnSpc>
                <a:spcPct val="105000"/>
              </a:lnSpc>
              <a:spcBef>
                <a:spcPts val="0"/>
              </a:spcBef>
              <a:spcAft>
                <a:spcPts val="500"/>
              </a:spcAft>
              <a:buFont typeface="Arial" pitchFamily="34" charset="0"/>
              <a:buNone/>
              <a:defRPr sz="1500" kern="1200" baseline="0">
                <a:solidFill>
                  <a:schemeClr val="tx1"/>
                </a:solidFill>
                <a:latin typeface="+mn-lt"/>
                <a:ea typeface="+mn-ea"/>
                <a:cs typeface="+mn-cs"/>
              </a:defRPr>
            </a:lvl3pPr>
            <a:lvl4pPr marL="357188" indent="-174625" algn="l" defTabSz="914400" rtl="0" eaLnBrk="1" latinLnBrk="0" hangingPunct="1">
              <a:lnSpc>
                <a:spcPct val="110000"/>
              </a:lnSpc>
              <a:spcBef>
                <a:spcPts val="0"/>
              </a:spcBef>
              <a:spcAft>
                <a:spcPts val="300"/>
              </a:spcAft>
              <a:buClr>
                <a:schemeClr val="accent6"/>
              </a:buClr>
              <a:buSzPct val="80000"/>
              <a:buFont typeface="Wingdings" pitchFamily="2" charset="2"/>
              <a:buChar char="l"/>
              <a:defRPr sz="1500" kern="1200">
                <a:solidFill>
                  <a:schemeClr val="tx1"/>
                </a:solidFill>
                <a:latin typeface="+mn-lt"/>
                <a:ea typeface="+mn-ea"/>
                <a:cs typeface="+mn-cs"/>
              </a:defRPr>
            </a:lvl4pPr>
            <a:lvl5pPr marL="1162050" indent="-174625" algn="l" defTabSz="914400" rtl="0" eaLnBrk="1" latinLnBrk="0" hangingPunct="1">
              <a:spcBef>
                <a:spcPts val="0"/>
              </a:spcBef>
              <a:spcAft>
                <a:spcPts val="300"/>
              </a:spcAft>
              <a:buClr>
                <a:schemeClr val="accent6"/>
              </a:buClr>
              <a:buFont typeface="ITCOfficinaSans LT Book" pitchFamily="2" charset="0"/>
              <a:buChar char="&gt;"/>
              <a:defRPr sz="12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600"/>
              </a:spcAft>
            </a:pPr>
            <a:r>
              <a:rPr lang="en-US" dirty="0"/>
              <a:t>Harmonic RF system at 1.41 GHz</a:t>
            </a:r>
            <a:endParaRPr lang="en-US" b="0" dirty="0"/>
          </a:p>
          <a:p>
            <a:pPr marL="269875" lvl="2" indent="-182563" algn="just">
              <a:spcAft>
                <a:spcPts val="600"/>
              </a:spcAft>
              <a:buFont typeface="Arial" pitchFamily="34" charset="0"/>
              <a:buChar char="•"/>
            </a:pPr>
            <a:r>
              <a:rPr lang="en-US" dirty="0"/>
              <a:t>Bunch lengthening by a factor 2.5 to 3</a:t>
            </a:r>
          </a:p>
          <a:p>
            <a:pPr marL="87312" lvl="2" algn="just">
              <a:spcAft>
                <a:spcPts val="600"/>
              </a:spcAft>
            </a:pPr>
            <a:r>
              <a:rPr lang="en-US" b="1" dirty="0">
                <a:solidFill>
                  <a:schemeClr val="accent6"/>
                </a:solidFill>
              </a:rPr>
              <a:t>1</a:t>
            </a:r>
            <a:r>
              <a:rPr lang="en-US" b="1" baseline="30000" dirty="0">
                <a:solidFill>
                  <a:schemeClr val="accent6"/>
                </a:solidFill>
              </a:rPr>
              <a:t>st</a:t>
            </a:r>
            <a:r>
              <a:rPr lang="en-US" b="1" dirty="0">
                <a:solidFill>
                  <a:schemeClr val="accent6"/>
                </a:solidFill>
              </a:rPr>
              <a:t> Priority for high I / bunch (16b and 4 x 10 mA)</a:t>
            </a:r>
          </a:p>
          <a:p>
            <a:pPr marL="269875" lvl="2" indent="-182563" algn="just">
              <a:spcAft>
                <a:spcPts val="600"/>
              </a:spcAft>
              <a:buFont typeface="Arial" pitchFamily="34" charset="0"/>
              <a:buChar char="•"/>
            </a:pPr>
            <a:r>
              <a:rPr lang="en-US" b="1" dirty="0">
                <a:solidFill>
                  <a:srgbClr val="FF0000"/>
                </a:solidFill>
              </a:rPr>
              <a:t>Reduced </a:t>
            </a:r>
            <a:r>
              <a:rPr lang="en-US" b="1" dirty="0" err="1">
                <a:solidFill>
                  <a:srgbClr val="FF0000"/>
                </a:solidFill>
              </a:rPr>
              <a:t>Touschek</a:t>
            </a:r>
            <a:r>
              <a:rPr lang="en-US" b="1" dirty="0">
                <a:solidFill>
                  <a:srgbClr val="FF0000"/>
                </a:solidFill>
              </a:rPr>
              <a:t> scattering, IBS and microwave instability</a:t>
            </a:r>
            <a:r>
              <a:rPr lang="en-US" dirty="0"/>
              <a:t>:</a:t>
            </a:r>
          </a:p>
          <a:p>
            <a:pPr marL="730250" lvl="3" indent="-285750" algn="just">
              <a:spcAft>
                <a:spcPts val="600"/>
              </a:spcAft>
              <a:buFont typeface="Wingdings" panose="05000000000000000000" pitchFamily="2" charset="2"/>
              <a:buChar char="Ø"/>
            </a:pPr>
            <a:r>
              <a:rPr lang="en-US" dirty="0"/>
              <a:t>Increased lifetime </a:t>
            </a:r>
            <a:r>
              <a:rPr lang="en-US" dirty="0">
                <a:sym typeface="Symbol" panose="05050102010706020507" pitchFamily="18" charset="2"/>
              </a:rPr>
              <a:t></a:t>
            </a:r>
            <a:r>
              <a:rPr lang="en-US" dirty="0"/>
              <a:t> less frequent injections, reduced loss rate and radiation load</a:t>
            </a:r>
          </a:p>
          <a:p>
            <a:pPr marL="730250" lvl="3" indent="-285750" algn="just">
              <a:spcAft>
                <a:spcPts val="600"/>
              </a:spcAft>
              <a:buFont typeface="Wingdings" panose="05000000000000000000" pitchFamily="2" charset="2"/>
              <a:buChar char="Ø"/>
            </a:pPr>
            <a:r>
              <a:rPr lang="en-US" dirty="0"/>
              <a:t>Improved overall stability</a:t>
            </a:r>
          </a:p>
          <a:p>
            <a:pPr marL="730250" lvl="3" indent="-285750" algn="just">
              <a:spcAft>
                <a:spcPts val="600"/>
              </a:spcAft>
              <a:buFont typeface="Wingdings" panose="05000000000000000000" pitchFamily="2" charset="2"/>
              <a:buChar char="Ø"/>
            </a:pPr>
            <a:r>
              <a:rPr lang="en-US" dirty="0"/>
              <a:t>Room for smaller In-Vacuum ID gaps</a:t>
            </a:r>
          </a:p>
          <a:p>
            <a:pPr marL="730250" lvl="3" indent="-285750" algn="just">
              <a:spcAft>
                <a:spcPts val="600"/>
              </a:spcAft>
              <a:buFont typeface="Wingdings" panose="05000000000000000000" pitchFamily="2" charset="2"/>
              <a:buChar char="Ø"/>
            </a:pPr>
            <a:r>
              <a:rPr lang="en-US" dirty="0"/>
              <a:t>alleviate possible impact from future lattice developments like mini-beta straights</a:t>
            </a:r>
          </a:p>
          <a:p>
            <a:pPr marL="730250" lvl="3" indent="-285750" algn="just">
              <a:spcAft>
                <a:spcPts val="600"/>
              </a:spcAft>
              <a:buFont typeface="Wingdings" panose="05000000000000000000" pitchFamily="2" charset="2"/>
              <a:buChar char="Ø"/>
            </a:pPr>
            <a:r>
              <a:rPr lang="en-US" dirty="0"/>
              <a:t>Reduced emittance and energy blow up</a:t>
            </a:r>
          </a:p>
          <a:p>
            <a:pPr marL="269875" lvl="2" indent="-182563" algn="just">
              <a:lnSpc>
                <a:spcPct val="100000"/>
              </a:lnSpc>
              <a:spcAft>
                <a:spcPts val="600"/>
              </a:spcAft>
              <a:buFont typeface="Arial" pitchFamily="34" charset="0"/>
              <a:buChar char="•"/>
            </a:pPr>
            <a:r>
              <a:rPr lang="en-US" b="1" dirty="0">
                <a:solidFill>
                  <a:srgbClr val="FF0000"/>
                </a:solidFill>
              </a:rPr>
              <a:t>Reduced heat-load and stress of critical chambers, like ceramic chambers or In-Vacuum IDs</a:t>
            </a:r>
          </a:p>
          <a:p>
            <a:pPr marL="730250" lvl="3" indent="-285750" algn="just">
              <a:lnSpc>
                <a:spcPct val="100000"/>
              </a:lnSpc>
              <a:spcAft>
                <a:spcPts val="600"/>
              </a:spcAft>
              <a:buFont typeface="Symbol" panose="05050102010706020507" pitchFamily="18" charset="2"/>
              <a:buChar char="®"/>
            </a:pPr>
            <a:r>
              <a:rPr lang="en-US" dirty="0"/>
              <a:t>Today maximum 35 mA in 16 bunch and 16 mA in 4 bunch operation</a:t>
            </a:r>
          </a:p>
          <a:p>
            <a:pPr marL="87312" lvl="2" algn="just">
              <a:lnSpc>
                <a:spcPct val="100000"/>
              </a:lnSpc>
              <a:spcAft>
                <a:spcPts val="600"/>
              </a:spcAft>
            </a:pPr>
            <a:r>
              <a:rPr lang="en-US" b="1" dirty="0">
                <a:solidFill>
                  <a:schemeClr val="accent6"/>
                </a:solidFill>
              </a:rPr>
              <a:t>2</a:t>
            </a:r>
            <a:r>
              <a:rPr lang="en-US" b="1" baseline="30000" dirty="0">
                <a:solidFill>
                  <a:schemeClr val="accent6"/>
                </a:solidFill>
              </a:rPr>
              <a:t>nd</a:t>
            </a:r>
            <a:r>
              <a:rPr lang="en-US" b="1" dirty="0">
                <a:solidFill>
                  <a:schemeClr val="accent6"/>
                </a:solidFill>
              </a:rPr>
              <a:t> step: for </a:t>
            </a:r>
            <a:r>
              <a:rPr lang="en-US" b="1" dirty="0" err="1">
                <a:solidFill>
                  <a:schemeClr val="accent6"/>
                </a:solidFill>
              </a:rPr>
              <a:t>multibunch</a:t>
            </a:r>
            <a:r>
              <a:rPr lang="en-US" b="1" dirty="0">
                <a:solidFill>
                  <a:schemeClr val="accent6"/>
                </a:solidFill>
              </a:rPr>
              <a:t> operation</a:t>
            </a:r>
          </a:p>
          <a:p>
            <a:pPr marL="269875" lvl="2" indent="-182563" algn="just">
              <a:lnSpc>
                <a:spcPct val="100000"/>
              </a:lnSpc>
              <a:spcAft>
                <a:spcPts val="600"/>
              </a:spcAft>
              <a:buFont typeface="Arial" pitchFamily="34" charset="0"/>
              <a:buChar char="•"/>
            </a:pPr>
            <a:r>
              <a:rPr lang="en-US" sz="1600" dirty="0"/>
              <a:t>Intrinsically less </a:t>
            </a:r>
            <a:r>
              <a:rPr lang="en-US" sz="1600" dirty="0" err="1"/>
              <a:t>Touschek</a:t>
            </a:r>
            <a:r>
              <a:rPr lang="en-US" sz="1600" dirty="0"/>
              <a:t> scattering, very low IBS, no MWI </a:t>
            </a:r>
          </a:p>
          <a:p>
            <a:pPr marL="269875" lvl="2" indent="-182563" algn="just">
              <a:lnSpc>
                <a:spcPct val="100000"/>
              </a:lnSpc>
              <a:spcAft>
                <a:spcPts val="600"/>
              </a:spcAft>
              <a:buFont typeface="Arial" pitchFamily="34" charset="0"/>
              <a:buChar char="•"/>
            </a:pPr>
            <a:r>
              <a:rPr lang="en-US" sz="1600" dirty="0"/>
              <a:t>7/8 filling </a:t>
            </a:r>
            <a:r>
              <a:rPr lang="en-US" sz="1600" dirty="0">
                <a:sym typeface="Symbol" panose="05050102010706020507" pitchFamily="18" charset="2"/>
              </a:rPr>
              <a:t> strong transient beam loading (TBL) almost impossible to avoid</a:t>
            </a:r>
          </a:p>
          <a:p>
            <a:pPr marL="730250" lvl="3" indent="-285750" algn="just">
              <a:spcAft>
                <a:spcPts val="600"/>
              </a:spcAft>
              <a:buFont typeface="Wingdings" panose="05000000000000000000" pitchFamily="2" charset="2"/>
              <a:buChar char="Ø"/>
            </a:pPr>
            <a:r>
              <a:rPr lang="en-US" dirty="0">
                <a:sym typeface="Symbol" panose="05050102010706020507" pitchFamily="18" charset="2"/>
              </a:rPr>
              <a:t>Phase transients spoil bunch lengthening</a:t>
            </a:r>
          </a:p>
          <a:p>
            <a:pPr marL="730250" lvl="3" indent="-285750" algn="just">
              <a:spcAft>
                <a:spcPts val="600"/>
              </a:spcAft>
              <a:buFont typeface="Symbol" panose="05050102010706020507" pitchFamily="18" charset="2"/>
              <a:buChar char="Þ"/>
            </a:pPr>
            <a:r>
              <a:rPr lang="en-US" dirty="0">
                <a:sym typeface="Symbol" panose="05050102010706020507" pitchFamily="18" charset="2"/>
              </a:rPr>
              <a:t>Minimize R/Q of harmonic cavities</a:t>
            </a:r>
          </a:p>
          <a:p>
            <a:pPr marL="730250" lvl="3" indent="-285750" algn="just">
              <a:spcAft>
                <a:spcPts val="600"/>
              </a:spcAft>
              <a:buFont typeface="Symbol" panose="05050102010706020507" pitchFamily="18" charset="2"/>
              <a:buChar char="Þ"/>
            </a:pPr>
            <a:r>
              <a:rPr lang="en-US" dirty="0">
                <a:sym typeface="Symbol" panose="05050102010706020507" pitchFamily="18" charset="2"/>
              </a:rPr>
              <a:t>Longer term study: R&amp;D anti-TBL broadband cavities [N. Yamamoto / KEK]</a:t>
            </a:r>
            <a:endParaRPr lang="en-US" dirty="0"/>
          </a:p>
          <a:p>
            <a:pPr marL="87312" lvl="2" algn="just">
              <a:lnSpc>
                <a:spcPct val="100000"/>
              </a:lnSpc>
              <a:spcAft>
                <a:spcPts val="600"/>
              </a:spcAft>
            </a:pPr>
            <a:endParaRPr lang="en-US" dirty="0"/>
          </a:p>
          <a:p>
            <a:endParaRPr lang="en-GB" dirty="0"/>
          </a:p>
        </p:txBody>
      </p:sp>
      <p:sp>
        <p:nvSpPr>
          <p:cNvPr id="8" name="TextBox 7">
            <a:extLst>
              <a:ext uri="{FF2B5EF4-FFF2-40B4-BE49-F238E27FC236}">
                <a16:creationId xmlns:a16="http://schemas.microsoft.com/office/drawing/2014/main" id="{6C86C273-29CC-4633-B37C-01AACF1CD56E}"/>
              </a:ext>
            </a:extLst>
          </p:cNvPr>
          <p:cNvSpPr txBox="1"/>
          <p:nvPr/>
        </p:nvSpPr>
        <p:spPr>
          <a:xfrm>
            <a:off x="4967407" y="4740488"/>
            <a:ext cx="3528392" cy="523220"/>
          </a:xfrm>
          <a:prstGeom prst="rect">
            <a:avLst/>
          </a:prstGeom>
          <a:noFill/>
        </p:spPr>
        <p:txBody>
          <a:bodyPr wrap="square" rtlCol="0">
            <a:spAutoFit/>
          </a:bodyPr>
          <a:lstStyle/>
          <a:p>
            <a:r>
              <a:rPr lang="en-US" sz="1400" i="1" dirty="0">
                <a:solidFill>
                  <a:srgbClr val="336699"/>
                </a:solidFill>
              </a:rPr>
              <a:t>Principle: 4</a:t>
            </a:r>
            <a:r>
              <a:rPr lang="en-US" sz="1400" i="1" baseline="30000" dirty="0">
                <a:solidFill>
                  <a:srgbClr val="336699"/>
                </a:solidFill>
              </a:rPr>
              <a:t>th</a:t>
            </a:r>
            <a:r>
              <a:rPr lang="en-US" sz="1400" i="1" dirty="0">
                <a:solidFill>
                  <a:srgbClr val="336699"/>
                </a:solidFill>
              </a:rPr>
              <a:t> harmonic RF system for bunch lengthening on EBS </a:t>
            </a:r>
            <a:endParaRPr lang="en-GB" sz="1400" i="1" dirty="0">
              <a:solidFill>
                <a:srgbClr val="336699"/>
              </a:solidFill>
            </a:endParaRPr>
          </a:p>
        </p:txBody>
      </p:sp>
      <p:grpSp>
        <p:nvGrpSpPr>
          <p:cNvPr id="9" name="Group 8">
            <a:extLst>
              <a:ext uri="{FF2B5EF4-FFF2-40B4-BE49-F238E27FC236}">
                <a16:creationId xmlns:a16="http://schemas.microsoft.com/office/drawing/2014/main" id="{73BEAC1A-D0E8-4830-8477-9A111C03849E}"/>
              </a:ext>
            </a:extLst>
          </p:cNvPr>
          <p:cNvGrpSpPr/>
          <p:nvPr/>
        </p:nvGrpSpPr>
        <p:grpSpPr>
          <a:xfrm>
            <a:off x="4830492" y="2005393"/>
            <a:ext cx="4084361" cy="2693771"/>
            <a:chOff x="4830491" y="1687417"/>
            <a:chExt cx="4084361" cy="2693771"/>
          </a:xfrm>
        </p:grpSpPr>
        <p:pic>
          <p:nvPicPr>
            <p:cNvPr id="10" name="Picture 9">
              <a:extLst>
                <a:ext uri="{FF2B5EF4-FFF2-40B4-BE49-F238E27FC236}">
                  <a16:creationId xmlns:a16="http://schemas.microsoft.com/office/drawing/2014/main" id="{C9EB6C69-28D6-49F5-B34E-14045591A20C}"/>
                </a:ext>
              </a:extLst>
            </p:cNvPr>
            <p:cNvPicPr>
              <a:picLocks noChangeAspect="1"/>
            </p:cNvPicPr>
            <p:nvPr/>
          </p:nvPicPr>
          <p:blipFill>
            <a:blip r:embed="rId2"/>
            <a:stretch>
              <a:fillRect/>
            </a:stretch>
          </p:blipFill>
          <p:spPr>
            <a:xfrm>
              <a:off x="4830491" y="1687417"/>
              <a:ext cx="4084361" cy="2693771"/>
            </a:xfrm>
            <a:prstGeom prst="rect">
              <a:avLst/>
            </a:prstGeom>
          </p:spPr>
        </p:pic>
        <p:grpSp>
          <p:nvGrpSpPr>
            <p:cNvPr id="11" name="Group 10">
              <a:extLst>
                <a:ext uri="{FF2B5EF4-FFF2-40B4-BE49-F238E27FC236}">
                  <a16:creationId xmlns:a16="http://schemas.microsoft.com/office/drawing/2014/main" id="{ECA03292-4509-4B91-8719-A8D1773E7F70}"/>
                </a:ext>
              </a:extLst>
            </p:cNvPr>
            <p:cNvGrpSpPr/>
            <p:nvPr/>
          </p:nvGrpSpPr>
          <p:grpSpPr>
            <a:xfrm>
              <a:off x="5507466" y="1786025"/>
              <a:ext cx="2708042" cy="1469093"/>
              <a:chOff x="5400375" y="427678"/>
              <a:chExt cx="2708042" cy="1469093"/>
            </a:xfrm>
          </p:grpSpPr>
          <p:sp>
            <p:nvSpPr>
              <p:cNvPr id="14" name="TextBox 13">
                <a:extLst>
                  <a:ext uri="{FF2B5EF4-FFF2-40B4-BE49-F238E27FC236}">
                    <a16:creationId xmlns:a16="http://schemas.microsoft.com/office/drawing/2014/main" id="{6DC736A3-71F7-48B2-8074-EC41E2EEE6AF}"/>
                  </a:ext>
                </a:extLst>
              </p:cNvPr>
              <p:cNvSpPr txBox="1"/>
              <p:nvPr/>
            </p:nvSpPr>
            <p:spPr>
              <a:xfrm>
                <a:off x="7165430" y="1635161"/>
                <a:ext cx="720080" cy="261610"/>
              </a:xfrm>
              <a:prstGeom prst="rect">
                <a:avLst/>
              </a:prstGeom>
              <a:noFill/>
            </p:spPr>
            <p:txBody>
              <a:bodyPr wrap="square" rtlCol="0">
                <a:spAutoFit/>
              </a:bodyPr>
              <a:lstStyle/>
              <a:p>
                <a:r>
                  <a:rPr lang="en-GB" sz="1100" i="1" dirty="0">
                    <a:sym typeface="Symbol"/>
                  </a:rPr>
                  <a:t></a:t>
                </a:r>
                <a:r>
                  <a:rPr lang="en-GB" sz="1100" i="1" baseline="-25000" dirty="0">
                    <a:sym typeface="Symbol"/>
                  </a:rPr>
                  <a:t>RF </a:t>
                </a:r>
                <a:r>
                  <a:rPr lang="en-GB" sz="1100" i="1" dirty="0">
                    <a:sym typeface="Symbol"/>
                  </a:rPr>
                  <a:t>t</a:t>
                </a:r>
                <a:endParaRPr lang="en-GB" sz="1100" i="1" dirty="0"/>
              </a:p>
            </p:txBody>
          </p:sp>
          <p:sp>
            <p:nvSpPr>
              <p:cNvPr id="15" name="TextBox 14">
                <a:extLst>
                  <a:ext uri="{FF2B5EF4-FFF2-40B4-BE49-F238E27FC236}">
                    <a16:creationId xmlns:a16="http://schemas.microsoft.com/office/drawing/2014/main" id="{DA3F9110-24C8-4544-98A3-0D45ADDA6FE1}"/>
                  </a:ext>
                </a:extLst>
              </p:cNvPr>
              <p:cNvSpPr txBox="1"/>
              <p:nvPr/>
            </p:nvSpPr>
            <p:spPr>
              <a:xfrm>
                <a:off x="5509246" y="427678"/>
                <a:ext cx="864096" cy="261610"/>
              </a:xfrm>
              <a:prstGeom prst="rect">
                <a:avLst/>
              </a:prstGeom>
              <a:noFill/>
            </p:spPr>
            <p:txBody>
              <a:bodyPr wrap="square" rtlCol="0">
                <a:spAutoFit/>
              </a:bodyPr>
              <a:lstStyle/>
              <a:p>
                <a:r>
                  <a:rPr lang="en-US" sz="1100" dirty="0"/>
                  <a:t>V [MV]</a:t>
                </a:r>
                <a:endParaRPr lang="en-GB" sz="1100" dirty="0"/>
              </a:p>
            </p:txBody>
          </p:sp>
          <p:sp>
            <p:nvSpPr>
              <p:cNvPr id="16" name="TextBox 15">
                <a:extLst>
                  <a:ext uri="{FF2B5EF4-FFF2-40B4-BE49-F238E27FC236}">
                    <a16:creationId xmlns:a16="http://schemas.microsoft.com/office/drawing/2014/main" id="{A87374C0-38D7-4F96-B130-17EE32DA44D5}"/>
                  </a:ext>
                </a:extLst>
              </p:cNvPr>
              <p:cNvSpPr txBox="1"/>
              <p:nvPr/>
            </p:nvSpPr>
            <p:spPr>
              <a:xfrm>
                <a:off x="5400375" y="735455"/>
                <a:ext cx="1224136" cy="276999"/>
              </a:xfrm>
              <a:prstGeom prst="rect">
                <a:avLst/>
              </a:prstGeom>
              <a:noFill/>
            </p:spPr>
            <p:txBody>
              <a:bodyPr wrap="square" rtlCol="0">
                <a:spAutoFit/>
              </a:bodyPr>
              <a:lstStyle/>
              <a:p>
                <a:r>
                  <a:rPr lang="en-US" sz="1200" dirty="0">
                    <a:solidFill>
                      <a:srgbClr val="0070C0"/>
                    </a:solidFill>
                  </a:rPr>
                  <a:t>Vc = 6.5 MV</a:t>
                </a:r>
                <a:endParaRPr lang="en-GB" sz="1200" dirty="0">
                  <a:solidFill>
                    <a:srgbClr val="0070C0"/>
                  </a:solidFill>
                </a:endParaRPr>
              </a:p>
            </p:txBody>
          </p:sp>
          <p:sp>
            <p:nvSpPr>
              <p:cNvPr id="17" name="TextBox 16">
                <a:extLst>
                  <a:ext uri="{FF2B5EF4-FFF2-40B4-BE49-F238E27FC236}">
                    <a16:creationId xmlns:a16="http://schemas.microsoft.com/office/drawing/2014/main" id="{F2FD01B6-AEDC-45BD-988F-F82C41163E43}"/>
                  </a:ext>
                </a:extLst>
              </p:cNvPr>
              <p:cNvSpPr txBox="1"/>
              <p:nvPr/>
            </p:nvSpPr>
            <p:spPr>
              <a:xfrm>
                <a:off x="5831841" y="1256272"/>
                <a:ext cx="1656184" cy="276999"/>
              </a:xfrm>
              <a:prstGeom prst="rect">
                <a:avLst/>
              </a:prstGeom>
              <a:noFill/>
            </p:spPr>
            <p:txBody>
              <a:bodyPr wrap="square" rtlCol="0">
                <a:spAutoFit/>
              </a:bodyPr>
              <a:lstStyle/>
              <a:p>
                <a:r>
                  <a:rPr lang="en-US" sz="1200" dirty="0">
                    <a:solidFill>
                      <a:srgbClr val="C00000"/>
                    </a:solidFill>
                  </a:rPr>
                  <a:t>Vh,opt = 1.49 MV</a:t>
                </a:r>
                <a:endParaRPr lang="en-GB" sz="1200" dirty="0">
                  <a:solidFill>
                    <a:srgbClr val="C00000"/>
                  </a:solidFill>
                </a:endParaRPr>
              </a:p>
            </p:txBody>
          </p:sp>
          <p:sp>
            <p:nvSpPr>
              <p:cNvPr id="18" name="TextBox 17">
                <a:extLst>
                  <a:ext uri="{FF2B5EF4-FFF2-40B4-BE49-F238E27FC236}">
                    <a16:creationId xmlns:a16="http://schemas.microsoft.com/office/drawing/2014/main" id="{5DD5C724-69A9-40A8-9766-68605F50BA42}"/>
                  </a:ext>
                </a:extLst>
              </p:cNvPr>
              <p:cNvSpPr txBox="1"/>
              <p:nvPr/>
            </p:nvSpPr>
            <p:spPr>
              <a:xfrm>
                <a:off x="5941294" y="969226"/>
                <a:ext cx="1224136" cy="276999"/>
              </a:xfrm>
              <a:prstGeom prst="rect">
                <a:avLst/>
              </a:prstGeom>
              <a:noFill/>
            </p:spPr>
            <p:txBody>
              <a:bodyPr wrap="square" rtlCol="0">
                <a:spAutoFit/>
              </a:bodyPr>
              <a:lstStyle/>
              <a:p>
                <a:r>
                  <a:rPr lang="en-US" sz="1200" dirty="0">
                    <a:solidFill>
                      <a:srgbClr val="ED7703"/>
                    </a:solidFill>
                  </a:rPr>
                  <a:t>Uo = 2.52 MV</a:t>
                </a:r>
                <a:endParaRPr lang="en-GB" sz="1200" dirty="0">
                  <a:solidFill>
                    <a:srgbClr val="ED7703"/>
                  </a:solidFill>
                </a:endParaRPr>
              </a:p>
            </p:txBody>
          </p:sp>
          <p:sp>
            <p:nvSpPr>
              <p:cNvPr id="19" name="TextBox 18">
                <a:extLst>
                  <a:ext uri="{FF2B5EF4-FFF2-40B4-BE49-F238E27FC236}">
                    <a16:creationId xmlns:a16="http://schemas.microsoft.com/office/drawing/2014/main" id="{788F8FD9-497E-4DF3-80DC-49D8D6FFE6D6}"/>
                  </a:ext>
                </a:extLst>
              </p:cNvPr>
              <p:cNvSpPr txBox="1"/>
              <p:nvPr/>
            </p:nvSpPr>
            <p:spPr>
              <a:xfrm>
                <a:off x="7468729" y="459532"/>
                <a:ext cx="639688" cy="276999"/>
              </a:xfrm>
              <a:prstGeom prst="rect">
                <a:avLst/>
              </a:prstGeom>
              <a:noFill/>
            </p:spPr>
            <p:txBody>
              <a:bodyPr wrap="square" rtlCol="0">
                <a:spAutoFit/>
              </a:bodyPr>
              <a:lstStyle/>
              <a:p>
                <a:r>
                  <a:rPr lang="en-US" sz="1200" dirty="0">
                    <a:solidFill>
                      <a:schemeClr val="accent5">
                        <a:lumMod val="75000"/>
                      </a:schemeClr>
                    </a:solidFill>
                  </a:rPr>
                  <a:t>Vtot</a:t>
                </a:r>
                <a:endParaRPr lang="en-GB" sz="1200" dirty="0">
                  <a:solidFill>
                    <a:schemeClr val="accent5">
                      <a:lumMod val="75000"/>
                    </a:schemeClr>
                  </a:solidFill>
                </a:endParaRPr>
              </a:p>
            </p:txBody>
          </p:sp>
        </p:grpSp>
        <p:sp>
          <p:nvSpPr>
            <p:cNvPr id="12" name="Oval 11">
              <a:extLst>
                <a:ext uri="{FF2B5EF4-FFF2-40B4-BE49-F238E27FC236}">
                  <a16:creationId xmlns:a16="http://schemas.microsoft.com/office/drawing/2014/main" id="{40705165-9665-4938-BEC4-09B9AB29F8D9}"/>
                </a:ext>
              </a:extLst>
            </p:cNvPr>
            <p:cNvSpPr/>
            <p:nvPr/>
          </p:nvSpPr>
          <p:spPr>
            <a:xfrm>
              <a:off x="5646509" y="2433811"/>
              <a:ext cx="85180" cy="28803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2E0E37B-5E43-4131-9759-887A0D156729}"/>
                </a:ext>
              </a:extLst>
            </p:cNvPr>
            <p:cNvSpPr/>
            <p:nvPr/>
          </p:nvSpPr>
          <p:spPr>
            <a:xfrm>
              <a:off x="5507466" y="2518100"/>
              <a:ext cx="351656" cy="9486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Content Placeholder 2">
            <a:extLst>
              <a:ext uri="{FF2B5EF4-FFF2-40B4-BE49-F238E27FC236}">
                <a16:creationId xmlns:a16="http://schemas.microsoft.com/office/drawing/2014/main" id="{ADC46061-6373-41C3-87C1-376B710AC17B}"/>
              </a:ext>
            </a:extLst>
          </p:cNvPr>
          <p:cNvSpPr txBox="1">
            <a:spLocks/>
          </p:cNvSpPr>
          <p:nvPr/>
        </p:nvSpPr>
        <p:spPr bwMode="gray">
          <a:xfrm>
            <a:off x="4759059" y="1015119"/>
            <a:ext cx="4129617" cy="470533"/>
          </a:xfrm>
          <a:prstGeom prst="rect">
            <a:avLst/>
          </a:prstGeom>
        </p:spPr>
        <p:txBody>
          <a:bodyPr vert="horz" lIns="0" tIns="0" rIns="0" bIns="0" rtlCol="0" anchor="t" anchorCtr="0">
            <a:normAutofit fontScale="70000" lnSpcReduction="20000"/>
          </a:bodyPr>
          <a:lstStyle>
            <a:lvl1pPr marL="0" indent="0" algn="l" defTabSz="914400" rtl="0" eaLnBrk="1" latinLnBrk="0" hangingPunct="1">
              <a:spcBef>
                <a:spcPts val="0"/>
              </a:spcBef>
              <a:spcAft>
                <a:spcPts val="1000"/>
              </a:spcAft>
              <a:buFont typeface="Arial" pitchFamily="34" charset="0"/>
              <a:buNone/>
              <a:defRPr sz="1800" b="1" kern="1200">
                <a:solidFill>
                  <a:schemeClr val="accent6"/>
                </a:solidFill>
                <a:latin typeface="+mn-lt"/>
                <a:ea typeface="+mn-ea"/>
                <a:cs typeface="+mn-cs"/>
              </a:defRPr>
            </a:lvl1pPr>
            <a:lvl2pPr marL="0" indent="0" algn="l" defTabSz="914400" rtl="0" eaLnBrk="1" latinLnBrk="0" hangingPunct="1">
              <a:spcBef>
                <a:spcPts val="0"/>
              </a:spcBef>
              <a:spcAft>
                <a:spcPts val="1500"/>
              </a:spcAft>
              <a:buFont typeface="Arial" pitchFamily="34" charset="0"/>
              <a:buNone/>
              <a:defRPr sz="1700" kern="1200">
                <a:solidFill>
                  <a:schemeClr val="accent6"/>
                </a:solidFill>
                <a:latin typeface="+mn-lt"/>
                <a:ea typeface="+mn-ea"/>
                <a:cs typeface="+mn-cs"/>
              </a:defRPr>
            </a:lvl2pPr>
            <a:lvl3pPr marL="0" indent="0" algn="l" defTabSz="914400" rtl="0" eaLnBrk="1" latinLnBrk="0" hangingPunct="1">
              <a:lnSpc>
                <a:spcPct val="105000"/>
              </a:lnSpc>
              <a:spcBef>
                <a:spcPts val="0"/>
              </a:spcBef>
              <a:spcAft>
                <a:spcPts val="500"/>
              </a:spcAft>
              <a:buFont typeface="Arial" pitchFamily="34" charset="0"/>
              <a:buNone/>
              <a:defRPr sz="1500" kern="1200" baseline="0">
                <a:solidFill>
                  <a:schemeClr val="tx1"/>
                </a:solidFill>
                <a:latin typeface="+mn-lt"/>
                <a:ea typeface="+mn-ea"/>
                <a:cs typeface="+mn-cs"/>
              </a:defRPr>
            </a:lvl3pPr>
            <a:lvl4pPr marL="357188" indent="-174625" algn="l" defTabSz="914400" rtl="0" eaLnBrk="1" latinLnBrk="0" hangingPunct="1">
              <a:lnSpc>
                <a:spcPct val="110000"/>
              </a:lnSpc>
              <a:spcBef>
                <a:spcPts val="0"/>
              </a:spcBef>
              <a:spcAft>
                <a:spcPts val="300"/>
              </a:spcAft>
              <a:buClr>
                <a:schemeClr val="accent6"/>
              </a:buClr>
              <a:buSzPct val="80000"/>
              <a:buFont typeface="Wingdings" pitchFamily="2" charset="2"/>
              <a:buChar char="l"/>
              <a:defRPr sz="1500" kern="1200">
                <a:solidFill>
                  <a:schemeClr val="tx1"/>
                </a:solidFill>
                <a:latin typeface="+mn-lt"/>
                <a:ea typeface="+mn-ea"/>
                <a:cs typeface="+mn-cs"/>
              </a:defRPr>
            </a:lvl4pPr>
            <a:lvl5pPr marL="1162050" indent="-174625" algn="l" defTabSz="914400" rtl="0" eaLnBrk="1" latinLnBrk="0" hangingPunct="1">
              <a:spcBef>
                <a:spcPts val="0"/>
              </a:spcBef>
              <a:spcAft>
                <a:spcPts val="300"/>
              </a:spcAft>
              <a:buClr>
                <a:schemeClr val="accent6"/>
              </a:buClr>
              <a:buFont typeface="ITCOfficinaSans LT Book" pitchFamily="2" charset="0"/>
              <a:buChar char="&gt;"/>
              <a:defRPr sz="12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600"/>
              </a:spcAft>
            </a:pPr>
            <a:r>
              <a:rPr lang="en-US" dirty="0"/>
              <a:t>Objective:</a:t>
            </a:r>
            <a:endParaRPr lang="en-US" b="0" dirty="0"/>
          </a:p>
          <a:p>
            <a:pPr marL="269875" lvl="2" indent="-182563" algn="just">
              <a:spcAft>
                <a:spcPts val="600"/>
              </a:spcAft>
              <a:buFont typeface="Arial" pitchFamily="34" charset="0"/>
              <a:buChar char="•"/>
            </a:pPr>
            <a:r>
              <a:rPr lang="en-US" dirty="0"/>
              <a:t>Implementation on EBS in about 3 years </a:t>
            </a:r>
          </a:p>
          <a:p>
            <a:endParaRPr lang="en-GB" dirty="0"/>
          </a:p>
        </p:txBody>
      </p:sp>
      <p:sp>
        <p:nvSpPr>
          <p:cNvPr id="3" name="Footer Placeholder 2">
            <a:extLst>
              <a:ext uri="{FF2B5EF4-FFF2-40B4-BE49-F238E27FC236}">
                <a16:creationId xmlns:a16="http://schemas.microsoft.com/office/drawing/2014/main" id="{855489B7-AD3D-46AE-9A95-77B4D85F7C89}"/>
              </a:ext>
            </a:extLst>
          </p:cNvPr>
          <p:cNvSpPr>
            <a:spLocks noGrp="1"/>
          </p:cNvSpPr>
          <p:nvPr>
            <p:ph type="ftr" sz="quarter" idx="10"/>
          </p:nvPr>
        </p:nvSpPr>
        <p:spPr/>
        <p:txBody>
          <a:bodyPr/>
          <a:lstStyle/>
          <a:p>
            <a:r>
              <a:rPr lang="en-GB"/>
              <a:t>25th virtual ESLS RF Meeting - 8-9 November 2021 l A. D'Elia</a:t>
            </a:r>
            <a:endParaRPr lang="fr-FR" dirty="0"/>
          </a:p>
        </p:txBody>
      </p:sp>
      <p:sp>
        <p:nvSpPr>
          <p:cNvPr id="21" name="Slide Number Placeholder 20">
            <a:extLst>
              <a:ext uri="{FF2B5EF4-FFF2-40B4-BE49-F238E27FC236}">
                <a16:creationId xmlns:a16="http://schemas.microsoft.com/office/drawing/2014/main" id="{A7AE3334-CF78-4773-860D-5C129B5A1420}"/>
              </a:ext>
            </a:extLst>
          </p:cNvPr>
          <p:cNvSpPr>
            <a:spLocks noGrp="1"/>
          </p:cNvSpPr>
          <p:nvPr>
            <p:ph type="sldNum" sz="quarter" idx="11"/>
          </p:nvPr>
        </p:nvSpPr>
        <p:spPr/>
        <p:txBody>
          <a:bodyPr/>
          <a:lstStyle/>
          <a:p>
            <a:r>
              <a:rPr lang="fr-FR"/>
              <a:t>Page </a:t>
            </a:r>
            <a:fld id="{733122C9-A0B9-462F-8757-0847AD287B63}" type="slidenum">
              <a:rPr lang="fr-FR" smtClean="0"/>
              <a:pPr/>
              <a:t>2</a:t>
            </a:fld>
            <a:endParaRPr lang="fr-FR" dirty="0"/>
          </a:p>
        </p:txBody>
      </p:sp>
    </p:spTree>
    <p:extLst>
      <p:ext uri="{BB962C8B-B14F-4D97-AF65-F5344CB8AC3E}">
        <p14:creationId xmlns:p14="http://schemas.microsoft.com/office/powerpoint/2010/main" val="1047457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E59CFE-3D82-4ADA-9E77-1C28F232DF21}"/>
              </a:ext>
            </a:extLst>
          </p:cNvPr>
          <p:cNvSpPr txBox="1"/>
          <p:nvPr/>
        </p:nvSpPr>
        <p:spPr>
          <a:xfrm>
            <a:off x="490371" y="829347"/>
            <a:ext cx="5834402" cy="1077218"/>
          </a:xfrm>
          <a:prstGeom prst="rect">
            <a:avLst/>
          </a:prstGeom>
          <a:noFill/>
        </p:spPr>
        <p:txBody>
          <a:bodyPr wrap="square" rtlCol="0">
            <a:spAutoFit/>
          </a:bodyPr>
          <a:lstStyle/>
          <a:p>
            <a:r>
              <a:rPr lang="en-GB" sz="1600" dirty="0"/>
              <a:t>Compared to the solution with antennas or ferrite slot LOM absorbers, the integration of the choke structure benefits of an excellent mechanical stability. Here below is an example. </a:t>
            </a:r>
          </a:p>
          <a:p>
            <a:r>
              <a:rPr lang="en-GB" sz="1600" dirty="0"/>
              <a:t>The flat surface identifies a Q reduction of 5% from nominal.</a:t>
            </a:r>
          </a:p>
        </p:txBody>
      </p:sp>
      <p:grpSp>
        <p:nvGrpSpPr>
          <p:cNvPr id="12" name="Group 11">
            <a:extLst>
              <a:ext uri="{FF2B5EF4-FFF2-40B4-BE49-F238E27FC236}">
                <a16:creationId xmlns:a16="http://schemas.microsoft.com/office/drawing/2014/main" id="{76B5962B-B247-4BF7-B2CF-388569BA619F}"/>
              </a:ext>
            </a:extLst>
          </p:cNvPr>
          <p:cNvGrpSpPr/>
          <p:nvPr/>
        </p:nvGrpSpPr>
        <p:grpSpPr>
          <a:xfrm>
            <a:off x="5210951" y="2727636"/>
            <a:ext cx="3536868" cy="2673899"/>
            <a:chOff x="6412570" y="1462552"/>
            <a:chExt cx="4715824" cy="3565198"/>
          </a:xfrm>
        </p:grpSpPr>
        <p:pic>
          <p:nvPicPr>
            <p:cNvPr id="11" name="Picture 10">
              <a:extLst>
                <a:ext uri="{FF2B5EF4-FFF2-40B4-BE49-F238E27FC236}">
                  <a16:creationId xmlns:a16="http://schemas.microsoft.com/office/drawing/2014/main" id="{A5B19B3F-D6D0-418F-A19A-0DBAA4182AF2}"/>
                </a:ext>
              </a:extLst>
            </p:cNvPr>
            <p:cNvPicPr>
              <a:picLocks noChangeAspect="1"/>
            </p:cNvPicPr>
            <p:nvPr/>
          </p:nvPicPr>
          <p:blipFill>
            <a:blip r:embed="rId2"/>
            <a:stretch>
              <a:fillRect/>
            </a:stretch>
          </p:blipFill>
          <p:spPr>
            <a:xfrm>
              <a:off x="6412570" y="1462552"/>
              <a:ext cx="4715824" cy="3565198"/>
            </a:xfrm>
            <a:prstGeom prst="rect">
              <a:avLst/>
            </a:prstGeom>
          </p:spPr>
        </p:pic>
        <p:sp>
          <p:nvSpPr>
            <p:cNvPr id="6" name="TextBox 5">
              <a:extLst>
                <a:ext uri="{FF2B5EF4-FFF2-40B4-BE49-F238E27FC236}">
                  <a16:creationId xmlns:a16="http://schemas.microsoft.com/office/drawing/2014/main" id="{DB98B62D-E0B2-4FAE-A2D4-D15B46E8076F}"/>
                </a:ext>
              </a:extLst>
            </p:cNvPr>
            <p:cNvSpPr txBox="1"/>
            <p:nvPr/>
          </p:nvSpPr>
          <p:spPr>
            <a:xfrm>
              <a:off x="7759066" y="4257559"/>
              <a:ext cx="695063" cy="400109"/>
            </a:xfrm>
            <a:prstGeom prst="rect">
              <a:avLst/>
            </a:prstGeom>
            <a:noFill/>
          </p:spPr>
          <p:txBody>
            <a:bodyPr wrap="none" rtlCol="0">
              <a:spAutoFit/>
            </a:bodyPr>
            <a:lstStyle/>
            <a:p>
              <a:r>
                <a:rPr lang="en-GB" sz="1350" b="1" dirty="0">
                  <a:solidFill>
                    <a:srgbClr val="C00000"/>
                  </a:solidFill>
                </a:rPr>
                <a:t>52.3</a:t>
              </a:r>
            </a:p>
          </p:txBody>
        </p:sp>
        <p:sp>
          <p:nvSpPr>
            <p:cNvPr id="7" name="TextBox 6">
              <a:extLst>
                <a:ext uri="{FF2B5EF4-FFF2-40B4-BE49-F238E27FC236}">
                  <a16:creationId xmlns:a16="http://schemas.microsoft.com/office/drawing/2014/main" id="{9BBA428B-CD79-4EAF-80C0-BAA9AC042BC7}"/>
                </a:ext>
              </a:extLst>
            </p:cNvPr>
            <p:cNvSpPr txBox="1"/>
            <p:nvPr/>
          </p:nvSpPr>
          <p:spPr>
            <a:xfrm>
              <a:off x="9062575" y="4257559"/>
              <a:ext cx="695063" cy="400109"/>
            </a:xfrm>
            <a:prstGeom prst="rect">
              <a:avLst/>
            </a:prstGeom>
            <a:noFill/>
          </p:spPr>
          <p:txBody>
            <a:bodyPr wrap="none" rtlCol="0">
              <a:spAutoFit/>
            </a:bodyPr>
            <a:lstStyle/>
            <a:p>
              <a:r>
                <a:rPr lang="en-GB" sz="1350" b="1" dirty="0">
                  <a:solidFill>
                    <a:srgbClr val="C00000"/>
                  </a:solidFill>
                </a:rPr>
                <a:t>52.8</a:t>
              </a:r>
            </a:p>
          </p:txBody>
        </p:sp>
      </p:grpSp>
      <p:sp>
        <p:nvSpPr>
          <p:cNvPr id="9" name="TextBox 8">
            <a:extLst>
              <a:ext uri="{FF2B5EF4-FFF2-40B4-BE49-F238E27FC236}">
                <a16:creationId xmlns:a16="http://schemas.microsoft.com/office/drawing/2014/main" id="{E61BF785-E45B-470F-AF5B-0C2D87BE5579}"/>
              </a:ext>
            </a:extLst>
          </p:cNvPr>
          <p:cNvSpPr txBox="1"/>
          <p:nvPr/>
        </p:nvSpPr>
        <p:spPr>
          <a:xfrm>
            <a:off x="195137" y="5440916"/>
            <a:ext cx="8511364" cy="1077218"/>
          </a:xfrm>
          <a:prstGeom prst="rect">
            <a:avLst/>
          </a:prstGeom>
          <a:noFill/>
        </p:spPr>
        <p:txBody>
          <a:bodyPr wrap="square" rtlCol="0">
            <a:spAutoFit/>
          </a:bodyPr>
          <a:lstStyle/>
          <a:p>
            <a:r>
              <a:rPr lang="en-GB" sz="1600" dirty="0"/>
              <a:t>The plots show that the positioning of the choke structure (</a:t>
            </a:r>
            <a:r>
              <a:rPr lang="en-GB" sz="1600" dirty="0" err="1"/>
              <a:t>y_ferr</a:t>
            </a:r>
            <a:r>
              <a:rPr lang="en-GB" sz="1600" dirty="0"/>
              <a:t>) is negligible with respect to the errors in the length of the choke (</a:t>
            </a:r>
            <a:r>
              <a:rPr lang="en-GB" sz="1600" dirty="0" err="1"/>
              <a:t>l</a:t>
            </a:r>
            <a:r>
              <a:rPr lang="en-GB" sz="1600" baseline="-25000" dirty="0" err="1"/>
              <a:t>c</a:t>
            </a:r>
            <a:r>
              <a:rPr lang="en-GB" sz="1600" dirty="0"/>
              <a:t>).  And, if we allow for a Q reduction of only 5%, the tolerance for </a:t>
            </a:r>
            <a:r>
              <a:rPr lang="en-GB" sz="1600" dirty="0" err="1"/>
              <a:t>l</a:t>
            </a:r>
            <a:r>
              <a:rPr lang="en-GB" sz="1600" baseline="-25000" dirty="0" err="1"/>
              <a:t>c</a:t>
            </a:r>
            <a:r>
              <a:rPr lang="en-GB" sz="1600" dirty="0"/>
              <a:t> is of +/-0.2mm, which is in line with the standard tolerances in this frequency range.    </a:t>
            </a:r>
          </a:p>
        </p:txBody>
      </p:sp>
      <p:pic>
        <p:nvPicPr>
          <p:cNvPr id="10" name="Picture 9">
            <a:extLst>
              <a:ext uri="{FF2B5EF4-FFF2-40B4-BE49-F238E27FC236}">
                <a16:creationId xmlns:a16="http://schemas.microsoft.com/office/drawing/2014/main" id="{C2A1F088-8D5E-4B8D-AEAC-3936E9A0E71D}"/>
              </a:ext>
            </a:extLst>
          </p:cNvPr>
          <p:cNvPicPr>
            <a:picLocks noChangeAspect="1"/>
          </p:cNvPicPr>
          <p:nvPr/>
        </p:nvPicPr>
        <p:blipFill>
          <a:blip r:embed="rId3"/>
          <a:stretch>
            <a:fillRect/>
          </a:stretch>
        </p:blipFill>
        <p:spPr>
          <a:xfrm>
            <a:off x="195137" y="1906565"/>
            <a:ext cx="4701220" cy="3525915"/>
          </a:xfrm>
          <a:prstGeom prst="rect">
            <a:avLst/>
          </a:prstGeom>
        </p:spPr>
      </p:pic>
      <p:sp>
        <p:nvSpPr>
          <p:cNvPr id="13" name="Title 1">
            <a:extLst>
              <a:ext uri="{FF2B5EF4-FFF2-40B4-BE49-F238E27FC236}">
                <a16:creationId xmlns:a16="http://schemas.microsoft.com/office/drawing/2014/main" id="{3664566E-09E3-4323-935B-A6E1BD49946C}"/>
              </a:ext>
            </a:extLst>
          </p:cNvPr>
          <p:cNvSpPr>
            <a:spLocks noGrp="1"/>
          </p:cNvSpPr>
          <p:nvPr>
            <p:ph type="title"/>
          </p:nvPr>
        </p:nvSpPr>
        <p:spPr>
          <a:xfrm>
            <a:off x="727075" y="125413"/>
            <a:ext cx="8237538" cy="496887"/>
          </a:xfrm>
        </p:spPr>
        <p:txBody>
          <a:bodyPr/>
          <a:lstStyle/>
          <a:p>
            <a:r>
              <a:rPr lang="en-GB" dirty="0"/>
              <a:t>excellent mechanical stability</a:t>
            </a:r>
          </a:p>
        </p:txBody>
      </p:sp>
      <p:grpSp>
        <p:nvGrpSpPr>
          <p:cNvPr id="4" name="Group 3">
            <a:extLst>
              <a:ext uri="{FF2B5EF4-FFF2-40B4-BE49-F238E27FC236}">
                <a16:creationId xmlns:a16="http://schemas.microsoft.com/office/drawing/2014/main" id="{8739A95B-DA88-4A02-996E-B5CE10E110CD}"/>
              </a:ext>
            </a:extLst>
          </p:cNvPr>
          <p:cNvGrpSpPr/>
          <p:nvPr/>
        </p:nvGrpSpPr>
        <p:grpSpPr>
          <a:xfrm>
            <a:off x="6679125" y="752453"/>
            <a:ext cx="2201115" cy="1740441"/>
            <a:chOff x="4975403" y="3506453"/>
            <a:chExt cx="2512981" cy="3351547"/>
          </a:xfrm>
        </p:grpSpPr>
        <p:pic>
          <p:nvPicPr>
            <p:cNvPr id="25" name="Picture 24">
              <a:extLst>
                <a:ext uri="{FF2B5EF4-FFF2-40B4-BE49-F238E27FC236}">
                  <a16:creationId xmlns:a16="http://schemas.microsoft.com/office/drawing/2014/main" id="{29F7AA8D-ABD2-4246-9606-A930B826787B}"/>
                </a:ext>
              </a:extLst>
            </p:cNvPr>
            <p:cNvPicPr>
              <a:picLocks noChangeAspect="1"/>
            </p:cNvPicPr>
            <p:nvPr/>
          </p:nvPicPr>
          <p:blipFill rotWithShape="1">
            <a:blip r:embed="rId4"/>
            <a:srcRect l="9487" t="18208" r="63361"/>
            <a:stretch/>
          </p:blipFill>
          <p:spPr>
            <a:xfrm>
              <a:off x="5011027" y="3506453"/>
              <a:ext cx="2477357" cy="3351547"/>
            </a:xfrm>
            <a:prstGeom prst="rect">
              <a:avLst/>
            </a:prstGeom>
          </p:spPr>
        </p:pic>
        <p:cxnSp>
          <p:nvCxnSpPr>
            <p:cNvPr id="19" name="Straight Arrow Connector 18">
              <a:extLst>
                <a:ext uri="{FF2B5EF4-FFF2-40B4-BE49-F238E27FC236}">
                  <a16:creationId xmlns:a16="http://schemas.microsoft.com/office/drawing/2014/main" id="{B7196416-15C7-4A68-9A07-0F3BDE59F64D}"/>
                </a:ext>
              </a:extLst>
            </p:cNvPr>
            <p:cNvCxnSpPr>
              <a:cxnSpLocks/>
            </p:cNvCxnSpPr>
            <p:nvPr/>
          </p:nvCxnSpPr>
          <p:spPr>
            <a:xfrm flipV="1">
              <a:off x="5318205" y="3962724"/>
              <a:ext cx="0" cy="79598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AD552F6-6A65-4248-A1C8-A7445FE3C95F}"/>
                </a:ext>
              </a:extLst>
            </p:cNvPr>
            <p:cNvSpPr txBox="1"/>
            <p:nvPr/>
          </p:nvSpPr>
          <p:spPr>
            <a:xfrm>
              <a:off x="4975403" y="3962724"/>
              <a:ext cx="461609" cy="592683"/>
            </a:xfrm>
            <a:prstGeom prst="rect">
              <a:avLst/>
            </a:prstGeom>
            <a:noFill/>
          </p:spPr>
          <p:txBody>
            <a:bodyPr wrap="square" rtlCol="0">
              <a:spAutoFit/>
            </a:bodyPr>
            <a:lstStyle/>
            <a:p>
              <a:r>
                <a:rPr lang="en-GB" sz="1400" dirty="0" err="1"/>
                <a:t>l</a:t>
              </a:r>
              <a:r>
                <a:rPr lang="en-GB" sz="1400" baseline="-25000" dirty="0" err="1"/>
                <a:t>c</a:t>
              </a:r>
              <a:endParaRPr lang="en-GB" sz="1400" baseline="-25000" dirty="0"/>
            </a:p>
          </p:txBody>
        </p:sp>
        <p:cxnSp>
          <p:nvCxnSpPr>
            <p:cNvPr id="23" name="Straight Arrow Connector 22">
              <a:extLst>
                <a:ext uri="{FF2B5EF4-FFF2-40B4-BE49-F238E27FC236}">
                  <a16:creationId xmlns:a16="http://schemas.microsoft.com/office/drawing/2014/main" id="{160B345D-A902-4AE8-8AC5-816A10D5B9DE}"/>
                </a:ext>
              </a:extLst>
            </p:cNvPr>
            <p:cNvCxnSpPr>
              <a:cxnSpLocks/>
            </p:cNvCxnSpPr>
            <p:nvPr/>
          </p:nvCxnSpPr>
          <p:spPr>
            <a:xfrm flipV="1">
              <a:off x="6620520" y="5182227"/>
              <a:ext cx="0" cy="167577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4FD5252-9C93-4858-ABD8-E16EEED31659}"/>
                </a:ext>
              </a:extLst>
            </p:cNvPr>
            <p:cNvSpPr txBox="1"/>
            <p:nvPr/>
          </p:nvSpPr>
          <p:spPr>
            <a:xfrm>
              <a:off x="5858149" y="5323558"/>
              <a:ext cx="942641" cy="730142"/>
            </a:xfrm>
            <a:prstGeom prst="rect">
              <a:avLst/>
            </a:prstGeom>
            <a:noFill/>
          </p:spPr>
          <p:txBody>
            <a:bodyPr wrap="square" rtlCol="0">
              <a:spAutoFit/>
            </a:bodyPr>
            <a:lstStyle/>
            <a:p>
              <a:r>
                <a:rPr lang="en-GB" sz="1400" dirty="0" err="1"/>
                <a:t>y_ferr</a:t>
              </a:r>
              <a:endParaRPr lang="en-GB" sz="1400" dirty="0"/>
            </a:p>
          </p:txBody>
        </p:sp>
      </p:grpSp>
      <p:sp>
        <p:nvSpPr>
          <p:cNvPr id="31" name="Footer Placeholder 30">
            <a:extLst>
              <a:ext uri="{FF2B5EF4-FFF2-40B4-BE49-F238E27FC236}">
                <a16:creationId xmlns:a16="http://schemas.microsoft.com/office/drawing/2014/main" id="{C0E7CE51-925E-434E-B16C-654ABAA2935A}"/>
              </a:ext>
            </a:extLst>
          </p:cNvPr>
          <p:cNvSpPr>
            <a:spLocks noGrp="1"/>
          </p:cNvSpPr>
          <p:nvPr>
            <p:ph type="ftr" sz="quarter" idx="11"/>
          </p:nvPr>
        </p:nvSpPr>
        <p:spPr/>
        <p:txBody>
          <a:bodyPr/>
          <a:lstStyle/>
          <a:p>
            <a:r>
              <a:rPr lang="en-GB"/>
              <a:t>25th virtual ESLS RF Meeting - 8-9 November 2021 l A. D'Elia</a:t>
            </a:r>
          </a:p>
        </p:txBody>
      </p:sp>
      <p:sp>
        <p:nvSpPr>
          <p:cNvPr id="33" name="Slide Number Placeholder 32">
            <a:extLst>
              <a:ext uri="{FF2B5EF4-FFF2-40B4-BE49-F238E27FC236}">
                <a16:creationId xmlns:a16="http://schemas.microsoft.com/office/drawing/2014/main" id="{D9940E15-66C2-4C00-B754-76B7362B7152}"/>
              </a:ext>
            </a:extLst>
          </p:cNvPr>
          <p:cNvSpPr>
            <a:spLocks noGrp="1"/>
          </p:cNvSpPr>
          <p:nvPr>
            <p:ph type="sldNum" sz="quarter" idx="12"/>
          </p:nvPr>
        </p:nvSpPr>
        <p:spPr/>
        <p:txBody>
          <a:bodyPr/>
          <a:lstStyle/>
          <a:p>
            <a:r>
              <a:rPr lang="fr-FR" dirty="0"/>
              <a:t>Page </a:t>
            </a:r>
            <a:fld id="{627799B7-D61E-469A-AF14-3ABA6674A0C8}" type="slidenum">
              <a:rPr lang="en-GB" smtClean="0"/>
              <a:t>20</a:t>
            </a:fld>
            <a:endParaRPr lang="en-GB" dirty="0"/>
          </a:p>
        </p:txBody>
      </p:sp>
    </p:spTree>
    <p:extLst>
      <p:ext uri="{BB962C8B-B14F-4D97-AF65-F5344CB8AC3E}">
        <p14:creationId xmlns:p14="http://schemas.microsoft.com/office/powerpoint/2010/main" val="197862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6083-C816-4E12-8237-8EE528A7E827}"/>
              </a:ext>
            </a:extLst>
          </p:cNvPr>
          <p:cNvSpPr>
            <a:spLocks noGrp="1"/>
          </p:cNvSpPr>
          <p:nvPr>
            <p:ph type="title"/>
          </p:nvPr>
        </p:nvSpPr>
        <p:spPr/>
        <p:txBody>
          <a:bodyPr/>
          <a:lstStyle/>
          <a:p>
            <a:r>
              <a:rPr lang="en-GB" dirty="0"/>
              <a:t>LOM+HOM Damping: detuning</a:t>
            </a:r>
          </a:p>
        </p:txBody>
      </p:sp>
      <p:grpSp>
        <p:nvGrpSpPr>
          <p:cNvPr id="9" name="Group 8">
            <a:extLst>
              <a:ext uri="{FF2B5EF4-FFF2-40B4-BE49-F238E27FC236}">
                <a16:creationId xmlns:a16="http://schemas.microsoft.com/office/drawing/2014/main" id="{2F750CFB-90CA-47F2-AE21-9C28E7DAB371}"/>
              </a:ext>
            </a:extLst>
          </p:cNvPr>
          <p:cNvGrpSpPr/>
          <p:nvPr/>
        </p:nvGrpSpPr>
        <p:grpSpPr>
          <a:xfrm>
            <a:off x="1691680" y="981900"/>
            <a:ext cx="6120680" cy="3960440"/>
            <a:chOff x="1403648" y="1024603"/>
            <a:chExt cx="6716839" cy="4536504"/>
          </a:xfrm>
        </p:grpSpPr>
        <p:pic>
          <p:nvPicPr>
            <p:cNvPr id="4" name="Picture 3">
              <a:extLst>
                <a:ext uri="{FF2B5EF4-FFF2-40B4-BE49-F238E27FC236}">
                  <a16:creationId xmlns:a16="http://schemas.microsoft.com/office/drawing/2014/main" id="{DD9B992F-029B-4A80-9C76-720C8FDE8274}"/>
                </a:ext>
              </a:extLst>
            </p:cNvPr>
            <p:cNvPicPr>
              <a:picLocks noChangeAspect="1"/>
            </p:cNvPicPr>
            <p:nvPr/>
          </p:nvPicPr>
          <p:blipFill>
            <a:blip r:embed="rId2"/>
            <a:stretch>
              <a:fillRect/>
            </a:stretch>
          </p:blipFill>
          <p:spPr>
            <a:xfrm>
              <a:off x="1403648" y="1024603"/>
              <a:ext cx="6716839" cy="4536504"/>
            </a:xfrm>
            <a:prstGeom prst="rect">
              <a:avLst/>
            </a:prstGeom>
          </p:spPr>
        </p:pic>
        <p:grpSp>
          <p:nvGrpSpPr>
            <p:cNvPr id="8" name="Group 7">
              <a:extLst>
                <a:ext uri="{FF2B5EF4-FFF2-40B4-BE49-F238E27FC236}">
                  <a16:creationId xmlns:a16="http://schemas.microsoft.com/office/drawing/2014/main" id="{46A798F8-E224-48BE-AD15-1BDE5B8E298D}"/>
                </a:ext>
              </a:extLst>
            </p:cNvPr>
            <p:cNvGrpSpPr/>
            <p:nvPr/>
          </p:nvGrpSpPr>
          <p:grpSpPr>
            <a:xfrm>
              <a:off x="4427984" y="1317843"/>
              <a:ext cx="1703233" cy="2304256"/>
              <a:chOff x="4562268" y="1340768"/>
              <a:chExt cx="1703233" cy="2304256"/>
            </a:xfrm>
          </p:grpSpPr>
          <p:pic>
            <p:nvPicPr>
              <p:cNvPr id="5" name="Picture 4">
                <a:extLst>
                  <a:ext uri="{FF2B5EF4-FFF2-40B4-BE49-F238E27FC236}">
                    <a16:creationId xmlns:a16="http://schemas.microsoft.com/office/drawing/2014/main" id="{CF197CE5-95AB-4BF4-B12D-FF6E4373EA6D}"/>
                  </a:ext>
                </a:extLst>
              </p:cNvPr>
              <p:cNvPicPr>
                <a:picLocks noChangeAspect="1"/>
              </p:cNvPicPr>
              <p:nvPr/>
            </p:nvPicPr>
            <p:blipFill rotWithShape="1">
              <a:blip r:embed="rId3"/>
              <a:srcRect l="9487" t="18208" r="63361"/>
              <a:stretch/>
            </p:blipFill>
            <p:spPr>
              <a:xfrm>
                <a:off x="4562268" y="1340768"/>
                <a:ext cx="1703233" cy="2304256"/>
              </a:xfrm>
              <a:prstGeom prst="rect">
                <a:avLst/>
              </a:prstGeom>
            </p:spPr>
          </p:pic>
          <p:sp>
            <p:nvSpPr>
              <p:cNvPr id="6" name="TextBox 5">
                <a:extLst>
                  <a:ext uri="{FF2B5EF4-FFF2-40B4-BE49-F238E27FC236}">
                    <a16:creationId xmlns:a16="http://schemas.microsoft.com/office/drawing/2014/main" id="{E452103D-47F6-4C36-9EBA-28C015527306}"/>
                  </a:ext>
                </a:extLst>
              </p:cNvPr>
              <p:cNvSpPr txBox="1"/>
              <p:nvPr/>
            </p:nvSpPr>
            <p:spPr>
              <a:xfrm>
                <a:off x="4839513" y="2193161"/>
                <a:ext cx="666829" cy="290849"/>
              </a:xfrm>
              <a:prstGeom prst="rect">
                <a:avLst/>
              </a:prstGeom>
              <a:noFill/>
            </p:spPr>
            <p:txBody>
              <a:bodyPr wrap="square" rtlCol="0">
                <a:spAutoFit/>
              </a:bodyPr>
              <a:lstStyle/>
              <a:p>
                <a:r>
                  <a:rPr lang="en-GB" sz="1050" dirty="0">
                    <a:solidFill>
                      <a:schemeClr val="bg1"/>
                    </a:solidFill>
                  </a:rPr>
                  <a:t>delta</a:t>
                </a:r>
              </a:p>
            </p:txBody>
          </p:sp>
          <p:cxnSp>
            <p:nvCxnSpPr>
              <p:cNvPr id="7" name="Straight Arrow Connector 6">
                <a:extLst>
                  <a:ext uri="{FF2B5EF4-FFF2-40B4-BE49-F238E27FC236}">
                    <a16:creationId xmlns:a16="http://schemas.microsoft.com/office/drawing/2014/main" id="{7D3C850D-3402-4B2F-B413-9C0EFFC9ED65}"/>
                  </a:ext>
                </a:extLst>
              </p:cNvPr>
              <p:cNvCxnSpPr>
                <a:cxnSpLocks/>
              </p:cNvCxnSpPr>
              <p:nvPr/>
            </p:nvCxnSpPr>
            <p:spPr>
              <a:xfrm flipV="1">
                <a:off x="5436096" y="2204864"/>
                <a:ext cx="0" cy="267445"/>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0" name="TextBox 9">
            <a:extLst>
              <a:ext uri="{FF2B5EF4-FFF2-40B4-BE49-F238E27FC236}">
                <a16:creationId xmlns:a16="http://schemas.microsoft.com/office/drawing/2014/main" id="{BD3A159C-CECB-4B71-B471-0A4FBEE89DF8}"/>
              </a:ext>
            </a:extLst>
          </p:cNvPr>
          <p:cNvSpPr txBox="1"/>
          <p:nvPr/>
        </p:nvSpPr>
        <p:spPr>
          <a:xfrm>
            <a:off x="456873" y="5065488"/>
            <a:ext cx="8590293" cy="1323439"/>
          </a:xfrm>
          <a:prstGeom prst="rect">
            <a:avLst/>
          </a:prstGeom>
          <a:noFill/>
        </p:spPr>
        <p:txBody>
          <a:bodyPr wrap="square" rtlCol="0">
            <a:spAutoFit/>
          </a:bodyPr>
          <a:lstStyle/>
          <a:p>
            <a:r>
              <a:rPr lang="en-GB" sz="1600" dirty="0"/>
              <a:t>Also in this case, we can further enhance the damping of the unwanted modes by a light detuning. In this case the detuning is obtained by varying the size of the coaxial section (as shown inset). The choice of this geometrical parameter relies on the fact that, in this way, all the structures will exhibit same longitudinal quotes and all the brazing/welding planes will keep same references. </a:t>
            </a:r>
          </a:p>
        </p:txBody>
      </p:sp>
      <p:sp>
        <p:nvSpPr>
          <p:cNvPr id="11" name="TextBox 10">
            <a:extLst>
              <a:ext uri="{FF2B5EF4-FFF2-40B4-BE49-F238E27FC236}">
                <a16:creationId xmlns:a16="http://schemas.microsoft.com/office/drawing/2014/main" id="{2106FA82-7CBA-4DD5-B197-3C3CCCEB36B2}"/>
              </a:ext>
            </a:extLst>
          </p:cNvPr>
          <p:cNvSpPr txBox="1"/>
          <p:nvPr/>
        </p:nvSpPr>
        <p:spPr>
          <a:xfrm>
            <a:off x="5004048" y="3479347"/>
            <a:ext cx="2606804" cy="276999"/>
          </a:xfrm>
          <a:prstGeom prst="rect">
            <a:avLst/>
          </a:prstGeom>
          <a:noFill/>
        </p:spPr>
        <p:txBody>
          <a:bodyPr wrap="none" rtlCol="0">
            <a:spAutoFit/>
          </a:bodyPr>
          <a:lstStyle/>
          <a:p>
            <a:pPr algn="ctr"/>
            <a:r>
              <a:rPr lang="en-GB" sz="1200" dirty="0"/>
              <a:t>2x2-Cell</a:t>
            </a:r>
            <a:r>
              <a:rPr lang="en-GB" sz="1200" baseline="-25000" dirty="0"/>
              <a:t>delta=24mm </a:t>
            </a:r>
            <a:r>
              <a:rPr lang="en-GB" sz="1200" dirty="0"/>
              <a:t>+ 2x2-Cell</a:t>
            </a:r>
            <a:r>
              <a:rPr lang="en-GB" sz="1200" baseline="-25000" dirty="0"/>
              <a:t>delta=26mm</a:t>
            </a:r>
            <a:endParaRPr lang="en-GB" sz="1200" dirty="0"/>
          </a:p>
        </p:txBody>
      </p:sp>
      <p:sp>
        <p:nvSpPr>
          <p:cNvPr id="12" name="Footer Placeholder 11">
            <a:extLst>
              <a:ext uri="{FF2B5EF4-FFF2-40B4-BE49-F238E27FC236}">
                <a16:creationId xmlns:a16="http://schemas.microsoft.com/office/drawing/2014/main" id="{C3CF0EA1-82F4-41C1-B041-551FEC1FA61C}"/>
              </a:ext>
            </a:extLst>
          </p:cNvPr>
          <p:cNvSpPr>
            <a:spLocks noGrp="1"/>
          </p:cNvSpPr>
          <p:nvPr>
            <p:ph type="ftr" sz="quarter" idx="11"/>
          </p:nvPr>
        </p:nvSpPr>
        <p:spPr/>
        <p:txBody>
          <a:bodyPr/>
          <a:lstStyle/>
          <a:p>
            <a:r>
              <a:rPr lang="en-GB"/>
              <a:t>25th virtual ESLS RF Meeting - 8-9 November 2021 l A. D'Elia</a:t>
            </a:r>
          </a:p>
        </p:txBody>
      </p:sp>
      <p:sp>
        <p:nvSpPr>
          <p:cNvPr id="14" name="Slide Number Placeholder 13">
            <a:extLst>
              <a:ext uri="{FF2B5EF4-FFF2-40B4-BE49-F238E27FC236}">
                <a16:creationId xmlns:a16="http://schemas.microsoft.com/office/drawing/2014/main" id="{363A0658-ADAC-4648-8F43-4502670F548D}"/>
              </a:ext>
            </a:extLst>
          </p:cNvPr>
          <p:cNvSpPr>
            <a:spLocks noGrp="1"/>
          </p:cNvSpPr>
          <p:nvPr>
            <p:ph type="sldNum" sz="quarter" idx="12"/>
          </p:nvPr>
        </p:nvSpPr>
        <p:spPr/>
        <p:txBody>
          <a:bodyPr/>
          <a:lstStyle/>
          <a:p>
            <a:r>
              <a:rPr lang="fr-FR" dirty="0"/>
              <a:t>Page </a:t>
            </a:r>
            <a:fld id="{627799B7-D61E-469A-AF14-3ABA6674A0C8}" type="slidenum">
              <a:rPr lang="en-GB" smtClean="0"/>
              <a:t>21</a:t>
            </a:fld>
            <a:endParaRPr lang="en-GB" dirty="0"/>
          </a:p>
        </p:txBody>
      </p:sp>
    </p:spTree>
    <p:extLst>
      <p:ext uri="{BB962C8B-B14F-4D97-AF65-F5344CB8AC3E}">
        <p14:creationId xmlns:p14="http://schemas.microsoft.com/office/powerpoint/2010/main" val="1378420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6C04A99F-0E3B-462A-A9BB-B4F4FC26453E}"/>
              </a:ext>
            </a:extLst>
          </p:cNvPr>
          <p:cNvGrpSpPr/>
          <p:nvPr/>
        </p:nvGrpSpPr>
        <p:grpSpPr>
          <a:xfrm>
            <a:off x="259337" y="3593423"/>
            <a:ext cx="8694255" cy="2896321"/>
            <a:chOff x="309065" y="2826791"/>
            <a:chExt cx="11592340" cy="3861761"/>
          </a:xfrm>
        </p:grpSpPr>
        <p:grpSp>
          <p:nvGrpSpPr>
            <p:cNvPr id="27" name="Group 26">
              <a:extLst>
                <a:ext uri="{FF2B5EF4-FFF2-40B4-BE49-F238E27FC236}">
                  <a16:creationId xmlns:a16="http://schemas.microsoft.com/office/drawing/2014/main" id="{495F2A80-8CD5-4108-86F7-3F88BE7ADB3F}"/>
                </a:ext>
              </a:extLst>
            </p:cNvPr>
            <p:cNvGrpSpPr/>
            <p:nvPr/>
          </p:nvGrpSpPr>
          <p:grpSpPr>
            <a:xfrm>
              <a:off x="6247374" y="2826791"/>
              <a:ext cx="5654031" cy="3861761"/>
              <a:chOff x="6247374" y="2826791"/>
              <a:chExt cx="5654031" cy="3861761"/>
            </a:xfrm>
          </p:grpSpPr>
          <p:pic>
            <p:nvPicPr>
              <p:cNvPr id="46" name="Picture 45">
                <a:extLst>
                  <a:ext uri="{FF2B5EF4-FFF2-40B4-BE49-F238E27FC236}">
                    <a16:creationId xmlns:a16="http://schemas.microsoft.com/office/drawing/2014/main" id="{70492124-BE48-4980-A961-87145357EE91}"/>
                  </a:ext>
                </a:extLst>
              </p:cNvPr>
              <p:cNvPicPr>
                <a:picLocks noChangeAspect="1"/>
              </p:cNvPicPr>
              <p:nvPr/>
            </p:nvPicPr>
            <p:blipFill>
              <a:blip r:embed="rId2"/>
              <a:stretch>
                <a:fillRect/>
              </a:stretch>
            </p:blipFill>
            <p:spPr>
              <a:xfrm>
                <a:off x="6247374" y="2826791"/>
                <a:ext cx="5654031" cy="3861761"/>
              </a:xfrm>
              <a:prstGeom prst="rect">
                <a:avLst/>
              </a:prstGeom>
            </p:spPr>
          </p:pic>
          <p:sp>
            <p:nvSpPr>
              <p:cNvPr id="47" name="Oval 46">
                <a:extLst>
                  <a:ext uri="{FF2B5EF4-FFF2-40B4-BE49-F238E27FC236}">
                    <a16:creationId xmlns:a16="http://schemas.microsoft.com/office/drawing/2014/main" id="{E2EA9991-C55A-41B0-90D6-E4F27C5DB3DA}"/>
                  </a:ext>
                </a:extLst>
              </p:cNvPr>
              <p:cNvSpPr/>
              <p:nvPr/>
            </p:nvSpPr>
            <p:spPr>
              <a:xfrm>
                <a:off x="9750012" y="3393733"/>
                <a:ext cx="193548" cy="18255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8" name="TextBox 47">
                <a:extLst>
                  <a:ext uri="{FF2B5EF4-FFF2-40B4-BE49-F238E27FC236}">
                    <a16:creationId xmlns:a16="http://schemas.microsoft.com/office/drawing/2014/main" id="{2510D111-7BF7-4CD5-B7D6-5D5EE219D56B}"/>
                  </a:ext>
                </a:extLst>
              </p:cNvPr>
              <p:cNvSpPr txBox="1"/>
              <p:nvPr/>
            </p:nvSpPr>
            <p:spPr>
              <a:xfrm>
                <a:off x="8704101" y="3515106"/>
                <a:ext cx="2872939" cy="400109"/>
              </a:xfrm>
              <a:prstGeom prst="rect">
                <a:avLst/>
              </a:prstGeom>
              <a:noFill/>
            </p:spPr>
            <p:txBody>
              <a:bodyPr wrap="square" rtlCol="0">
                <a:spAutoFit/>
              </a:bodyPr>
              <a:lstStyle/>
              <a:p>
                <a:r>
                  <a:rPr lang="en-GB" sz="1350" dirty="0"/>
                  <a:t>Retuned working point</a:t>
                </a:r>
              </a:p>
            </p:txBody>
          </p:sp>
        </p:grpSp>
        <p:grpSp>
          <p:nvGrpSpPr>
            <p:cNvPr id="29" name="Group 28">
              <a:extLst>
                <a:ext uri="{FF2B5EF4-FFF2-40B4-BE49-F238E27FC236}">
                  <a16:creationId xmlns:a16="http://schemas.microsoft.com/office/drawing/2014/main" id="{FEDD288C-4612-4910-93B8-84A0A8634E61}"/>
                </a:ext>
              </a:extLst>
            </p:cNvPr>
            <p:cNvGrpSpPr/>
            <p:nvPr/>
          </p:nvGrpSpPr>
          <p:grpSpPr>
            <a:xfrm>
              <a:off x="309065" y="2831053"/>
              <a:ext cx="5815593" cy="3853236"/>
              <a:chOff x="309065" y="2831053"/>
              <a:chExt cx="5815593" cy="3853236"/>
            </a:xfrm>
          </p:grpSpPr>
          <p:grpSp>
            <p:nvGrpSpPr>
              <p:cNvPr id="30" name="Group 29">
                <a:extLst>
                  <a:ext uri="{FF2B5EF4-FFF2-40B4-BE49-F238E27FC236}">
                    <a16:creationId xmlns:a16="http://schemas.microsoft.com/office/drawing/2014/main" id="{CC7AA301-C991-4B92-A109-9763AD393182}"/>
                  </a:ext>
                </a:extLst>
              </p:cNvPr>
              <p:cNvGrpSpPr/>
              <p:nvPr/>
            </p:nvGrpSpPr>
            <p:grpSpPr>
              <a:xfrm>
                <a:off x="309065" y="2831053"/>
                <a:ext cx="5815593" cy="3853236"/>
                <a:chOff x="6429631" y="365125"/>
                <a:chExt cx="5815593" cy="3853236"/>
              </a:xfrm>
            </p:grpSpPr>
            <p:pic>
              <p:nvPicPr>
                <p:cNvPr id="34" name="Picture 33">
                  <a:extLst>
                    <a:ext uri="{FF2B5EF4-FFF2-40B4-BE49-F238E27FC236}">
                      <a16:creationId xmlns:a16="http://schemas.microsoft.com/office/drawing/2014/main" id="{F607DCFE-5557-4AB9-985B-C0D0CAFB9885}"/>
                    </a:ext>
                  </a:extLst>
                </p:cNvPr>
                <p:cNvPicPr>
                  <a:picLocks noChangeAspect="1"/>
                </p:cNvPicPr>
                <p:nvPr/>
              </p:nvPicPr>
              <p:blipFill>
                <a:blip r:embed="rId3"/>
                <a:stretch>
                  <a:fillRect/>
                </a:stretch>
              </p:blipFill>
              <p:spPr>
                <a:xfrm>
                  <a:off x="6429631" y="365125"/>
                  <a:ext cx="5815593" cy="3853236"/>
                </a:xfrm>
                <a:prstGeom prst="rect">
                  <a:avLst/>
                </a:prstGeom>
              </p:spPr>
            </p:pic>
            <p:cxnSp>
              <p:nvCxnSpPr>
                <p:cNvPr id="35" name="Straight Connector 34">
                  <a:extLst>
                    <a:ext uri="{FF2B5EF4-FFF2-40B4-BE49-F238E27FC236}">
                      <a16:creationId xmlns:a16="http://schemas.microsoft.com/office/drawing/2014/main" id="{E5EA376F-7560-4032-B38C-8306F5485864}"/>
                    </a:ext>
                  </a:extLst>
                </p:cNvPr>
                <p:cNvCxnSpPr>
                  <a:cxnSpLocks/>
                </p:cNvCxnSpPr>
                <p:nvPr/>
              </p:nvCxnSpPr>
              <p:spPr>
                <a:xfrm flipH="1">
                  <a:off x="10134863" y="1277390"/>
                  <a:ext cx="1" cy="24945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463F1B2-0265-4C5D-963B-C40FADA6AEA8}"/>
                    </a:ext>
                  </a:extLst>
                </p:cNvPr>
                <p:cNvCxnSpPr>
                  <a:cxnSpLocks/>
                </p:cNvCxnSpPr>
                <p:nvPr/>
              </p:nvCxnSpPr>
              <p:spPr>
                <a:xfrm flipH="1" flipV="1">
                  <a:off x="7161938" y="1677988"/>
                  <a:ext cx="4764868" cy="230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48541EF-3D2D-4E24-933E-E365537CCCC5}"/>
                    </a:ext>
                  </a:extLst>
                </p:cNvPr>
                <p:cNvSpPr txBox="1"/>
                <p:nvPr/>
              </p:nvSpPr>
              <p:spPr>
                <a:xfrm>
                  <a:off x="9120298" y="1327213"/>
                  <a:ext cx="1079783" cy="400109"/>
                </a:xfrm>
                <a:prstGeom prst="rect">
                  <a:avLst/>
                </a:prstGeom>
                <a:noFill/>
              </p:spPr>
              <p:txBody>
                <a:bodyPr wrap="none" rtlCol="0">
                  <a:spAutoFit/>
                </a:bodyPr>
                <a:lstStyle/>
                <a:p>
                  <a:r>
                    <a:rPr lang="en-GB" sz="1350" dirty="0"/>
                    <a:t>1409.46</a:t>
                  </a:r>
                </a:p>
              </p:txBody>
            </p:sp>
            <p:cxnSp>
              <p:nvCxnSpPr>
                <p:cNvPr id="38" name="Straight Arrow Connector 37">
                  <a:extLst>
                    <a:ext uri="{FF2B5EF4-FFF2-40B4-BE49-F238E27FC236}">
                      <a16:creationId xmlns:a16="http://schemas.microsoft.com/office/drawing/2014/main" id="{0C67891C-1091-454D-A4BD-0B7D25C85FF8}"/>
                    </a:ext>
                  </a:extLst>
                </p:cNvPr>
                <p:cNvCxnSpPr>
                  <a:cxnSpLocks/>
                </p:cNvCxnSpPr>
                <p:nvPr/>
              </p:nvCxnSpPr>
              <p:spPr>
                <a:xfrm>
                  <a:off x="11599282" y="1713729"/>
                  <a:ext cx="0" cy="124460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B752E32-CC96-46D1-9C35-154AF40E0376}"/>
                    </a:ext>
                  </a:extLst>
                </p:cNvPr>
                <p:cNvCxnSpPr>
                  <a:cxnSpLocks/>
                </p:cNvCxnSpPr>
                <p:nvPr/>
              </p:nvCxnSpPr>
              <p:spPr>
                <a:xfrm>
                  <a:off x="7509882" y="533400"/>
                  <a:ext cx="0" cy="115492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362583C-1ADE-412E-B72F-E329FEC2D457}"/>
                    </a:ext>
                  </a:extLst>
                </p:cNvPr>
                <p:cNvSpPr txBox="1"/>
                <p:nvPr/>
              </p:nvSpPr>
              <p:spPr>
                <a:xfrm>
                  <a:off x="7584586" y="890092"/>
                  <a:ext cx="1445268" cy="400109"/>
                </a:xfrm>
                <a:prstGeom prst="rect">
                  <a:avLst/>
                </a:prstGeom>
                <a:noFill/>
              </p:spPr>
              <p:txBody>
                <a:bodyPr wrap="none" rtlCol="0">
                  <a:spAutoFit/>
                </a:bodyPr>
                <a:lstStyle/>
                <a:p>
                  <a:r>
                    <a:rPr lang="en-GB" sz="1350" dirty="0">
                      <a:sym typeface="Symbol" panose="05050102010706020507" pitchFamily="18" charset="2"/>
                    </a:rPr>
                    <a:t>F=700kHz</a:t>
                  </a:r>
                  <a:endParaRPr lang="en-GB" sz="1350" dirty="0"/>
                </a:p>
              </p:txBody>
            </p:sp>
            <p:sp>
              <p:nvSpPr>
                <p:cNvPr id="43" name="TextBox 42">
                  <a:extLst>
                    <a:ext uri="{FF2B5EF4-FFF2-40B4-BE49-F238E27FC236}">
                      <a16:creationId xmlns:a16="http://schemas.microsoft.com/office/drawing/2014/main" id="{7BC1F17D-00B0-4CF0-A310-C19A6D4C5314}"/>
                    </a:ext>
                  </a:extLst>
                </p:cNvPr>
                <p:cNvSpPr txBox="1"/>
                <p:nvPr/>
              </p:nvSpPr>
              <p:spPr>
                <a:xfrm>
                  <a:off x="10187813" y="2519097"/>
                  <a:ext cx="1445268" cy="400109"/>
                </a:xfrm>
                <a:prstGeom prst="rect">
                  <a:avLst/>
                </a:prstGeom>
                <a:noFill/>
              </p:spPr>
              <p:txBody>
                <a:bodyPr wrap="none" rtlCol="0">
                  <a:spAutoFit/>
                </a:bodyPr>
                <a:lstStyle/>
                <a:p>
                  <a:r>
                    <a:rPr lang="en-GB" sz="1350" dirty="0">
                      <a:sym typeface="Symbol" panose="05050102010706020507" pitchFamily="18" charset="2"/>
                    </a:rPr>
                    <a:t>F=800kHz</a:t>
                  </a:r>
                  <a:endParaRPr lang="en-GB" sz="1350" dirty="0"/>
                </a:p>
              </p:txBody>
            </p:sp>
            <p:cxnSp>
              <p:nvCxnSpPr>
                <p:cNvPr id="44" name="Straight Connector 43">
                  <a:extLst>
                    <a:ext uri="{FF2B5EF4-FFF2-40B4-BE49-F238E27FC236}">
                      <a16:creationId xmlns:a16="http://schemas.microsoft.com/office/drawing/2014/main" id="{F52791B1-8C81-4D6A-9EF4-80482451411D}"/>
                    </a:ext>
                  </a:extLst>
                </p:cNvPr>
                <p:cNvCxnSpPr>
                  <a:cxnSpLocks/>
                </p:cNvCxnSpPr>
                <p:nvPr/>
              </p:nvCxnSpPr>
              <p:spPr>
                <a:xfrm flipH="1">
                  <a:off x="7136538" y="2958329"/>
                  <a:ext cx="47902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Oval 30">
                <a:extLst>
                  <a:ext uri="{FF2B5EF4-FFF2-40B4-BE49-F238E27FC236}">
                    <a16:creationId xmlns:a16="http://schemas.microsoft.com/office/drawing/2014/main" id="{A4D1D0BF-61AB-4649-A666-2C3D02598CDE}"/>
                  </a:ext>
                </a:extLst>
              </p:cNvPr>
              <p:cNvSpPr/>
              <p:nvPr/>
            </p:nvSpPr>
            <p:spPr>
              <a:xfrm>
                <a:off x="3926157" y="4063785"/>
                <a:ext cx="193548" cy="18255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 name="TextBox 31">
                <a:extLst>
                  <a:ext uri="{FF2B5EF4-FFF2-40B4-BE49-F238E27FC236}">
                    <a16:creationId xmlns:a16="http://schemas.microsoft.com/office/drawing/2014/main" id="{67696968-C624-4352-9BE5-219CD7688098}"/>
                  </a:ext>
                </a:extLst>
              </p:cNvPr>
              <p:cNvSpPr txBox="1"/>
              <p:nvPr/>
            </p:nvSpPr>
            <p:spPr>
              <a:xfrm>
                <a:off x="3006106" y="4199926"/>
                <a:ext cx="2721227" cy="400109"/>
              </a:xfrm>
              <a:prstGeom prst="rect">
                <a:avLst/>
              </a:prstGeom>
              <a:noFill/>
            </p:spPr>
            <p:txBody>
              <a:bodyPr wrap="square" rtlCol="0">
                <a:spAutoFit/>
              </a:bodyPr>
              <a:lstStyle/>
              <a:p>
                <a:r>
                  <a:rPr lang="en-GB" sz="1350" dirty="0"/>
                  <a:t>Retuned working point</a:t>
                </a:r>
              </a:p>
            </p:txBody>
          </p:sp>
        </p:grpSp>
      </p:grpSp>
      <p:pic>
        <p:nvPicPr>
          <p:cNvPr id="4" name="Picture 3">
            <a:extLst>
              <a:ext uri="{FF2B5EF4-FFF2-40B4-BE49-F238E27FC236}">
                <a16:creationId xmlns:a16="http://schemas.microsoft.com/office/drawing/2014/main" id="{3C47FAE3-46A6-43B2-9192-468AFA1128ED}"/>
              </a:ext>
            </a:extLst>
          </p:cNvPr>
          <p:cNvPicPr>
            <a:picLocks noChangeAspect="1"/>
          </p:cNvPicPr>
          <p:nvPr/>
        </p:nvPicPr>
        <p:blipFill rotWithShape="1">
          <a:blip r:embed="rId4"/>
          <a:srcRect l="9749" r="14908"/>
          <a:stretch/>
        </p:blipFill>
        <p:spPr>
          <a:xfrm>
            <a:off x="228483" y="854319"/>
            <a:ext cx="3037201" cy="2676008"/>
          </a:xfrm>
          <a:prstGeom prst="rect">
            <a:avLst/>
          </a:prstGeom>
        </p:spPr>
      </p:pic>
      <p:grpSp>
        <p:nvGrpSpPr>
          <p:cNvPr id="40" name="Group 39">
            <a:extLst>
              <a:ext uri="{FF2B5EF4-FFF2-40B4-BE49-F238E27FC236}">
                <a16:creationId xmlns:a16="http://schemas.microsoft.com/office/drawing/2014/main" id="{A98BBA6D-6253-42D6-AEAC-65810EDA7C5B}"/>
              </a:ext>
            </a:extLst>
          </p:cNvPr>
          <p:cNvGrpSpPr/>
          <p:nvPr/>
        </p:nvGrpSpPr>
        <p:grpSpPr>
          <a:xfrm>
            <a:off x="4106830" y="578497"/>
            <a:ext cx="2105170" cy="2634479"/>
            <a:chOff x="5761944" y="1999640"/>
            <a:chExt cx="2806894" cy="3512639"/>
          </a:xfrm>
        </p:grpSpPr>
        <p:pic>
          <p:nvPicPr>
            <p:cNvPr id="9" name="Picture 8">
              <a:extLst>
                <a:ext uri="{FF2B5EF4-FFF2-40B4-BE49-F238E27FC236}">
                  <a16:creationId xmlns:a16="http://schemas.microsoft.com/office/drawing/2014/main" id="{AA733364-6B52-4D87-96B7-398D4AC332EA}"/>
                </a:ext>
              </a:extLst>
            </p:cNvPr>
            <p:cNvPicPr>
              <a:picLocks noChangeAspect="1"/>
            </p:cNvPicPr>
            <p:nvPr/>
          </p:nvPicPr>
          <p:blipFill rotWithShape="1">
            <a:blip r:embed="rId5"/>
            <a:srcRect l="18814" t="12447" r="44840"/>
            <a:stretch/>
          </p:blipFill>
          <p:spPr>
            <a:xfrm>
              <a:off x="5761944" y="2422323"/>
              <a:ext cx="1932318" cy="3089956"/>
            </a:xfrm>
            <a:prstGeom prst="rect">
              <a:avLst/>
            </a:prstGeom>
          </p:spPr>
        </p:pic>
        <p:cxnSp>
          <p:nvCxnSpPr>
            <p:cNvPr id="11" name="Straight Arrow Connector 10">
              <a:extLst>
                <a:ext uri="{FF2B5EF4-FFF2-40B4-BE49-F238E27FC236}">
                  <a16:creationId xmlns:a16="http://schemas.microsoft.com/office/drawing/2014/main" id="{2D381397-E343-4BB0-8F8B-EE9188383035}"/>
                </a:ext>
              </a:extLst>
            </p:cNvPr>
            <p:cNvCxnSpPr>
              <a:cxnSpLocks/>
            </p:cNvCxnSpPr>
            <p:nvPr/>
          </p:nvCxnSpPr>
          <p:spPr>
            <a:xfrm>
              <a:off x="7722735" y="2456053"/>
              <a:ext cx="278976" cy="65807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F484A6E-09C5-4060-A8C0-74AB5B331C96}"/>
                </a:ext>
              </a:extLst>
            </p:cNvPr>
            <p:cNvCxnSpPr>
              <a:cxnSpLocks/>
            </p:cNvCxnSpPr>
            <p:nvPr/>
          </p:nvCxnSpPr>
          <p:spPr>
            <a:xfrm flipV="1">
              <a:off x="6434135" y="2284518"/>
              <a:ext cx="664735" cy="14813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EFBE901-AA9A-4672-A132-7FEA604554E4}"/>
                </a:ext>
              </a:extLst>
            </p:cNvPr>
            <p:cNvCxnSpPr>
              <a:cxnSpLocks/>
            </p:cNvCxnSpPr>
            <p:nvPr/>
          </p:nvCxnSpPr>
          <p:spPr>
            <a:xfrm>
              <a:off x="6840748" y="4056512"/>
              <a:ext cx="0" cy="37746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9469D49-B1BA-4507-B9C5-597626858279}"/>
                </a:ext>
              </a:extLst>
            </p:cNvPr>
            <p:cNvSpPr txBox="1"/>
            <p:nvPr/>
          </p:nvSpPr>
          <p:spPr>
            <a:xfrm>
              <a:off x="5912467" y="4095423"/>
              <a:ext cx="957955" cy="338555"/>
            </a:xfrm>
            <a:prstGeom prst="rect">
              <a:avLst/>
            </a:prstGeom>
            <a:noFill/>
          </p:spPr>
          <p:txBody>
            <a:bodyPr wrap="none" rtlCol="0">
              <a:spAutoFit/>
            </a:bodyPr>
            <a:lstStyle/>
            <a:p>
              <a:r>
                <a:rPr lang="en-GB" sz="1050" dirty="0" err="1"/>
                <a:t>Tun_pen</a:t>
              </a:r>
              <a:endParaRPr lang="en-GB" sz="1050" dirty="0"/>
            </a:p>
          </p:txBody>
        </p:sp>
        <p:sp>
          <p:nvSpPr>
            <p:cNvPr id="19" name="TextBox 18">
              <a:extLst>
                <a:ext uri="{FF2B5EF4-FFF2-40B4-BE49-F238E27FC236}">
                  <a16:creationId xmlns:a16="http://schemas.microsoft.com/office/drawing/2014/main" id="{2B1625DC-E758-4CDA-BBBA-F75F37F07104}"/>
                </a:ext>
              </a:extLst>
            </p:cNvPr>
            <p:cNvSpPr txBox="1"/>
            <p:nvPr/>
          </p:nvSpPr>
          <p:spPr>
            <a:xfrm>
              <a:off x="6362103" y="1999640"/>
              <a:ext cx="746359" cy="338555"/>
            </a:xfrm>
            <a:prstGeom prst="rect">
              <a:avLst/>
            </a:prstGeom>
            <a:noFill/>
          </p:spPr>
          <p:txBody>
            <a:bodyPr wrap="none" rtlCol="0">
              <a:spAutoFit/>
            </a:bodyPr>
            <a:lstStyle/>
            <a:p>
              <a:r>
                <a:rPr lang="en-GB" sz="1050" dirty="0"/>
                <a:t>28mm</a:t>
              </a:r>
            </a:p>
          </p:txBody>
        </p:sp>
        <p:cxnSp>
          <p:nvCxnSpPr>
            <p:cNvPr id="21" name="Straight Connector 20">
              <a:extLst>
                <a:ext uri="{FF2B5EF4-FFF2-40B4-BE49-F238E27FC236}">
                  <a16:creationId xmlns:a16="http://schemas.microsoft.com/office/drawing/2014/main" id="{9C578CA5-C195-4033-9DCC-3D063B3B209C}"/>
                </a:ext>
              </a:extLst>
            </p:cNvPr>
            <p:cNvCxnSpPr/>
            <p:nvPr/>
          </p:nvCxnSpPr>
          <p:spPr>
            <a:xfrm flipH="1" flipV="1">
              <a:off x="6428124" y="2422323"/>
              <a:ext cx="110699" cy="269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6B1D26-0555-4240-862D-BDC969587472}"/>
                </a:ext>
              </a:extLst>
            </p:cNvPr>
            <p:cNvCxnSpPr>
              <a:cxnSpLocks/>
            </p:cNvCxnSpPr>
            <p:nvPr/>
          </p:nvCxnSpPr>
          <p:spPr>
            <a:xfrm flipH="1" flipV="1">
              <a:off x="7098870" y="2284518"/>
              <a:ext cx="110700" cy="343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A190832-731C-4523-B403-C484E83166BE}"/>
                </a:ext>
              </a:extLst>
            </p:cNvPr>
            <p:cNvCxnSpPr>
              <a:cxnSpLocks/>
            </p:cNvCxnSpPr>
            <p:nvPr/>
          </p:nvCxnSpPr>
          <p:spPr>
            <a:xfrm flipH="1">
              <a:off x="7224248" y="2456053"/>
              <a:ext cx="498487" cy="171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17B75B-5E3E-4194-8F90-49EDD929A9C3}"/>
                </a:ext>
              </a:extLst>
            </p:cNvPr>
            <p:cNvCxnSpPr>
              <a:cxnSpLocks/>
            </p:cNvCxnSpPr>
            <p:nvPr/>
          </p:nvCxnSpPr>
          <p:spPr>
            <a:xfrm flipH="1">
              <a:off x="7515369" y="3105498"/>
              <a:ext cx="503594" cy="1996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28E9E57-878F-492E-B74F-98DECDE800E6}"/>
                </a:ext>
              </a:extLst>
            </p:cNvPr>
            <p:cNvSpPr txBox="1"/>
            <p:nvPr/>
          </p:nvSpPr>
          <p:spPr>
            <a:xfrm>
              <a:off x="7822479" y="2528537"/>
              <a:ext cx="746359" cy="338555"/>
            </a:xfrm>
            <a:prstGeom prst="rect">
              <a:avLst/>
            </a:prstGeom>
            <a:noFill/>
          </p:spPr>
          <p:txBody>
            <a:bodyPr wrap="none" rtlCol="0">
              <a:spAutoFit/>
            </a:bodyPr>
            <a:lstStyle/>
            <a:p>
              <a:r>
                <a:rPr lang="en-GB" sz="1050" dirty="0"/>
                <a:t>30mm</a:t>
              </a:r>
            </a:p>
          </p:txBody>
        </p:sp>
      </p:grpSp>
      <p:sp>
        <p:nvSpPr>
          <p:cNvPr id="23" name="Title 1">
            <a:extLst>
              <a:ext uri="{FF2B5EF4-FFF2-40B4-BE49-F238E27FC236}">
                <a16:creationId xmlns:a16="http://schemas.microsoft.com/office/drawing/2014/main" id="{BCF203F2-455B-44B4-B183-2293FA0B5F90}"/>
              </a:ext>
            </a:extLst>
          </p:cNvPr>
          <p:cNvSpPr>
            <a:spLocks noGrp="1"/>
          </p:cNvSpPr>
          <p:nvPr>
            <p:ph type="title"/>
          </p:nvPr>
        </p:nvSpPr>
        <p:spPr>
          <a:xfrm>
            <a:off x="727075" y="125413"/>
            <a:ext cx="8237538" cy="496887"/>
          </a:xfrm>
        </p:spPr>
        <p:txBody>
          <a:bodyPr/>
          <a:lstStyle/>
          <a:p>
            <a:r>
              <a:rPr lang="en-GB" dirty="0"/>
              <a:t>Tuner</a:t>
            </a:r>
          </a:p>
        </p:txBody>
      </p:sp>
      <p:cxnSp>
        <p:nvCxnSpPr>
          <p:cNvPr id="7" name="Straight Arrow Connector 6">
            <a:extLst>
              <a:ext uri="{FF2B5EF4-FFF2-40B4-BE49-F238E27FC236}">
                <a16:creationId xmlns:a16="http://schemas.microsoft.com/office/drawing/2014/main" id="{FFCEF824-222C-493F-944F-65E79EFF56BC}"/>
              </a:ext>
            </a:extLst>
          </p:cNvPr>
          <p:cNvCxnSpPr>
            <a:cxnSpLocks/>
          </p:cNvCxnSpPr>
          <p:nvPr/>
        </p:nvCxnSpPr>
        <p:spPr>
          <a:xfrm flipV="1">
            <a:off x="2411760" y="2492896"/>
            <a:ext cx="144016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EC55CC8-2EF0-4999-8FC8-F1DA45093D1E}"/>
              </a:ext>
            </a:extLst>
          </p:cNvPr>
          <p:cNvSpPr txBox="1"/>
          <p:nvPr/>
        </p:nvSpPr>
        <p:spPr>
          <a:xfrm>
            <a:off x="6154637" y="1309391"/>
            <a:ext cx="2877459" cy="2062103"/>
          </a:xfrm>
          <a:prstGeom prst="rect">
            <a:avLst/>
          </a:prstGeom>
          <a:noFill/>
        </p:spPr>
        <p:txBody>
          <a:bodyPr wrap="square" rtlCol="0">
            <a:spAutoFit/>
          </a:bodyPr>
          <a:lstStyle/>
          <a:p>
            <a:r>
              <a:rPr lang="en-GB" sz="1600" dirty="0"/>
              <a:t>Tuner parameters after optimization: by choosing 5mm of tuner penetration the tuning range is symmetric but, more important, that minimizes the additional losses on the piston surface (Q0 reduction of ~2%)  </a:t>
            </a:r>
          </a:p>
        </p:txBody>
      </p:sp>
      <p:sp>
        <p:nvSpPr>
          <p:cNvPr id="17" name="Footer Placeholder 16">
            <a:extLst>
              <a:ext uri="{FF2B5EF4-FFF2-40B4-BE49-F238E27FC236}">
                <a16:creationId xmlns:a16="http://schemas.microsoft.com/office/drawing/2014/main" id="{B1BD627D-32CC-45F5-A10F-4CD47A73D1A2}"/>
              </a:ext>
            </a:extLst>
          </p:cNvPr>
          <p:cNvSpPr>
            <a:spLocks noGrp="1"/>
          </p:cNvSpPr>
          <p:nvPr>
            <p:ph type="ftr" sz="quarter" idx="11"/>
          </p:nvPr>
        </p:nvSpPr>
        <p:spPr/>
        <p:txBody>
          <a:bodyPr/>
          <a:lstStyle/>
          <a:p>
            <a:r>
              <a:rPr lang="en-GB"/>
              <a:t>25th virtual ESLS RF Meeting - 8-9 November 2021 l A. D'Elia</a:t>
            </a:r>
          </a:p>
        </p:txBody>
      </p:sp>
      <p:sp>
        <p:nvSpPr>
          <p:cNvPr id="25" name="Slide Number Placeholder 24">
            <a:extLst>
              <a:ext uri="{FF2B5EF4-FFF2-40B4-BE49-F238E27FC236}">
                <a16:creationId xmlns:a16="http://schemas.microsoft.com/office/drawing/2014/main" id="{01836758-BC6B-4A51-B834-74133AD73CF4}"/>
              </a:ext>
            </a:extLst>
          </p:cNvPr>
          <p:cNvSpPr>
            <a:spLocks noGrp="1"/>
          </p:cNvSpPr>
          <p:nvPr>
            <p:ph type="sldNum" sz="quarter" idx="12"/>
          </p:nvPr>
        </p:nvSpPr>
        <p:spPr/>
        <p:txBody>
          <a:bodyPr/>
          <a:lstStyle/>
          <a:p>
            <a:r>
              <a:rPr lang="fr-FR" dirty="0"/>
              <a:t>Page </a:t>
            </a:r>
            <a:fld id="{627799B7-D61E-469A-AF14-3ABA6674A0C8}" type="slidenum">
              <a:rPr lang="en-GB" smtClean="0"/>
              <a:t>22</a:t>
            </a:fld>
            <a:endParaRPr lang="en-GB" dirty="0"/>
          </a:p>
        </p:txBody>
      </p:sp>
    </p:spTree>
    <p:extLst>
      <p:ext uri="{BB962C8B-B14F-4D97-AF65-F5344CB8AC3E}">
        <p14:creationId xmlns:p14="http://schemas.microsoft.com/office/powerpoint/2010/main" val="458530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CC0B-3FC8-4D78-A081-2562BE19F64A}"/>
              </a:ext>
            </a:extLst>
          </p:cNvPr>
          <p:cNvSpPr>
            <a:spLocks noGrp="1"/>
          </p:cNvSpPr>
          <p:nvPr>
            <p:ph type="title"/>
          </p:nvPr>
        </p:nvSpPr>
        <p:spPr/>
        <p:txBody>
          <a:bodyPr/>
          <a:lstStyle/>
          <a:p>
            <a:r>
              <a:rPr lang="en-GB" dirty="0"/>
              <a:t>Impact of the tuner on the longitudinal impedance</a:t>
            </a:r>
          </a:p>
        </p:txBody>
      </p:sp>
      <p:grpSp>
        <p:nvGrpSpPr>
          <p:cNvPr id="21" name="Group 20">
            <a:extLst>
              <a:ext uri="{FF2B5EF4-FFF2-40B4-BE49-F238E27FC236}">
                <a16:creationId xmlns:a16="http://schemas.microsoft.com/office/drawing/2014/main" id="{4CCB90AC-3D80-4422-8C95-30E93320D9C3}"/>
              </a:ext>
            </a:extLst>
          </p:cNvPr>
          <p:cNvGrpSpPr/>
          <p:nvPr/>
        </p:nvGrpSpPr>
        <p:grpSpPr>
          <a:xfrm>
            <a:off x="5508104" y="836712"/>
            <a:ext cx="2932981" cy="2223983"/>
            <a:chOff x="8548382" y="80205"/>
            <a:chExt cx="3238566" cy="2389246"/>
          </a:xfrm>
        </p:grpSpPr>
        <p:pic>
          <p:nvPicPr>
            <p:cNvPr id="13" name="Picture 12">
              <a:extLst>
                <a:ext uri="{FF2B5EF4-FFF2-40B4-BE49-F238E27FC236}">
                  <a16:creationId xmlns:a16="http://schemas.microsoft.com/office/drawing/2014/main" id="{42A2870E-A2C9-492E-8D5C-999108EC3CA6}"/>
                </a:ext>
              </a:extLst>
            </p:cNvPr>
            <p:cNvPicPr>
              <a:picLocks noChangeAspect="1"/>
            </p:cNvPicPr>
            <p:nvPr/>
          </p:nvPicPr>
          <p:blipFill>
            <a:blip r:embed="rId2"/>
            <a:stretch>
              <a:fillRect/>
            </a:stretch>
          </p:blipFill>
          <p:spPr>
            <a:xfrm>
              <a:off x="8548382" y="80205"/>
              <a:ext cx="3238566" cy="2389246"/>
            </a:xfrm>
            <a:prstGeom prst="rect">
              <a:avLst/>
            </a:prstGeom>
          </p:spPr>
        </p:pic>
        <p:cxnSp>
          <p:nvCxnSpPr>
            <p:cNvPr id="8" name="Straight Connector 7">
              <a:extLst>
                <a:ext uri="{FF2B5EF4-FFF2-40B4-BE49-F238E27FC236}">
                  <a16:creationId xmlns:a16="http://schemas.microsoft.com/office/drawing/2014/main" id="{0F4638FD-5AA5-4F70-81A6-A56BB36550D5}"/>
                </a:ext>
              </a:extLst>
            </p:cNvPr>
            <p:cNvCxnSpPr>
              <a:cxnSpLocks/>
            </p:cNvCxnSpPr>
            <p:nvPr/>
          </p:nvCxnSpPr>
          <p:spPr>
            <a:xfrm>
              <a:off x="9511469" y="230736"/>
              <a:ext cx="0" cy="2017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2A4609-0B92-470D-8978-74AA3989C3C1}"/>
                </a:ext>
              </a:extLst>
            </p:cNvPr>
            <p:cNvCxnSpPr>
              <a:cxnSpLocks/>
            </p:cNvCxnSpPr>
            <p:nvPr/>
          </p:nvCxnSpPr>
          <p:spPr>
            <a:xfrm>
              <a:off x="11017319" y="230736"/>
              <a:ext cx="0" cy="2017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15AAB2E-6F7B-4BFE-AB70-52B0FE294CFC}"/>
                </a:ext>
              </a:extLst>
            </p:cNvPr>
            <p:cNvCxnSpPr>
              <a:cxnSpLocks/>
            </p:cNvCxnSpPr>
            <p:nvPr/>
          </p:nvCxnSpPr>
          <p:spPr>
            <a:xfrm>
              <a:off x="9511469" y="855102"/>
              <a:ext cx="1505850" cy="43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9582A51-AA51-4D79-8C72-0239BC9F5235}"/>
                </a:ext>
              </a:extLst>
            </p:cNvPr>
            <p:cNvSpPr txBox="1"/>
            <p:nvPr/>
          </p:nvSpPr>
          <p:spPr>
            <a:xfrm>
              <a:off x="9900060" y="621717"/>
              <a:ext cx="970778" cy="338555"/>
            </a:xfrm>
            <a:prstGeom prst="rect">
              <a:avLst/>
            </a:prstGeom>
            <a:noFill/>
          </p:spPr>
          <p:txBody>
            <a:bodyPr wrap="none" rtlCol="0">
              <a:spAutoFit/>
            </a:bodyPr>
            <a:lstStyle/>
            <a:p>
              <a:r>
                <a:rPr lang="en-GB" sz="1050" b="1" dirty="0"/>
                <a:t>~1.5MHz</a:t>
              </a:r>
            </a:p>
          </p:txBody>
        </p:sp>
      </p:grpSp>
      <p:grpSp>
        <p:nvGrpSpPr>
          <p:cNvPr id="10" name="Group 9">
            <a:extLst>
              <a:ext uri="{FF2B5EF4-FFF2-40B4-BE49-F238E27FC236}">
                <a16:creationId xmlns:a16="http://schemas.microsoft.com/office/drawing/2014/main" id="{C9426B8B-1142-4007-9ED8-9BBD9892E1C8}"/>
              </a:ext>
            </a:extLst>
          </p:cNvPr>
          <p:cNvGrpSpPr/>
          <p:nvPr/>
        </p:nvGrpSpPr>
        <p:grpSpPr>
          <a:xfrm>
            <a:off x="244674" y="1991077"/>
            <a:ext cx="4257254" cy="2796242"/>
            <a:chOff x="52192" y="1690688"/>
            <a:chExt cx="5676339" cy="3728323"/>
          </a:xfrm>
        </p:grpSpPr>
        <p:pic>
          <p:nvPicPr>
            <p:cNvPr id="3" name="Picture 2">
              <a:extLst>
                <a:ext uri="{FF2B5EF4-FFF2-40B4-BE49-F238E27FC236}">
                  <a16:creationId xmlns:a16="http://schemas.microsoft.com/office/drawing/2014/main" id="{87A34920-EE34-44E1-A38E-AFD8BE4CCC0C}"/>
                </a:ext>
              </a:extLst>
            </p:cNvPr>
            <p:cNvPicPr>
              <a:picLocks noChangeAspect="1"/>
            </p:cNvPicPr>
            <p:nvPr/>
          </p:nvPicPr>
          <p:blipFill>
            <a:blip r:embed="rId3"/>
            <a:stretch>
              <a:fillRect/>
            </a:stretch>
          </p:blipFill>
          <p:spPr>
            <a:xfrm>
              <a:off x="52192" y="1690688"/>
              <a:ext cx="5676339" cy="3728323"/>
            </a:xfrm>
            <a:prstGeom prst="rect">
              <a:avLst/>
            </a:prstGeom>
          </p:spPr>
        </p:pic>
        <p:sp>
          <p:nvSpPr>
            <p:cNvPr id="7" name="TextBox 6">
              <a:extLst>
                <a:ext uri="{FF2B5EF4-FFF2-40B4-BE49-F238E27FC236}">
                  <a16:creationId xmlns:a16="http://schemas.microsoft.com/office/drawing/2014/main" id="{81AD7A64-D0CF-4672-B1B3-002F0E225C40}"/>
                </a:ext>
              </a:extLst>
            </p:cNvPr>
            <p:cNvSpPr txBox="1"/>
            <p:nvPr/>
          </p:nvSpPr>
          <p:spPr>
            <a:xfrm>
              <a:off x="1262836" y="2172633"/>
              <a:ext cx="3247130" cy="400109"/>
            </a:xfrm>
            <a:prstGeom prst="rect">
              <a:avLst/>
            </a:prstGeom>
            <a:noFill/>
          </p:spPr>
          <p:txBody>
            <a:bodyPr wrap="none" rtlCol="0">
              <a:spAutoFit/>
            </a:bodyPr>
            <a:lstStyle/>
            <a:p>
              <a:r>
                <a:rPr lang="en-GB" sz="1350" dirty="0"/>
                <a:t>Nominal position: Tun=+5mm</a:t>
              </a:r>
            </a:p>
          </p:txBody>
        </p:sp>
      </p:grpSp>
      <p:pic>
        <p:nvPicPr>
          <p:cNvPr id="12" name="Picture 11">
            <a:extLst>
              <a:ext uri="{FF2B5EF4-FFF2-40B4-BE49-F238E27FC236}">
                <a16:creationId xmlns:a16="http://schemas.microsoft.com/office/drawing/2014/main" id="{03B82FC0-E4B0-4DDC-A1D9-25BCDE9A1C12}"/>
              </a:ext>
            </a:extLst>
          </p:cNvPr>
          <p:cNvPicPr>
            <a:picLocks noChangeAspect="1"/>
          </p:cNvPicPr>
          <p:nvPr/>
        </p:nvPicPr>
        <p:blipFill>
          <a:blip r:embed="rId4"/>
          <a:stretch>
            <a:fillRect/>
          </a:stretch>
        </p:blipFill>
        <p:spPr>
          <a:xfrm>
            <a:off x="4706557" y="3146887"/>
            <a:ext cx="4269025" cy="2968349"/>
          </a:xfrm>
          <a:prstGeom prst="rect">
            <a:avLst/>
          </a:prstGeom>
        </p:spPr>
      </p:pic>
      <p:sp>
        <p:nvSpPr>
          <p:cNvPr id="5" name="TextBox 4">
            <a:extLst>
              <a:ext uri="{FF2B5EF4-FFF2-40B4-BE49-F238E27FC236}">
                <a16:creationId xmlns:a16="http://schemas.microsoft.com/office/drawing/2014/main" id="{A1363832-42C1-44BC-8C5F-65F69D4D11E4}"/>
              </a:ext>
            </a:extLst>
          </p:cNvPr>
          <p:cNvSpPr txBox="1"/>
          <p:nvPr/>
        </p:nvSpPr>
        <p:spPr>
          <a:xfrm>
            <a:off x="302976" y="5301208"/>
            <a:ext cx="4269024" cy="646331"/>
          </a:xfrm>
          <a:prstGeom prst="rect">
            <a:avLst/>
          </a:prstGeom>
          <a:noFill/>
        </p:spPr>
        <p:txBody>
          <a:bodyPr wrap="square" rtlCol="0">
            <a:spAutoFit/>
          </a:bodyPr>
          <a:lstStyle/>
          <a:p>
            <a:r>
              <a:rPr lang="en-GB" dirty="0"/>
              <a:t>The longitudinal impedance relies below the threshold on the whole tuning range </a:t>
            </a:r>
          </a:p>
        </p:txBody>
      </p:sp>
      <p:sp>
        <p:nvSpPr>
          <p:cNvPr id="6" name="Footer Placeholder 5">
            <a:extLst>
              <a:ext uri="{FF2B5EF4-FFF2-40B4-BE49-F238E27FC236}">
                <a16:creationId xmlns:a16="http://schemas.microsoft.com/office/drawing/2014/main" id="{85B1B0F5-F0EE-4FDF-A553-B5F15188367F}"/>
              </a:ext>
            </a:extLst>
          </p:cNvPr>
          <p:cNvSpPr>
            <a:spLocks noGrp="1"/>
          </p:cNvSpPr>
          <p:nvPr>
            <p:ph type="ftr" sz="quarter" idx="11"/>
          </p:nvPr>
        </p:nvSpPr>
        <p:spPr/>
        <p:txBody>
          <a:bodyPr/>
          <a:lstStyle/>
          <a:p>
            <a:r>
              <a:rPr lang="en-GB"/>
              <a:t>25th virtual ESLS RF Meeting - 8-9 November 2021 l A. D'Elia</a:t>
            </a:r>
          </a:p>
        </p:txBody>
      </p:sp>
      <p:sp>
        <p:nvSpPr>
          <p:cNvPr id="14" name="Slide Number Placeholder 13">
            <a:extLst>
              <a:ext uri="{FF2B5EF4-FFF2-40B4-BE49-F238E27FC236}">
                <a16:creationId xmlns:a16="http://schemas.microsoft.com/office/drawing/2014/main" id="{32A2EEA3-1118-493C-9D8B-49676C75458F}"/>
              </a:ext>
            </a:extLst>
          </p:cNvPr>
          <p:cNvSpPr>
            <a:spLocks noGrp="1"/>
          </p:cNvSpPr>
          <p:nvPr>
            <p:ph type="sldNum" sz="quarter" idx="12"/>
          </p:nvPr>
        </p:nvSpPr>
        <p:spPr/>
        <p:txBody>
          <a:bodyPr/>
          <a:lstStyle/>
          <a:p>
            <a:r>
              <a:rPr lang="fr-FR" dirty="0"/>
              <a:t>Page </a:t>
            </a:r>
            <a:fld id="{627799B7-D61E-469A-AF14-3ABA6674A0C8}" type="slidenum">
              <a:rPr lang="en-GB" smtClean="0"/>
              <a:t>23</a:t>
            </a:fld>
            <a:endParaRPr lang="en-GB" dirty="0"/>
          </a:p>
        </p:txBody>
      </p:sp>
    </p:spTree>
    <p:extLst>
      <p:ext uri="{BB962C8B-B14F-4D97-AF65-F5344CB8AC3E}">
        <p14:creationId xmlns:p14="http://schemas.microsoft.com/office/powerpoint/2010/main" val="1643277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CE08A7A-238B-4472-9EA7-497ECE3AEF9A}"/>
              </a:ext>
            </a:extLst>
          </p:cNvPr>
          <p:cNvPicPr>
            <a:picLocks noChangeAspect="1"/>
          </p:cNvPicPr>
          <p:nvPr/>
        </p:nvPicPr>
        <p:blipFill rotWithShape="1">
          <a:blip r:embed="rId2"/>
          <a:srcRect l="36262" t="32376" r="30298"/>
          <a:stretch/>
        </p:blipFill>
        <p:spPr>
          <a:xfrm>
            <a:off x="5663352" y="1988840"/>
            <a:ext cx="3075205" cy="2154729"/>
          </a:xfrm>
          <a:prstGeom prst="rect">
            <a:avLst/>
          </a:prstGeom>
        </p:spPr>
      </p:pic>
      <p:sp>
        <p:nvSpPr>
          <p:cNvPr id="17" name="TextBox 16">
            <a:extLst>
              <a:ext uri="{FF2B5EF4-FFF2-40B4-BE49-F238E27FC236}">
                <a16:creationId xmlns:a16="http://schemas.microsoft.com/office/drawing/2014/main" id="{690B056F-1388-4E93-BB82-DDA6E141DFDA}"/>
              </a:ext>
            </a:extLst>
          </p:cNvPr>
          <p:cNvSpPr txBox="1"/>
          <p:nvPr/>
        </p:nvSpPr>
        <p:spPr>
          <a:xfrm>
            <a:off x="243644" y="5112824"/>
            <a:ext cx="8720356" cy="954107"/>
          </a:xfrm>
          <a:prstGeom prst="rect">
            <a:avLst/>
          </a:prstGeom>
          <a:noFill/>
        </p:spPr>
        <p:txBody>
          <a:bodyPr wrap="square" rtlCol="0">
            <a:spAutoFit/>
          </a:bodyPr>
          <a:lstStyle/>
          <a:p>
            <a:r>
              <a:rPr lang="en-GB" sz="1400" dirty="0"/>
              <a:t>The region above </a:t>
            </a:r>
            <a:r>
              <a:rPr lang="en-GB" sz="1400" dirty="0" err="1"/>
              <a:t>Vcav</a:t>
            </a:r>
            <a:r>
              <a:rPr lang="en-GB" sz="1400" dirty="0"/>
              <a:t>=120kV shows SEY&gt;1. In particular there is a clear barrier centred at about </a:t>
            </a:r>
            <a:r>
              <a:rPr lang="en-GB" sz="1400" dirty="0" err="1"/>
              <a:t>Vcav</a:t>
            </a:r>
            <a:r>
              <a:rPr lang="en-GB" sz="1400" dirty="0"/>
              <a:t>=250kV and a second one at about </a:t>
            </a:r>
            <a:r>
              <a:rPr lang="en-GB" sz="1400" dirty="0" err="1"/>
              <a:t>Vcav</a:t>
            </a:r>
            <a:r>
              <a:rPr lang="en-GB" sz="1400" dirty="0"/>
              <a:t>=550kV. If this barrier can be conditioned or not, it is difficult to say but the presence of multipacting in the operation region (</a:t>
            </a:r>
            <a:r>
              <a:rPr lang="en-GB" sz="1400" dirty="0" err="1"/>
              <a:t>Vcav</a:t>
            </a:r>
            <a:r>
              <a:rPr lang="en-GB" sz="1400" dirty="0"/>
              <a:t> around 372.5kV) with a strong barrier just before it, that may be definitely a strong limitation. That is why we foresee a coating in the choke region.</a:t>
            </a:r>
          </a:p>
        </p:txBody>
      </p:sp>
      <p:sp>
        <p:nvSpPr>
          <p:cNvPr id="4" name="Title 3">
            <a:extLst>
              <a:ext uri="{FF2B5EF4-FFF2-40B4-BE49-F238E27FC236}">
                <a16:creationId xmlns:a16="http://schemas.microsoft.com/office/drawing/2014/main" id="{7E7DB230-3BA7-4E65-AC54-2544760FB4C1}"/>
              </a:ext>
            </a:extLst>
          </p:cNvPr>
          <p:cNvSpPr>
            <a:spLocks noGrp="1"/>
          </p:cNvSpPr>
          <p:nvPr>
            <p:ph type="title"/>
          </p:nvPr>
        </p:nvSpPr>
        <p:spPr/>
        <p:txBody>
          <a:bodyPr/>
          <a:lstStyle/>
          <a:p>
            <a:r>
              <a:rPr lang="en-GB" dirty="0"/>
              <a:t>Multipacting within the choke: coating?</a:t>
            </a:r>
          </a:p>
        </p:txBody>
      </p:sp>
      <p:grpSp>
        <p:nvGrpSpPr>
          <p:cNvPr id="15" name="Group 14">
            <a:extLst>
              <a:ext uri="{FF2B5EF4-FFF2-40B4-BE49-F238E27FC236}">
                <a16:creationId xmlns:a16="http://schemas.microsoft.com/office/drawing/2014/main" id="{F4780DF1-4887-4204-9B2F-6BD8D6B412BF}"/>
              </a:ext>
            </a:extLst>
          </p:cNvPr>
          <p:cNvGrpSpPr/>
          <p:nvPr/>
        </p:nvGrpSpPr>
        <p:grpSpPr>
          <a:xfrm>
            <a:off x="533498" y="1027044"/>
            <a:ext cx="4896544" cy="3768235"/>
            <a:chOff x="827584" y="1967121"/>
            <a:chExt cx="3330167" cy="2791001"/>
          </a:xfrm>
        </p:grpSpPr>
        <p:grpSp>
          <p:nvGrpSpPr>
            <p:cNvPr id="9" name="Group 8">
              <a:extLst>
                <a:ext uri="{FF2B5EF4-FFF2-40B4-BE49-F238E27FC236}">
                  <a16:creationId xmlns:a16="http://schemas.microsoft.com/office/drawing/2014/main" id="{60094B40-C2DE-4D05-8736-C130C6092BFD}"/>
                </a:ext>
              </a:extLst>
            </p:cNvPr>
            <p:cNvGrpSpPr/>
            <p:nvPr/>
          </p:nvGrpSpPr>
          <p:grpSpPr>
            <a:xfrm>
              <a:off x="827584" y="2202315"/>
              <a:ext cx="3330167" cy="2555807"/>
              <a:chOff x="451387" y="1554347"/>
              <a:chExt cx="4837519" cy="3749306"/>
            </a:xfrm>
          </p:grpSpPr>
          <p:pic>
            <p:nvPicPr>
              <p:cNvPr id="7" name="Picture 6">
                <a:extLst>
                  <a:ext uri="{FF2B5EF4-FFF2-40B4-BE49-F238E27FC236}">
                    <a16:creationId xmlns:a16="http://schemas.microsoft.com/office/drawing/2014/main" id="{0B431094-5C05-4322-9FCB-BAEBCB7EB811}"/>
                  </a:ext>
                </a:extLst>
              </p:cNvPr>
              <p:cNvPicPr>
                <a:picLocks noChangeAspect="1"/>
              </p:cNvPicPr>
              <p:nvPr/>
            </p:nvPicPr>
            <p:blipFill>
              <a:blip r:embed="rId3"/>
              <a:stretch>
                <a:fillRect/>
              </a:stretch>
            </p:blipFill>
            <p:spPr>
              <a:xfrm>
                <a:off x="451387" y="1554347"/>
                <a:ext cx="4837519" cy="3749306"/>
              </a:xfrm>
              <a:prstGeom prst="rect">
                <a:avLst/>
              </a:prstGeom>
            </p:spPr>
          </p:pic>
          <p:sp>
            <p:nvSpPr>
              <p:cNvPr id="8" name="Rectangle 7">
                <a:extLst>
                  <a:ext uri="{FF2B5EF4-FFF2-40B4-BE49-F238E27FC236}">
                    <a16:creationId xmlns:a16="http://schemas.microsoft.com/office/drawing/2014/main" id="{29F1C0FE-642B-4CFF-AEED-D500A16B8140}"/>
                  </a:ext>
                </a:extLst>
              </p:cNvPr>
              <p:cNvSpPr/>
              <p:nvPr/>
            </p:nvSpPr>
            <p:spPr>
              <a:xfrm>
                <a:off x="1031846" y="4194495"/>
                <a:ext cx="3951215" cy="604008"/>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solidFill>
                    <a:schemeClr val="tx1"/>
                  </a:solidFill>
                </a:endParaRPr>
              </a:p>
            </p:txBody>
          </p:sp>
        </p:grpSp>
        <p:sp>
          <p:nvSpPr>
            <p:cNvPr id="5" name="Rectangle 4">
              <a:extLst>
                <a:ext uri="{FF2B5EF4-FFF2-40B4-BE49-F238E27FC236}">
                  <a16:creationId xmlns:a16="http://schemas.microsoft.com/office/drawing/2014/main" id="{92AEEA0C-C1AA-435A-A860-E3992EFC66E1}"/>
                </a:ext>
              </a:extLst>
            </p:cNvPr>
            <p:cNvSpPr/>
            <p:nvPr/>
          </p:nvSpPr>
          <p:spPr>
            <a:xfrm>
              <a:off x="2483768" y="2348880"/>
              <a:ext cx="576064" cy="20648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114884E-566E-479D-8AE3-F16C63EB437E}"/>
                </a:ext>
              </a:extLst>
            </p:cNvPr>
            <p:cNvSpPr txBox="1"/>
            <p:nvPr/>
          </p:nvSpPr>
          <p:spPr>
            <a:xfrm>
              <a:off x="2215001" y="1967121"/>
              <a:ext cx="1732205" cy="369332"/>
            </a:xfrm>
            <a:prstGeom prst="rect">
              <a:avLst/>
            </a:prstGeom>
            <a:noFill/>
          </p:spPr>
          <p:txBody>
            <a:bodyPr wrap="none" rtlCol="0">
              <a:spAutoFit/>
            </a:bodyPr>
            <a:lstStyle/>
            <a:p>
              <a:r>
                <a:rPr lang="en-GB" dirty="0"/>
                <a:t>Working region</a:t>
              </a:r>
            </a:p>
          </p:txBody>
        </p:sp>
      </p:grpSp>
      <p:sp>
        <p:nvSpPr>
          <p:cNvPr id="2" name="Footer Placeholder 1">
            <a:extLst>
              <a:ext uri="{FF2B5EF4-FFF2-40B4-BE49-F238E27FC236}">
                <a16:creationId xmlns:a16="http://schemas.microsoft.com/office/drawing/2014/main" id="{7F3B6B6F-7A4E-4E0B-B6E1-BE9DE26316E9}"/>
              </a:ext>
            </a:extLst>
          </p:cNvPr>
          <p:cNvSpPr>
            <a:spLocks noGrp="1"/>
          </p:cNvSpPr>
          <p:nvPr>
            <p:ph type="ftr" sz="quarter" idx="12"/>
          </p:nvPr>
        </p:nvSpPr>
        <p:spPr/>
        <p:txBody>
          <a:bodyPr/>
          <a:lstStyle/>
          <a:p>
            <a:r>
              <a:rPr lang="en-GB"/>
              <a:t>25th virtual ESLS RF Meeting - 8-9 November 2021 l A. D'Elia</a:t>
            </a:r>
            <a:endParaRPr lang="fr-FR" dirty="0"/>
          </a:p>
        </p:txBody>
      </p:sp>
      <p:sp>
        <p:nvSpPr>
          <p:cNvPr id="6" name="TextBox 5">
            <a:extLst>
              <a:ext uri="{FF2B5EF4-FFF2-40B4-BE49-F238E27FC236}">
                <a16:creationId xmlns:a16="http://schemas.microsoft.com/office/drawing/2014/main" id="{ABEAAF5F-8EEF-43E0-BDCE-C590311DA6B5}"/>
              </a:ext>
            </a:extLst>
          </p:cNvPr>
          <p:cNvSpPr txBox="1"/>
          <p:nvPr/>
        </p:nvSpPr>
        <p:spPr>
          <a:xfrm>
            <a:off x="1155837" y="3935699"/>
            <a:ext cx="1778051" cy="461665"/>
          </a:xfrm>
          <a:prstGeom prst="rect">
            <a:avLst/>
          </a:prstGeom>
          <a:noFill/>
        </p:spPr>
        <p:txBody>
          <a:bodyPr wrap="none" rtlCol="0">
            <a:spAutoFit/>
          </a:bodyPr>
          <a:lstStyle/>
          <a:p>
            <a:r>
              <a:rPr lang="fr-FR" sz="1200" dirty="0"/>
              <a:t>Multipacting free </a:t>
            </a:r>
            <a:r>
              <a:rPr lang="en-GB" sz="1200" dirty="0"/>
              <a:t>region</a:t>
            </a:r>
          </a:p>
          <a:p>
            <a:endParaRPr lang="en-GB" sz="1200" dirty="0"/>
          </a:p>
        </p:txBody>
      </p:sp>
      <p:sp>
        <p:nvSpPr>
          <p:cNvPr id="12" name="Slide Number Placeholder 11">
            <a:extLst>
              <a:ext uri="{FF2B5EF4-FFF2-40B4-BE49-F238E27FC236}">
                <a16:creationId xmlns:a16="http://schemas.microsoft.com/office/drawing/2014/main" id="{4624C01C-16EE-490E-8EB4-175549249A27}"/>
              </a:ext>
            </a:extLst>
          </p:cNvPr>
          <p:cNvSpPr>
            <a:spLocks noGrp="1"/>
          </p:cNvSpPr>
          <p:nvPr>
            <p:ph type="sldNum" sz="quarter" idx="11"/>
          </p:nvPr>
        </p:nvSpPr>
        <p:spPr/>
        <p:txBody>
          <a:bodyPr/>
          <a:lstStyle/>
          <a:p>
            <a:r>
              <a:rPr lang="fr-FR"/>
              <a:t>Page </a:t>
            </a:r>
            <a:fld id="{733122C9-A0B9-462F-8757-0847AD287B63}" type="slidenum">
              <a:rPr lang="fr-FR" smtClean="0"/>
              <a:pPr/>
              <a:t>24</a:t>
            </a:fld>
            <a:endParaRPr lang="fr-FR" dirty="0"/>
          </a:p>
        </p:txBody>
      </p:sp>
    </p:spTree>
    <p:extLst>
      <p:ext uri="{BB962C8B-B14F-4D97-AF65-F5344CB8AC3E}">
        <p14:creationId xmlns:p14="http://schemas.microsoft.com/office/powerpoint/2010/main" val="4126277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0A6BF-D816-45A9-AECF-B903887E5660}"/>
              </a:ext>
            </a:extLst>
          </p:cNvPr>
          <p:cNvSpPr>
            <a:spLocks noGrp="1"/>
          </p:cNvSpPr>
          <p:nvPr>
            <p:ph type="title"/>
          </p:nvPr>
        </p:nvSpPr>
        <p:spPr/>
        <p:txBody>
          <a:bodyPr/>
          <a:lstStyle/>
          <a:p>
            <a:r>
              <a:rPr lang="en-GB" dirty="0"/>
              <a:t>Mechanical integration of the whole cavity</a:t>
            </a:r>
          </a:p>
        </p:txBody>
      </p:sp>
      <p:sp>
        <p:nvSpPr>
          <p:cNvPr id="6" name="Footer Placeholder 5">
            <a:extLst>
              <a:ext uri="{FF2B5EF4-FFF2-40B4-BE49-F238E27FC236}">
                <a16:creationId xmlns:a16="http://schemas.microsoft.com/office/drawing/2014/main" id="{C790CCB2-3B00-4658-BDAD-6D17D0B202B5}"/>
              </a:ext>
            </a:extLst>
          </p:cNvPr>
          <p:cNvSpPr>
            <a:spLocks noGrp="1"/>
          </p:cNvSpPr>
          <p:nvPr>
            <p:ph type="ftr" sz="quarter" idx="12"/>
          </p:nvPr>
        </p:nvSpPr>
        <p:spPr/>
        <p:txBody>
          <a:bodyPr/>
          <a:lstStyle/>
          <a:p>
            <a:r>
              <a:rPr lang="en-GB"/>
              <a:t>25th virtual ESLS RF Meeting - 8-9 November 2021 l A. D'Elia</a:t>
            </a:r>
            <a:endParaRPr lang="fr-FR" dirty="0"/>
          </a:p>
        </p:txBody>
      </p:sp>
      <p:grpSp>
        <p:nvGrpSpPr>
          <p:cNvPr id="21" name="Group 20">
            <a:extLst>
              <a:ext uri="{FF2B5EF4-FFF2-40B4-BE49-F238E27FC236}">
                <a16:creationId xmlns:a16="http://schemas.microsoft.com/office/drawing/2014/main" id="{C32EE35E-5835-4805-9DCA-DBF76D805661}"/>
              </a:ext>
            </a:extLst>
          </p:cNvPr>
          <p:cNvGrpSpPr/>
          <p:nvPr/>
        </p:nvGrpSpPr>
        <p:grpSpPr>
          <a:xfrm>
            <a:off x="4970413" y="960184"/>
            <a:ext cx="3738318" cy="3681183"/>
            <a:chOff x="4970413" y="960184"/>
            <a:chExt cx="3738318" cy="3681183"/>
          </a:xfrm>
        </p:grpSpPr>
        <p:pic>
          <p:nvPicPr>
            <p:cNvPr id="8" name="Picture 7">
              <a:extLst>
                <a:ext uri="{FF2B5EF4-FFF2-40B4-BE49-F238E27FC236}">
                  <a16:creationId xmlns:a16="http://schemas.microsoft.com/office/drawing/2014/main" id="{A880515D-B06F-4244-93C2-CC9F22255E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864" t="2416" r="30312" b="12270"/>
            <a:stretch/>
          </p:blipFill>
          <p:spPr>
            <a:xfrm>
              <a:off x="4970413" y="960184"/>
              <a:ext cx="3738318" cy="3681183"/>
            </a:xfrm>
            <a:prstGeom prst="rect">
              <a:avLst/>
            </a:prstGeom>
          </p:spPr>
        </p:pic>
        <p:grpSp>
          <p:nvGrpSpPr>
            <p:cNvPr id="12" name="Group 11">
              <a:extLst>
                <a:ext uri="{FF2B5EF4-FFF2-40B4-BE49-F238E27FC236}">
                  <a16:creationId xmlns:a16="http://schemas.microsoft.com/office/drawing/2014/main" id="{36CE042B-BCD0-422C-92C8-B913BB1CBE4D}"/>
                </a:ext>
              </a:extLst>
            </p:cNvPr>
            <p:cNvGrpSpPr/>
            <p:nvPr/>
          </p:nvGrpSpPr>
          <p:grpSpPr>
            <a:xfrm>
              <a:off x="7092280" y="2204864"/>
              <a:ext cx="1448025" cy="864096"/>
              <a:chOff x="7092280" y="2204864"/>
              <a:chExt cx="1448025" cy="864096"/>
            </a:xfrm>
          </p:grpSpPr>
          <p:sp>
            <p:nvSpPr>
              <p:cNvPr id="9" name="TextBox 8">
                <a:extLst>
                  <a:ext uri="{FF2B5EF4-FFF2-40B4-BE49-F238E27FC236}">
                    <a16:creationId xmlns:a16="http://schemas.microsoft.com/office/drawing/2014/main" id="{DBE570FF-B13F-4544-AAC4-E158307D503D}"/>
                  </a:ext>
                </a:extLst>
              </p:cNvPr>
              <p:cNvSpPr txBox="1"/>
              <p:nvPr/>
            </p:nvSpPr>
            <p:spPr>
              <a:xfrm>
                <a:off x="7092280" y="2204864"/>
                <a:ext cx="1448025" cy="400110"/>
              </a:xfrm>
              <a:prstGeom prst="rect">
                <a:avLst/>
              </a:prstGeom>
              <a:noFill/>
            </p:spPr>
            <p:txBody>
              <a:bodyPr wrap="none" rtlCol="0">
                <a:spAutoFit/>
              </a:bodyPr>
              <a:lstStyle/>
              <a:p>
                <a:r>
                  <a:rPr lang="en-GB" sz="2000" b="1" dirty="0"/>
                  <a:t>Tuner port</a:t>
                </a:r>
              </a:p>
            </p:txBody>
          </p:sp>
          <p:cxnSp>
            <p:nvCxnSpPr>
              <p:cNvPr id="11" name="Straight Arrow Connector 10">
                <a:extLst>
                  <a:ext uri="{FF2B5EF4-FFF2-40B4-BE49-F238E27FC236}">
                    <a16:creationId xmlns:a16="http://schemas.microsoft.com/office/drawing/2014/main" id="{E14190B1-072D-4043-8836-24F6FEA7635E}"/>
                  </a:ext>
                </a:extLst>
              </p:cNvPr>
              <p:cNvCxnSpPr>
                <a:stCxn id="9" idx="2"/>
              </p:cNvCxnSpPr>
              <p:nvPr/>
            </p:nvCxnSpPr>
            <p:spPr>
              <a:xfrm flipH="1">
                <a:off x="7596336" y="2604974"/>
                <a:ext cx="219957" cy="4639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2" name="Group 21">
            <a:extLst>
              <a:ext uri="{FF2B5EF4-FFF2-40B4-BE49-F238E27FC236}">
                <a16:creationId xmlns:a16="http://schemas.microsoft.com/office/drawing/2014/main" id="{01F9DC76-80FC-4CC7-B118-059712EBECF6}"/>
              </a:ext>
            </a:extLst>
          </p:cNvPr>
          <p:cNvGrpSpPr/>
          <p:nvPr/>
        </p:nvGrpSpPr>
        <p:grpSpPr>
          <a:xfrm>
            <a:off x="386291" y="960184"/>
            <a:ext cx="4345710" cy="3681183"/>
            <a:chOff x="386291" y="960184"/>
            <a:chExt cx="4345710" cy="3681183"/>
          </a:xfrm>
        </p:grpSpPr>
        <p:pic>
          <p:nvPicPr>
            <p:cNvPr id="7" name="Picture 6">
              <a:extLst>
                <a:ext uri="{FF2B5EF4-FFF2-40B4-BE49-F238E27FC236}">
                  <a16:creationId xmlns:a16="http://schemas.microsoft.com/office/drawing/2014/main" id="{038A5DE2-8390-4E54-838A-49EF0DFA2C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22" t="5100" r="31888" b="11844"/>
            <a:stretch/>
          </p:blipFill>
          <p:spPr>
            <a:xfrm>
              <a:off x="386291" y="960184"/>
              <a:ext cx="3853022" cy="3681183"/>
            </a:xfrm>
            <a:prstGeom prst="rect">
              <a:avLst/>
            </a:prstGeom>
          </p:spPr>
        </p:pic>
        <p:grpSp>
          <p:nvGrpSpPr>
            <p:cNvPr id="13" name="Group 12">
              <a:extLst>
                <a:ext uri="{FF2B5EF4-FFF2-40B4-BE49-F238E27FC236}">
                  <a16:creationId xmlns:a16="http://schemas.microsoft.com/office/drawing/2014/main" id="{C1F22E19-23BF-4306-9EBA-629D5BCAA966}"/>
                </a:ext>
              </a:extLst>
            </p:cNvPr>
            <p:cNvGrpSpPr/>
            <p:nvPr/>
          </p:nvGrpSpPr>
          <p:grpSpPr>
            <a:xfrm>
              <a:off x="2483768" y="960184"/>
              <a:ext cx="2248233" cy="400110"/>
              <a:chOff x="6567596" y="2452826"/>
              <a:chExt cx="2248233" cy="400110"/>
            </a:xfrm>
          </p:grpSpPr>
          <p:sp>
            <p:nvSpPr>
              <p:cNvPr id="14" name="TextBox 13">
                <a:extLst>
                  <a:ext uri="{FF2B5EF4-FFF2-40B4-BE49-F238E27FC236}">
                    <a16:creationId xmlns:a16="http://schemas.microsoft.com/office/drawing/2014/main" id="{834F5BF1-EA03-4C7A-BBD3-FA92FCD57248}"/>
                  </a:ext>
                </a:extLst>
              </p:cNvPr>
              <p:cNvSpPr txBox="1"/>
              <p:nvPr/>
            </p:nvSpPr>
            <p:spPr>
              <a:xfrm>
                <a:off x="7092280" y="2452826"/>
                <a:ext cx="1723549" cy="400110"/>
              </a:xfrm>
              <a:prstGeom prst="rect">
                <a:avLst/>
              </a:prstGeom>
              <a:noFill/>
            </p:spPr>
            <p:txBody>
              <a:bodyPr wrap="none" rtlCol="0">
                <a:spAutoFit/>
              </a:bodyPr>
              <a:lstStyle/>
              <a:p>
                <a:r>
                  <a:rPr lang="en-GB" sz="2000" b="1" dirty="0"/>
                  <a:t>Coupler port</a:t>
                </a:r>
              </a:p>
            </p:txBody>
          </p:sp>
          <p:cxnSp>
            <p:nvCxnSpPr>
              <p:cNvPr id="15" name="Straight Arrow Connector 14">
                <a:extLst>
                  <a:ext uri="{FF2B5EF4-FFF2-40B4-BE49-F238E27FC236}">
                    <a16:creationId xmlns:a16="http://schemas.microsoft.com/office/drawing/2014/main" id="{176FEC4B-83CA-44A6-8E1D-29E6D84022A5}"/>
                  </a:ext>
                </a:extLst>
              </p:cNvPr>
              <p:cNvCxnSpPr>
                <a:cxnSpLocks/>
              </p:cNvCxnSpPr>
              <p:nvPr/>
            </p:nvCxnSpPr>
            <p:spPr>
              <a:xfrm flipH="1" flipV="1">
                <a:off x="6567596" y="2652881"/>
                <a:ext cx="52468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3" name="TextBox 22">
            <a:extLst>
              <a:ext uri="{FF2B5EF4-FFF2-40B4-BE49-F238E27FC236}">
                <a16:creationId xmlns:a16="http://schemas.microsoft.com/office/drawing/2014/main" id="{1E40F073-6E90-403C-AA69-CDD329358080}"/>
              </a:ext>
            </a:extLst>
          </p:cNvPr>
          <p:cNvSpPr txBox="1"/>
          <p:nvPr/>
        </p:nvSpPr>
        <p:spPr>
          <a:xfrm>
            <a:off x="307390" y="4841422"/>
            <a:ext cx="8529219" cy="1569660"/>
          </a:xfrm>
          <a:prstGeom prst="rect">
            <a:avLst/>
          </a:prstGeom>
          <a:noFill/>
        </p:spPr>
        <p:txBody>
          <a:bodyPr wrap="square" rtlCol="0">
            <a:spAutoFit/>
          </a:bodyPr>
          <a:lstStyle/>
          <a:p>
            <a:r>
              <a:rPr lang="en-GB" sz="1600" dirty="0"/>
              <a:t>The mechanical integration of the whole assembly is at the 80%:</a:t>
            </a:r>
          </a:p>
          <a:p>
            <a:pPr marL="285750" indent="-285750">
              <a:buFont typeface="Arial" panose="020B0604020202020204" pitchFamily="34" charset="0"/>
              <a:buChar char="•"/>
            </a:pPr>
            <a:r>
              <a:rPr lang="en-GB" sz="1600" dirty="0"/>
              <a:t>Water cooling system is done as well as the integration of tuner port and of the ferrite loads; </a:t>
            </a:r>
          </a:p>
          <a:p>
            <a:pPr marL="285750" indent="-285750">
              <a:buFont typeface="Arial" panose="020B0604020202020204" pitchFamily="34" charset="0"/>
              <a:buChar char="•"/>
            </a:pPr>
            <a:r>
              <a:rPr lang="en-GB" sz="1600" dirty="0"/>
              <a:t>The coupler design is ongoing therefore the coupler integration might change;</a:t>
            </a:r>
          </a:p>
          <a:p>
            <a:pPr marL="285750" indent="-285750">
              <a:buFont typeface="Arial" panose="020B0604020202020204" pitchFamily="34" charset="0"/>
              <a:buChar char="•"/>
            </a:pPr>
            <a:r>
              <a:rPr lang="en-GB" sz="1600" dirty="0"/>
              <a:t>The vacuum system studies showed that there are no major difficulties to pump down the cavity, the mechanical integration of the system is ongoing.  </a:t>
            </a:r>
          </a:p>
        </p:txBody>
      </p:sp>
      <p:sp>
        <p:nvSpPr>
          <p:cNvPr id="26" name="Slide Number Placeholder 25">
            <a:extLst>
              <a:ext uri="{FF2B5EF4-FFF2-40B4-BE49-F238E27FC236}">
                <a16:creationId xmlns:a16="http://schemas.microsoft.com/office/drawing/2014/main" id="{28C8FA53-66EB-49B5-B40D-E7208EDF08F7}"/>
              </a:ext>
            </a:extLst>
          </p:cNvPr>
          <p:cNvSpPr>
            <a:spLocks noGrp="1"/>
          </p:cNvSpPr>
          <p:nvPr>
            <p:ph type="sldNum" sz="quarter" idx="11"/>
          </p:nvPr>
        </p:nvSpPr>
        <p:spPr/>
        <p:txBody>
          <a:bodyPr/>
          <a:lstStyle/>
          <a:p>
            <a:r>
              <a:rPr lang="fr-FR"/>
              <a:t>Page </a:t>
            </a:r>
            <a:fld id="{733122C9-A0B9-462F-8757-0847AD287B63}" type="slidenum">
              <a:rPr lang="fr-FR" smtClean="0"/>
              <a:pPr/>
              <a:t>25</a:t>
            </a:fld>
            <a:endParaRPr lang="fr-FR" dirty="0"/>
          </a:p>
        </p:txBody>
      </p:sp>
    </p:spTree>
    <p:extLst>
      <p:ext uri="{BB962C8B-B14F-4D97-AF65-F5344CB8AC3E}">
        <p14:creationId xmlns:p14="http://schemas.microsoft.com/office/powerpoint/2010/main" val="2821167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3A32-69CB-498C-852D-56E8BE5C3B2D}"/>
              </a:ext>
            </a:extLst>
          </p:cNvPr>
          <p:cNvSpPr>
            <a:spLocks noGrp="1"/>
          </p:cNvSpPr>
          <p:nvPr>
            <p:ph type="title"/>
          </p:nvPr>
        </p:nvSpPr>
        <p:spPr/>
        <p:txBody>
          <a:bodyPr/>
          <a:lstStyle/>
          <a:p>
            <a:r>
              <a:rPr lang="en-GB" dirty="0"/>
              <a:t>Status of the design and conclusions</a:t>
            </a:r>
          </a:p>
        </p:txBody>
      </p:sp>
      <p:sp>
        <p:nvSpPr>
          <p:cNvPr id="3" name="Content Placeholder 2">
            <a:extLst>
              <a:ext uri="{FF2B5EF4-FFF2-40B4-BE49-F238E27FC236}">
                <a16:creationId xmlns:a16="http://schemas.microsoft.com/office/drawing/2014/main" id="{ED62F43E-BB01-42BC-B0FA-70CD6084498C}"/>
              </a:ext>
            </a:extLst>
          </p:cNvPr>
          <p:cNvSpPr>
            <a:spLocks noGrp="1"/>
          </p:cNvSpPr>
          <p:nvPr>
            <p:ph idx="1"/>
          </p:nvPr>
        </p:nvSpPr>
        <p:spPr>
          <a:xfrm>
            <a:off x="467544" y="764704"/>
            <a:ext cx="8409192" cy="5472466"/>
          </a:xfrm>
        </p:spPr>
        <p:txBody>
          <a:bodyPr/>
          <a:lstStyle/>
          <a:p>
            <a:pPr marL="285750" indent="-285750">
              <a:buFont typeface="Arial" panose="020B0604020202020204" pitchFamily="34" charset="0"/>
              <a:buChar char="•"/>
            </a:pPr>
            <a:r>
              <a:rPr lang="en-GB" b="0" dirty="0">
                <a:solidFill>
                  <a:schemeClr val="tx2"/>
                </a:solidFill>
              </a:rPr>
              <a:t>The highest priority is to finalize the cavity design to launch asap the call for tender (beginning of the next year); </a:t>
            </a:r>
          </a:p>
          <a:p>
            <a:pPr marL="285750" indent="-285750">
              <a:buFont typeface="Arial" panose="020B0604020202020204" pitchFamily="34" charset="0"/>
              <a:buChar char="•"/>
            </a:pPr>
            <a:r>
              <a:rPr lang="en-GB" b="0" dirty="0">
                <a:solidFill>
                  <a:schemeClr val="tx2"/>
                </a:solidFill>
              </a:rPr>
              <a:t>The cavity we intend to build is a 2-Cell Choke;</a:t>
            </a:r>
          </a:p>
          <a:p>
            <a:pPr marL="285750" indent="-285750">
              <a:buFont typeface="Arial" panose="020B0604020202020204" pitchFamily="34" charset="0"/>
              <a:buChar char="•"/>
            </a:pPr>
            <a:r>
              <a:rPr lang="en-GB" b="0" dirty="0">
                <a:solidFill>
                  <a:schemeClr val="tx2"/>
                </a:solidFill>
              </a:rPr>
              <a:t>The e-m design of the cavity itself is done;</a:t>
            </a:r>
          </a:p>
          <a:p>
            <a:pPr marL="285750" indent="-285750">
              <a:buFont typeface="Arial" panose="020B0604020202020204" pitchFamily="34" charset="0"/>
              <a:buChar char="•"/>
            </a:pPr>
            <a:r>
              <a:rPr lang="en-GB" b="0" dirty="0">
                <a:solidFill>
                  <a:schemeClr val="tx2"/>
                </a:solidFill>
              </a:rPr>
              <a:t>The impact of the integration of the subsystems on the e-m design is complete for tuner and vacuum ports;</a:t>
            </a:r>
          </a:p>
          <a:p>
            <a:pPr marL="285750" indent="-285750">
              <a:buFont typeface="Arial" panose="020B0604020202020204" pitchFamily="34" charset="0"/>
              <a:buChar char="•"/>
            </a:pPr>
            <a:r>
              <a:rPr lang="en-GB" b="0" dirty="0">
                <a:solidFill>
                  <a:schemeClr val="tx2"/>
                </a:solidFill>
              </a:rPr>
              <a:t>The coupler design (waveguide type) is ongoing and for this device we decided to revert the strategy: we first want to fix the mechanical design, especially for the ceramic windows and then we will integrate it on the e-m design; </a:t>
            </a:r>
          </a:p>
          <a:p>
            <a:pPr marL="285750" indent="-285750">
              <a:buFont typeface="Arial" panose="020B0604020202020204" pitchFamily="34" charset="0"/>
              <a:buChar char="•"/>
            </a:pPr>
            <a:r>
              <a:rPr lang="en-GB" b="0" dirty="0">
                <a:solidFill>
                  <a:schemeClr val="tx2"/>
                </a:solidFill>
              </a:rPr>
              <a:t>The number of cavities, 3 or 4, will depend upon the maximum power that can flow through the coupler;</a:t>
            </a:r>
          </a:p>
          <a:p>
            <a:pPr marL="285750" indent="-285750">
              <a:buFont typeface="Arial" panose="020B0604020202020204" pitchFamily="34" charset="0"/>
              <a:buChar char="•"/>
            </a:pPr>
            <a:r>
              <a:rPr lang="en-GB" b="0" dirty="0">
                <a:solidFill>
                  <a:schemeClr val="tx2"/>
                </a:solidFill>
              </a:rPr>
              <a:t>The mechanical design and engineering integration is quite advanced, we estimate to be at 80% of the cavity design: cooling circuit for disks and coaxial end cells are complete, the integration of the tuner port is done, vacuum subsystem integration is proceeding well</a:t>
            </a:r>
          </a:p>
          <a:p>
            <a:pPr marL="285750" indent="-285750">
              <a:buFont typeface="Arial" panose="020B0604020202020204" pitchFamily="34" charset="0"/>
              <a:buChar char="•"/>
            </a:pPr>
            <a:r>
              <a:rPr lang="en-GB" b="0" dirty="0">
                <a:solidFill>
                  <a:schemeClr val="tx2"/>
                </a:solidFill>
              </a:rPr>
              <a:t>As a final remark: we have also a 3x3-Cell Choke option for any case</a:t>
            </a:r>
          </a:p>
          <a:p>
            <a:endParaRPr lang="en-GB" dirty="0"/>
          </a:p>
        </p:txBody>
      </p:sp>
      <p:sp>
        <p:nvSpPr>
          <p:cNvPr id="7" name="Footer Placeholder 6">
            <a:extLst>
              <a:ext uri="{FF2B5EF4-FFF2-40B4-BE49-F238E27FC236}">
                <a16:creationId xmlns:a16="http://schemas.microsoft.com/office/drawing/2014/main" id="{C38436CC-E369-4266-BE63-12C95DEFF385}"/>
              </a:ext>
            </a:extLst>
          </p:cNvPr>
          <p:cNvSpPr>
            <a:spLocks noGrp="1"/>
          </p:cNvSpPr>
          <p:nvPr>
            <p:ph type="ftr" sz="quarter" idx="12"/>
          </p:nvPr>
        </p:nvSpPr>
        <p:spPr/>
        <p:txBody>
          <a:bodyPr/>
          <a:lstStyle/>
          <a:p>
            <a:r>
              <a:rPr lang="en-GB"/>
              <a:t>25th virtual ESLS RF Meeting - 8-9 November 2021 l A. D'Elia</a:t>
            </a:r>
            <a:endParaRPr lang="fr-FR" dirty="0"/>
          </a:p>
        </p:txBody>
      </p:sp>
      <p:sp>
        <p:nvSpPr>
          <p:cNvPr id="9" name="Slide Number Placeholder 8">
            <a:extLst>
              <a:ext uri="{FF2B5EF4-FFF2-40B4-BE49-F238E27FC236}">
                <a16:creationId xmlns:a16="http://schemas.microsoft.com/office/drawing/2014/main" id="{E132B963-5CEC-4DCC-A9C2-90F08A1A2C9C}"/>
              </a:ext>
            </a:extLst>
          </p:cNvPr>
          <p:cNvSpPr>
            <a:spLocks noGrp="1"/>
          </p:cNvSpPr>
          <p:nvPr>
            <p:ph type="sldNum" sz="quarter" idx="11"/>
          </p:nvPr>
        </p:nvSpPr>
        <p:spPr/>
        <p:txBody>
          <a:bodyPr/>
          <a:lstStyle/>
          <a:p>
            <a:r>
              <a:rPr lang="fr-FR"/>
              <a:t>Page </a:t>
            </a:r>
            <a:fld id="{733122C9-A0B9-462F-8757-0847AD287B63}" type="slidenum">
              <a:rPr lang="fr-FR" smtClean="0"/>
              <a:pPr/>
              <a:t>26</a:t>
            </a:fld>
            <a:endParaRPr lang="fr-FR" dirty="0"/>
          </a:p>
        </p:txBody>
      </p:sp>
    </p:spTree>
    <p:extLst>
      <p:ext uri="{BB962C8B-B14F-4D97-AF65-F5344CB8AC3E}">
        <p14:creationId xmlns:p14="http://schemas.microsoft.com/office/powerpoint/2010/main" val="261191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3884-D8D3-4050-A305-76F2B4A20BC0}"/>
              </a:ext>
            </a:extLst>
          </p:cNvPr>
          <p:cNvSpPr>
            <a:spLocks noGrp="1"/>
          </p:cNvSpPr>
          <p:nvPr>
            <p:ph type="title"/>
          </p:nvPr>
        </p:nvSpPr>
        <p:spPr/>
        <p:txBody>
          <a:bodyPr/>
          <a:lstStyle/>
          <a:p>
            <a:r>
              <a:rPr lang="en-GB" dirty="0"/>
              <a:t>Preliminary considerations</a:t>
            </a:r>
          </a:p>
        </p:txBody>
      </p:sp>
      <p:grpSp>
        <p:nvGrpSpPr>
          <p:cNvPr id="11" name="Group 10">
            <a:extLst>
              <a:ext uri="{FF2B5EF4-FFF2-40B4-BE49-F238E27FC236}">
                <a16:creationId xmlns:a16="http://schemas.microsoft.com/office/drawing/2014/main" id="{3C260D39-450F-4F8A-B387-8363B0490AEA}"/>
              </a:ext>
            </a:extLst>
          </p:cNvPr>
          <p:cNvGrpSpPr/>
          <p:nvPr/>
        </p:nvGrpSpPr>
        <p:grpSpPr>
          <a:xfrm>
            <a:off x="64455" y="1037299"/>
            <a:ext cx="9013209" cy="4339650"/>
            <a:chOff x="64455" y="1037299"/>
            <a:chExt cx="9013209" cy="4339650"/>
          </a:xfrm>
        </p:grpSpPr>
        <p:sp>
          <p:nvSpPr>
            <p:cNvPr id="4" name="Rectangle 3">
              <a:extLst>
                <a:ext uri="{FF2B5EF4-FFF2-40B4-BE49-F238E27FC236}">
                  <a16:creationId xmlns:a16="http://schemas.microsoft.com/office/drawing/2014/main" id="{1A551F80-BC22-47C2-AFC8-2553BE96DC3B}"/>
                </a:ext>
              </a:extLst>
            </p:cNvPr>
            <p:cNvSpPr/>
            <p:nvPr/>
          </p:nvSpPr>
          <p:spPr>
            <a:xfrm>
              <a:off x="3183264" y="1037299"/>
              <a:ext cx="3067385" cy="3724096"/>
            </a:xfrm>
            <a:prstGeom prst="rect">
              <a:avLst/>
            </a:prstGeom>
            <a:ln>
              <a:solidFill>
                <a:schemeClr val="tx2"/>
              </a:solidFill>
            </a:ln>
          </p:spPr>
          <p:txBody>
            <a:bodyPr wrap="square">
              <a:spAutoFit/>
            </a:bodyPr>
            <a:lstStyle/>
            <a:p>
              <a:pPr algn="ctr"/>
              <a:r>
                <a:rPr lang="en-GB" b="1" dirty="0">
                  <a:solidFill>
                    <a:srgbClr val="FF0000"/>
                  </a:solidFill>
                </a:rPr>
                <a:t>The use of a TM020:</a:t>
              </a:r>
            </a:p>
            <a:p>
              <a:endParaRPr lang="en-GB" b="1" dirty="0">
                <a:solidFill>
                  <a:srgbClr val="FF0000"/>
                </a:solidFill>
              </a:endParaRPr>
            </a:p>
            <a:p>
              <a:pPr marL="285750" indent="-285750">
                <a:buFontTx/>
                <a:buChar char="-"/>
              </a:pPr>
              <a:r>
                <a:rPr lang="en-GB" dirty="0">
                  <a:solidFill>
                    <a:srgbClr val="002060"/>
                  </a:solidFill>
                </a:rPr>
                <a:t>less sensitive to the transient beam loading than TM010* </a:t>
              </a:r>
            </a:p>
            <a:p>
              <a:pPr marL="285750" indent="-285750">
                <a:buFontTx/>
                <a:buChar char="-"/>
              </a:pPr>
              <a:endParaRPr lang="en-GB" dirty="0">
                <a:solidFill>
                  <a:srgbClr val="002060"/>
                </a:solidFill>
              </a:endParaRPr>
            </a:p>
            <a:p>
              <a:pPr marL="285750" indent="-285750">
                <a:buFontTx/>
                <a:buChar char="-"/>
              </a:pPr>
              <a:r>
                <a:rPr lang="en-GB" dirty="0">
                  <a:solidFill>
                    <a:schemeClr val="tx2"/>
                  </a:solidFill>
                </a:rPr>
                <a:t>allows to mitigate the tight tolerances and the mechanical difficulties arising from the reduced size of the structure</a:t>
              </a:r>
            </a:p>
            <a:p>
              <a:pPr marL="285750" indent="-285750">
                <a:buFontTx/>
                <a:buChar char="-"/>
              </a:pPr>
              <a:endParaRPr lang="en-GB" dirty="0">
                <a:solidFill>
                  <a:schemeClr val="tx2"/>
                </a:solidFill>
              </a:endParaRPr>
            </a:p>
            <a:p>
              <a:r>
                <a:rPr lang="en-GB" sz="1000" dirty="0">
                  <a:solidFill>
                    <a:schemeClr val="accent1"/>
                  </a:solidFill>
                </a:rPr>
                <a:t>* N. Yamamoto et al., Phys. Rev. Accel. Beams 21, 012001</a:t>
              </a:r>
            </a:p>
          </p:txBody>
        </p:sp>
        <p:sp>
          <p:nvSpPr>
            <p:cNvPr id="5" name="Rectangle 4">
              <a:extLst>
                <a:ext uri="{FF2B5EF4-FFF2-40B4-BE49-F238E27FC236}">
                  <a16:creationId xmlns:a16="http://schemas.microsoft.com/office/drawing/2014/main" id="{D300C988-E2BA-4FF1-BD4D-B40ED5FB20C3}"/>
                </a:ext>
              </a:extLst>
            </p:cNvPr>
            <p:cNvSpPr/>
            <p:nvPr/>
          </p:nvSpPr>
          <p:spPr>
            <a:xfrm>
              <a:off x="6300192" y="1037299"/>
              <a:ext cx="2777472" cy="4247317"/>
            </a:xfrm>
            <a:prstGeom prst="rect">
              <a:avLst/>
            </a:prstGeom>
            <a:ln>
              <a:solidFill>
                <a:schemeClr val="tx2"/>
              </a:solidFill>
            </a:ln>
          </p:spPr>
          <p:txBody>
            <a:bodyPr wrap="square">
              <a:spAutoFit/>
            </a:bodyPr>
            <a:lstStyle/>
            <a:p>
              <a:pPr algn="ctr"/>
              <a:r>
                <a:rPr lang="en-GB" b="1" dirty="0">
                  <a:solidFill>
                    <a:srgbClr val="FF0000"/>
                  </a:solidFill>
                </a:rPr>
                <a:t>A multicell structure:</a:t>
              </a:r>
            </a:p>
            <a:p>
              <a:endParaRPr lang="en-GB" b="1" dirty="0">
                <a:solidFill>
                  <a:srgbClr val="FF0000"/>
                </a:solidFill>
              </a:endParaRPr>
            </a:p>
            <a:p>
              <a:pPr marL="285750" indent="-285750">
                <a:buFontTx/>
                <a:buChar char="-"/>
              </a:pPr>
              <a:r>
                <a:rPr lang="en-GB" dirty="0">
                  <a:solidFill>
                    <a:schemeClr val="tx2"/>
                  </a:solidFill>
                </a:rPr>
                <a:t>reduces the number of auxiliaries and facilitates their distribution all over the cavity, simplifying the mechanical integration;</a:t>
              </a:r>
            </a:p>
            <a:p>
              <a:pPr marL="285750" indent="-285750">
                <a:buFontTx/>
                <a:buChar char="-"/>
              </a:pPr>
              <a:endParaRPr lang="en-GB" dirty="0">
                <a:solidFill>
                  <a:schemeClr val="tx2"/>
                </a:solidFill>
              </a:endParaRPr>
            </a:p>
            <a:p>
              <a:pPr marL="285750" indent="-285750">
                <a:buFontTx/>
                <a:buChar char="-"/>
              </a:pPr>
              <a:r>
                <a:rPr lang="en-GB" dirty="0">
                  <a:solidFill>
                    <a:schemeClr val="tx2"/>
                  </a:solidFill>
                </a:rPr>
                <a:t>is more compact longitudinally which will ease to fit it inside the available space of ~1.8m in cell 25.</a:t>
              </a:r>
            </a:p>
          </p:txBody>
        </p:sp>
        <p:sp>
          <p:nvSpPr>
            <p:cNvPr id="7" name="Rectangle 6">
              <a:extLst>
                <a:ext uri="{FF2B5EF4-FFF2-40B4-BE49-F238E27FC236}">
                  <a16:creationId xmlns:a16="http://schemas.microsoft.com/office/drawing/2014/main" id="{30C5B9CD-F98B-45B2-BAB9-962FA0E8999E}"/>
                </a:ext>
              </a:extLst>
            </p:cNvPr>
            <p:cNvSpPr/>
            <p:nvPr/>
          </p:nvSpPr>
          <p:spPr>
            <a:xfrm>
              <a:off x="64455" y="1037299"/>
              <a:ext cx="3067385" cy="4339650"/>
            </a:xfrm>
            <a:prstGeom prst="rect">
              <a:avLst/>
            </a:prstGeom>
            <a:ln>
              <a:solidFill>
                <a:schemeClr val="tx2"/>
              </a:solidFill>
            </a:ln>
          </p:spPr>
          <p:txBody>
            <a:bodyPr wrap="square">
              <a:spAutoFit/>
            </a:bodyPr>
            <a:lstStyle/>
            <a:p>
              <a:pPr algn="ctr"/>
              <a:r>
                <a:rPr lang="en-GB" b="1" dirty="0">
                  <a:solidFill>
                    <a:srgbClr val="FF0000"/>
                  </a:solidFill>
                </a:rPr>
                <a:t>4</a:t>
              </a:r>
              <a:r>
                <a:rPr lang="en-GB" b="1" baseline="30000" dirty="0">
                  <a:solidFill>
                    <a:srgbClr val="FF0000"/>
                  </a:solidFill>
                </a:rPr>
                <a:t>th</a:t>
              </a:r>
              <a:r>
                <a:rPr lang="en-GB" b="1" dirty="0">
                  <a:solidFill>
                    <a:srgbClr val="FF0000"/>
                  </a:solidFill>
                </a:rPr>
                <a:t> Harmonic:</a:t>
              </a:r>
            </a:p>
            <a:p>
              <a:endParaRPr lang="en-GB" b="1" dirty="0">
                <a:solidFill>
                  <a:srgbClr val="FF0000"/>
                </a:solidFill>
              </a:endParaRPr>
            </a:p>
            <a:p>
              <a:pPr marL="285750" indent="-285750">
                <a:buFontTx/>
                <a:buChar char="-"/>
              </a:pPr>
              <a:r>
                <a:rPr lang="en-GB" dirty="0">
                  <a:solidFill>
                    <a:srgbClr val="002060"/>
                  </a:solidFill>
                </a:rPr>
                <a:t>Provide a bunch lengthening by a factor between 2.5 and 3</a:t>
              </a:r>
            </a:p>
            <a:p>
              <a:pPr marL="285750" indent="-285750">
                <a:buFontTx/>
                <a:buChar char="-"/>
              </a:pPr>
              <a:endParaRPr lang="en-GB" dirty="0">
                <a:solidFill>
                  <a:srgbClr val="002060"/>
                </a:solidFill>
              </a:endParaRPr>
            </a:p>
            <a:p>
              <a:pPr marL="285750" indent="-285750">
                <a:buFontTx/>
                <a:buChar char="-"/>
              </a:pPr>
              <a:r>
                <a:rPr lang="en-GB" dirty="0" err="1">
                  <a:solidFill>
                    <a:schemeClr val="tx2"/>
                  </a:solidFill>
                </a:rPr>
                <a:t>V</a:t>
              </a:r>
              <a:r>
                <a:rPr lang="en-GB" baseline="-25000" dirty="0" err="1">
                  <a:solidFill>
                    <a:schemeClr val="tx2"/>
                  </a:solidFill>
                </a:rPr>
                <a:t>opt,h</a:t>
              </a:r>
              <a:r>
                <a:rPr lang="en-GB" dirty="0">
                  <a:solidFill>
                    <a:schemeClr val="tx2"/>
                  </a:solidFill>
                </a:rPr>
                <a:t>=1.49MV* for a 4</a:t>
              </a:r>
              <a:r>
                <a:rPr lang="en-GB" baseline="30000" dirty="0">
                  <a:solidFill>
                    <a:schemeClr val="tx2"/>
                  </a:solidFill>
                </a:rPr>
                <a:t>th</a:t>
              </a:r>
              <a:r>
                <a:rPr lang="en-GB" dirty="0">
                  <a:solidFill>
                    <a:schemeClr val="tx2"/>
                  </a:solidFill>
                </a:rPr>
                <a:t> harmonic system, to be compared with </a:t>
              </a:r>
              <a:r>
                <a:rPr lang="en-GB" dirty="0" err="1">
                  <a:solidFill>
                    <a:schemeClr val="tx2"/>
                  </a:solidFill>
                </a:rPr>
                <a:t>V</a:t>
              </a:r>
              <a:r>
                <a:rPr lang="en-GB" baseline="-25000" dirty="0" err="1">
                  <a:solidFill>
                    <a:schemeClr val="tx2"/>
                  </a:solidFill>
                </a:rPr>
                <a:t>opt,h</a:t>
              </a:r>
              <a:r>
                <a:rPr lang="en-GB" dirty="0">
                  <a:solidFill>
                    <a:schemeClr val="tx2"/>
                  </a:solidFill>
                </a:rPr>
                <a:t>=1.98MV* for a 3</a:t>
              </a:r>
              <a:r>
                <a:rPr lang="en-GB" baseline="30000" dirty="0">
                  <a:solidFill>
                    <a:schemeClr val="tx2"/>
                  </a:solidFill>
                </a:rPr>
                <a:t>rd</a:t>
              </a:r>
              <a:r>
                <a:rPr lang="en-GB" dirty="0">
                  <a:solidFill>
                    <a:schemeClr val="tx2"/>
                  </a:solidFill>
                </a:rPr>
                <a:t> harmonic</a:t>
              </a:r>
            </a:p>
            <a:p>
              <a:pPr marL="285750" indent="-285750">
                <a:buFontTx/>
                <a:buChar char="-"/>
              </a:pPr>
              <a:endParaRPr lang="en-GB" dirty="0">
                <a:solidFill>
                  <a:schemeClr val="tx2"/>
                </a:solidFill>
              </a:endParaRPr>
            </a:p>
            <a:p>
              <a:r>
                <a:rPr lang="en-GB" sz="1000" dirty="0">
                  <a:solidFill>
                    <a:schemeClr val="accent1"/>
                  </a:solidFill>
                </a:rPr>
                <a:t>* Considering </a:t>
              </a:r>
              <a:r>
                <a:rPr lang="en-GB" sz="1000" dirty="0" err="1">
                  <a:solidFill>
                    <a:schemeClr val="accent1"/>
                  </a:solidFill>
                </a:rPr>
                <a:t>V</a:t>
              </a:r>
              <a:r>
                <a:rPr lang="en-GB" sz="1000" baseline="-25000" dirty="0" err="1">
                  <a:solidFill>
                    <a:schemeClr val="accent1"/>
                  </a:solidFill>
                </a:rPr>
                <a:t>main</a:t>
              </a:r>
              <a:r>
                <a:rPr lang="en-GB" sz="1000" baseline="-25000" dirty="0">
                  <a:solidFill>
                    <a:schemeClr val="accent1"/>
                  </a:solidFill>
                </a:rPr>
                <a:t> RF</a:t>
              </a:r>
              <a:r>
                <a:rPr lang="en-GB" sz="1000" dirty="0">
                  <a:solidFill>
                    <a:schemeClr val="accent1"/>
                  </a:solidFill>
                </a:rPr>
                <a:t>=6.5MV and U=2.52MeV/turn, this optimum harmonic voltage reduces to 1.35MV considering the present EBS nominal voltage of 6MV. However in the following all calculations will be referred to </a:t>
              </a:r>
              <a:r>
                <a:rPr lang="en-GB" sz="1000" dirty="0" err="1">
                  <a:solidFill>
                    <a:schemeClr val="accent1"/>
                  </a:solidFill>
                </a:rPr>
                <a:t>V</a:t>
              </a:r>
              <a:r>
                <a:rPr lang="en-GB" sz="1000" baseline="-25000" dirty="0" err="1">
                  <a:solidFill>
                    <a:schemeClr val="accent1"/>
                  </a:solidFill>
                </a:rPr>
                <a:t>main</a:t>
              </a:r>
              <a:r>
                <a:rPr lang="en-GB" sz="1000" baseline="-25000" dirty="0">
                  <a:solidFill>
                    <a:schemeClr val="accent1"/>
                  </a:solidFill>
                </a:rPr>
                <a:t> RF</a:t>
              </a:r>
              <a:r>
                <a:rPr lang="en-GB" sz="1000" dirty="0">
                  <a:solidFill>
                    <a:schemeClr val="accent1"/>
                  </a:solidFill>
                </a:rPr>
                <a:t>=6.5MV. </a:t>
              </a:r>
            </a:p>
          </p:txBody>
        </p:sp>
      </p:grpSp>
      <p:sp>
        <p:nvSpPr>
          <p:cNvPr id="6" name="Footer Placeholder 5">
            <a:extLst>
              <a:ext uri="{FF2B5EF4-FFF2-40B4-BE49-F238E27FC236}">
                <a16:creationId xmlns:a16="http://schemas.microsoft.com/office/drawing/2014/main" id="{773AE70B-FE47-430F-8E1C-518240455780}"/>
              </a:ext>
            </a:extLst>
          </p:cNvPr>
          <p:cNvSpPr>
            <a:spLocks noGrp="1"/>
          </p:cNvSpPr>
          <p:nvPr>
            <p:ph type="ftr" sz="quarter" idx="10"/>
          </p:nvPr>
        </p:nvSpPr>
        <p:spPr/>
        <p:txBody>
          <a:bodyPr/>
          <a:lstStyle/>
          <a:p>
            <a:r>
              <a:rPr lang="en-GB"/>
              <a:t>25th virtual ESLS RF Meeting - 8-9 November 2021 l A. D'Elia</a:t>
            </a:r>
            <a:endParaRPr lang="fr-FR" dirty="0"/>
          </a:p>
        </p:txBody>
      </p:sp>
      <p:sp>
        <p:nvSpPr>
          <p:cNvPr id="9" name="Slide Number Placeholder 8">
            <a:extLst>
              <a:ext uri="{FF2B5EF4-FFF2-40B4-BE49-F238E27FC236}">
                <a16:creationId xmlns:a16="http://schemas.microsoft.com/office/drawing/2014/main" id="{2F5B391C-B193-41D7-8092-B02E7717F5CF}"/>
              </a:ext>
            </a:extLst>
          </p:cNvPr>
          <p:cNvSpPr>
            <a:spLocks noGrp="1"/>
          </p:cNvSpPr>
          <p:nvPr>
            <p:ph type="sldNum" sz="quarter" idx="11"/>
          </p:nvPr>
        </p:nvSpPr>
        <p:spPr/>
        <p:txBody>
          <a:bodyPr/>
          <a:lstStyle/>
          <a:p>
            <a:r>
              <a:rPr lang="fr-FR"/>
              <a:t>Page </a:t>
            </a:r>
            <a:fld id="{733122C9-A0B9-462F-8757-0847AD287B63}" type="slidenum">
              <a:rPr lang="fr-FR" smtClean="0"/>
              <a:pPr/>
              <a:t>3</a:t>
            </a:fld>
            <a:endParaRPr lang="fr-FR" dirty="0"/>
          </a:p>
        </p:txBody>
      </p:sp>
    </p:spTree>
    <p:extLst>
      <p:ext uri="{BB962C8B-B14F-4D97-AF65-F5344CB8AC3E}">
        <p14:creationId xmlns:p14="http://schemas.microsoft.com/office/powerpoint/2010/main" val="134275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018C-165E-4948-B04F-1A1D18D8B4F3}"/>
              </a:ext>
            </a:extLst>
          </p:cNvPr>
          <p:cNvSpPr>
            <a:spLocks noGrp="1"/>
          </p:cNvSpPr>
          <p:nvPr>
            <p:ph type="title"/>
          </p:nvPr>
        </p:nvSpPr>
        <p:spPr/>
        <p:txBody>
          <a:bodyPr/>
          <a:lstStyle/>
          <a:p>
            <a:r>
              <a:rPr lang="en-GB" dirty="0"/>
              <a:t>the standard cell</a:t>
            </a:r>
          </a:p>
        </p:txBody>
      </p:sp>
      <p:sp>
        <p:nvSpPr>
          <p:cNvPr id="7" name="Rectangle 6">
            <a:extLst>
              <a:ext uri="{FF2B5EF4-FFF2-40B4-BE49-F238E27FC236}">
                <a16:creationId xmlns:a16="http://schemas.microsoft.com/office/drawing/2014/main" id="{E1945085-1BC5-41AB-B9FC-B7D31910B7A9}"/>
              </a:ext>
            </a:extLst>
          </p:cNvPr>
          <p:cNvSpPr/>
          <p:nvPr/>
        </p:nvSpPr>
        <p:spPr>
          <a:xfrm>
            <a:off x="5837038" y="1099783"/>
            <a:ext cx="3159785" cy="2308324"/>
          </a:xfrm>
          <a:prstGeom prst="rect">
            <a:avLst/>
          </a:prstGeom>
        </p:spPr>
        <p:txBody>
          <a:bodyPr wrap="square">
            <a:spAutoFit/>
          </a:bodyPr>
          <a:lstStyle/>
          <a:p>
            <a:r>
              <a:rPr lang="en-GB" dirty="0"/>
              <a:t>The X-ray trace imposes a horizontal minimum radius of the beam pipe of 45mm. The minimum space needed to insert an adequate cooling system fixed the number of slots (four), their position and wall thickness. </a:t>
            </a:r>
          </a:p>
        </p:txBody>
      </p:sp>
      <p:sp>
        <p:nvSpPr>
          <p:cNvPr id="8" name="Rectangle 7">
            <a:extLst>
              <a:ext uri="{FF2B5EF4-FFF2-40B4-BE49-F238E27FC236}">
                <a16:creationId xmlns:a16="http://schemas.microsoft.com/office/drawing/2014/main" id="{24CC8499-DF76-4612-B780-84340F0C92DB}"/>
              </a:ext>
            </a:extLst>
          </p:cNvPr>
          <p:cNvSpPr/>
          <p:nvPr/>
        </p:nvSpPr>
        <p:spPr>
          <a:xfrm>
            <a:off x="202649" y="4945370"/>
            <a:ext cx="8854248" cy="923330"/>
          </a:xfrm>
          <a:prstGeom prst="rect">
            <a:avLst/>
          </a:prstGeom>
        </p:spPr>
        <p:txBody>
          <a:bodyPr wrap="square">
            <a:spAutoFit/>
          </a:bodyPr>
          <a:lstStyle/>
          <a:p>
            <a:r>
              <a:rPr lang="en-GB" dirty="0"/>
              <a:t>R/Q is negligibly impacted by the racetrack shape providing for a sufficient reduction of the vertical dimension. The presence of a nose cone does not remarkably improve the shunt impedance and is not adopted in the design. </a:t>
            </a:r>
          </a:p>
        </p:txBody>
      </p:sp>
      <p:grpSp>
        <p:nvGrpSpPr>
          <p:cNvPr id="60" name="Group 59">
            <a:extLst>
              <a:ext uri="{FF2B5EF4-FFF2-40B4-BE49-F238E27FC236}">
                <a16:creationId xmlns:a16="http://schemas.microsoft.com/office/drawing/2014/main" id="{B8FFCC8E-C71D-4A74-94C2-B807A61E75D7}"/>
              </a:ext>
            </a:extLst>
          </p:cNvPr>
          <p:cNvGrpSpPr/>
          <p:nvPr/>
        </p:nvGrpSpPr>
        <p:grpSpPr>
          <a:xfrm>
            <a:off x="107504" y="1055135"/>
            <a:ext cx="6336704" cy="3457900"/>
            <a:chOff x="192775" y="1167830"/>
            <a:chExt cx="7045641" cy="3953448"/>
          </a:xfrm>
        </p:grpSpPr>
        <p:grpSp>
          <p:nvGrpSpPr>
            <p:cNvPr id="59" name="Group 58">
              <a:extLst>
                <a:ext uri="{FF2B5EF4-FFF2-40B4-BE49-F238E27FC236}">
                  <a16:creationId xmlns:a16="http://schemas.microsoft.com/office/drawing/2014/main" id="{FCC3E3D4-9927-4251-B70E-6028198C3F99}"/>
                </a:ext>
              </a:extLst>
            </p:cNvPr>
            <p:cNvGrpSpPr/>
            <p:nvPr/>
          </p:nvGrpSpPr>
          <p:grpSpPr>
            <a:xfrm>
              <a:off x="3915447" y="1495398"/>
              <a:ext cx="2419538" cy="2381133"/>
              <a:chOff x="3808646" y="1062676"/>
              <a:chExt cx="2419538" cy="2381133"/>
            </a:xfrm>
          </p:grpSpPr>
          <p:pic>
            <p:nvPicPr>
              <p:cNvPr id="9" name="Picture 8">
                <a:extLst>
                  <a:ext uri="{FF2B5EF4-FFF2-40B4-BE49-F238E27FC236}">
                    <a16:creationId xmlns:a16="http://schemas.microsoft.com/office/drawing/2014/main" id="{9F63D533-61AD-46C1-AB4B-97CBB0471D2C}"/>
                  </a:ext>
                </a:extLst>
              </p:cNvPr>
              <p:cNvPicPr>
                <a:picLocks noChangeAspect="1"/>
              </p:cNvPicPr>
              <p:nvPr/>
            </p:nvPicPr>
            <p:blipFill rotWithShape="1">
              <a:blip r:embed="rId2"/>
              <a:srcRect l="27951" t="1705" r="22438" b="10228"/>
              <a:stretch/>
            </p:blipFill>
            <p:spPr>
              <a:xfrm>
                <a:off x="3808646" y="1062676"/>
                <a:ext cx="2419538" cy="2381133"/>
              </a:xfrm>
              <a:prstGeom prst="rect">
                <a:avLst/>
              </a:prstGeom>
            </p:spPr>
          </p:pic>
          <p:sp>
            <p:nvSpPr>
              <p:cNvPr id="34" name="TextBox 33">
                <a:extLst>
                  <a:ext uri="{FF2B5EF4-FFF2-40B4-BE49-F238E27FC236}">
                    <a16:creationId xmlns:a16="http://schemas.microsoft.com/office/drawing/2014/main" id="{440D2016-0E39-4A47-937D-6BB528C01B05}"/>
                  </a:ext>
                </a:extLst>
              </p:cNvPr>
              <p:cNvSpPr txBox="1"/>
              <p:nvPr/>
            </p:nvSpPr>
            <p:spPr>
              <a:xfrm>
                <a:off x="5031028" y="1489902"/>
                <a:ext cx="440804" cy="310040"/>
              </a:xfrm>
              <a:prstGeom prst="rect">
                <a:avLst/>
              </a:prstGeom>
              <a:noFill/>
            </p:spPr>
            <p:txBody>
              <a:bodyPr wrap="none" rtlCol="0">
                <a:spAutoFit/>
              </a:bodyPr>
              <a:lstStyle/>
              <a:p>
                <a:r>
                  <a:rPr lang="en-GB" dirty="0"/>
                  <a:t>45</a:t>
                </a:r>
                <a:r>
                  <a:rPr lang="en-GB" dirty="0">
                    <a:sym typeface="Symbol" panose="05050102010706020507" pitchFamily="18" charset="2"/>
                  </a:rPr>
                  <a:t></a:t>
                </a:r>
                <a:endParaRPr lang="en-GB" dirty="0"/>
              </a:p>
            </p:txBody>
          </p:sp>
          <p:cxnSp>
            <p:nvCxnSpPr>
              <p:cNvPr id="35" name="Straight Connector 34">
                <a:extLst>
                  <a:ext uri="{FF2B5EF4-FFF2-40B4-BE49-F238E27FC236}">
                    <a16:creationId xmlns:a16="http://schemas.microsoft.com/office/drawing/2014/main" id="{C7505CB1-39B5-4527-B3E8-74AF82F335CB}"/>
                  </a:ext>
                </a:extLst>
              </p:cNvPr>
              <p:cNvCxnSpPr>
                <a:cxnSpLocks/>
              </p:cNvCxnSpPr>
              <p:nvPr/>
            </p:nvCxnSpPr>
            <p:spPr>
              <a:xfrm flipV="1">
                <a:off x="5004048" y="1430312"/>
                <a:ext cx="826335" cy="8465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BF6EA7-1F6A-4348-8B91-7724C9503308}"/>
                  </a:ext>
                </a:extLst>
              </p:cNvPr>
              <p:cNvCxnSpPr>
                <a:cxnSpLocks/>
              </p:cNvCxnSpPr>
              <p:nvPr/>
            </p:nvCxnSpPr>
            <p:spPr>
              <a:xfrm flipV="1">
                <a:off x="5004048" y="1093963"/>
                <a:ext cx="30137" cy="115927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5E0707A9-EBD8-4A4E-97F6-A62CDCB9A088}"/>
                  </a:ext>
                </a:extLst>
              </p:cNvPr>
              <p:cNvSpPr/>
              <p:nvPr/>
            </p:nvSpPr>
            <p:spPr>
              <a:xfrm>
                <a:off x="4809678" y="1859532"/>
                <a:ext cx="498258" cy="380285"/>
              </a:xfrm>
              <a:prstGeom prst="arc">
                <a:avLst>
                  <a:gd name="adj1" fmla="val 15453612"/>
                  <a:gd name="adj2" fmla="val 204372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87721311-F2A3-4A77-B17F-E6B276BFA538}"/>
                </a:ext>
              </a:extLst>
            </p:cNvPr>
            <p:cNvGrpSpPr/>
            <p:nvPr/>
          </p:nvGrpSpPr>
          <p:grpSpPr>
            <a:xfrm>
              <a:off x="192775" y="1167830"/>
              <a:ext cx="3336598" cy="3953448"/>
              <a:chOff x="3144446" y="512507"/>
              <a:chExt cx="3336598" cy="3953448"/>
            </a:xfrm>
          </p:grpSpPr>
          <p:pic>
            <p:nvPicPr>
              <p:cNvPr id="14" name="Picture 13">
                <a:extLst>
                  <a:ext uri="{FF2B5EF4-FFF2-40B4-BE49-F238E27FC236}">
                    <a16:creationId xmlns:a16="http://schemas.microsoft.com/office/drawing/2014/main" id="{4685C39D-BB75-4553-A879-D0267E836019}"/>
                  </a:ext>
                </a:extLst>
              </p:cNvPr>
              <p:cNvPicPr>
                <a:picLocks noChangeAspect="1"/>
              </p:cNvPicPr>
              <p:nvPr/>
            </p:nvPicPr>
            <p:blipFill rotWithShape="1">
              <a:blip r:embed="rId3"/>
              <a:srcRect l="25452" r="23155" b="11095"/>
              <a:stretch/>
            </p:blipFill>
            <p:spPr>
              <a:xfrm>
                <a:off x="3144446" y="1415019"/>
                <a:ext cx="3336598" cy="3050936"/>
              </a:xfrm>
              <a:prstGeom prst="rect">
                <a:avLst/>
              </a:prstGeom>
              <a:ln w="9525">
                <a:noFill/>
              </a:ln>
            </p:spPr>
          </p:pic>
          <p:cxnSp>
            <p:nvCxnSpPr>
              <p:cNvPr id="15" name="Straight Connector 14">
                <a:extLst>
                  <a:ext uri="{FF2B5EF4-FFF2-40B4-BE49-F238E27FC236}">
                    <a16:creationId xmlns:a16="http://schemas.microsoft.com/office/drawing/2014/main" id="{2E21066A-9431-4DEB-8536-8FF4C146071D}"/>
                  </a:ext>
                </a:extLst>
              </p:cNvPr>
              <p:cNvCxnSpPr>
                <a:cxnSpLocks/>
              </p:cNvCxnSpPr>
              <p:nvPr/>
            </p:nvCxnSpPr>
            <p:spPr>
              <a:xfrm flipV="1">
                <a:off x="5590058" y="902510"/>
                <a:ext cx="0" cy="9124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7462D5-2882-4219-BC64-FDF466C5FAA0}"/>
                  </a:ext>
                </a:extLst>
              </p:cNvPr>
              <p:cNvCxnSpPr>
                <a:cxnSpLocks/>
              </p:cNvCxnSpPr>
              <p:nvPr/>
            </p:nvCxnSpPr>
            <p:spPr>
              <a:xfrm flipV="1">
                <a:off x="3960482" y="902510"/>
                <a:ext cx="0" cy="92495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69ED785-4FDE-42FD-A367-B34AC017742B}"/>
                  </a:ext>
                </a:extLst>
              </p:cNvPr>
              <p:cNvSpPr txBox="1"/>
              <p:nvPr/>
            </p:nvSpPr>
            <p:spPr>
              <a:xfrm>
                <a:off x="4177189" y="512507"/>
                <a:ext cx="1196161" cy="369332"/>
              </a:xfrm>
              <a:prstGeom prst="rect">
                <a:avLst/>
              </a:prstGeom>
              <a:noFill/>
              <a:ln w="9525">
                <a:noFill/>
              </a:ln>
            </p:spPr>
            <p:txBody>
              <a:bodyPr wrap="none" rtlCol="0">
                <a:spAutoFit/>
              </a:bodyPr>
              <a:lstStyle/>
              <a:p>
                <a:r>
                  <a:rPr lang="en-GB" dirty="0"/>
                  <a:t>106.35mm</a:t>
                </a:r>
              </a:p>
            </p:txBody>
          </p:sp>
          <p:cxnSp>
            <p:nvCxnSpPr>
              <p:cNvPr id="18" name="Straight Arrow Connector 17">
                <a:extLst>
                  <a:ext uri="{FF2B5EF4-FFF2-40B4-BE49-F238E27FC236}">
                    <a16:creationId xmlns:a16="http://schemas.microsoft.com/office/drawing/2014/main" id="{CD04E641-35DD-4664-A406-973625216E44}"/>
                  </a:ext>
                </a:extLst>
              </p:cNvPr>
              <p:cNvCxnSpPr>
                <a:cxnSpLocks/>
              </p:cNvCxnSpPr>
              <p:nvPr/>
            </p:nvCxnSpPr>
            <p:spPr>
              <a:xfrm>
                <a:off x="3960482" y="881839"/>
                <a:ext cx="1629576" cy="20671"/>
              </a:xfrm>
              <a:prstGeom prst="straightConnector1">
                <a:avLst/>
              </a:prstGeom>
              <a:ln w="95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301C16-8AEE-4375-A148-F0ACFA6445A9}"/>
                  </a:ext>
                </a:extLst>
              </p:cNvPr>
              <p:cNvCxnSpPr>
                <a:cxnSpLocks/>
              </p:cNvCxnSpPr>
              <p:nvPr/>
            </p:nvCxnSpPr>
            <p:spPr>
              <a:xfrm flipV="1">
                <a:off x="4923009" y="1447506"/>
                <a:ext cx="0" cy="61795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25ED9C-018D-4CFB-A942-752A0E69160B}"/>
                  </a:ext>
                </a:extLst>
              </p:cNvPr>
              <p:cNvCxnSpPr>
                <a:cxnSpLocks/>
              </p:cNvCxnSpPr>
              <p:nvPr/>
            </p:nvCxnSpPr>
            <p:spPr>
              <a:xfrm flipV="1">
                <a:off x="4608666" y="1468178"/>
                <a:ext cx="0" cy="5972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2E4390D-7A89-4250-9011-2FF8CDB87A34}"/>
                  </a:ext>
                </a:extLst>
              </p:cNvPr>
              <p:cNvCxnSpPr>
                <a:cxnSpLocks/>
              </p:cNvCxnSpPr>
              <p:nvPr/>
            </p:nvCxnSpPr>
            <p:spPr>
              <a:xfrm>
                <a:off x="4596140" y="1447506"/>
                <a:ext cx="333208" cy="0"/>
              </a:xfrm>
              <a:prstGeom prst="straightConnector1">
                <a:avLst/>
              </a:prstGeom>
              <a:ln w="95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28FF6FE-A4B6-4623-89F0-EE18561D95B0}"/>
                  </a:ext>
                </a:extLst>
              </p:cNvPr>
              <p:cNvSpPr txBox="1"/>
              <p:nvPr/>
            </p:nvSpPr>
            <p:spPr>
              <a:xfrm>
                <a:off x="4369046" y="1003729"/>
                <a:ext cx="787395" cy="369332"/>
              </a:xfrm>
              <a:prstGeom prst="rect">
                <a:avLst/>
              </a:prstGeom>
              <a:noFill/>
              <a:ln w="9525">
                <a:noFill/>
              </a:ln>
            </p:spPr>
            <p:txBody>
              <a:bodyPr wrap="none" rtlCol="0">
                <a:spAutoFit/>
              </a:bodyPr>
              <a:lstStyle/>
              <a:p>
                <a:r>
                  <a:rPr lang="en-GB" dirty="0"/>
                  <a:t>20mm</a:t>
                </a:r>
              </a:p>
            </p:txBody>
          </p:sp>
        </p:grpSp>
        <p:grpSp>
          <p:nvGrpSpPr>
            <p:cNvPr id="58" name="Group 57">
              <a:extLst>
                <a:ext uri="{FF2B5EF4-FFF2-40B4-BE49-F238E27FC236}">
                  <a16:creationId xmlns:a16="http://schemas.microsoft.com/office/drawing/2014/main" id="{F49DAF7F-1559-4EA8-A81C-1381B20ED2E4}"/>
                </a:ext>
              </a:extLst>
            </p:cNvPr>
            <p:cNvGrpSpPr/>
            <p:nvPr/>
          </p:nvGrpSpPr>
          <p:grpSpPr>
            <a:xfrm>
              <a:off x="3705248" y="4023581"/>
              <a:ext cx="3533168" cy="1057926"/>
              <a:chOff x="3685983" y="3362232"/>
              <a:chExt cx="3533168" cy="1057926"/>
            </a:xfrm>
          </p:grpSpPr>
          <p:sp>
            <p:nvSpPr>
              <p:cNvPr id="31" name="TextBox 30">
                <a:extLst>
                  <a:ext uri="{FF2B5EF4-FFF2-40B4-BE49-F238E27FC236}">
                    <a16:creationId xmlns:a16="http://schemas.microsoft.com/office/drawing/2014/main" id="{5BF1C164-ADC7-483F-BE93-49C6C1EB054F}"/>
                  </a:ext>
                </a:extLst>
              </p:cNvPr>
              <p:cNvSpPr txBox="1"/>
              <p:nvPr/>
            </p:nvSpPr>
            <p:spPr>
              <a:xfrm>
                <a:off x="3949768" y="3362232"/>
                <a:ext cx="787395" cy="369332"/>
              </a:xfrm>
              <a:prstGeom prst="rect">
                <a:avLst/>
              </a:prstGeom>
              <a:noFill/>
            </p:spPr>
            <p:txBody>
              <a:bodyPr wrap="none" rtlCol="0">
                <a:spAutoFit/>
              </a:bodyPr>
              <a:lstStyle/>
              <a:p>
                <a:r>
                  <a:rPr lang="en-GB" dirty="0"/>
                  <a:t>45mm</a:t>
                </a:r>
              </a:p>
            </p:txBody>
          </p:sp>
          <p:grpSp>
            <p:nvGrpSpPr>
              <p:cNvPr id="57" name="Group 56">
                <a:extLst>
                  <a:ext uri="{FF2B5EF4-FFF2-40B4-BE49-F238E27FC236}">
                    <a16:creationId xmlns:a16="http://schemas.microsoft.com/office/drawing/2014/main" id="{36985F6F-26C4-474E-AE63-074C650713F5}"/>
                  </a:ext>
                </a:extLst>
              </p:cNvPr>
              <p:cNvGrpSpPr/>
              <p:nvPr/>
            </p:nvGrpSpPr>
            <p:grpSpPr>
              <a:xfrm>
                <a:off x="3685983" y="3702282"/>
                <a:ext cx="3533168" cy="717876"/>
                <a:chOff x="3685983" y="3702282"/>
                <a:chExt cx="3533168" cy="717876"/>
              </a:xfrm>
            </p:grpSpPr>
            <p:pic>
              <p:nvPicPr>
                <p:cNvPr id="46" name="Picture 45">
                  <a:extLst>
                    <a:ext uri="{FF2B5EF4-FFF2-40B4-BE49-F238E27FC236}">
                      <a16:creationId xmlns:a16="http://schemas.microsoft.com/office/drawing/2014/main" id="{ECA2DA68-85EC-463A-8119-23A044C2BE5C}"/>
                    </a:ext>
                  </a:extLst>
                </p:cNvPr>
                <p:cNvPicPr>
                  <a:picLocks noChangeAspect="1"/>
                </p:cNvPicPr>
                <p:nvPr/>
              </p:nvPicPr>
              <p:blipFill rotWithShape="1">
                <a:blip r:embed="rId4"/>
                <a:srcRect l="8942" t="44735" r="19868" b="26105"/>
                <a:stretch/>
              </p:blipFill>
              <p:spPr>
                <a:xfrm>
                  <a:off x="3685983" y="3805617"/>
                  <a:ext cx="2706181" cy="614541"/>
                </a:xfrm>
                <a:prstGeom prst="rect">
                  <a:avLst/>
                </a:prstGeom>
              </p:spPr>
            </p:pic>
            <p:cxnSp>
              <p:nvCxnSpPr>
                <p:cNvPr id="24" name="Straight Connector 23">
                  <a:extLst>
                    <a:ext uri="{FF2B5EF4-FFF2-40B4-BE49-F238E27FC236}">
                      <a16:creationId xmlns:a16="http://schemas.microsoft.com/office/drawing/2014/main" id="{B2817061-9EFB-4289-8661-FECCA6FA5C46}"/>
                    </a:ext>
                  </a:extLst>
                </p:cNvPr>
                <p:cNvCxnSpPr>
                  <a:cxnSpLocks/>
                </p:cNvCxnSpPr>
                <p:nvPr/>
              </p:nvCxnSpPr>
              <p:spPr>
                <a:xfrm flipV="1">
                  <a:off x="4983625" y="3702283"/>
                  <a:ext cx="0" cy="46154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2921C1F-3253-4EF2-8CEB-F003583674EC}"/>
                    </a:ext>
                  </a:extLst>
                </p:cNvPr>
                <p:cNvCxnSpPr>
                  <a:cxnSpLocks/>
                </p:cNvCxnSpPr>
                <p:nvPr/>
              </p:nvCxnSpPr>
              <p:spPr>
                <a:xfrm flipV="1">
                  <a:off x="3707904" y="3702282"/>
                  <a:ext cx="0" cy="4615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449AC96-87FA-4340-924C-8743CCF260C3}"/>
                    </a:ext>
                  </a:extLst>
                </p:cNvPr>
                <p:cNvCxnSpPr>
                  <a:cxnSpLocks/>
                </p:cNvCxnSpPr>
                <p:nvPr/>
              </p:nvCxnSpPr>
              <p:spPr>
                <a:xfrm>
                  <a:off x="3707904" y="3728464"/>
                  <a:ext cx="127572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2BD3DB3-D56D-4408-9F7F-E86FD810C2BA}"/>
                    </a:ext>
                  </a:extLst>
                </p:cNvPr>
                <p:cNvCxnSpPr>
                  <a:cxnSpLocks/>
                </p:cNvCxnSpPr>
                <p:nvPr/>
              </p:nvCxnSpPr>
              <p:spPr>
                <a:xfrm>
                  <a:off x="4977356" y="3933056"/>
                  <a:ext cx="1565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91E2AD8-0E25-4974-BBBF-2A63D9C53CF9}"/>
                    </a:ext>
                  </a:extLst>
                </p:cNvPr>
                <p:cNvCxnSpPr/>
                <p:nvPr/>
              </p:nvCxnSpPr>
              <p:spPr>
                <a:xfrm>
                  <a:off x="6516216" y="3933056"/>
                  <a:ext cx="0" cy="2229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31C0389-5215-4EDD-94E7-416CAB16DDC5}"/>
                    </a:ext>
                  </a:extLst>
                </p:cNvPr>
                <p:cNvSpPr txBox="1"/>
                <p:nvPr/>
              </p:nvSpPr>
              <p:spPr>
                <a:xfrm>
                  <a:off x="6548775" y="3859859"/>
                  <a:ext cx="670376" cy="369332"/>
                </a:xfrm>
                <a:prstGeom prst="rect">
                  <a:avLst/>
                </a:prstGeom>
                <a:noFill/>
              </p:spPr>
              <p:txBody>
                <a:bodyPr wrap="none" rtlCol="0">
                  <a:spAutoFit/>
                </a:bodyPr>
                <a:lstStyle/>
                <a:p>
                  <a:r>
                    <a:rPr lang="en-GB" dirty="0"/>
                    <a:t>8mm</a:t>
                  </a:r>
                </a:p>
              </p:txBody>
            </p:sp>
            <p:cxnSp>
              <p:nvCxnSpPr>
                <p:cNvPr id="55" name="Straight Connector 54">
                  <a:extLst>
                    <a:ext uri="{FF2B5EF4-FFF2-40B4-BE49-F238E27FC236}">
                      <a16:creationId xmlns:a16="http://schemas.microsoft.com/office/drawing/2014/main" id="{41B7C1BA-00AB-4681-9D57-184B2AE9FC5B}"/>
                    </a:ext>
                  </a:extLst>
                </p:cNvPr>
                <p:cNvCxnSpPr>
                  <a:cxnSpLocks/>
                </p:cNvCxnSpPr>
                <p:nvPr/>
              </p:nvCxnSpPr>
              <p:spPr>
                <a:xfrm>
                  <a:off x="4983625" y="4163829"/>
                  <a:ext cx="1565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1" name="Footer Placeholder 60">
            <a:extLst>
              <a:ext uri="{FF2B5EF4-FFF2-40B4-BE49-F238E27FC236}">
                <a16:creationId xmlns:a16="http://schemas.microsoft.com/office/drawing/2014/main" id="{391A3D1A-7B6E-4583-80B5-1B9322B1DE6D}"/>
              </a:ext>
            </a:extLst>
          </p:cNvPr>
          <p:cNvSpPr>
            <a:spLocks noGrp="1"/>
          </p:cNvSpPr>
          <p:nvPr>
            <p:ph type="ftr" sz="quarter" idx="10"/>
          </p:nvPr>
        </p:nvSpPr>
        <p:spPr/>
        <p:txBody>
          <a:bodyPr/>
          <a:lstStyle/>
          <a:p>
            <a:r>
              <a:rPr lang="en-GB"/>
              <a:t>25th virtual ESLS RF Meeting - 8-9 November 2021 l A. D'Elia</a:t>
            </a:r>
            <a:endParaRPr lang="fr-FR" dirty="0"/>
          </a:p>
        </p:txBody>
      </p:sp>
      <p:sp>
        <p:nvSpPr>
          <p:cNvPr id="63" name="Slide Number Placeholder 62">
            <a:extLst>
              <a:ext uri="{FF2B5EF4-FFF2-40B4-BE49-F238E27FC236}">
                <a16:creationId xmlns:a16="http://schemas.microsoft.com/office/drawing/2014/main" id="{7184714F-40E1-44FA-B4C5-30B81C0818C4}"/>
              </a:ext>
            </a:extLst>
          </p:cNvPr>
          <p:cNvSpPr>
            <a:spLocks noGrp="1"/>
          </p:cNvSpPr>
          <p:nvPr>
            <p:ph type="sldNum" sz="quarter" idx="11"/>
          </p:nvPr>
        </p:nvSpPr>
        <p:spPr/>
        <p:txBody>
          <a:bodyPr/>
          <a:lstStyle/>
          <a:p>
            <a:r>
              <a:rPr lang="fr-FR"/>
              <a:t>Page </a:t>
            </a:r>
            <a:fld id="{733122C9-A0B9-462F-8757-0847AD287B63}" type="slidenum">
              <a:rPr lang="fr-FR" smtClean="0"/>
              <a:pPr/>
              <a:t>4</a:t>
            </a:fld>
            <a:endParaRPr lang="fr-FR" dirty="0"/>
          </a:p>
        </p:txBody>
      </p:sp>
    </p:spTree>
    <p:extLst>
      <p:ext uri="{BB962C8B-B14F-4D97-AF65-F5344CB8AC3E}">
        <p14:creationId xmlns:p14="http://schemas.microsoft.com/office/powerpoint/2010/main" val="61628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9B55-9C00-407D-BBA4-31D1C928FE94}"/>
              </a:ext>
            </a:extLst>
          </p:cNvPr>
          <p:cNvSpPr>
            <a:spLocks noGrp="1"/>
          </p:cNvSpPr>
          <p:nvPr>
            <p:ph type="title"/>
          </p:nvPr>
        </p:nvSpPr>
        <p:spPr/>
        <p:txBody>
          <a:bodyPr/>
          <a:lstStyle/>
          <a:p>
            <a:r>
              <a:rPr lang="en-GB" dirty="0"/>
              <a:t>Mechanical integration of the standard disk  </a:t>
            </a:r>
          </a:p>
        </p:txBody>
      </p:sp>
      <p:sp>
        <p:nvSpPr>
          <p:cNvPr id="3" name="Footer Placeholder 2">
            <a:extLst>
              <a:ext uri="{FF2B5EF4-FFF2-40B4-BE49-F238E27FC236}">
                <a16:creationId xmlns:a16="http://schemas.microsoft.com/office/drawing/2014/main" id="{0D456E52-7588-4384-AF7B-22442E7D1284}"/>
              </a:ext>
            </a:extLst>
          </p:cNvPr>
          <p:cNvSpPr>
            <a:spLocks noGrp="1"/>
          </p:cNvSpPr>
          <p:nvPr>
            <p:ph type="ftr" sz="quarter" idx="10"/>
          </p:nvPr>
        </p:nvSpPr>
        <p:spPr/>
        <p:txBody>
          <a:bodyPr/>
          <a:lstStyle/>
          <a:p>
            <a:r>
              <a:rPr lang="en-GB"/>
              <a:t>25th virtual ESLS RF Meeting - 8-9 November 2021 l A. D'Elia</a:t>
            </a:r>
            <a:endParaRPr lang="fr-FR" dirty="0"/>
          </a:p>
        </p:txBody>
      </p:sp>
      <p:pic>
        <p:nvPicPr>
          <p:cNvPr id="6" name="Picture 5">
            <a:extLst>
              <a:ext uri="{FF2B5EF4-FFF2-40B4-BE49-F238E27FC236}">
                <a16:creationId xmlns:a16="http://schemas.microsoft.com/office/drawing/2014/main" id="{46F51A20-76E6-49DB-B5D0-3A279DC80A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211" t="16674" r="31100" b="15900"/>
          <a:stretch/>
        </p:blipFill>
        <p:spPr>
          <a:xfrm>
            <a:off x="3079113" y="699929"/>
            <a:ext cx="2985773" cy="2843635"/>
          </a:xfrm>
          <a:prstGeom prst="rect">
            <a:avLst/>
          </a:prstGeom>
        </p:spPr>
      </p:pic>
      <p:pic>
        <p:nvPicPr>
          <p:cNvPr id="8" name="Picture 7">
            <a:extLst>
              <a:ext uri="{FF2B5EF4-FFF2-40B4-BE49-F238E27FC236}">
                <a16:creationId xmlns:a16="http://schemas.microsoft.com/office/drawing/2014/main" id="{81AC4A48-15C1-41D6-A18E-4DA839770D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38" t="16674" r="31462" b="14536"/>
          <a:stretch/>
        </p:blipFill>
        <p:spPr>
          <a:xfrm>
            <a:off x="112023" y="3590913"/>
            <a:ext cx="2817557" cy="2874532"/>
          </a:xfrm>
          <a:prstGeom prst="rect">
            <a:avLst/>
          </a:prstGeom>
        </p:spPr>
      </p:pic>
      <p:pic>
        <p:nvPicPr>
          <p:cNvPr id="10" name="Picture 9">
            <a:extLst>
              <a:ext uri="{FF2B5EF4-FFF2-40B4-BE49-F238E27FC236}">
                <a16:creationId xmlns:a16="http://schemas.microsoft.com/office/drawing/2014/main" id="{1E9DD061-E6D6-4CEC-B253-E12154105D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627" t="17940" r="31573" b="14633"/>
          <a:stretch/>
        </p:blipFill>
        <p:spPr>
          <a:xfrm>
            <a:off x="6166523" y="3591303"/>
            <a:ext cx="2801996" cy="2801995"/>
          </a:xfrm>
          <a:prstGeom prst="rect">
            <a:avLst/>
          </a:prstGeom>
        </p:spPr>
      </p:pic>
      <p:pic>
        <p:nvPicPr>
          <p:cNvPr id="12" name="Picture 11">
            <a:extLst>
              <a:ext uri="{FF2B5EF4-FFF2-40B4-BE49-F238E27FC236}">
                <a16:creationId xmlns:a16="http://schemas.microsoft.com/office/drawing/2014/main" id="{88F12C27-8944-4A95-B17B-5796A832611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728" t="16857" r="31472" b="15717"/>
          <a:stretch/>
        </p:blipFill>
        <p:spPr>
          <a:xfrm>
            <a:off x="3157054" y="3590913"/>
            <a:ext cx="2839518" cy="2839516"/>
          </a:xfrm>
          <a:prstGeom prst="rect">
            <a:avLst/>
          </a:prstGeom>
        </p:spPr>
      </p:pic>
      <p:pic>
        <p:nvPicPr>
          <p:cNvPr id="14" name="Picture 13">
            <a:extLst>
              <a:ext uri="{FF2B5EF4-FFF2-40B4-BE49-F238E27FC236}">
                <a16:creationId xmlns:a16="http://schemas.microsoft.com/office/drawing/2014/main" id="{57FBC6D7-F1F5-4D93-865E-B139C00074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627" t="17556" r="31573" b="15018"/>
          <a:stretch/>
        </p:blipFill>
        <p:spPr>
          <a:xfrm>
            <a:off x="6166523" y="709125"/>
            <a:ext cx="2817557" cy="2817556"/>
          </a:xfrm>
          <a:prstGeom prst="rect">
            <a:avLst/>
          </a:prstGeom>
        </p:spPr>
      </p:pic>
      <p:pic>
        <p:nvPicPr>
          <p:cNvPr id="16" name="Picture 15">
            <a:extLst>
              <a:ext uri="{FF2B5EF4-FFF2-40B4-BE49-F238E27FC236}">
                <a16:creationId xmlns:a16="http://schemas.microsoft.com/office/drawing/2014/main" id="{60EEFEBF-D359-4667-8D71-CF9970DC966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813" t="17376" r="31388" b="15197"/>
          <a:stretch/>
        </p:blipFill>
        <p:spPr>
          <a:xfrm>
            <a:off x="112023" y="709125"/>
            <a:ext cx="2817557" cy="2817556"/>
          </a:xfrm>
          <a:prstGeom prst="rect">
            <a:avLst/>
          </a:prstGeom>
        </p:spPr>
      </p:pic>
      <p:sp>
        <p:nvSpPr>
          <p:cNvPr id="18" name="Slide Number Placeholder 17">
            <a:extLst>
              <a:ext uri="{FF2B5EF4-FFF2-40B4-BE49-F238E27FC236}">
                <a16:creationId xmlns:a16="http://schemas.microsoft.com/office/drawing/2014/main" id="{DAEE7B82-31F4-40D4-B4B9-03678EB9D6AE}"/>
              </a:ext>
            </a:extLst>
          </p:cNvPr>
          <p:cNvSpPr>
            <a:spLocks noGrp="1"/>
          </p:cNvSpPr>
          <p:nvPr>
            <p:ph type="sldNum" sz="quarter" idx="11"/>
          </p:nvPr>
        </p:nvSpPr>
        <p:spPr/>
        <p:txBody>
          <a:bodyPr/>
          <a:lstStyle/>
          <a:p>
            <a:r>
              <a:rPr lang="fr-FR"/>
              <a:t>Page </a:t>
            </a:r>
            <a:fld id="{733122C9-A0B9-462F-8757-0847AD287B63}" type="slidenum">
              <a:rPr lang="fr-FR" smtClean="0"/>
              <a:pPr/>
              <a:t>5</a:t>
            </a:fld>
            <a:endParaRPr lang="fr-FR" dirty="0"/>
          </a:p>
        </p:txBody>
      </p:sp>
    </p:spTree>
    <p:extLst>
      <p:ext uri="{BB962C8B-B14F-4D97-AF65-F5344CB8AC3E}">
        <p14:creationId xmlns:p14="http://schemas.microsoft.com/office/powerpoint/2010/main" val="41889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018C-165E-4948-B04F-1A1D18D8B4F3}"/>
              </a:ext>
            </a:extLst>
          </p:cNvPr>
          <p:cNvSpPr>
            <a:spLocks noGrp="1"/>
          </p:cNvSpPr>
          <p:nvPr>
            <p:ph type="title"/>
          </p:nvPr>
        </p:nvSpPr>
        <p:spPr/>
        <p:txBody>
          <a:bodyPr/>
          <a:lstStyle/>
          <a:p>
            <a:r>
              <a:rPr lang="en-GB" dirty="0"/>
              <a:t>TM020 Lumped circuit model</a:t>
            </a:r>
          </a:p>
        </p:txBody>
      </p:sp>
      <p:sp>
        <p:nvSpPr>
          <p:cNvPr id="4" name="Rectangle 3">
            <a:extLst>
              <a:ext uri="{FF2B5EF4-FFF2-40B4-BE49-F238E27FC236}">
                <a16:creationId xmlns:a16="http://schemas.microsoft.com/office/drawing/2014/main" id="{77685F5D-454B-49E9-9507-4AB8656BEF4F}"/>
              </a:ext>
            </a:extLst>
          </p:cNvPr>
          <p:cNvSpPr/>
          <p:nvPr/>
        </p:nvSpPr>
        <p:spPr>
          <a:xfrm>
            <a:off x="95988" y="746101"/>
            <a:ext cx="8952024" cy="1200329"/>
          </a:xfrm>
          <a:prstGeom prst="rect">
            <a:avLst/>
          </a:prstGeom>
        </p:spPr>
        <p:txBody>
          <a:bodyPr wrap="square">
            <a:spAutoFit/>
          </a:bodyPr>
          <a:lstStyle/>
          <a:p>
            <a:r>
              <a:rPr lang="en-GB" dirty="0"/>
              <a:t>A circuit model is of fundamental importance to guide the design of a multicell structure. Indeed, a chain of resonators when coupled, loose their individuality and the whole system can resonate only at certain frequencies each one characterized by its own field phase advance from cavity to cavity. </a:t>
            </a:r>
          </a:p>
        </p:txBody>
      </p:sp>
      <p:sp>
        <p:nvSpPr>
          <p:cNvPr id="7" name="Rectangle 6">
            <a:extLst>
              <a:ext uri="{FF2B5EF4-FFF2-40B4-BE49-F238E27FC236}">
                <a16:creationId xmlns:a16="http://schemas.microsoft.com/office/drawing/2014/main" id="{E1945085-1BC5-41AB-B9FC-B7D31910B7A9}"/>
              </a:ext>
            </a:extLst>
          </p:cNvPr>
          <p:cNvSpPr/>
          <p:nvPr/>
        </p:nvSpPr>
        <p:spPr>
          <a:xfrm>
            <a:off x="95988" y="1956805"/>
            <a:ext cx="9048012" cy="646331"/>
          </a:xfrm>
          <a:prstGeom prst="rect">
            <a:avLst/>
          </a:prstGeom>
        </p:spPr>
        <p:txBody>
          <a:bodyPr wrap="square">
            <a:spAutoFit/>
          </a:bodyPr>
          <a:lstStyle/>
          <a:p>
            <a:r>
              <a:rPr lang="en-GB" dirty="0"/>
              <a:t>We use a double chain of coupled resonators*. Indeed, the TM020 band interacts with its closest neighbour TE band and this interaction needs to be included in the model.</a:t>
            </a:r>
          </a:p>
        </p:txBody>
      </p:sp>
      <p:sp>
        <p:nvSpPr>
          <p:cNvPr id="9" name="TextBox 8">
            <a:extLst>
              <a:ext uri="{FF2B5EF4-FFF2-40B4-BE49-F238E27FC236}">
                <a16:creationId xmlns:a16="http://schemas.microsoft.com/office/drawing/2014/main" id="{A10FD25B-BE9F-4875-8F8A-CEEE484857FA}"/>
              </a:ext>
            </a:extLst>
          </p:cNvPr>
          <p:cNvSpPr txBox="1"/>
          <p:nvPr/>
        </p:nvSpPr>
        <p:spPr>
          <a:xfrm>
            <a:off x="386291" y="5931045"/>
            <a:ext cx="8002133" cy="276999"/>
          </a:xfrm>
          <a:prstGeom prst="rect">
            <a:avLst/>
          </a:prstGeom>
          <a:noFill/>
        </p:spPr>
        <p:txBody>
          <a:bodyPr wrap="square" rtlCol="0">
            <a:spAutoFit/>
          </a:bodyPr>
          <a:lstStyle/>
          <a:p>
            <a:r>
              <a:rPr lang="en-GB" sz="1200" dirty="0"/>
              <a:t>* K. Bane and R. </a:t>
            </a:r>
            <a:r>
              <a:rPr lang="en-GB" sz="1200" dirty="0" err="1"/>
              <a:t>Gluckstern</a:t>
            </a:r>
            <a:r>
              <a:rPr lang="en-GB" sz="1200" dirty="0"/>
              <a:t>, SLAC-PUB-5783, slightly modified to our purposes.  </a:t>
            </a:r>
            <a:endParaRPr lang="en-GB" sz="1200" dirty="0">
              <a:solidFill>
                <a:srgbClr val="FF0000"/>
              </a:solidFill>
            </a:endParaRPr>
          </a:p>
        </p:txBody>
      </p:sp>
      <p:pic>
        <p:nvPicPr>
          <p:cNvPr id="10" name="Picture 9">
            <a:extLst>
              <a:ext uri="{FF2B5EF4-FFF2-40B4-BE49-F238E27FC236}">
                <a16:creationId xmlns:a16="http://schemas.microsoft.com/office/drawing/2014/main" id="{76A7958E-BF7C-4D90-9853-D12647C550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968057"/>
            <a:ext cx="4572000" cy="1892508"/>
          </a:xfrm>
          <a:prstGeom prst="rect">
            <a:avLst/>
          </a:prstGeom>
        </p:spPr>
      </p:pic>
      <p:graphicFrame>
        <p:nvGraphicFramePr>
          <p:cNvPr id="16" name="Object 15">
            <a:extLst>
              <a:ext uri="{FF2B5EF4-FFF2-40B4-BE49-F238E27FC236}">
                <a16:creationId xmlns:a16="http://schemas.microsoft.com/office/drawing/2014/main" id="{86003ECB-2051-4BD1-A294-B94B8AF95706}"/>
              </a:ext>
            </a:extLst>
          </p:cNvPr>
          <p:cNvGraphicFramePr>
            <a:graphicFrameLocks noChangeAspect="1"/>
          </p:cNvGraphicFramePr>
          <p:nvPr>
            <p:extLst/>
          </p:nvPr>
        </p:nvGraphicFramePr>
        <p:xfrm>
          <a:off x="5046993" y="3006964"/>
          <a:ext cx="3975154" cy="1676194"/>
        </p:xfrm>
        <a:graphic>
          <a:graphicData uri="http://schemas.openxmlformats.org/presentationml/2006/ole">
            <mc:AlternateContent xmlns:mc="http://schemas.openxmlformats.org/markup-compatibility/2006">
              <mc:Choice xmlns:v="urn:schemas-microsoft-com:vml" Requires="v">
                <p:oleObj spid="_x0000_s5338" name="Equation" r:id="rId4" imgW="2349360" imgH="990360" progId="Equation.3">
                  <p:embed/>
                </p:oleObj>
              </mc:Choice>
              <mc:Fallback>
                <p:oleObj name="Equation" r:id="rId4" imgW="2349360" imgH="990360" progId="Equation.3">
                  <p:embed/>
                  <p:pic>
                    <p:nvPicPr>
                      <p:cNvPr id="16" name="Object 15">
                        <a:extLst>
                          <a:ext uri="{FF2B5EF4-FFF2-40B4-BE49-F238E27FC236}">
                            <a16:creationId xmlns:a16="http://schemas.microsoft.com/office/drawing/2014/main" id="{86003ECB-2051-4BD1-A294-B94B8AF95706}"/>
                          </a:ext>
                        </a:extLst>
                      </p:cNvPr>
                      <p:cNvPicPr/>
                      <p:nvPr/>
                    </p:nvPicPr>
                    <p:blipFill>
                      <a:blip r:embed="rId5"/>
                      <a:stretch>
                        <a:fillRect/>
                      </a:stretch>
                    </p:blipFill>
                    <p:spPr>
                      <a:xfrm>
                        <a:off x="5046993" y="3006964"/>
                        <a:ext cx="3975154" cy="1676194"/>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792602D0-22B3-4DE7-8A68-4BE14D5D90CD}"/>
              </a:ext>
            </a:extLst>
          </p:cNvPr>
          <p:cNvSpPr txBox="1"/>
          <p:nvPr/>
        </p:nvSpPr>
        <p:spPr>
          <a:xfrm>
            <a:off x="352786" y="5044031"/>
            <a:ext cx="8797452" cy="860492"/>
          </a:xfrm>
          <a:prstGeom prst="rect">
            <a:avLst/>
          </a:prstGeom>
          <a:noFill/>
        </p:spPr>
        <p:txBody>
          <a:bodyPr wrap="square" rtlCol="0">
            <a:spAutoFit/>
          </a:bodyPr>
          <a:lstStyle/>
          <a:p>
            <a:r>
              <a:rPr lang="en-GB" sz="1600" dirty="0"/>
              <a:t>Relation dispersion can be promptly found considering all parameters independent on the cell number </a:t>
            </a:r>
            <a:r>
              <a:rPr lang="en-GB" sz="1600" i="1" dirty="0"/>
              <a:t>m</a:t>
            </a:r>
            <a:r>
              <a:rPr lang="en-GB" sz="1600" dirty="0"/>
              <a:t>. </a:t>
            </a:r>
            <a:r>
              <a:rPr lang="en-GB" sz="1600" i="1" dirty="0"/>
              <a:t>F</a:t>
            </a:r>
            <a:r>
              <a:rPr lang="en-GB" sz="1600" dirty="0"/>
              <a:t> is the single cell frequency, </a:t>
            </a:r>
            <a:r>
              <a:rPr lang="en-GB" sz="1600" i="1" dirty="0"/>
              <a:t>f</a:t>
            </a:r>
            <a:r>
              <a:rPr lang="en-GB" sz="1600" dirty="0"/>
              <a:t> the modal frequency with phase advance </a:t>
            </a:r>
            <a:r>
              <a:rPr lang="en-GB" sz="1600" dirty="0">
                <a:sym typeface="Symbol" panose="05050102010706020507" pitchFamily="18" charset="2"/>
              </a:rPr>
              <a:t> from cell to cell and </a:t>
            </a:r>
            <a:r>
              <a:rPr lang="en-GB" sz="1600" i="1" dirty="0">
                <a:sym typeface="Symbol" panose="05050102010706020507" pitchFamily="18" charset="2"/>
              </a:rPr>
              <a:t>k</a:t>
            </a:r>
            <a:r>
              <a:rPr lang="en-GB" sz="1600" dirty="0">
                <a:sym typeface="Symbol" panose="05050102010706020507" pitchFamily="18" charset="2"/>
              </a:rPr>
              <a:t> the coupling constant.</a:t>
            </a:r>
            <a:endParaRPr lang="en-GB" sz="1600" dirty="0">
              <a:solidFill>
                <a:srgbClr val="FF0000"/>
              </a:solidFill>
            </a:endParaRPr>
          </a:p>
        </p:txBody>
      </p:sp>
      <p:sp>
        <p:nvSpPr>
          <p:cNvPr id="18" name="Rectangle 17">
            <a:extLst>
              <a:ext uri="{FF2B5EF4-FFF2-40B4-BE49-F238E27FC236}">
                <a16:creationId xmlns:a16="http://schemas.microsoft.com/office/drawing/2014/main" id="{66E68F9E-2045-49CE-9016-932581CEE3EE}"/>
              </a:ext>
            </a:extLst>
          </p:cNvPr>
          <p:cNvSpPr/>
          <p:nvPr/>
        </p:nvSpPr>
        <p:spPr>
          <a:xfrm>
            <a:off x="58741" y="2901856"/>
            <a:ext cx="479618" cy="369332"/>
          </a:xfrm>
          <a:prstGeom prst="rect">
            <a:avLst/>
          </a:prstGeom>
        </p:spPr>
        <p:txBody>
          <a:bodyPr wrap="none">
            <a:spAutoFit/>
          </a:bodyPr>
          <a:lstStyle/>
          <a:p>
            <a:r>
              <a:rPr lang="en-GB" dirty="0"/>
              <a:t>TE</a:t>
            </a:r>
          </a:p>
        </p:txBody>
      </p:sp>
      <p:sp>
        <p:nvSpPr>
          <p:cNvPr id="19" name="Rectangle 18">
            <a:extLst>
              <a:ext uri="{FF2B5EF4-FFF2-40B4-BE49-F238E27FC236}">
                <a16:creationId xmlns:a16="http://schemas.microsoft.com/office/drawing/2014/main" id="{7FCDC73F-9B56-4FC0-8778-2226E90C6FBF}"/>
              </a:ext>
            </a:extLst>
          </p:cNvPr>
          <p:cNvSpPr/>
          <p:nvPr/>
        </p:nvSpPr>
        <p:spPr>
          <a:xfrm>
            <a:off x="95988" y="4531867"/>
            <a:ext cx="518091" cy="369332"/>
          </a:xfrm>
          <a:prstGeom prst="rect">
            <a:avLst/>
          </a:prstGeom>
        </p:spPr>
        <p:txBody>
          <a:bodyPr wrap="none">
            <a:spAutoFit/>
          </a:bodyPr>
          <a:lstStyle/>
          <a:p>
            <a:r>
              <a:rPr lang="en-GB" dirty="0"/>
              <a:t>TM</a:t>
            </a:r>
          </a:p>
        </p:txBody>
      </p:sp>
      <p:sp>
        <p:nvSpPr>
          <p:cNvPr id="5" name="Footer Placeholder 4">
            <a:extLst>
              <a:ext uri="{FF2B5EF4-FFF2-40B4-BE49-F238E27FC236}">
                <a16:creationId xmlns:a16="http://schemas.microsoft.com/office/drawing/2014/main" id="{DC7A8EDE-A7E9-49A0-AA27-5C92A4FACDB5}"/>
              </a:ext>
            </a:extLst>
          </p:cNvPr>
          <p:cNvSpPr>
            <a:spLocks noGrp="1"/>
          </p:cNvSpPr>
          <p:nvPr>
            <p:ph type="ftr" sz="quarter" idx="10"/>
          </p:nvPr>
        </p:nvSpPr>
        <p:spPr/>
        <p:txBody>
          <a:bodyPr/>
          <a:lstStyle/>
          <a:p>
            <a:r>
              <a:rPr lang="en-GB"/>
              <a:t>25th virtual ESLS RF Meeting - 8-9 November 2021 l A. D'Elia</a:t>
            </a:r>
            <a:endParaRPr lang="fr-FR" dirty="0"/>
          </a:p>
        </p:txBody>
      </p:sp>
      <p:sp>
        <p:nvSpPr>
          <p:cNvPr id="8" name="Slide Number Placeholder 7">
            <a:extLst>
              <a:ext uri="{FF2B5EF4-FFF2-40B4-BE49-F238E27FC236}">
                <a16:creationId xmlns:a16="http://schemas.microsoft.com/office/drawing/2014/main" id="{2D58B976-0D8D-4EBB-8D1F-940C3542E1B7}"/>
              </a:ext>
            </a:extLst>
          </p:cNvPr>
          <p:cNvSpPr>
            <a:spLocks noGrp="1"/>
          </p:cNvSpPr>
          <p:nvPr>
            <p:ph type="sldNum" sz="quarter" idx="11"/>
          </p:nvPr>
        </p:nvSpPr>
        <p:spPr/>
        <p:txBody>
          <a:bodyPr/>
          <a:lstStyle/>
          <a:p>
            <a:r>
              <a:rPr lang="fr-FR"/>
              <a:t>Page </a:t>
            </a:r>
            <a:fld id="{733122C9-A0B9-462F-8757-0847AD287B63}" type="slidenum">
              <a:rPr lang="fr-FR" smtClean="0"/>
              <a:pPr/>
              <a:t>6</a:t>
            </a:fld>
            <a:endParaRPr lang="fr-FR" dirty="0"/>
          </a:p>
        </p:txBody>
      </p:sp>
    </p:spTree>
    <p:extLst>
      <p:ext uri="{BB962C8B-B14F-4D97-AF65-F5344CB8AC3E}">
        <p14:creationId xmlns:p14="http://schemas.microsoft.com/office/powerpoint/2010/main" val="2495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018C-165E-4948-B04F-1A1D18D8B4F3}"/>
              </a:ext>
            </a:extLst>
          </p:cNvPr>
          <p:cNvSpPr>
            <a:spLocks noGrp="1"/>
          </p:cNvSpPr>
          <p:nvPr>
            <p:ph type="title"/>
          </p:nvPr>
        </p:nvSpPr>
        <p:spPr/>
        <p:txBody>
          <a:bodyPr/>
          <a:lstStyle/>
          <a:p>
            <a:r>
              <a:rPr lang="en-GB" dirty="0"/>
              <a:t>Main Consequence of the TE-TM coupling</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7685F5D-454B-49E9-9507-4AB8656BEF4F}"/>
                  </a:ext>
                </a:extLst>
              </p:cNvPr>
              <p:cNvSpPr/>
              <p:nvPr/>
            </p:nvSpPr>
            <p:spPr>
              <a:xfrm>
                <a:off x="267710" y="3532320"/>
                <a:ext cx="4305873" cy="2677656"/>
              </a:xfrm>
              <a:prstGeom prst="rect">
                <a:avLst/>
              </a:prstGeom>
            </p:spPr>
            <p:txBody>
              <a:bodyPr wrap="square">
                <a:spAutoFit/>
              </a:bodyPr>
              <a:lstStyle/>
              <a:p>
                <a:r>
                  <a:rPr lang="en-GB" sz="1400" dirty="0"/>
                  <a:t>The most important effect of the TE-TM coupling is to modify the shape of the TM020 disp. curve, with the main consequence of reducing the distance between the neighbour modes in the proximity of the </a:t>
                </a:r>
                <a14:m>
                  <m:oMath xmlns:m="http://schemas.openxmlformats.org/officeDocument/2006/math">
                    <m:r>
                      <a:rPr lang="en-GB" sz="1400" i="1" smtClean="0">
                        <a:latin typeface="Cambria Math" panose="02040503050406030204" pitchFamily="18" charset="0"/>
                        <a:ea typeface="Cambria Math" panose="02040503050406030204" pitchFamily="18" charset="0"/>
                      </a:rPr>
                      <m:t>𝜋</m:t>
                    </m:r>
                  </m:oMath>
                </a14:m>
                <a:r>
                  <a:rPr lang="en-GB" sz="1400" dirty="0">
                    <a:sym typeface="Symbol" panose="05050102010706020507" pitchFamily="18" charset="2"/>
                  </a:rPr>
                  <a:t>-mode: the larger the coupling slots are, the lower the TE frequencies become </a:t>
                </a:r>
                <a:r>
                  <a:rPr lang="en-GB" sz="1400" dirty="0">
                    <a:sym typeface="Wingdings" panose="05000000000000000000" pitchFamily="2" charset="2"/>
                  </a:rPr>
                  <a:t> TE-TM cross coupling is bigger and the distance between the TM020 modes reduces even if their cell-to-cell coupling increases. </a:t>
                </a:r>
              </a:p>
              <a:p>
                <a:r>
                  <a:rPr lang="en-GB" sz="1400" dirty="0">
                    <a:sym typeface="Wingdings" panose="05000000000000000000" pitchFamily="2" charset="2"/>
                  </a:rPr>
                  <a:t>This gives a limitation in the upper limit of </a:t>
                </a:r>
                <a:r>
                  <a:rPr lang="en-GB" sz="1400" dirty="0"/>
                  <a:t>the coupling slot aperture. For a 4/5-cell structure this limit is around 28deg.</a:t>
                </a:r>
              </a:p>
            </p:txBody>
          </p:sp>
        </mc:Choice>
        <mc:Fallback xmlns="">
          <p:sp>
            <p:nvSpPr>
              <p:cNvPr id="4" name="Rectangle 3">
                <a:extLst>
                  <a:ext uri="{FF2B5EF4-FFF2-40B4-BE49-F238E27FC236}">
                    <a16:creationId xmlns:a16="http://schemas.microsoft.com/office/drawing/2014/main" id="{77685F5D-454B-49E9-9507-4AB8656BEF4F}"/>
                  </a:ext>
                </a:extLst>
              </p:cNvPr>
              <p:cNvSpPr>
                <a:spLocks noRot="1" noChangeAspect="1" noMove="1" noResize="1" noEditPoints="1" noAdjustHandles="1" noChangeArrowheads="1" noChangeShapeType="1" noTextEdit="1"/>
              </p:cNvSpPr>
              <p:nvPr/>
            </p:nvSpPr>
            <p:spPr>
              <a:xfrm>
                <a:off x="267710" y="3532320"/>
                <a:ext cx="4305873" cy="2677656"/>
              </a:xfrm>
              <a:prstGeom prst="rect">
                <a:avLst/>
              </a:prstGeom>
              <a:blipFill>
                <a:blip r:embed="rId2"/>
                <a:stretch>
                  <a:fillRect l="-425" t="-227" r="-1416" b="-1364"/>
                </a:stretch>
              </a:blipFill>
            </p:spPr>
            <p:txBody>
              <a:bodyPr/>
              <a:lstStyle/>
              <a:p>
                <a:r>
                  <a:rPr lang="en-GB">
                    <a:noFill/>
                  </a:rPr>
                  <a:t> </a:t>
                </a:r>
              </a:p>
            </p:txBody>
          </p:sp>
        </mc:Fallback>
      </mc:AlternateContent>
      <p:sp>
        <p:nvSpPr>
          <p:cNvPr id="5" name="Footer Placeholder 4">
            <a:extLst>
              <a:ext uri="{FF2B5EF4-FFF2-40B4-BE49-F238E27FC236}">
                <a16:creationId xmlns:a16="http://schemas.microsoft.com/office/drawing/2014/main" id="{62EDBB8D-DF71-4E79-928B-77419900263E}"/>
              </a:ext>
            </a:extLst>
          </p:cNvPr>
          <p:cNvSpPr>
            <a:spLocks noGrp="1"/>
          </p:cNvSpPr>
          <p:nvPr>
            <p:ph type="ftr" sz="quarter" idx="10"/>
          </p:nvPr>
        </p:nvSpPr>
        <p:spPr/>
        <p:txBody>
          <a:bodyPr/>
          <a:lstStyle/>
          <a:p>
            <a:r>
              <a:rPr lang="en-GB" dirty="0"/>
              <a:t>25th virtual ESLS RF Meeting - 8-9 November 2021 l A. </a:t>
            </a:r>
            <a:r>
              <a:rPr lang="en-GB" dirty="0" err="1"/>
              <a:t>D'Elia</a:t>
            </a:r>
            <a:endParaRPr lang="fr-FR" dirty="0"/>
          </a:p>
        </p:txBody>
      </p:sp>
      <p:grpSp>
        <p:nvGrpSpPr>
          <p:cNvPr id="17" name="Group 16">
            <a:extLst>
              <a:ext uri="{FF2B5EF4-FFF2-40B4-BE49-F238E27FC236}">
                <a16:creationId xmlns:a16="http://schemas.microsoft.com/office/drawing/2014/main" id="{5AC3D941-8BAB-4085-9AD5-5A33CE2A7382}"/>
              </a:ext>
            </a:extLst>
          </p:cNvPr>
          <p:cNvGrpSpPr/>
          <p:nvPr/>
        </p:nvGrpSpPr>
        <p:grpSpPr>
          <a:xfrm>
            <a:off x="5035686" y="3490747"/>
            <a:ext cx="3810204" cy="2759706"/>
            <a:chOff x="5062356" y="3371846"/>
            <a:chExt cx="3810204" cy="2759706"/>
          </a:xfrm>
        </p:grpSpPr>
        <p:grpSp>
          <p:nvGrpSpPr>
            <p:cNvPr id="15" name="Group 14">
              <a:extLst>
                <a:ext uri="{FF2B5EF4-FFF2-40B4-BE49-F238E27FC236}">
                  <a16:creationId xmlns:a16="http://schemas.microsoft.com/office/drawing/2014/main" id="{E125A672-F1DD-4496-BC6D-6C1306ED543B}"/>
                </a:ext>
              </a:extLst>
            </p:cNvPr>
            <p:cNvGrpSpPr/>
            <p:nvPr/>
          </p:nvGrpSpPr>
          <p:grpSpPr>
            <a:xfrm>
              <a:off x="5062356" y="3763047"/>
              <a:ext cx="3810204" cy="2368505"/>
              <a:chOff x="5062356" y="3763047"/>
              <a:chExt cx="3810204" cy="2368505"/>
            </a:xfrm>
          </p:grpSpPr>
          <p:pic>
            <p:nvPicPr>
              <p:cNvPr id="8" name="Picture 7">
                <a:extLst>
                  <a:ext uri="{FF2B5EF4-FFF2-40B4-BE49-F238E27FC236}">
                    <a16:creationId xmlns:a16="http://schemas.microsoft.com/office/drawing/2014/main" id="{913D52E0-86AD-4973-BC76-8F6FAD27A94F}"/>
                  </a:ext>
                </a:extLst>
              </p:cNvPr>
              <p:cNvPicPr>
                <a:picLocks noChangeAspect="1"/>
              </p:cNvPicPr>
              <p:nvPr/>
            </p:nvPicPr>
            <p:blipFill>
              <a:blip r:embed="rId3"/>
              <a:stretch>
                <a:fillRect/>
              </a:stretch>
            </p:blipFill>
            <p:spPr>
              <a:xfrm>
                <a:off x="5062356" y="3763047"/>
                <a:ext cx="3810204" cy="2368505"/>
              </a:xfrm>
              <a:prstGeom prst="rect">
                <a:avLst/>
              </a:prstGeom>
            </p:spPr>
          </p:pic>
          <p:sp>
            <p:nvSpPr>
              <p:cNvPr id="9" name="TextBox 8">
                <a:extLst>
                  <a:ext uri="{FF2B5EF4-FFF2-40B4-BE49-F238E27FC236}">
                    <a16:creationId xmlns:a16="http://schemas.microsoft.com/office/drawing/2014/main" id="{FFA7E71A-467A-4133-8661-2A226529FF97}"/>
                  </a:ext>
                </a:extLst>
              </p:cNvPr>
              <p:cNvSpPr txBox="1"/>
              <p:nvPr/>
            </p:nvSpPr>
            <p:spPr>
              <a:xfrm>
                <a:off x="5587833" y="4393100"/>
                <a:ext cx="662361" cy="276999"/>
              </a:xfrm>
              <a:prstGeom prst="rect">
                <a:avLst/>
              </a:prstGeom>
              <a:noFill/>
            </p:spPr>
            <p:txBody>
              <a:bodyPr wrap="none" rtlCol="0">
                <a:spAutoFit/>
              </a:bodyPr>
              <a:lstStyle/>
              <a:p>
                <a:r>
                  <a:rPr lang="en-US" sz="1200" dirty="0"/>
                  <a:t>TM020</a:t>
                </a:r>
                <a:endParaRPr lang="en-GB" sz="1200" dirty="0"/>
              </a:p>
            </p:txBody>
          </p:sp>
          <p:sp>
            <p:nvSpPr>
              <p:cNvPr id="10" name="TextBox 9">
                <a:extLst>
                  <a:ext uri="{FF2B5EF4-FFF2-40B4-BE49-F238E27FC236}">
                    <a16:creationId xmlns:a16="http://schemas.microsoft.com/office/drawing/2014/main" id="{081E73E6-1426-41E8-8C14-AB9830555CF9}"/>
                  </a:ext>
                </a:extLst>
              </p:cNvPr>
              <p:cNvSpPr txBox="1"/>
              <p:nvPr/>
            </p:nvSpPr>
            <p:spPr>
              <a:xfrm>
                <a:off x="5728095" y="5248205"/>
                <a:ext cx="381836" cy="276999"/>
              </a:xfrm>
              <a:prstGeom prst="rect">
                <a:avLst/>
              </a:prstGeom>
              <a:noFill/>
            </p:spPr>
            <p:txBody>
              <a:bodyPr wrap="none" rtlCol="0">
                <a:spAutoFit/>
              </a:bodyPr>
              <a:lstStyle/>
              <a:p>
                <a:r>
                  <a:rPr lang="en-US" sz="1200" dirty="0"/>
                  <a:t>TE</a:t>
                </a:r>
                <a:endParaRPr lang="en-GB" sz="1200" dirty="0"/>
              </a:p>
            </p:txBody>
          </p:sp>
          <p:sp>
            <p:nvSpPr>
              <p:cNvPr id="12" name="TextBox 11">
                <a:extLst>
                  <a:ext uri="{FF2B5EF4-FFF2-40B4-BE49-F238E27FC236}">
                    <a16:creationId xmlns:a16="http://schemas.microsoft.com/office/drawing/2014/main" id="{C4F653C3-5651-40A6-ACDB-B604D33AC733}"/>
                  </a:ext>
                </a:extLst>
              </p:cNvPr>
              <p:cNvSpPr txBox="1"/>
              <p:nvPr/>
            </p:nvSpPr>
            <p:spPr>
              <a:xfrm>
                <a:off x="7960129" y="4475248"/>
                <a:ext cx="662361" cy="276999"/>
              </a:xfrm>
              <a:prstGeom prst="rect">
                <a:avLst/>
              </a:prstGeom>
              <a:noFill/>
            </p:spPr>
            <p:txBody>
              <a:bodyPr wrap="none" rtlCol="0">
                <a:spAutoFit/>
              </a:bodyPr>
              <a:lstStyle/>
              <a:p>
                <a:r>
                  <a:rPr lang="en-US" sz="1200" dirty="0"/>
                  <a:t>TM020</a:t>
                </a:r>
                <a:endParaRPr lang="en-GB" sz="1200" dirty="0"/>
              </a:p>
            </p:txBody>
          </p:sp>
          <p:sp>
            <p:nvSpPr>
              <p:cNvPr id="13" name="TextBox 12">
                <a:extLst>
                  <a:ext uri="{FF2B5EF4-FFF2-40B4-BE49-F238E27FC236}">
                    <a16:creationId xmlns:a16="http://schemas.microsoft.com/office/drawing/2014/main" id="{8A502CF6-7AF3-4C0A-B773-DD0F6E855850}"/>
                  </a:ext>
                </a:extLst>
              </p:cNvPr>
              <p:cNvSpPr txBox="1"/>
              <p:nvPr/>
            </p:nvSpPr>
            <p:spPr>
              <a:xfrm>
                <a:off x="8100392" y="4133542"/>
                <a:ext cx="381836" cy="276999"/>
              </a:xfrm>
              <a:prstGeom prst="rect">
                <a:avLst/>
              </a:prstGeom>
              <a:noFill/>
            </p:spPr>
            <p:txBody>
              <a:bodyPr wrap="none" rtlCol="0">
                <a:spAutoFit/>
              </a:bodyPr>
              <a:lstStyle/>
              <a:p>
                <a:r>
                  <a:rPr lang="en-US" sz="1200" dirty="0"/>
                  <a:t>TE</a:t>
                </a:r>
                <a:endParaRPr lang="en-GB" sz="1200" dirty="0"/>
              </a:p>
            </p:txBody>
          </p:sp>
          <p:sp>
            <p:nvSpPr>
              <p:cNvPr id="14" name="TextBox 13">
                <a:extLst>
                  <a:ext uri="{FF2B5EF4-FFF2-40B4-BE49-F238E27FC236}">
                    <a16:creationId xmlns:a16="http://schemas.microsoft.com/office/drawing/2014/main" id="{16AB009C-F22B-4D53-90D5-8ED9E81F005A}"/>
                  </a:ext>
                </a:extLst>
              </p:cNvPr>
              <p:cNvSpPr txBox="1"/>
              <p:nvPr/>
            </p:nvSpPr>
            <p:spPr>
              <a:xfrm>
                <a:off x="6703455" y="4531599"/>
                <a:ext cx="1095172" cy="276999"/>
              </a:xfrm>
              <a:prstGeom prst="rect">
                <a:avLst/>
              </a:prstGeom>
              <a:noFill/>
            </p:spPr>
            <p:txBody>
              <a:bodyPr wrap="none" rtlCol="0">
                <a:spAutoFit/>
              </a:bodyPr>
              <a:lstStyle/>
              <a:p>
                <a:r>
                  <a:rPr lang="en-US" sz="1200" dirty="0"/>
                  <a:t>Mixing region</a:t>
                </a:r>
                <a:endParaRPr lang="en-GB" sz="1200" dirty="0"/>
              </a:p>
            </p:txBody>
          </p:sp>
          <p:sp>
            <p:nvSpPr>
              <p:cNvPr id="7" name="Rectangle 6">
                <a:extLst>
                  <a:ext uri="{FF2B5EF4-FFF2-40B4-BE49-F238E27FC236}">
                    <a16:creationId xmlns:a16="http://schemas.microsoft.com/office/drawing/2014/main" id="{E503397E-42A2-419E-9AC2-4590D46D221C}"/>
                  </a:ext>
                </a:extLst>
              </p:cNvPr>
              <p:cNvSpPr/>
              <p:nvPr/>
            </p:nvSpPr>
            <p:spPr>
              <a:xfrm>
                <a:off x="6660232" y="3861047"/>
                <a:ext cx="1159634" cy="19423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BE19F9F6-03D7-4DB4-84EF-D6EA8581E0D6}"/>
                </a:ext>
              </a:extLst>
            </p:cNvPr>
            <p:cNvSpPr txBox="1"/>
            <p:nvPr/>
          </p:nvSpPr>
          <p:spPr>
            <a:xfrm>
              <a:off x="5728095" y="3371846"/>
              <a:ext cx="2508187" cy="430887"/>
            </a:xfrm>
            <a:prstGeom prst="rect">
              <a:avLst/>
            </a:prstGeom>
            <a:noFill/>
          </p:spPr>
          <p:txBody>
            <a:bodyPr wrap="none" rtlCol="0">
              <a:spAutoFit/>
            </a:bodyPr>
            <a:lstStyle/>
            <a:p>
              <a:pPr algn="ctr"/>
              <a:r>
                <a:rPr lang="en-GB" sz="1200" dirty="0"/>
                <a:t>Band mixing</a:t>
              </a:r>
            </a:p>
            <a:p>
              <a:pPr algn="ctr"/>
              <a:r>
                <a:rPr lang="en-GB" sz="1000" dirty="0"/>
                <a:t>Disp. curve prediction vs simulation data</a:t>
              </a:r>
            </a:p>
          </p:txBody>
        </p:sp>
      </p:grpSp>
      <p:grpSp>
        <p:nvGrpSpPr>
          <p:cNvPr id="19" name="Group 18">
            <a:extLst>
              <a:ext uri="{FF2B5EF4-FFF2-40B4-BE49-F238E27FC236}">
                <a16:creationId xmlns:a16="http://schemas.microsoft.com/office/drawing/2014/main" id="{6542C68A-4D2B-4A65-8F18-C81ED8471465}"/>
              </a:ext>
            </a:extLst>
          </p:cNvPr>
          <p:cNvGrpSpPr/>
          <p:nvPr/>
        </p:nvGrpSpPr>
        <p:grpSpPr>
          <a:xfrm>
            <a:off x="4716016" y="726899"/>
            <a:ext cx="4171590" cy="2702564"/>
            <a:chOff x="4604642" y="640538"/>
            <a:chExt cx="4171590" cy="2702564"/>
          </a:xfrm>
        </p:grpSpPr>
        <p:pic>
          <p:nvPicPr>
            <p:cNvPr id="6" name="Picture 5">
              <a:extLst>
                <a:ext uri="{FF2B5EF4-FFF2-40B4-BE49-F238E27FC236}">
                  <a16:creationId xmlns:a16="http://schemas.microsoft.com/office/drawing/2014/main" id="{6E2CA5B5-EE5C-462E-8BF7-04D4D6594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4642" y="1054573"/>
              <a:ext cx="4129874" cy="2288529"/>
            </a:xfrm>
            <a:prstGeom prst="rect">
              <a:avLst/>
            </a:prstGeom>
          </p:spPr>
        </p:pic>
        <p:sp>
          <p:nvSpPr>
            <p:cNvPr id="18" name="TextBox 17">
              <a:extLst>
                <a:ext uri="{FF2B5EF4-FFF2-40B4-BE49-F238E27FC236}">
                  <a16:creationId xmlns:a16="http://schemas.microsoft.com/office/drawing/2014/main" id="{C4D113EA-C80B-45BF-82A3-81054A1B9FD8}"/>
                </a:ext>
              </a:extLst>
            </p:cNvPr>
            <p:cNvSpPr txBox="1"/>
            <p:nvPr/>
          </p:nvSpPr>
          <p:spPr>
            <a:xfrm>
              <a:off x="4924312" y="640538"/>
              <a:ext cx="3851920" cy="430887"/>
            </a:xfrm>
            <a:prstGeom prst="rect">
              <a:avLst/>
            </a:prstGeom>
            <a:noFill/>
          </p:spPr>
          <p:txBody>
            <a:bodyPr wrap="square" rtlCol="0">
              <a:spAutoFit/>
            </a:bodyPr>
            <a:lstStyle/>
            <a:p>
              <a:pPr algn="ctr"/>
              <a:r>
                <a:rPr lang="en-GB" sz="1200" dirty="0"/>
                <a:t>TM disp. curve modification when TE freq. decreases</a:t>
              </a:r>
            </a:p>
            <a:p>
              <a:pPr algn="ctr"/>
              <a:r>
                <a:rPr lang="en-GB" sz="1000" dirty="0"/>
                <a:t>numerical experiment</a:t>
              </a:r>
            </a:p>
          </p:txBody>
        </p:sp>
      </p:grpSp>
      <p:grpSp>
        <p:nvGrpSpPr>
          <p:cNvPr id="21" name="Group 20">
            <a:extLst>
              <a:ext uri="{FF2B5EF4-FFF2-40B4-BE49-F238E27FC236}">
                <a16:creationId xmlns:a16="http://schemas.microsoft.com/office/drawing/2014/main" id="{DFEFF687-D097-499F-9CDF-7B3D0A40B62E}"/>
              </a:ext>
            </a:extLst>
          </p:cNvPr>
          <p:cNvGrpSpPr/>
          <p:nvPr/>
        </p:nvGrpSpPr>
        <p:grpSpPr>
          <a:xfrm>
            <a:off x="201843" y="812866"/>
            <a:ext cx="4356395" cy="2607708"/>
            <a:chOff x="202977" y="894730"/>
            <a:chExt cx="4356395" cy="2607708"/>
          </a:xfrm>
        </p:grpSpPr>
        <p:pic>
          <p:nvPicPr>
            <p:cNvPr id="11" name="Picture 10">
              <a:extLst>
                <a:ext uri="{FF2B5EF4-FFF2-40B4-BE49-F238E27FC236}">
                  <a16:creationId xmlns:a16="http://schemas.microsoft.com/office/drawing/2014/main" id="{563708C1-FE09-4F44-95F3-D218AFE3B7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977" y="1131355"/>
              <a:ext cx="4356395" cy="2371083"/>
            </a:xfrm>
            <a:prstGeom prst="rect">
              <a:avLst/>
            </a:prstGeom>
          </p:spPr>
        </p:pic>
        <p:sp>
          <p:nvSpPr>
            <p:cNvPr id="20" name="TextBox 19">
              <a:extLst>
                <a:ext uri="{FF2B5EF4-FFF2-40B4-BE49-F238E27FC236}">
                  <a16:creationId xmlns:a16="http://schemas.microsoft.com/office/drawing/2014/main" id="{042FE84C-5409-4576-9DF6-6E30D84049FE}"/>
                </a:ext>
              </a:extLst>
            </p:cNvPr>
            <p:cNvSpPr txBox="1"/>
            <p:nvPr/>
          </p:nvSpPr>
          <p:spPr>
            <a:xfrm>
              <a:off x="1002962" y="894730"/>
              <a:ext cx="3031799" cy="276999"/>
            </a:xfrm>
            <a:prstGeom prst="rect">
              <a:avLst/>
            </a:prstGeom>
            <a:noFill/>
          </p:spPr>
          <p:txBody>
            <a:bodyPr wrap="square" rtlCol="0">
              <a:spAutoFit/>
            </a:bodyPr>
            <a:lstStyle/>
            <a:p>
              <a:r>
                <a:rPr lang="en-GB" sz="1200" dirty="0"/>
                <a:t>Disp. curves prediction vs HFSS data</a:t>
              </a:r>
            </a:p>
          </p:txBody>
        </p:sp>
      </p:grpSp>
      <p:sp>
        <p:nvSpPr>
          <p:cNvPr id="23" name="Slide Number Placeholder 22">
            <a:extLst>
              <a:ext uri="{FF2B5EF4-FFF2-40B4-BE49-F238E27FC236}">
                <a16:creationId xmlns:a16="http://schemas.microsoft.com/office/drawing/2014/main" id="{D8FA3616-FDC4-41C4-8079-C9E75C01C2FF}"/>
              </a:ext>
            </a:extLst>
          </p:cNvPr>
          <p:cNvSpPr>
            <a:spLocks noGrp="1"/>
          </p:cNvSpPr>
          <p:nvPr>
            <p:ph type="sldNum" sz="quarter" idx="11"/>
          </p:nvPr>
        </p:nvSpPr>
        <p:spPr/>
        <p:txBody>
          <a:bodyPr/>
          <a:lstStyle/>
          <a:p>
            <a:r>
              <a:rPr lang="fr-FR"/>
              <a:t>Page </a:t>
            </a:r>
            <a:fld id="{733122C9-A0B9-462F-8757-0847AD287B63}" type="slidenum">
              <a:rPr lang="fr-FR" smtClean="0"/>
              <a:pPr/>
              <a:t>7</a:t>
            </a:fld>
            <a:endParaRPr lang="fr-FR" dirty="0"/>
          </a:p>
        </p:txBody>
      </p:sp>
    </p:spTree>
    <p:extLst>
      <p:ext uri="{BB962C8B-B14F-4D97-AF65-F5344CB8AC3E}">
        <p14:creationId xmlns:p14="http://schemas.microsoft.com/office/powerpoint/2010/main" val="182413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018C-165E-4948-B04F-1A1D18D8B4F3}"/>
              </a:ext>
            </a:extLst>
          </p:cNvPr>
          <p:cNvSpPr>
            <a:spLocks noGrp="1"/>
          </p:cNvSpPr>
          <p:nvPr>
            <p:ph type="title"/>
          </p:nvPr>
        </p:nvSpPr>
        <p:spPr/>
        <p:txBody>
          <a:bodyPr/>
          <a:lstStyle/>
          <a:p>
            <a:r>
              <a:rPr lang="en-GB" sz="2400" dirty="0">
                <a:sym typeface="Symbol" panose="05050102010706020507" pitchFamily="18" charset="2"/>
              </a:rPr>
              <a:t></a:t>
            </a:r>
            <a:r>
              <a:rPr lang="en-GB" dirty="0">
                <a:sym typeface="Symbol" panose="05050102010706020507" pitchFamily="18" charset="2"/>
              </a:rPr>
              <a:t>-mode </a:t>
            </a:r>
            <a:r>
              <a:rPr lang="en-GB" dirty="0"/>
              <a:t>E-field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CBAE1BA-09D7-45F3-82A4-7B09E462234B}"/>
                  </a:ext>
                </a:extLst>
              </p:cNvPr>
              <p:cNvSpPr txBox="1"/>
              <p:nvPr/>
            </p:nvSpPr>
            <p:spPr>
              <a:xfrm>
                <a:off x="162928" y="2141860"/>
                <a:ext cx="2471534" cy="2246769"/>
              </a:xfrm>
              <a:prstGeom prst="rect">
                <a:avLst/>
              </a:prstGeom>
              <a:noFill/>
            </p:spPr>
            <p:txBody>
              <a:bodyPr wrap="square" rtlCol="0">
                <a:spAutoFit/>
              </a:bodyPr>
              <a:lstStyle/>
              <a:p>
                <a:pPr algn="ctr"/>
                <a:r>
                  <a:rPr lang="en-GB" sz="2000" dirty="0"/>
                  <a:t>For the rest, the TM020-</a:t>
                </a:r>
                <a14:m>
                  <m:oMath xmlns:m="http://schemas.openxmlformats.org/officeDocument/2006/math">
                    <m:r>
                      <a:rPr lang="en-GB" sz="2000" i="1" smtClean="0">
                        <a:latin typeface="Cambria Math" panose="02040503050406030204" pitchFamily="18" charset="0"/>
                        <a:ea typeface="Cambria Math" panose="02040503050406030204" pitchFamily="18" charset="0"/>
                      </a:rPr>
                      <m:t>𝜋</m:t>
                    </m:r>
                  </m:oMath>
                </a14:m>
                <a:r>
                  <a:rPr lang="en-GB" sz="2000" dirty="0"/>
                  <a:t> mode behaves formally very similarly like a single chain of coupled circuit and here is an example.</a:t>
                </a:r>
              </a:p>
            </p:txBody>
          </p:sp>
        </mc:Choice>
        <mc:Fallback xmlns="">
          <p:sp>
            <p:nvSpPr>
              <p:cNvPr id="5" name="TextBox 4">
                <a:extLst>
                  <a:ext uri="{FF2B5EF4-FFF2-40B4-BE49-F238E27FC236}">
                    <a16:creationId xmlns:a16="http://schemas.microsoft.com/office/drawing/2014/main" id="{6CBAE1BA-09D7-45F3-82A4-7B09E462234B}"/>
                  </a:ext>
                </a:extLst>
              </p:cNvPr>
              <p:cNvSpPr txBox="1">
                <a:spLocks noRot="1" noChangeAspect="1" noMove="1" noResize="1" noEditPoints="1" noAdjustHandles="1" noChangeArrowheads="1" noChangeShapeType="1" noTextEdit="1"/>
              </p:cNvSpPr>
              <p:nvPr/>
            </p:nvSpPr>
            <p:spPr>
              <a:xfrm>
                <a:off x="162928" y="2141860"/>
                <a:ext cx="2471534" cy="2246769"/>
              </a:xfrm>
              <a:prstGeom prst="rect">
                <a:avLst/>
              </a:prstGeom>
              <a:blipFill>
                <a:blip r:embed="rId2"/>
                <a:stretch>
                  <a:fillRect l="-1728" t="-1084" r="-1975" b="-4065"/>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8D2C7C10-268B-4D44-973D-5B08B7CE0D7D}"/>
              </a:ext>
            </a:extLst>
          </p:cNvPr>
          <p:cNvSpPr>
            <a:spLocks noGrp="1"/>
          </p:cNvSpPr>
          <p:nvPr>
            <p:ph type="ftr" sz="quarter" idx="10"/>
          </p:nvPr>
        </p:nvSpPr>
        <p:spPr/>
        <p:txBody>
          <a:bodyPr/>
          <a:lstStyle/>
          <a:p>
            <a:r>
              <a:rPr lang="en-GB"/>
              <a:t>25th virtual ESLS RF Meeting - 8-9 November 2021 l A. D'Elia</a:t>
            </a:r>
            <a:endParaRPr lang="fr-FR" dirty="0"/>
          </a:p>
        </p:txBody>
      </p:sp>
      <p:grpSp>
        <p:nvGrpSpPr>
          <p:cNvPr id="7" name="Group 6">
            <a:extLst>
              <a:ext uri="{FF2B5EF4-FFF2-40B4-BE49-F238E27FC236}">
                <a16:creationId xmlns:a16="http://schemas.microsoft.com/office/drawing/2014/main" id="{9EE4CB90-BFA3-4278-8F0D-54F5F31D0B8F}"/>
              </a:ext>
            </a:extLst>
          </p:cNvPr>
          <p:cNvGrpSpPr/>
          <p:nvPr/>
        </p:nvGrpSpPr>
        <p:grpSpPr>
          <a:xfrm>
            <a:off x="2676530" y="3919932"/>
            <a:ext cx="6467470" cy="2622301"/>
            <a:chOff x="228165" y="2074221"/>
            <a:chExt cx="8687669" cy="3649050"/>
          </a:xfrm>
        </p:grpSpPr>
        <p:pic>
          <p:nvPicPr>
            <p:cNvPr id="12" name="Picture 11">
              <a:extLst>
                <a:ext uri="{FF2B5EF4-FFF2-40B4-BE49-F238E27FC236}">
                  <a16:creationId xmlns:a16="http://schemas.microsoft.com/office/drawing/2014/main" id="{4DEE9700-428D-4982-880B-B1CABFD76C6C}"/>
                </a:ext>
              </a:extLst>
            </p:cNvPr>
            <p:cNvPicPr>
              <a:picLocks noChangeAspect="1"/>
            </p:cNvPicPr>
            <p:nvPr/>
          </p:nvPicPr>
          <p:blipFill rotWithShape="1">
            <a:blip r:embed="rId3"/>
            <a:srcRect t="6189"/>
            <a:stretch/>
          </p:blipFill>
          <p:spPr>
            <a:xfrm>
              <a:off x="228165" y="2683447"/>
              <a:ext cx="8687669" cy="3039824"/>
            </a:xfrm>
            <a:prstGeom prst="rect">
              <a:avLst/>
            </a:prstGeom>
          </p:spPr>
        </p:pic>
        <p:sp>
          <p:nvSpPr>
            <p:cNvPr id="6" name="TextBox 5">
              <a:extLst>
                <a:ext uri="{FF2B5EF4-FFF2-40B4-BE49-F238E27FC236}">
                  <a16:creationId xmlns:a16="http://schemas.microsoft.com/office/drawing/2014/main" id="{7D738990-5A1B-484F-A233-0C62216326C2}"/>
                </a:ext>
              </a:extLst>
            </p:cNvPr>
            <p:cNvSpPr txBox="1"/>
            <p:nvPr/>
          </p:nvSpPr>
          <p:spPr>
            <a:xfrm>
              <a:off x="3902957" y="2074221"/>
              <a:ext cx="1798505" cy="652213"/>
            </a:xfrm>
            <a:prstGeom prst="rect">
              <a:avLst/>
            </a:prstGeom>
            <a:noFill/>
          </p:spPr>
          <p:txBody>
            <a:bodyPr wrap="none" rtlCol="0">
              <a:spAutoFit/>
            </a:bodyPr>
            <a:lstStyle/>
            <a:p>
              <a:r>
                <a:rPr lang="en-GB" sz="2400" dirty="0"/>
                <a:t>|</a:t>
              </a:r>
              <a:r>
                <a:rPr lang="en-GB" sz="2400" dirty="0" err="1"/>
                <a:t>E</a:t>
              </a:r>
              <a:r>
                <a:rPr lang="en-GB" sz="2400" baseline="-25000" dirty="0" err="1"/>
                <a:t>z</a:t>
              </a:r>
              <a:r>
                <a:rPr lang="en-GB" sz="2400" dirty="0"/>
                <a:t>-Field|</a:t>
              </a:r>
            </a:p>
          </p:txBody>
        </p:sp>
      </p:grpSp>
      <p:pic>
        <p:nvPicPr>
          <p:cNvPr id="10" name="Picture 9">
            <a:extLst>
              <a:ext uri="{FF2B5EF4-FFF2-40B4-BE49-F238E27FC236}">
                <a16:creationId xmlns:a16="http://schemas.microsoft.com/office/drawing/2014/main" id="{29530B15-1140-413D-BA4E-7CF5BEBCD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530" y="697438"/>
            <a:ext cx="6287470" cy="3147855"/>
          </a:xfrm>
          <a:prstGeom prst="rect">
            <a:avLst/>
          </a:prstGeom>
        </p:spPr>
      </p:pic>
      <p:sp>
        <p:nvSpPr>
          <p:cNvPr id="13" name="Slide Number Placeholder 12">
            <a:extLst>
              <a:ext uri="{FF2B5EF4-FFF2-40B4-BE49-F238E27FC236}">
                <a16:creationId xmlns:a16="http://schemas.microsoft.com/office/drawing/2014/main" id="{E756625D-3E61-424B-9E0D-AF5A4A91186D}"/>
              </a:ext>
            </a:extLst>
          </p:cNvPr>
          <p:cNvSpPr>
            <a:spLocks noGrp="1"/>
          </p:cNvSpPr>
          <p:nvPr>
            <p:ph type="sldNum" sz="quarter" idx="11"/>
          </p:nvPr>
        </p:nvSpPr>
        <p:spPr/>
        <p:txBody>
          <a:bodyPr/>
          <a:lstStyle/>
          <a:p>
            <a:r>
              <a:rPr lang="fr-FR"/>
              <a:t>Page </a:t>
            </a:r>
            <a:fld id="{733122C9-A0B9-462F-8757-0847AD287B63}" type="slidenum">
              <a:rPr lang="fr-FR" smtClean="0"/>
              <a:pPr/>
              <a:t>8</a:t>
            </a:fld>
            <a:endParaRPr lang="fr-FR" dirty="0"/>
          </a:p>
        </p:txBody>
      </p:sp>
    </p:spTree>
    <p:extLst>
      <p:ext uri="{BB962C8B-B14F-4D97-AF65-F5344CB8AC3E}">
        <p14:creationId xmlns:p14="http://schemas.microsoft.com/office/powerpoint/2010/main" val="292400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05AD-963A-4BC0-A76A-160EFC949C24}"/>
              </a:ext>
            </a:extLst>
          </p:cNvPr>
          <p:cNvSpPr>
            <a:spLocks noGrp="1"/>
          </p:cNvSpPr>
          <p:nvPr>
            <p:ph type="title"/>
          </p:nvPr>
        </p:nvSpPr>
        <p:spPr/>
        <p:txBody>
          <a:bodyPr/>
          <a:lstStyle/>
          <a:p>
            <a:r>
              <a:rPr lang="en-GB" dirty="0" err="1"/>
              <a:t>LOM+hom</a:t>
            </a:r>
            <a:r>
              <a:rPr lang="en-GB" dirty="0"/>
              <a:t> damping mechanism</a:t>
            </a:r>
          </a:p>
        </p:txBody>
      </p:sp>
      <p:grpSp>
        <p:nvGrpSpPr>
          <p:cNvPr id="28" name="Group 27">
            <a:extLst>
              <a:ext uri="{FF2B5EF4-FFF2-40B4-BE49-F238E27FC236}">
                <a16:creationId xmlns:a16="http://schemas.microsoft.com/office/drawing/2014/main" id="{8D3D474E-5E3F-438C-84F8-9DA1C1EFCB8C}"/>
              </a:ext>
            </a:extLst>
          </p:cNvPr>
          <p:cNvGrpSpPr/>
          <p:nvPr/>
        </p:nvGrpSpPr>
        <p:grpSpPr>
          <a:xfrm>
            <a:off x="755576" y="626213"/>
            <a:ext cx="7247701" cy="5752314"/>
            <a:chOff x="755576" y="626213"/>
            <a:chExt cx="7247701" cy="5752314"/>
          </a:xfrm>
        </p:grpSpPr>
        <p:grpSp>
          <p:nvGrpSpPr>
            <p:cNvPr id="20" name="Group 19">
              <a:extLst>
                <a:ext uri="{FF2B5EF4-FFF2-40B4-BE49-F238E27FC236}">
                  <a16:creationId xmlns:a16="http://schemas.microsoft.com/office/drawing/2014/main" id="{F3956351-B1D3-4DA6-8BB5-0FC4995DBA79}"/>
                </a:ext>
              </a:extLst>
            </p:cNvPr>
            <p:cNvGrpSpPr/>
            <p:nvPr/>
          </p:nvGrpSpPr>
          <p:grpSpPr>
            <a:xfrm>
              <a:off x="755576" y="626213"/>
              <a:ext cx="7247701" cy="5752314"/>
              <a:chOff x="755576" y="626213"/>
              <a:chExt cx="7247701" cy="5752314"/>
            </a:xfrm>
          </p:grpSpPr>
          <p:grpSp>
            <p:nvGrpSpPr>
              <p:cNvPr id="19" name="Group 18">
                <a:extLst>
                  <a:ext uri="{FF2B5EF4-FFF2-40B4-BE49-F238E27FC236}">
                    <a16:creationId xmlns:a16="http://schemas.microsoft.com/office/drawing/2014/main" id="{14BF4577-F8D7-4027-AA4D-BB994292719C}"/>
                  </a:ext>
                </a:extLst>
              </p:cNvPr>
              <p:cNvGrpSpPr/>
              <p:nvPr/>
            </p:nvGrpSpPr>
            <p:grpSpPr>
              <a:xfrm>
                <a:off x="755576" y="1052736"/>
                <a:ext cx="7247701" cy="5325791"/>
                <a:chOff x="755576" y="1052736"/>
                <a:chExt cx="7247701" cy="5325791"/>
              </a:xfrm>
            </p:grpSpPr>
            <p:grpSp>
              <p:nvGrpSpPr>
                <p:cNvPr id="10" name="Group 9">
                  <a:extLst>
                    <a:ext uri="{FF2B5EF4-FFF2-40B4-BE49-F238E27FC236}">
                      <a16:creationId xmlns:a16="http://schemas.microsoft.com/office/drawing/2014/main" id="{2834ED5F-50DA-471A-B8D8-1A50B1FEF1EF}"/>
                    </a:ext>
                  </a:extLst>
                </p:cNvPr>
                <p:cNvGrpSpPr/>
                <p:nvPr/>
              </p:nvGrpSpPr>
              <p:grpSpPr>
                <a:xfrm>
                  <a:off x="755576" y="1052736"/>
                  <a:ext cx="7247701" cy="5325791"/>
                  <a:chOff x="899592" y="915259"/>
                  <a:chExt cx="7247701" cy="5325791"/>
                </a:xfrm>
              </p:grpSpPr>
              <p:pic>
                <p:nvPicPr>
                  <p:cNvPr id="4" name="Picture 3">
                    <a:extLst>
                      <a:ext uri="{FF2B5EF4-FFF2-40B4-BE49-F238E27FC236}">
                        <a16:creationId xmlns:a16="http://schemas.microsoft.com/office/drawing/2014/main" id="{B5FFDF46-E2CD-4D50-8FF5-199F36C57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781" y="915259"/>
                    <a:ext cx="2446275" cy="2375935"/>
                  </a:xfrm>
                  <a:prstGeom prst="rect">
                    <a:avLst/>
                  </a:prstGeom>
                </p:spPr>
              </p:pic>
              <p:pic>
                <p:nvPicPr>
                  <p:cNvPr id="5" name="Picture 4">
                    <a:extLst>
                      <a:ext uri="{FF2B5EF4-FFF2-40B4-BE49-F238E27FC236}">
                        <a16:creationId xmlns:a16="http://schemas.microsoft.com/office/drawing/2014/main" id="{93C72622-302A-4BA9-8B78-1E03AEA70231}"/>
                      </a:ext>
                    </a:extLst>
                  </p:cNvPr>
                  <p:cNvPicPr>
                    <a:picLocks noChangeAspect="1"/>
                  </p:cNvPicPr>
                  <p:nvPr/>
                </p:nvPicPr>
                <p:blipFill rotWithShape="1">
                  <a:blip r:embed="rId3"/>
                  <a:srcRect l="28171" t="5927" r="28562" b="8408"/>
                  <a:stretch/>
                </p:blipFill>
                <p:spPr>
                  <a:xfrm>
                    <a:off x="5292080" y="997426"/>
                    <a:ext cx="2325728" cy="2327312"/>
                  </a:xfrm>
                  <a:prstGeom prst="rect">
                    <a:avLst/>
                  </a:prstGeom>
                </p:spPr>
              </p:pic>
              <p:pic>
                <p:nvPicPr>
                  <p:cNvPr id="8" name="Picture 7">
                    <a:extLst>
                      <a:ext uri="{FF2B5EF4-FFF2-40B4-BE49-F238E27FC236}">
                        <a16:creationId xmlns:a16="http://schemas.microsoft.com/office/drawing/2014/main" id="{4DD31ECF-F6B8-4478-8A4B-287BFA75246B}"/>
                      </a:ext>
                    </a:extLst>
                  </p:cNvPr>
                  <p:cNvPicPr>
                    <a:picLocks noChangeAspect="1"/>
                  </p:cNvPicPr>
                  <p:nvPr/>
                </p:nvPicPr>
                <p:blipFill rotWithShape="1">
                  <a:blip r:embed="rId4"/>
                  <a:srcRect l="20516" t="11762" r="25871" b="4526"/>
                  <a:stretch/>
                </p:blipFill>
                <p:spPr>
                  <a:xfrm>
                    <a:off x="5508104" y="3648762"/>
                    <a:ext cx="2639189" cy="2592288"/>
                  </a:xfrm>
                  <a:prstGeom prst="rect">
                    <a:avLst/>
                  </a:prstGeom>
                </p:spPr>
              </p:pic>
              <p:pic>
                <p:nvPicPr>
                  <p:cNvPr id="9" name="Picture 8">
                    <a:extLst>
                      <a:ext uri="{FF2B5EF4-FFF2-40B4-BE49-F238E27FC236}">
                        <a16:creationId xmlns:a16="http://schemas.microsoft.com/office/drawing/2014/main" id="{B5452892-4206-45E0-9896-0F3DB7A12577}"/>
                      </a:ext>
                    </a:extLst>
                  </p:cNvPr>
                  <p:cNvPicPr>
                    <a:picLocks noChangeAspect="1"/>
                  </p:cNvPicPr>
                  <p:nvPr/>
                </p:nvPicPr>
                <p:blipFill rotWithShape="1">
                  <a:blip r:embed="rId5"/>
                  <a:srcRect l="26514" t="4733" r="26092"/>
                  <a:stretch/>
                </p:blipFill>
                <p:spPr>
                  <a:xfrm>
                    <a:off x="1737105" y="3646867"/>
                    <a:ext cx="2253707" cy="2473219"/>
                  </a:xfrm>
                  <a:prstGeom prst="rect">
                    <a:avLst/>
                  </a:prstGeom>
                </p:spPr>
              </p:pic>
              <p:pic>
                <p:nvPicPr>
                  <p:cNvPr id="7" name="Picture 6">
                    <a:extLst>
                      <a:ext uri="{FF2B5EF4-FFF2-40B4-BE49-F238E27FC236}">
                        <a16:creationId xmlns:a16="http://schemas.microsoft.com/office/drawing/2014/main" id="{E394379C-7B45-4493-9B30-7086268CF85D}"/>
                      </a:ext>
                    </a:extLst>
                  </p:cNvPr>
                  <p:cNvPicPr>
                    <a:picLocks noChangeAspect="1"/>
                  </p:cNvPicPr>
                  <p:nvPr/>
                </p:nvPicPr>
                <p:blipFill rotWithShape="1">
                  <a:blip r:embed="rId6"/>
                  <a:srcRect l="29821" t="18536" r="27072" b="12606"/>
                  <a:stretch/>
                </p:blipFill>
                <p:spPr>
                  <a:xfrm>
                    <a:off x="899592" y="3429000"/>
                    <a:ext cx="1209020" cy="1204455"/>
                  </a:xfrm>
                  <a:prstGeom prst="rect">
                    <a:avLst/>
                  </a:prstGeom>
                </p:spPr>
              </p:pic>
              <p:pic>
                <p:nvPicPr>
                  <p:cNvPr id="6" name="Picture 5">
                    <a:extLst>
                      <a:ext uri="{FF2B5EF4-FFF2-40B4-BE49-F238E27FC236}">
                        <a16:creationId xmlns:a16="http://schemas.microsoft.com/office/drawing/2014/main" id="{3D28EE36-B2E4-4127-A155-C7662970867A}"/>
                      </a:ext>
                    </a:extLst>
                  </p:cNvPr>
                  <p:cNvPicPr>
                    <a:picLocks noChangeAspect="1"/>
                  </p:cNvPicPr>
                  <p:nvPr/>
                </p:nvPicPr>
                <p:blipFill rotWithShape="1">
                  <a:blip r:embed="rId7"/>
                  <a:srcRect l="31263" t="10860" r="27315" b="8176"/>
                  <a:stretch/>
                </p:blipFill>
                <p:spPr>
                  <a:xfrm>
                    <a:off x="4716016" y="3380443"/>
                    <a:ext cx="1317502" cy="1301567"/>
                  </a:xfrm>
                  <a:prstGeom prst="rect">
                    <a:avLst/>
                  </a:prstGeom>
                </p:spPr>
              </p:pic>
            </p:grpSp>
            <p:sp>
              <p:nvSpPr>
                <p:cNvPr id="11" name="TextBox 10">
                  <a:extLst>
                    <a:ext uri="{FF2B5EF4-FFF2-40B4-BE49-F238E27FC236}">
                      <a16:creationId xmlns:a16="http://schemas.microsoft.com/office/drawing/2014/main" id="{50A919DD-7CD3-43B8-936B-2EBCF0AF6791}"/>
                    </a:ext>
                  </a:extLst>
                </p:cNvPr>
                <p:cNvSpPr txBox="1"/>
                <p:nvPr/>
              </p:nvSpPr>
              <p:spPr>
                <a:xfrm>
                  <a:off x="3678576" y="5638848"/>
                  <a:ext cx="2210926" cy="369332"/>
                </a:xfrm>
                <a:prstGeom prst="rect">
                  <a:avLst/>
                </a:prstGeom>
                <a:noFill/>
              </p:spPr>
              <p:txBody>
                <a:bodyPr wrap="none" rtlCol="0">
                  <a:spAutoFit/>
                </a:bodyPr>
                <a:lstStyle/>
                <a:p>
                  <a:r>
                    <a:rPr lang="en-GB" dirty="0"/>
                    <a:t>To remove the LOM</a:t>
                  </a:r>
                </a:p>
              </p:txBody>
            </p:sp>
          </p:grpSp>
          <p:grpSp>
            <p:nvGrpSpPr>
              <p:cNvPr id="18" name="Group 17">
                <a:extLst>
                  <a:ext uri="{FF2B5EF4-FFF2-40B4-BE49-F238E27FC236}">
                    <a16:creationId xmlns:a16="http://schemas.microsoft.com/office/drawing/2014/main" id="{349AC677-98D3-47DA-9716-A2F1FD29D4B6}"/>
                  </a:ext>
                </a:extLst>
              </p:cNvPr>
              <p:cNvGrpSpPr/>
              <p:nvPr/>
            </p:nvGrpSpPr>
            <p:grpSpPr>
              <a:xfrm>
                <a:off x="3103136" y="626213"/>
                <a:ext cx="2937727" cy="681530"/>
                <a:chOff x="3103136" y="626213"/>
                <a:chExt cx="2937727" cy="681530"/>
              </a:xfrm>
            </p:grpSpPr>
            <p:sp>
              <p:nvSpPr>
                <p:cNvPr id="12" name="TextBox 11">
                  <a:extLst>
                    <a:ext uri="{FF2B5EF4-FFF2-40B4-BE49-F238E27FC236}">
                      <a16:creationId xmlns:a16="http://schemas.microsoft.com/office/drawing/2014/main" id="{93A01C3A-E79C-46CB-AA9D-5A93B9E78EAB}"/>
                    </a:ext>
                  </a:extLst>
                </p:cNvPr>
                <p:cNvSpPr txBox="1"/>
                <p:nvPr/>
              </p:nvSpPr>
              <p:spPr>
                <a:xfrm>
                  <a:off x="3103136" y="626213"/>
                  <a:ext cx="2937727" cy="369332"/>
                </a:xfrm>
                <a:prstGeom prst="rect">
                  <a:avLst/>
                </a:prstGeom>
                <a:noFill/>
              </p:spPr>
              <p:txBody>
                <a:bodyPr wrap="none" rtlCol="0">
                  <a:spAutoFit/>
                </a:bodyPr>
                <a:lstStyle/>
                <a:p>
                  <a:r>
                    <a:rPr lang="en-GB" dirty="0"/>
                    <a:t>To enhance HOM’s dilution</a:t>
                  </a:r>
                </a:p>
              </p:txBody>
            </p:sp>
            <p:cxnSp>
              <p:nvCxnSpPr>
                <p:cNvPr id="14" name="Straight Arrow Connector 13">
                  <a:extLst>
                    <a:ext uri="{FF2B5EF4-FFF2-40B4-BE49-F238E27FC236}">
                      <a16:creationId xmlns:a16="http://schemas.microsoft.com/office/drawing/2014/main" id="{F5B93F4A-1B27-4D63-9E50-31910FF97F91}"/>
                    </a:ext>
                  </a:extLst>
                </p:cNvPr>
                <p:cNvCxnSpPr>
                  <a:cxnSpLocks/>
                </p:cNvCxnSpPr>
                <p:nvPr/>
              </p:nvCxnSpPr>
              <p:spPr>
                <a:xfrm>
                  <a:off x="4725929" y="990192"/>
                  <a:ext cx="722361" cy="317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F0D26BD-DF7A-42D0-BFD0-0EDAE60D3152}"/>
                    </a:ext>
                  </a:extLst>
                </p:cNvPr>
                <p:cNvCxnSpPr/>
                <p:nvPr/>
              </p:nvCxnSpPr>
              <p:spPr>
                <a:xfrm flipH="1">
                  <a:off x="3419872" y="987453"/>
                  <a:ext cx="576065" cy="320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cxnSp>
          <p:nvCxnSpPr>
            <p:cNvPr id="21" name="Straight Arrow Connector 20">
              <a:extLst>
                <a:ext uri="{FF2B5EF4-FFF2-40B4-BE49-F238E27FC236}">
                  <a16:creationId xmlns:a16="http://schemas.microsoft.com/office/drawing/2014/main" id="{1AA65B14-EB5F-47A8-A01C-4CE635EA4C00}"/>
                </a:ext>
              </a:extLst>
            </p:cNvPr>
            <p:cNvCxnSpPr>
              <a:cxnSpLocks/>
            </p:cNvCxnSpPr>
            <p:nvPr/>
          </p:nvCxnSpPr>
          <p:spPr>
            <a:xfrm flipV="1">
              <a:off x="5873775" y="5373640"/>
              <a:ext cx="354409" cy="349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342E62D-E84A-4BD1-B712-812C887CCA48}"/>
                </a:ext>
              </a:extLst>
            </p:cNvPr>
            <p:cNvCxnSpPr>
              <a:cxnSpLocks/>
              <a:stCxn id="11" idx="1"/>
            </p:cNvCxnSpPr>
            <p:nvPr/>
          </p:nvCxnSpPr>
          <p:spPr>
            <a:xfrm flipH="1" flipV="1">
              <a:off x="3275856" y="5515670"/>
              <a:ext cx="402720" cy="307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3" name="Footer Placeholder 12">
            <a:extLst>
              <a:ext uri="{FF2B5EF4-FFF2-40B4-BE49-F238E27FC236}">
                <a16:creationId xmlns:a16="http://schemas.microsoft.com/office/drawing/2014/main" id="{187FCEAD-9903-4BBA-8AAA-51D07BFA5141}"/>
              </a:ext>
            </a:extLst>
          </p:cNvPr>
          <p:cNvSpPr>
            <a:spLocks noGrp="1"/>
          </p:cNvSpPr>
          <p:nvPr>
            <p:ph type="ftr" sz="quarter" idx="10"/>
          </p:nvPr>
        </p:nvSpPr>
        <p:spPr/>
        <p:txBody>
          <a:bodyPr/>
          <a:lstStyle/>
          <a:p>
            <a:r>
              <a:rPr lang="en-GB"/>
              <a:t>25th virtual ESLS RF Meeting - 8-9 November 2021 l A. D'Elia</a:t>
            </a:r>
            <a:endParaRPr lang="fr-FR" dirty="0"/>
          </a:p>
        </p:txBody>
      </p:sp>
      <p:sp>
        <p:nvSpPr>
          <p:cNvPr id="26" name="Slide Number Placeholder 25">
            <a:extLst>
              <a:ext uri="{FF2B5EF4-FFF2-40B4-BE49-F238E27FC236}">
                <a16:creationId xmlns:a16="http://schemas.microsoft.com/office/drawing/2014/main" id="{4C5FA5A0-CE0C-4541-A998-1BC6050CD71C}"/>
              </a:ext>
            </a:extLst>
          </p:cNvPr>
          <p:cNvSpPr>
            <a:spLocks noGrp="1"/>
          </p:cNvSpPr>
          <p:nvPr>
            <p:ph type="sldNum" sz="quarter" idx="11"/>
          </p:nvPr>
        </p:nvSpPr>
        <p:spPr/>
        <p:txBody>
          <a:bodyPr/>
          <a:lstStyle/>
          <a:p>
            <a:r>
              <a:rPr lang="fr-FR"/>
              <a:t>Page </a:t>
            </a:r>
            <a:fld id="{733122C9-A0B9-462F-8757-0847AD287B63}" type="slidenum">
              <a:rPr lang="fr-FR" smtClean="0"/>
              <a:pPr/>
              <a:t>9</a:t>
            </a:fld>
            <a:endParaRPr lang="fr-FR" dirty="0"/>
          </a:p>
        </p:txBody>
      </p:sp>
    </p:spTree>
    <p:extLst>
      <p:ext uri="{BB962C8B-B14F-4D97-AF65-F5344CB8AC3E}">
        <p14:creationId xmlns:p14="http://schemas.microsoft.com/office/powerpoint/2010/main" val="1584526672"/>
      </p:ext>
    </p:extLst>
  </p:cSld>
  <p:clrMapOvr>
    <a:masterClrMapping/>
  </p:clrMapOvr>
</p:sld>
</file>

<file path=ppt/theme/theme1.xml><?xml version="1.0" encoding="utf-8"?>
<a:theme xmlns:a="http://schemas.openxmlformats.org/drawingml/2006/main" name="ESRF-default">
  <a:themeElements>
    <a:clrScheme name="ESRF-LightBlue">
      <a:dk1>
        <a:sysClr val="windowText" lastClr="000000"/>
      </a:dk1>
      <a:lt1>
        <a:sysClr val="window" lastClr="FFFFFF"/>
      </a:lt1>
      <a:dk2>
        <a:srgbClr val="132577"/>
      </a:dk2>
      <a:lt2>
        <a:srgbClr val="51A026"/>
      </a:lt2>
      <a:accent1>
        <a:srgbClr val="132577"/>
      </a:accent1>
      <a:accent2>
        <a:srgbClr val="ED7703"/>
      </a:accent2>
      <a:accent3>
        <a:srgbClr val="F4A300"/>
      </a:accent3>
      <a:accent4>
        <a:srgbClr val="FFDD00"/>
      </a:accent4>
      <a:accent5>
        <a:srgbClr val="AF007C"/>
      </a:accent5>
      <a:accent6>
        <a:srgbClr val="0098D4"/>
      </a:accent6>
      <a:hlink>
        <a:srgbClr val="000000"/>
      </a:hlink>
      <a:folHlink>
        <a:srgbClr val="000000"/>
      </a:folHlink>
    </a:clrScheme>
    <a:fontScheme name="Solocal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67C11CAC-9023-4D7C-A201-0E73168C1C5C}" vid="{657381B9-D2A2-47F3-8C63-832BC456550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137758</TotalTime>
  <Words>2474</Words>
  <Application>Microsoft Office PowerPoint</Application>
  <PresentationFormat>On-screen Show (4:3)</PresentationFormat>
  <Paragraphs>262</Paragraphs>
  <Slides>26</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Arial</vt:lpstr>
      <vt:lpstr>Calibri</vt:lpstr>
      <vt:lpstr>Cambria Math</vt:lpstr>
      <vt:lpstr>ITCOfficinaSans LT Book</vt:lpstr>
      <vt:lpstr>Symbol</vt:lpstr>
      <vt:lpstr>TeXGyreTermes-Bold</vt:lpstr>
      <vt:lpstr>Times New Roman</vt:lpstr>
      <vt:lpstr>Wingdings</vt:lpstr>
      <vt:lpstr>ESRF-default</vt:lpstr>
      <vt:lpstr>Equation</vt:lpstr>
      <vt:lpstr>Design status of a 4th Harmonic cavity for ESRF-EBS</vt:lpstr>
      <vt:lpstr>ESRF-EBS motivations</vt:lpstr>
      <vt:lpstr>Preliminary considerations</vt:lpstr>
      <vt:lpstr>the standard cell</vt:lpstr>
      <vt:lpstr>Mechanical integration of the standard disk  </vt:lpstr>
      <vt:lpstr>TM020 Lumped circuit model</vt:lpstr>
      <vt:lpstr>Main Consequence of the TE-TM coupling</vt:lpstr>
      <vt:lpstr>-mode E-field</vt:lpstr>
      <vt:lpstr>LOM+hom damping mechanism</vt:lpstr>
      <vt:lpstr>LOM-HOM Damping (coaxial pick-ups)</vt:lpstr>
      <vt:lpstr>Lom+hom damping enhancement: detuning</vt:lpstr>
      <vt:lpstr>Mechanical integration</vt:lpstr>
      <vt:lpstr>Alternative solution: choke mode cavity</vt:lpstr>
      <vt:lpstr>a simple transmission line model</vt:lpstr>
      <vt:lpstr>tm020 Variation</vt:lpstr>
      <vt:lpstr>Mechanical integration of the ferrite loads and cooling</vt:lpstr>
      <vt:lpstr>Possible configurations</vt:lpstr>
      <vt:lpstr>Figures of merit</vt:lpstr>
      <vt:lpstr>LOM+HOM Damping: no additional Hom dampers are needed</vt:lpstr>
      <vt:lpstr>excellent mechanical stability</vt:lpstr>
      <vt:lpstr>LOM+HOM Damping: detuning</vt:lpstr>
      <vt:lpstr>Tuner</vt:lpstr>
      <vt:lpstr>Impact of the tuner on the longitudinal impedance</vt:lpstr>
      <vt:lpstr>Multipacting within the choke: coating?</vt:lpstr>
      <vt:lpstr>Mechanical integration of the whole cavity</vt:lpstr>
      <vt:lpstr>Status of the design and conclusions</vt:lpstr>
    </vt:vector>
  </TitlesOfParts>
  <Company>ESRF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Alessandro</dc:creator>
  <cp:lastModifiedBy>D'ELIA Alessandro</cp:lastModifiedBy>
  <cp:revision>898</cp:revision>
  <dcterms:created xsi:type="dcterms:W3CDTF">2015-01-19T13:36:50Z</dcterms:created>
  <dcterms:modified xsi:type="dcterms:W3CDTF">2021-11-08T16:00:26Z</dcterms:modified>
</cp:coreProperties>
</file>