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68" r:id="rId2"/>
    <p:sldId id="279" r:id="rId3"/>
    <p:sldId id="266" r:id="rId4"/>
    <p:sldId id="285" r:id="rId5"/>
    <p:sldId id="280" r:id="rId6"/>
    <p:sldId id="264" r:id="rId7"/>
    <p:sldId id="281" r:id="rId8"/>
    <p:sldId id="282" r:id="rId9"/>
    <p:sldId id="293" r:id="rId10"/>
    <p:sldId id="289" r:id="rId11"/>
    <p:sldId id="288" r:id="rId12"/>
    <p:sldId id="292" r:id="rId13"/>
    <p:sldId id="291" r:id="rId14"/>
    <p:sldId id="290" r:id="rId15"/>
    <p:sldId id="286" r:id="rId16"/>
    <p:sldId id="274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3B3B3"/>
    <a:srgbClr val="E8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72" autoAdjust="0"/>
  </p:normalViewPr>
  <p:slideViewPr>
    <p:cSldViewPr showGuides="1">
      <p:cViewPr varScale="1">
        <p:scale>
          <a:sx n="100" d="100"/>
          <a:sy n="100" d="100"/>
        </p:scale>
        <p:origin x="84" y="414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24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19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The RF of PETRA IV | Stefan Wilke, 25th ESLS rf-meeting Hamburg 8th/9th nov 2021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8" y="44624"/>
            <a:ext cx="11376025" cy="1099777"/>
          </a:xfrm>
        </p:spPr>
        <p:txBody>
          <a:bodyPr/>
          <a:lstStyle/>
          <a:p>
            <a:r>
              <a:rPr lang="en-US" dirty="0"/>
              <a:t>The RF of</a:t>
            </a:r>
            <a:r>
              <a:rPr lang="en-US" dirty="0">
                <a:cs typeface="Times New Roman" panose="02020603050405020304" pitchFamily="18" charset="0"/>
              </a:rPr>
              <a:t> PETRA IV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Stefan Wilke, DESY MHF-e</a:t>
            </a:r>
          </a:p>
          <a:p>
            <a:r>
              <a:rPr lang="en-US" dirty="0"/>
              <a:t>25th ESLS rf meeting Hamburg, 8th/9th </a:t>
            </a:r>
            <a:r>
              <a:rPr lang="en-US" dirty="0" err="1"/>
              <a:t>nov</a:t>
            </a:r>
            <a:r>
              <a:rPr lang="en-US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41A2E-A817-4F8C-807D-3FDE711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frequencies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5BEBF9-0906-4E60-A548-41363A7DF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de-DE" sz="1200" dirty="0" err="1"/>
              <a:t>Bunch</a:t>
            </a:r>
            <a:r>
              <a:rPr lang="de-DE" sz="1200" dirty="0"/>
              <a:t> </a:t>
            </a:r>
            <a:r>
              <a:rPr lang="de-DE" sz="1200" dirty="0" err="1"/>
              <a:t>length</a:t>
            </a:r>
            <a:r>
              <a:rPr lang="de-DE" sz="1200" dirty="0"/>
              <a:t>: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/>
              <a:t>- </a:t>
            </a:r>
            <a:r>
              <a:rPr lang="de-DE" sz="1200" dirty="0" err="1"/>
              <a:t>without</a:t>
            </a:r>
            <a:r>
              <a:rPr lang="de-DE" sz="1200" dirty="0"/>
              <a:t> a 2nd RF-system: 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5 </a:t>
            </a:r>
            <a:r>
              <a:rPr lang="de-DE" sz="1200" dirty="0" err="1">
                <a:solidFill>
                  <a:schemeClr val="bg1">
                    <a:lumMod val="75000"/>
                  </a:schemeClr>
                </a:solidFill>
              </a:rPr>
              <a:t>ps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 (1.5 mm)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/>
              <a:t>- </a:t>
            </a:r>
            <a:r>
              <a:rPr lang="de-DE" sz="1200" dirty="0" err="1"/>
              <a:t>with</a:t>
            </a:r>
            <a:r>
              <a:rPr lang="de-DE" sz="1200" dirty="0"/>
              <a:t> an additional RF-system (3rd </a:t>
            </a:r>
            <a:r>
              <a:rPr lang="de-DE" sz="1200" dirty="0" err="1"/>
              <a:t>harmonic</a:t>
            </a:r>
            <a:r>
              <a:rPr lang="de-DE" sz="1200" dirty="0"/>
              <a:t>): 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65 </a:t>
            </a:r>
            <a:r>
              <a:rPr lang="de-DE" sz="1200" dirty="0" err="1">
                <a:solidFill>
                  <a:schemeClr val="bg1">
                    <a:lumMod val="75000"/>
                  </a:schemeClr>
                </a:solidFill>
              </a:rPr>
              <a:t>ps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 (ca. 20 mm)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/>
              <a:t>So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single</a:t>
            </a:r>
            <a:r>
              <a:rPr lang="de-DE" sz="1200" dirty="0"/>
              <a:t> </a:t>
            </a:r>
            <a:r>
              <a:rPr lang="de-DE" sz="1200" dirty="0" err="1"/>
              <a:t>bunch</a:t>
            </a:r>
            <a:r>
              <a:rPr lang="de-DE" sz="1200" dirty="0"/>
              <a:t> </a:t>
            </a:r>
            <a:r>
              <a:rPr lang="de-DE" sz="1200" dirty="0" err="1"/>
              <a:t>current</a:t>
            </a:r>
            <a:r>
              <a:rPr lang="de-DE" sz="1200" dirty="0"/>
              <a:t> </a:t>
            </a:r>
            <a:r>
              <a:rPr lang="de-DE" sz="1200" dirty="0" err="1"/>
              <a:t>could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increased</a:t>
            </a:r>
            <a:endParaRPr lang="de-DE" sz="1200" dirty="0"/>
          </a:p>
          <a:p>
            <a:pPr marL="0" indent="0">
              <a:spcAft>
                <a:spcPts val="0"/>
              </a:spcAft>
              <a:buNone/>
            </a:pPr>
            <a:endParaRPr lang="de-DE" sz="1200" dirty="0"/>
          </a:p>
          <a:p>
            <a:pPr marL="0" indent="0">
              <a:buNone/>
            </a:pPr>
            <a:r>
              <a:rPr lang="en-US" sz="1200" dirty="0"/>
              <a:t>The required harmonic RF voltage for a flat potential at the </a:t>
            </a:r>
            <a:br>
              <a:rPr lang="en-US" sz="1200" dirty="0"/>
            </a:br>
            <a:r>
              <a:rPr lang="en-US" sz="1200" dirty="0"/>
              <a:t>bunch transition is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n: order of the harmonic (PETRA IV: 3)</a:t>
            </a:r>
            <a:br>
              <a:rPr lang="en-US" sz="1200" dirty="0"/>
            </a:br>
            <a:r>
              <a:rPr lang="en-US" sz="1200" dirty="0"/>
              <a:t>U</a:t>
            </a:r>
            <a:r>
              <a:rPr lang="en-US" sz="1200" baseline="-25000" dirty="0"/>
              <a:t>0</a:t>
            </a:r>
            <a:r>
              <a:rPr lang="en-US" sz="1200" dirty="0"/>
              <a:t>: energy loss per turn (4.0 MeV)</a:t>
            </a:r>
            <a:br>
              <a:rPr lang="en-US" sz="1200" dirty="0"/>
            </a:br>
            <a:r>
              <a:rPr lang="en-US" sz="1200" dirty="0" err="1"/>
              <a:t>V</a:t>
            </a:r>
            <a:r>
              <a:rPr lang="en-US" sz="1200" baseline="-25000" dirty="0" err="1"/>
              <a:t>rf</a:t>
            </a:r>
            <a:r>
              <a:rPr lang="en-US" sz="1200" dirty="0"/>
              <a:t>: voltage of </a:t>
            </a:r>
            <a:r>
              <a:rPr lang="de-DE" sz="1200" dirty="0" err="1"/>
              <a:t>the</a:t>
            </a:r>
            <a:r>
              <a:rPr lang="de-DE" sz="1200" dirty="0"/>
              <a:t> fundamental RF </a:t>
            </a:r>
            <a:r>
              <a:rPr lang="de-DE" sz="1200" dirty="0" err="1"/>
              <a:t>system</a:t>
            </a:r>
            <a:r>
              <a:rPr lang="de-DE" sz="1200" dirty="0"/>
              <a:t> (8.0 MV) </a:t>
            </a:r>
            <a:br>
              <a:rPr lang="de-DE" sz="1200" dirty="0"/>
            </a:br>
            <a:r>
              <a:rPr lang="de-DE" sz="1200" dirty="0" err="1"/>
              <a:t>q</a:t>
            </a:r>
            <a:r>
              <a:rPr lang="de-DE" sz="1200" baseline="-25000" dirty="0" err="1"/>
              <a:t>e</a:t>
            </a:r>
            <a:r>
              <a:rPr lang="de-DE" sz="1200" dirty="0"/>
              <a:t>: </a:t>
            </a:r>
            <a:r>
              <a:rPr lang="de-DE" sz="1200" dirty="0" err="1"/>
              <a:t>elementary</a:t>
            </a:r>
            <a:r>
              <a:rPr lang="de-DE" sz="1200" dirty="0"/>
              <a:t> </a:t>
            </a:r>
            <a:r>
              <a:rPr lang="de-DE" sz="1200" dirty="0" err="1"/>
              <a:t>charge</a:t>
            </a:r>
            <a:r>
              <a:rPr lang="de-DE" sz="1200" dirty="0"/>
              <a:t> (1.602 * 10</a:t>
            </a:r>
            <a:r>
              <a:rPr lang="de-DE" sz="1200" baseline="30000" dirty="0"/>
              <a:t>-19 </a:t>
            </a:r>
            <a:r>
              <a:rPr lang="de-DE" sz="1200" dirty="0"/>
              <a:t>C)</a:t>
            </a:r>
          </a:p>
          <a:p>
            <a:pPr marL="0" indent="0">
              <a:buNone/>
            </a:pPr>
            <a:r>
              <a:rPr lang="en-US" sz="1200" dirty="0"/>
              <a:t>This gives an optimum value for the harmonic voltage of </a:t>
            </a:r>
            <a:br>
              <a:rPr lang="en-US" sz="1200" dirty="0"/>
            </a:br>
            <a:r>
              <a:rPr lang="en-US" sz="1200" dirty="0" err="1"/>
              <a:t>V</a:t>
            </a:r>
            <a:r>
              <a:rPr lang="en-US" sz="1200" baseline="-25000" dirty="0" err="1"/>
              <a:t>HHC,opt</a:t>
            </a:r>
            <a:r>
              <a:rPr lang="en-US" sz="1200" baseline="-25000" dirty="0"/>
              <a:t>. </a:t>
            </a:r>
            <a:r>
              <a:rPr lang="en-US" sz="1200" dirty="0"/>
              <a:t>= 2.26 MV. </a:t>
            </a:r>
            <a:br>
              <a:rPr lang="en-US" sz="1200" dirty="0"/>
            </a:br>
            <a:r>
              <a:rPr lang="en-US" sz="1200" dirty="0"/>
              <a:t>With some safety margin, the system is designed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/>
              <a:t>V</a:t>
            </a:r>
            <a:r>
              <a:rPr lang="de-DE" sz="1200" baseline="-25000" dirty="0"/>
              <a:t>HHC</a:t>
            </a:r>
            <a:r>
              <a:rPr lang="de-DE" sz="1200" dirty="0"/>
              <a:t> = 2.4 MV.</a:t>
            </a:r>
          </a:p>
          <a:p>
            <a:pPr marL="0" indent="0">
              <a:spcAft>
                <a:spcPts val="0"/>
              </a:spcAft>
              <a:buNone/>
            </a:pPr>
            <a:endParaRPr lang="de-DE" sz="12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ABBFE1-6255-49F4-9526-F1A54F2B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2D2DCF-8D96-4B10-9E36-06DB20304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lengthen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RF-system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36BF50F-B89F-4923-BB50-1CAD92933B83}"/>
                  </a:ext>
                </a:extLst>
              </p:cNvPr>
              <p:cNvSpPr txBox="1"/>
              <p:nvPr/>
            </p:nvSpPr>
            <p:spPr>
              <a:xfrm>
                <a:off x="791578" y="2701493"/>
                <a:ext cx="376872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de-DE" sz="1600" b="0" i="1" baseline="-25000" smtClean="0">
                          <a:latin typeface="Cambria Math" panose="02040503050406030204" pitchFamily="18" charset="0"/>
                        </a:rPr>
                        <m:t>𝐻𝐻𝐶</m:t>
                      </m:r>
                      <m:r>
                        <a:rPr lang="de-DE" sz="1600" b="0" i="1" baseline="-250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sz="1600" b="0" i="1" baseline="-25000" smtClean="0">
                          <a:latin typeface="Cambria Math" panose="02040503050406030204" pitchFamily="18" charset="0"/>
                        </a:rPr>
                        <m:t>𝑜𝑝𝑡</m:t>
                      </m:r>
                      <m:r>
                        <a:rPr lang="de-DE" sz="1600" b="0" i="1" baseline="-25000" smtClean="0">
                          <a:latin typeface="Cambria Math" panose="02040503050406030204" pitchFamily="18" charset="0"/>
                        </a:rPr>
                        <m:t>.=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𝑉𝑟</m:t>
                      </m:r>
                      <m:r>
                        <a:rPr lang="de-DE" sz="1600" b="0" i="1" baseline="-2500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den>
                          </m:f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de-DE" sz="1600" i="1" baseline="-2500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num>
                                    <m:den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𝑞𝑒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𝑉𝑟𝑓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sz="1600" dirty="0" err="1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36BF50F-B89F-4923-BB50-1CAD92933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78" y="2701493"/>
                <a:ext cx="3768724" cy="7275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17795973-08B7-4837-9DBE-698BB2D8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92" y="1157583"/>
            <a:ext cx="7147694" cy="522374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19C5F87-8F5B-4CE4-908A-920F1EC1B28A}"/>
              </a:ext>
            </a:extLst>
          </p:cNvPr>
          <p:cNvSpPr/>
          <p:nvPr/>
        </p:nvSpPr>
        <p:spPr>
          <a:xfrm>
            <a:off x="6132340" y="1213542"/>
            <a:ext cx="2267916" cy="487265"/>
          </a:xfrm>
          <a:prstGeom prst="rect">
            <a:avLst/>
          </a:prstGeom>
          <a:solidFill>
            <a:srgbClr val="B3B3B3"/>
          </a:solidFill>
          <a:ln w="9525">
            <a:solidFill>
              <a:srgbClr val="B3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161786-6AE3-4A19-89D4-660E78D5CC99}"/>
              </a:ext>
            </a:extLst>
          </p:cNvPr>
          <p:cNvSpPr txBox="1"/>
          <p:nvPr/>
        </p:nvSpPr>
        <p:spPr>
          <a:xfrm>
            <a:off x="1981465" y="1360876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corrected</a:t>
            </a:r>
            <a:r>
              <a:rPr lang="de-DE" sz="1200" dirty="0"/>
              <a:t>: 23 </a:t>
            </a:r>
            <a:r>
              <a:rPr lang="de-DE" sz="1200" dirty="0" err="1"/>
              <a:t>ps</a:t>
            </a:r>
            <a:r>
              <a:rPr lang="de-DE" sz="1200" dirty="0"/>
              <a:t> (7 mm)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92C02C-A2A2-4E8F-871D-538EB5E7E261}"/>
              </a:ext>
            </a:extLst>
          </p:cNvPr>
          <p:cNvSpPr txBox="1"/>
          <p:nvPr/>
        </p:nvSpPr>
        <p:spPr>
          <a:xfrm>
            <a:off x="3841270" y="1424717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corrected</a:t>
            </a:r>
            <a:r>
              <a:rPr lang="de-DE" sz="1200" dirty="0"/>
              <a:t>: </a:t>
            </a:r>
          </a:p>
          <a:p>
            <a:r>
              <a:rPr lang="de-DE" sz="1200" dirty="0"/>
              <a:t>60 </a:t>
            </a:r>
            <a:r>
              <a:rPr lang="de-DE" sz="1200" dirty="0" err="1"/>
              <a:t>ps</a:t>
            </a:r>
            <a:r>
              <a:rPr lang="de-DE" sz="1200" dirty="0"/>
              <a:t> (18 mm)</a:t>
            </a:r>
          </a:p>
        </p:txBody>
      </p:sp>
    </p:spTree>
    <p:extLst>
      <p:ext uri="{BB962C8B-B14F-4D97-AF65-F5344CB8AC3E}">
        <p14:creationId xmlns:p14="http://schemas.microsoft.com/office/powerpoint/2010/main" val="15007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41A2E-A817-4F8C-807D-3FDE711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PETRA IV RF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ABBFE1-6255-49F4-9526-F1A54F2B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2D2DCF-8D96-4B10-9E36-06DB20304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third-harmonic</a:t>
            </a:r>
            <a:endParaRPr lang="de-DE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AAF160F-DB0E-47CB-9C41-4E66AFC4E596}"/>
              </a:ext>
            </a:extLst>
          </p:cNvPr>
          <p:cNvSpPr txBox="1">
            <a:spLocks/>
          </p:cNvSpPr>
          <p:nvPr/>
        </p:nvSpPr>
        <p:spPr>
          <a:xfrm>
            <a:off x="6600056" y="1406427"/>
            <a:ext cx="4680520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08156486-712D-4648-9BFA-271F6CA9D07C}"/>
              </a:ext>
            </a:extLst>
          </p:cNvPr>
          <p:cNvSpPr txBox="1">
            <a:spLocks/>
          </p:cNvSpPr>
          <p:nvPr/>
        </p:nvSpPr>
        <p:spPr>
          <a:xfrm>
            <a:off x="1461984" y="1216683"/>
            <a:ext cx="4680520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200" i="1" dirty="0"/>
              <a:t>Parameters for the PETRA IV third-harmonic RF system:</a:t>
            </a: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45969F35-7950-440A-94F5-C0DB4C52F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08896"/>
              </p:ext>
            </p:extLst>
          </p:nvPr>
        </p:nvGraphicFramePr>
        <p:xfrm>
          <a:off x="954879" y="1575891"/>
          <a:ext cx="4438993" cy="2501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7669">
                  <a:extLst>
                    <a:ext uri="{9D8B030D-6E8A-4147-A177-3AD203B41FA5}">
                      <a16:colId xmlns:a16="http://schemas.microsoft.com/office/drawing/2014/main" val="753292620"/>
                    </a:ext>
                  </a:extLst>
                </a:gridCol>
                <a:gridCol w="1431324">
                  <a:extLst>
                    <a:ext uri="{9D8B030D-6E8A-4147-A177-3AD203B41FA5}">
                      <a16:colId xmlns:a16="http://schemas.microsoft.com/office/drawing/2014/main" val="2214356611"/>
                    </a:ext>
                  </a:extLst>
                </a:gridCol>
              </a:tblGrid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3rd </a:t>
                      </a:r>
                      <a:r>
                        <a:rPr lang="de-DE" sz="1200" u="none" strike="noStrike" dirty="0" err="1">
                          <a:effectLst/>
                        </a:rPr>
                        <a:t>harmonic</a:t>
                      </a:r>
                      <a:r>
                        <a:rPr lang="de-DE" sz="1200" u="none" strike="noStrike" dirty="0">
                          <a:effectLst/>
                        </a:rPr>
                        <a:t> RF </a:t>
                      </a:r>
                      <a:r>
                        <a:rPr lang="de-DE" sz="1200" u="none" strike="noStrike" dirty="0" err="1">
                          <a:effectLst/>
                        </a:rPr>
                        <a:t>frequency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1498.995 MHz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986226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Total RF </a:t>
                      </a:r>
                      <a:r>
                        <a:rPr lang="de-DE" sz="1200" u="none" strike="noStrike" dirty="0" err="1">
                          <a:effectLst/>
                        </a:rPr>
                        <a:t>voltage</a:t>
                      </a:r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2.4 MV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5221498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RF </a:t>
                      </a:r>
                      <a:r>
                        <a:rPr lang="de-DE" sz="1200" u="none" strike="noStrike" dirty="0" err="1">
                          <a:effectLst/>
                        </a:rPr>
                        <a:t>voltage</a:t>
                      </a:r>
                      <a:r>
                        <a:rPr lang="de-DE" sz="1200" u="none" strike="noStrike" dirty="0">
                          <a:effectLst/>
                        </a:rPr>
                        <a:t> per </a:t>
                      </a:r>
                      <a:r>
                        <a:rPr lang="de-DE" sz="1200" u="none" strike="noStrike" dirty="0" err="1">
                          <a:effectLst/>
                        </a:rPr>
                        <a:t>cavity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100 kV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9547634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</a:rPr>
                        <a:t>Cavity</a:t>
                      </a:r>
                      <a:r>
                        <a:rPr lang="de-DE" sz="1200" u="none" strike="noStrike" dirty="0">
                          <a:effectLst/>
                        </a:rPr>
                        <a:t> wall </a:t>
                      </a:r>
                      <a:r>
                        <a:rPr lang="de-DE" sz="1200" u="none" strike="noStrike" dirty="0" err="1">
                          <a:effectLst/>
                        </a:rPr>
                        <a:t>loss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3.3 kW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2948321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Quality factor (unloaded)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17000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3560344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Loaded quality factor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dirty="0"/>
                        <a:t>2700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6221354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Total wall loss in cavities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dirty="0"/>
                        <a:t>71 kW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7273078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Cavity coupling factor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5.3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8023819"/>
                  </a:ext>
                </a:extLst>
              </a:tr>
              <a:tr h="150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Shunt impedance R</a:t>
                      </a:r>
                      <a:r>
                        <a:rPr lang="en-US" sz="1200" u="none" strike="noStrike" baseline="-25000">
                          <a:effectLst/>
                        </a:rPr>
                        <a:t>s</a:t>
                      </a:r>
                      <a:r>
                        <a:rPr lang="en-US" sz="1200" u="none" strike="noStrike">
                          <a:effectLst/>
                        </a:rPr>
                        <a:t>=V²/(2P)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1.5 M</a:t>
                      </a:r>
                      <a:r>
                        <a:rPr lang="el-GR" sz="1200" u="none" strike="noStrike" dirty="0">
                          <a:effectLst/>
                        </a:rPr>
                        <a:t>Ω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10109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</a:rPr>
                        <a:t>Number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of</a:t>
                      </a:r>
                      <a:r>
                        <a:rPr lang="de-DE" sz="1200" u="none" strike="noStrike" dirty="0">
                          <a:effectLst/>
                        </a:rPr>
                        <a:t> RF </a:t>
                      </a:r>
                      <a:r>
                        <a:rPr lang="de-DE" sz="1200" u="none" strike="noStrike" dirty="0" err="1">
                          <a:effectLst/>
                        </a:rPr>
                        <a:t>stations</a:t>
                      </a:r>
                      <a:r>
                        <a:rPr lang="de-DE" sz="1200" u="none" strike="noStrike" dirty="0">
                          <a:effectLst/>
                        </a:rPr>
                        <a:t> (</a:t>
                      </a:r>
                      <a:r>
                        <a:rPr lang="de-DE" sz="1200" u="none" strike="noStrike" dirty="0" err="1">
                          <a:effectLst/>
                        </a:rPr>
                        <a:t>cavity</a:t>
                      </a:r>
                      <a:r>
                        <a:rPr lang="de-DE" sz="1200" u="none" strike="noStrike" dirty="0">
                          <a:effectLst/>
                        </a:rPr>
                        <a:t>/SSA)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24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1960916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Nominal </a:t>
                      </a:r>
                      <a:r>
                        <a:rPr lang="de-DE" sz="1200" dirty="0" err="1"/>
                        <a:t>transmitter</a:t>
                      </a:r>
                      <a:r>
                        <a:rPr lang="de-DE" sz="1200" dirty="0"/>
                        <a:t> power per RF </a:t>
                      </a:r>
                      <a:r>
                        <a:rPr lang="de-DE" sz="1200" dirty="0" err="1"/>
                        <a:t>station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dirty="0"/>
                        <a:t>10 kW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3323139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Beam tube aperture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46 mm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6261124"/>
                  </a:ext>
                </a:extLst>
              </a:tr>
              <a:tr h="126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Length of cavity (flange to flange)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313.6 mm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2908563"/>
                  </a:ext>
                </a:extLst>
              </a:tr>
            </a:tbl>
          </a:graphicData>
        </a:graphic>
      </p:graphicFrame>
      <p:pic>
        <p:nvPicPr>
          <p:cNvPr id="24" name="Grafik 23">
            <a:extLst>
              <a:ext uri="{FF2B5EF4-FFF2-40B4-BE49-F238E27FC236}">
                <a16:creationId xmlns:a16="http://schemas.microsoft.com/office/drawing/2014/main" id="{19183FCE-FEE9-4B9C-BA74-B510B7383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957652"/>
            <a:ext cx="4438993" cy="429476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555BC02-8E97-47E4-8904-641B2662DC63}"/>
              </a:ext>
            </a:extLst>
          </p:cNvPr>
          <p:cNvSpPr txBox="1"/>
          <p:nvPr/>
        </p:nvSpPr>
        <p:spPr>
          <a:xfrm>
            <a:off x="3283635" y="4411050"/>
            <a:ext cx="49648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Collaboration</a:t>
            </a:r>
            <a:r>
              <a:rPr lang="de-DE" sz="1600" dirty="0"/>
              <a:t> ALBA/HZB/DESY</a:t>
            </a:r>
          </a:p>
          <a:p>
            <a:r>
              <a:rPr lang="de-DE" sz="1600" dirty="0"/>
              <a:t>Development </a:t>
            </a:r>
            <a:r>
              <a:rPr lang="de-DE" sz="1600" dirty="0" err="1"/>
              <a:t>of</a:t>
            </a:r>
            <a:r>
              <a:rPr lang="de-DE" sz="1600" dirty="0"/>
              <a:t> a 3rd </a:t>
            </a:r>
            <a:r>
              <a:rPr lang="de-DE" sz="1600" dirty="0" err="1"/>
              <a:t>harmonic</a:t>
            </a:r>
            <a:r>
              <a:rPr lang="de-DE" sz="1600" dirty="0"/>
              <a:t> HOM </a:t>
            </a:r>
            <a:r>
              <a:rPr lang="de-DE" sz="1600" dirty="0" err="1"/>
              <a:t>damped</a:t>
            </a:r>
            <a:r>
              <a:rPr lang="de-DE" sz="1600" dirty="0"/>
              <a:t> </a:t>
            </a:r>
            <a:r>
              <a:rPr lang="de-DE" sz="1600" dirty="0" err="1"/>
              <a:t>cavity</a:t>
            </a:r>
            <a:endParaRPr lang="de-DE" sz="1600" dirty="0"/>
          </a:p>
          <a:p>
            <a:r>
              <a:rPr lang="de-DE" sz="1600" dirty="0"/>
              <a:t>1/3 </a:t>
            </a:r>
            <a:r>
              <a:rPr lang="de-DE" sz="1600" dirty="0" err="1"/>
              <a:t>scaled</a:t>
            </a:r>
            <a:r>
              <a:rPr lang="de-DE" sz="1600" dirty="0"/>
              <a:t> and </a:t>
            </a:r>
            <a:r>
              <a:rPr lang="de-DE" sz="1600" dirty="0" err="1"/>
              <a:t>optimize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500 MHz</a:t>
            </a:r>
          </a:p>
          <a:p>
            <a:r>
              <a:rPr lang="de-DE" sz="1600" dirty="0" err="1"/>
              <a:t>see</a:t>
            </a:r>
            <a:r>
              <a:rPr lang="de-DE" sz="1600" dirty="0"/>
              <a:t> </a:t>
            </a:r>
            <a:r>
              <a:rPr lang="de-DE" sz="1600" dirty="0" err="1"/>
              <a:t>presentation</a:t>
            </a:r>
            <a:r>
              <a:rPr lang="de-DE" sz="1600" dirty="0"/>
              <a:t> </a:t>
            </a:r>
            <a:r>
              <a:rPr lang="de-DE" sz="1600" dirty="0" err="1"/>
              <a:t>tomorrow</a:t>
            </a:r>
            <a:r>
              <a:rPr lang="de-DE" sz="1600" dirty="0"/>
              <a:t> (Jesús Ocampo)</a:t>
            </a:r>
          </a:p>
          <a:p>
            <a:endParaRPr lang="de-DE" sz="1600" dirty="0"/>
          </a:p>
          <a:p>
            <a:r>
              <a:rPr lang="de-DE" sz="1600" dirty="0"/>
              <a:t>In </a:t>
            </a:r>
            <a:r>
              <a:rPr lang="de-DE" sz="1600" dirty="0" err="1"/>
              <a:t>addition</a:t>
            </a:r>
            <a:r>
              <a:rPr lang="de-DE" sz="1600" dirty="0"/>
              <a:t> </a:t>
            </a:r>
            <a:r>
              <a:rPr lang="de-DE" sz="1600" dirty="0" err="1"/>
              <a:t>there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ideas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alternatives</a:t>
            </a:r>
          </a:p>
          <a:p>
            <a:r>
              <a:rPr lang="de-DE" sz="1600" dirty="0" err="1"/>
              <a:t>see</a:t>
            </a:r>
            <a:r>
              <a:rPr lang="de-DE" sz="1600" dirty="0"/>
              <a:t> </a:t>
            </a:r>
            <a:r>
              <a:rPr lang="de-DE" sz="1600" dirty="0" err="1"/>
              <a:t>presentation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Peter Hülsmann</a:t>
            </a:r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28BA6BBB-44DE-4F5D-BDEE-4B29FD8128E8}"/>
              </a:ext>
            </a:extLst>
          </p:cNvPr>
          <p:cNvSpPr/>
          <p:nvPr/>
        </p:nvSpPr>
        <p:spPr>
          <a:xfrm rot="10800000">
            <a:off x="5447928" y="1772817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E02385D7-E9C4-42CE-B48F-68A8364FB681}"/>
              </a:ext>
            </a:extLst>
          </p:cNvPr>
          <p:cNvSpPr/>
          <p:nvPr/>
        </p:nvSpPr>
        <p:spPr>
          <a:xfrm rot="10800000">
            <a:off x="5447928" y="3304353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7949A95D-05FC-4C96-9C76-7B0851C99EE4}"/>
              </a:ext>
            </a:extLst>
          </p:cNvPr>
          <p:cNvSpPr/>
          <p:nvPr/>
        </p:nvSpPr>
        <p:spPr>
          <a:xfrm rot="10800000">
            <a:off x="5447928" y="1968438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9" name="Pfeil: nach rechts 28">
            <a:extLst>
              <a:ext uri="{FF2B5EF4-FFF2-40B4-BE49-F238E27FC236}">
                <a16:creationId xmlns:a16="http://schemas.microsoft.com/office/drawing/2014/main" id="{C9E5FF64-717D-4BAD-9033-A5B764157606}"/>
              </a:ext>
            </a:extLst>
          </p:cNvPr>
          <p:cNvSpPr/>
          <p:nvPr/>
        </p:nvSpPr>
        <p:spPr>
          <a:xfrm rot="10800000">
            <a:off x="5447928" y="3529556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ABBFE1-6255-49F4-9526-F1A54F2B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AAF160F-DB0E-47CB-9C41-4E66AFC4E596}"/>
              </a:ext>
            </a:extLst>
          </p:cNvPr>
          <p:cNvSpPr txBox="1">
            <a:spLocks/>
          </p:cNvSpPr>
          <p:nvPr/>
        </p:nvSpPr>
        <p:spPr>
          <a:xfrm>
            <a:off x="6600056" y="1406427"/>
            <a:ext cx="4680520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AFEF0FB-DEC0-40C6-9DAE-3CF23603C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95797"/>
            <a:ext cx="4954968" cy="6278704"/>
          </a:xfrm>
          <a:prstGeom prst="rect">
            <a:avLst/>
          </a:prstGeom>
        </p:spPr>
      </p:pic>
      <p:pic>
        <p:nvPicPr>
          <p:cNvPr id="22" name="Grafik 21" descr="\\win.desy.de\home\ebertm\My Documents\aktuelle Dateien\1n Arbeit\PETRA-IV\CDR\CDR 2019-01-x\Fig. 4, fault mode operation.PNG">
            <a:extLst>
              <a:ext uri="{FF2B5EF4-FFF2-40B4-BE49-F238E27FC236}">
                <a16:creationId xmlns:a16="http://schemas.microsoft.com/office/drawing/2014/main" id="{C3ECD906-D69E-426B-BD0B-D76643F969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20" y="1818455"/>
            <a:ext cx="6552250" cy="382828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3C5A578E-1D01-4C39-A5B6-4837388418C1}"/>
              </a:ext>
            </a:extLst>
          </p:cNvPr>
          <p:cNvSpPr txBox="1"/>
          <p:nvPr/>
        </p:nvSpPr>
        <p:spPr>
          <a:xfrm>
            <a:off x="6133021" y="826686"/>
            <a:ext cx="58817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A </a:t>
            </a:r>
            <a:r>
              <a:rPr lang="de-DE" sz="1600" u="sng" dirty="0" err="1"/>
              <a:t>worst</a:t>
            </a:r>
            <a:r>
              <a:rPr lang="de-DE" sz="1600" u="sng" dirty="0"/>
              <a:t> </a:t>
            </a:r>
            <a:r>
              <a:rPr lang="de-DE" sz="1600" u="sng" dirty="0" err="1"/>
              <a:t>case</a:t>
            </a:r>
            <a:r>
              <a:rPr lang="de-DE" sz="1600" u="sng" dirty="0"/>
              <a:t> </a:t>
            </a:r>
            <a:r>
              <a:rPr lang="de-DE" sz="1600" u="sng" dirty="0" err="1"/>
              <a:t>scenario</a:t>
            </a:r>
            <a:r>
              <a:rPr lang="de-DE" sz="1600" u="sng" dirty="0"/>
              <a:t> (200 mA beam </a:t>
            </a:r>
            <a:r>
              <a:rPr lang="de-DE" sz="1600" u="sng" dirty="0" err="1"/>
              <a:t>current</a:t>
            </a:r>
            <a:r>
              <a:rPr lang="de-DE" sz="1600" u="sng" dirty="0"/>
              <a:t>)</a:t>
            </a:r>
            <a:r>
              <a:rPr lang="de-DE" sz="1600" dirty="0"/>
              <a:t>: </a:t>
            </a:r>
          </a:p>
          <a:p>
            <a:r>
              <a:rPr lang="de-DE" sz="1600" dirty="0" err="1"/>
              <a:t>Only</a:t>
            </a:r>
            <a:r>
              <a:rPr lang="de-DE" sz="1600" dirty="0"/>
              <a:t> 5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6 </a:t>
            </a:r>
            <a:r>
              <a:rPr lang="de-DE" sz="1600" dirty="0" err="1"/>
              <a:t>systems</a:t>
            </a:r>
            <a:r>
              <a:rPr lang="de-DE" sz="1600" dirty="0"/>
              <a:t> (</a:t>
            </a:r>
            <a:r>
              <a:rPr lang="de-DE" sz="1600" dirty="0" err="1"/>
              <a:t>each</a:t>
            </a:r>
            <a:r>
              <a:rPr lang="de-DE" sz="1600" dirty="0"/>
              <a:t> a </a:t>
            </a:r>
            <a:r>
              <a:rPr lang="de-DE" sz="1600" dirty="0" err="1"/>
              <a:t>group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4 SSA/</a:t>
            </a:r>
            <a:r>
              <a:rPr lang="de-DE" sz="1600" dirty="0" err="1"/>
              <a:t>Cav</a:t>
            </a:r>
            <a:r>
              <a:rPr lang="de-DE" sz="1600" dirty="0"/>
              <a:t>) </a:t>
            </a:r>
            <a:r>
              <a:rPr lang="de-DE" sz="1600" dirty="0" err="1"/>
              <a:t>running</a:t>
            </a:r>
            <a:r>
              <a:rPr lang="de-DE" sz="1600" dirty="0"/>
              <a:t> </a:t>
            </a:r>
          </a:p>
          <a:p>
            <a:r>
              <a:rPr lang="de-DE" sz="1600" dirty="0"/>
              <a:t>and in </a:t>
            </a:r>
            <a:r>
              <a:rPr lang="de-DE" sz="1600" dirty="0" err="1"/>
              <a:t>addition</a:t>
            </a:r>
            <a:r>
              <a:rPr lang="de-DE" sz="1600" dirty="0"/>
              <a:t> a </a:t>
            </a:r>
            <a:r>
              <a:rPr lang="de-DE" sz="1600" dirty="0" err="1"/>
              <a:t>failure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one</a:t>
            </a:r>
            <a:r>
              <a:rPr lang="de-DE" sz="1600" dirty="0"/>
              <a:t> sub-system (SSA/</a:t>
            </a:r>
            <a:r>
              <a:rPr lang="de-DE" sz="1600" dirty="0" err="1"/>
              <a:t>Cav</a:t>
            </a:r>
            <a:r>
              <a:rPr lang="de-DE" sz="1600" dirty="0"/>
              <a:t>). </a:t>
            </a:r>
          </a:p>
          <a:p>
            <a:r>
              <a:rPr lang="de-DE" sz="1600" dirty="0"/>
              <a:t>This </a:t>
            </a:r>
            <a:r>
              <a:rPr lang="de-DE" sz="1600" dirty="0" err="1"/>
              <a:t>brings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cavities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limit</a:t>
            </a:r>
            <a:r>
              <a:rPr lang="de-DE" sz="1600" dirty="0"/>
              <a:t>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A1CC83F-EDCA-44AA-9517-CD7EF573BEDE}"/>
              </a:ext>
            </a:extLst>
          </p:cNvPr>
          <p:cNvSpPr/>
          <p:nvPr/>
        </p:nvSpPr>
        <p:spPr>
          <a:xfrm>
            <a:off x="1218734" y="3578524"/>
            <a:ext cx="144016" cy="64800"/>
          </a:xfrm>
          <a:prstGeom prst="rect">
            <a:avLst/>
          </a:prstGeom>
          <a:solidFill>
            <a:srgbClr val="D9D9D9"/>
          </a:solidFill>
          <a:ln w="952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4263B86-64B4-426C-8625-ACBC2B2F3305}"/>
              </a:ext>
            </a:extLst>
          </p:cNvPr>
          <p:cNvSpPr/>
          <p:nvPr/>
        </p:nvSpPr>
        <p:spPr>
          <a:xfrm>
            <a:off x="263352" y="3645024"/>
            <a:ext cx="5184576" cy="27574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78A19798-EA8E-48E5-A148-C4A8286C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0648"/>
            <a:ext cx="11376024" cy="576000"/>
          </a:xfrm>
          <a:solidFill>
            <a:schemeClr val="bg1"/>
          </a:solidFill>
        </p:spPr>
        <p:txBody>
          <a:bodyPr/>
          <a:lstStyle/>
          <a:p>
            <a:r>
              <a:rPr lang="de-DE" dirty="0"/>
              <a:t>RF System Design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0A9E3CC-6AE0-4C4B-945F-F0803BE5A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78" y="1818455"/>
            <a:ext cx="3999841" cy="313564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721630CD-0C7B-461A-A849-D92DE9758D16}"/>
              </a:ext>
            </a:extLst>
          </p:cNvPr>
          <p:cNvSpPr txBox="1"/>
          <p:nvPr/>
        </p:nvSpPr>
        <p:spPr>
          <a:xfrm>
            <a:off x="7968208" y="5049234"/>
            <a:ext cx="1215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µTCA </a:t>
            </a:r>
            <a:r>
              <a:rPr lang="de-DE" sz="1600" dirty="0" err="1"/>
              <a:t>crate</a:t>
            </a:r>
            <a:endParaRPr lang="de-DE" sz="16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77E879B-4A35-4CFD-907B-52A36B658615}"/>
              </a:ext>
            </a:extLst>
          </p:cNvPr>
          <p:cNvSpPr txBox="1"/>
          <p:nvPr/>
        </p:nvSpPr>
        <p:spPr>
          <a:xfrm>
            <a:off x="6402964" y="5749269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More </a:t>
            </a:r>
            <a:r>
              <a:rPr lang="de-DE" sz="1600" dirty="0" err="1"/>
              <a:t>details</a:t>
            </a:r>
            <a:r>
              <a:rPr lang="de-DE" sz="1600" dirty="0"/>
              <a:t> </a:t>
            </a:r>
            <a:r>
              <a:rPr lang="de-DE" sz="1600" dirty="0" err="1"/>
              <a:t>see</a:t>
            </a:r>
            <a:r>
              <a:rPr lang="de-DE" sz="1600" dirty="0"/>
              <a:t> </a:t>
            </a:r>
            <a:r>
              <a:rPr lang="de-DE" sz="1600" dirty="0" err="1"/>
              <a:t>presentations</a:t>
            </a:r>
            <a:r>
              <a:rPr lang="de-DE" sz="1600" dirty="0"/>
              <a:t> </a:t>
            </a:r>
            <a:r>
              <a:rPr lang="de-DE" sz="1600" dirty="0" err="1"/>
              <a:t>tomorrow</a:t>
            </a:r>
            <a:endParaRPr lang="de-DE" sz="1600" dirty="0"/>
          </a:p>
          <a:p>
            <a:r>
              <a:rPr lang="de-DE" sz="1600" dirty="0"/>
              <a:t>(Frank Maschewski, Arvid Eislage)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7D54D65-36A0-43EB-88A8-4300B43670C7}"/>
              </a:ext>
            </a:extLst>
          </p:cNvPr>
          <p:cNvSpPr txBox="1"/>
          <p:nvPr/>
        </p:nvSpPr>
        <p:spPr>
          <a:xfrm>
            <a:off x="983432" y="4285875"/>
            <a:ext cx="3990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24 </a:t>
            </a:r>
            <a:r>
              <a:rPr lang="de-DE" sz="1600" dirty="0" err="1"/>
              <a:t>cavities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powered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its</a:t>
            </a:r>
            <a:r>
              <a:rPr lang="de-DE" sz="1600" dirty="0"/>
              <a:t> own Solid State </a:t>
            </a:r>
            <a:r>
              <a:rPr lang="de-DE" sz="1600" dirty="0" err="1"/>
              <a:t>Amplifier</a:t>
            </a:r>
            <a:r>
              <a:rPr lang="de-DE" sz="1600" dirty="0"/>
              <a:t> (SSA) and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want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control</a:t>
            </a:r>
            <a:r>
              <a:rPr lang="de-DE" sz="1600" dirty="0"/>
              <a:t> </a:t>
            </a:r>
            <a:r>
              <a:rPr lang="de-DE" sz="1600" dirty="0" err="1"/>
              <a:t>them</a:t>
            </a:r>
            <a:r>
              <a:rPr lang="de-DE" sz="1600" dirty="0"/>
              <a:t> in 6 </a:t>
            </a:r>
            <a:r>
              <a:rPr lang="de-DE" sz="1600" dirty="0" err="1"/>
              <a:t>groups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4 </a:t>
            </a:r>
            <a:r>
              <a:rPr lang="de-DE" sz="1600" dirty="0" err="1"/>
              <a:t>pairs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cavity</a:t>
            </a:r>
            <a:r>
              <a:rPr lang="de-DE" sz="1600" dirty="0"/>
              <a:t>/SSA.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DAADA6-89B3-4019-BC48-E76B85304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0" y="1955064"/>
            <a:ext cx="7702459" cy="367082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AD51D5E-51DF-4506-AD3D-20ABBAF224E1}"/>
              </a:ext>
            </a:extLst>
          </p:cNvPr>
          <p:cNvSpPr/>
          <p:nvPr/>
        </p:nvSpPr>
        <p:spPr>
          <a:xfrm>
            <a:off x="11568608" y="4077072"/>
            <a:ext cx="1354090" cy="12860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495BBD-599E-4ABE-83C5-133290A2F49A}"/>
              </a:ext>
            </a:extLst>
          </p:cNvPr>
          <p:cNvSpPr/>
          <p:nvPr/>
        </p:nvSpPr>
        <p:spPr>
          <a:xfrm>
            <a:off x="11141492" y="1981544"/>
            <a:ext cx="1354090" cy="10035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6" grpId="0" animBg="1"/>
      <p:bldP spid="31" grpId="0"/>
      <p:bldP spid="31" grpId="1"/>
      <p:bldP spid="32" grpId="0"/>
      <p:bldP spid="33" grpId="0"/>
      <p:bldP spid="5" grpId="0" animBg="1"/>
      <p:bldP spid="5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0F3FA0CC-C550-439B-ABCE-BBA1C64CD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8" y="1135658"/>
            <a:ext cx="10344982" cy="5102626"/>
          </a:xfrm>
        </p:spPr>
      </p:pic>
      <p:pic>
        <p:nvPicPr>
          <p:cNvPr id="19" name="Grafik 18" descr="\\win.desy.de\home\ebertm\My Documents\aktuelle Dateien\1n Arbeit\PETRA-IV\CDR\CDR2019-01-25\RF5_newRFhall.PNG">
            <a:extLst>
              <a:ext uri="{FF2B5EF4-FFF2-40B4-BE49-F238E27FC236}">
                <a16:creationId xmlns:a16="http://schemas.microsoft.com/office/drawing/2014/main" id="{BB5FAC49-5E6F-46FB-A5F7-42D834409D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489273"/>
            <a:ext cx="7560840" cy="35514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041A2E-A817-4F8C-807D-3FDE711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RF </a:t>
            </a:r>
            <a:r>
              <a:rPr lang="de-DE" dirty="0" err="1"/>
              <a:t>implementation</a:t>
            </a:r>
            <a:r>
              <a:rPr lang="de-DE" dirty="0"/>
              <a:t> in PETRA IV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ABBFE1-6255-49F4-9526-F1A54F2B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2D2DCF-8D96-4B10-9E36-06DB20304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tunnel</a:t>
            </a:r>
            <a:r>
              <a:rPr lang="de-DE" dirty="0"/>
              <a:t> </a:t>
            </a:r>
            <a:r>
              <a:rPr lang="de-DE" dirty="0" err="1"/>
              <a:t>segment</a:t>
            </a:r>
            <a:r>
              <a:rPr lang="de-DE" dirty="0"/>
              <a:t> and </a:t>
            </a:r>
            <a:r>
              <a:rPr lang="de-DE" dirty="0" err="1"/>
              <a:t>new</a:t>
            </a:r>
            <a:r>
              <a:rPr lang="de-DE" dirty="0"/>
              <a:t> hall: 24 + 24 </a:t>
            </a:r>
            <a:r>
              <a:rPr lang="de-DE" dirty="0" err="1"/>
              <a:t>cavities</a:t>
            </a:r>
            <a:r>
              <a:rPr lang="de-DE" dirty="0"/>
              <a:t> and 24 + 24 SSA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AAF160F-DB0E-47CB-9C41-4E66AFC4E596}"/>
              </a:ext>
            </a:extLst>
          </p:cNvPr>
          <p:cNvSpPr txBox="1">
            <a:spLocks/>
          </p:cNvSpPr>
          <p:nvPr/>
        </p:nvSpPr>
        <p:spPr>
          <a:xfrm>
            <a:off x="6600056" y="1406427"/>
            <a:ext cx="4680520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9DD613E-1C9F-4C92-BC27-C84EC5E2A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5" y="1548546"/>
            <a:ext cx="10616278" cy="3551462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3A60925D-70F2-452A-A396-453A22F2E831}"/>
              </a:ext>
            </a:extLst>
          </p:cNvPr>
          <p:cNvSpPr/>
          <p:nvPr/>
        </p:nvSpPr>
        <p:spPr>
          <a:xfrm>
            <a:off x="791579" y="4958658"/>
            <a:ext cx="3896907" cy="1278654"/>
          </a:xfrm>
          <a:prstGeom prst="rect">
            <a:avLst/>
          </a:prstGeom>
          <a:solidFill>
            <a:srgbClr val="E8E8EA"/>
          </a:solidFill>
          <a:ln w="9525">
            <a:solidFill>
              <a:srgbClr val="E8E8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095D1E3-2224-4B76-A1AD-3A4D141D3160}"/>
              </a:ext>
            </a:extLst>
          </p:cNvPr>
          <p:cNvSpPr txBox="1"/>
          <p:nvPr/>
        </p:nvSpPr>
        <p:spPr>
          <a:xfrm>
            <a:off x="1415479" y="3762081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tunnel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386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41A2E-A817-4F8C-807D-3FDE711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DESY IV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5BEBF9-0906-4E60-A548-41363A7DF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908720"/>
            <a:ext cx="5616575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de-DE" sz="1400" i="1" dirty="0"/>
              <a:t>Booster </a:t>
            </a:r>
            <a:r>
              <a:rPr lang="de-DE" sz="1400" i="1" dirty="0" err="1"/>
              <a:t>parameters</a:t>
            </a:r>
            <a:r>
              <a:rPr lang="de-DE" sz="1400" i="1" dirty="0"/>
              <a:t>: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 err="1"/>
              <a:t>Circumference</a:t>
            </a:r>
            <a:r>
              <a:rPr lang="de-DE" sz="1200" dirty="0"/>
              <a:t>: 316.8 m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/>
              <a:t>Harmonic </a:t>
            </a:r>
            <a:r>
              <a:rPr lang="de-DE" sz="1200" dirty="0" err="1"/>
              <a:t>number</a:t>
            </a:r>
            <a:r>
              <a:rPr lang="de-DE" sz="1200" dirty="0"/>
              <a:t>: 528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/>
              <a:t>Repetition rate: 2 Hz to 5 Hz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/>
              <a:t>Momentum </a:t>
            </a:r>
            <a:r>
              <a:rPr lang="de-DE" sz="1200" dirty="0" err="1"/>
              <a:t>compaction</a:t>
            </a:r>
            <a:r>
              <a:rPr lang="de-DE" sz="1200" dirty="0"/>
              <a:t>: 3.30 × 10−3</a:t>
            </a:r>
          </a:p>
          <a:p>
            <a:pPr marL="0" indent="0">
              <a:spcAft>
                <a:spcPts val="0"/>
              </a:spcAft>
              <a:buNone/>
            </a:pPr>
            <a:endParaRPr lang="de-DE" sz="800" dirty="0"/>
          </a:p>
          <a:p>
            <a:pPr marL="0" indent="0">
              <a:spcAft>
                <a:spcPts val="0"/>
              </a:spcAft>
              <a:buNone/>
            </a:pPr>
            <a:r>
              <a:rPr lang="da-DK" sz="1200" dirty="0"/>
              <a:t>Beam energy at 	6 GeV 	700 MeV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/>
              <a:t>Energy loss per turn 	4.04 MeV 	0.748 keV</a:t>
            </a:r>
          </a:p>
          <a:p>
            <a:pPr marL="0" indent="0">
              <a:spcAft>
                <a:spcPts val="0"/>
              </a:spcAft>
              <a:buNone/>
            </a:pPr>
            <a:endParaRPr lang="en-US" sz="8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/>
              <a:t>A new machine (DESY IV) in the same tunnel as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/>
              <a:t>the existing and remaining DESY II.</a:t>
            </a:r>
          </a:p>
          <a:p>
            <a:pPr marL="0" indent="0">
              <a:spcAft>
                <a:spcPts val="0"/>
              </a:spcAft>
              <a:buNone/>
            </a:pPr>
            <a:endParaRPr lang="en-US" sz="8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/>
              <a:t>RF: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/>
              <a:t>9 (grouped in 3 locations) 5-cell 500 MHz </a:t>
            </a:r>
            <a:r>
              <a:rPr lang="en-US" sz="1200" dirty="0" err="1"/>
              <a:t>nc</a:t>
            </a:r>
            <a:r>
              <a:rPr lang="en-US" sz="1200" dirty="0"/>
              <a:t> cavities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/>
              <a:t>each powered by a SSAs</a:t>
            </a:r>
            <a:br>
              <a:rPr lang="en-US" sz="1200" dirty="0"/>
            </a:br>
            <a:endParaRPr lang="en-US" sz="1200" dirty="0"/>
          </a:p>
          <a:p>
            <a:pPr marL="0" indent="0">
              <a:spcAft>
                <a:spcPts val="0"/>
              </a:spcAft>
              <a:buNone/>
            </a:pPr>
            <a:endParaRPr lang="en-US" sz="1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ABBFE1-6255-49F4-9526-F1A54F2B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2D2DCF-8D96-4B10-9E36-06DB20304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2CA047F-B81C-4C81-855A-18046AD00D0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8635"/>
            <a:ext cx="5839316" cy="4802647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68E7E2A-02A6-4548-A6A3-A4CD8DC23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226759"/>
            <a:ext cx="3897215" cy="3786417"/>
          </a:xfrm>
          <a:prstGeom prst="rect">
            <a:avLst/>
          </a:prstGeom>
        </p:spPr>
      </p:pic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5FE57035-DDC3-4FCA-B127-51E93E5E1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05558"/>
              </p:ext>
            </p:extLst>
          </p:nvPr>
        </p:nvGraphicFramePr>
        <p:xfrm>
          <a:off x="535251" y="4077072"/>
          <a:ext cx="3546640" cy="1960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8067">
                  <a:extLst>
                    <a:ext uri="{9D8B030D-6E8A-4147-A177-3AD203B41FA5}">
                      <a16:colId xmlns:a16="http://schemas.microsoft.com/office/drawing/2014/main" val="1102506691"/>
                    </a:ext>
                  </a:extLst>
                </a:gridCol>
                <a:gridCol w="1168573">
                  <a:extLst>
                    <a:ext uri="{9D8B030D-6E8A-4147-A177-3AD203B41FA5}">
                      <a16:colId xmlns:a16="http://schemas.microsoft.com/office/drawing/2014/main" val="2428975301"/>
                    </a:ext>
                  </a:extLst>
                </a:gridCol>
              </a:tblGrid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Frequency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499.65 MHz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5534133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Total RF voltage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12 MV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8574251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RF </a:t>
                      </a:r>
                      <a:r>
                        <a:rPr lang="de-DE" sz="1200" u="none" strike="noStrike" dirty="0" err="1">
                          <a:effectLst/>
                        </a:rPr>
                        <a:t>voltage</a:t>
                      </a:r>
                      <a:r>
                        <a:rPr lang="de-DE" sz="1200" u="none" strike="noStrike" dirty="0">
                          <a:effectLst/>
                        </a:rPr>
                        <a:t> per </a:t>
                      </a:r>
                      <a:r>
                        <a:rPr lang="de-DE" sz="1200" u="none" strike="noStrike" dirty="0" err="1">
                          <a:effectLst/>
                        </a:rPr>
                        <a:t>cavity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1.3 MV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7060792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Cavity wall loss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59 kW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3621492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Quality factor (unloaded)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29500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7191272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Cavity coupling factor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nyd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9275951"/>
                  </a:ext>
                </a:extLst>
              </a:tr>
              <a:tr h="2288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Shunt impedance R</a:t>
                      </a:r>
                      <a:r>
                        <a:rPr lang="en-US" sz="1200" u="none" strike="noStrike" baseline="-25000">
                          <a:effectLst/>
                        </a:rPr>
                        <a:t>s</a:t>
                      </a:r>
                      <a:r>
                        <a:rPr lang="en-US" sz="1200" u="none" strike="noStrike">
                          <a:effectLst/>
                        </a:rPr>
                        <a:t>=V²/(2P)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15 M</a:t>
                      </a:r>
                      <a:r>
                        <a:rPr lang="el-GR" sz="1200" u="none" strike="noStrike" dirty="0">
                          <a:effectLst/>
                        </a:rPr>
                        <a:t>Ω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3235223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 err="1">
                          <a:effectLst/>
                        </a:rPr>
                        <a:t>Number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of</a:t>
                      </a:r>
                      <a:r>
                        <a:rPr lang="de-DE" sz="1200" u="none" strike="noStrike" dirty="0">
                          <a:effectLst/>
                        </a:rPr>
                        <a:t> RF 5-cell </a:t>
                      </a:r>
                      <a:r>
                        <a:rPr lang="de-DE" sz="1200" u="none" strike="noStrike" dirty="0" err="1">
                          <a:effectLst/>
                        </a:rPr>
                        <a:t>cavities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478049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Beam </a:t>
                      </a:r>
                      <a:r>
                        <a:rPr lang="de-DE" sz="1200" u="none" strike="noStrike" dirty="0" err="1">
                          <a:effectLst/>
                        </a:rPr>
                        <a:t>tube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aperture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effectLst/>
                        </a:rPr>
                        <a:t>120 mm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9545119"/>
                  </a:ext>
                </a:extLst>
              </a:tr>
              <a:tr h="192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Cavity length (flange to flange)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</a:rPr>
                        <a:t>1800 mm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9925544"/>
                  </a:ext>
                </a:extLst>
              </a:tr>
            </a:tbl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230B6EFD-CF0A-4685-9401-4FFAC0A600A4}"/>
              </a:ext>
            </a:extLst>
          </p:cNvPr>
          <p:cNvSpPr/>
          <p:nvPr/>
        </p:nvSpPr>
        <p:spPr>
          <a:xfrm>
            <a:off x="7248128" y="2348880"/>
            <a:ext cx="1656184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of P4 RF components in P3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The RF of PETRA IV | Stefan Wilke, 25th ESLS rf-meeting Hamburg 8th/9th nov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One prototype SSA and one prototype HOM damped 500 MHz single cell cavity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509CA28-004A-420F-BBF7-0F143E4EA83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24" y="1124744"/>
            <a:ext cx="5046192" cy="3456384"/>
          </a:xfrm>
        </p:spPr>
      </p:pic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0F9594F0-F5F2-4952-B632-F7B5B99BA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2" y="1340768"/>
            <a:ext cx="5376257" cy="5010150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18EF84F-3AB0-4A16-B730-A5DEB291E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39" y="1796658"/>
            <a:ext cx="5376257" cy="458367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A2824B2-0005-4C1A-85B2-FF8CF2A32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84" y="2267129"/>
            <a:ext cx="4991888" cy="41681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39E4B37-A502-4C68-82EF-D930BC4E0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554327"/>
            <a:ext cx="2757010" cy="19024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7184701-733B-48D5-BB4D-F99479ACC576}"/>
              </a:ext>
            </a:extLst>
          </p:cNvPr>
          <p:cNvSpPr txBox="1"/>
          <p:nvPr/>
        </p:nvSpPr>
        <p:spPr>
          <a:xfrm>
            <a:off x="6878207" y="4610329"/>
            <a:ext cx="270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Delivery</a:t>
            </a:r>
            <a:r>
              <a:rPr lang="de-DE" sz="1600" dirty="0"/>
              <a:t> SSA: </a:t>
            </a:r>
            <a:r>
              <a:rPr lang="de-DE" sz="1600" dirty="0" err="1"/>
              <a:t>July</a:t>
            </a:r>
            <a:r>
              <a:rPr lang="de-DE" sz="1600" dirty="0"/>
              <a:t> 2022</a:t>
            </a:r>
          </a:p>
          <a:p>
            <a:r>
              <a:rPr lang="de-DE" sz="1600" dirty="0" err="1"/>
              <a:t>Delivery</a:t>
            </a:r>
            <a:r>
              <a:rPr lang="de-DE" sz="1600" dirty="0"/>
              <a:t> </a:t>
            </a:r>
            <a:r>
              <a:rPr lang="de-DE" sz="1600" dirty="0" err="1"/>
              <a:t>cavity</a:t>
            </a:r>
            <a:r>
              <a:rPr lang="de-DE" sz="1600" dirty="0"/>
              <a:t>: March 2022</a:t>
            </a:r>
          </a:p>
        </p:txBody>
      </p:sp>
    </p:spTree>
    <p:extLst>
      <p:ext uri="{BB962C8B-B14F-4D97-AF65-F5344CB8AC3E}">
        <p14:creationId xmlns:p14="http://schemas.microsoft.com/office/powerpoint/2010/main" val="22370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lending your ears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The RF of PETRA IV | Stefan Wilke, 25th ESLS rf-meeting Hamburg 8th/9th nov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Additions or questions?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CEFBA3-B3CB-480C-ADDE-250EF97E7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40" y="908721"/>
            <a:ext cx="8942516" cy="504056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9261211-75EB-4DA1-978C-B2F3E0BB32BF}"/>
              </a:ext>
            </a:extLst>
          </p:cNvPr>
          <p:cNvSpPr txBox="1"/>
          <p:nvPr/>
        </p:nvSpPr>
        <p:spPr>
          <a:xfrm>
            <a:off x="4539274" y="5921174"/>
            <a:ext cx="6091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Sailing</a:t>
            </a:r>
            <a:r>
              <a:rPr lang="de-DE" sz="1400" dirty="0"/>
              <a:t> </a:t>
            </a:r>
            <a:r>
              <a:rPr lang="de-DE" sz="1400" dirty="0" err="1"/>
              <a:t>vessel</a:t>
            </a:r>
            <a:r>
              <a:rPr lang="de-DE" sz="1400" dirty="0"/>
              <a:t> (</a:t>
            </a:r>
            <a:r>
              <a:rPr lang="de-DE" sz="1400" dirty="0" err="1"/>
              <a:t>four-masted</a:t>
            </a:r>
            <a:r>
              <a:rPr lang="de-DE" sz="1400" dirty="0"/>
              <a:t> </a:t>
            </a:r>
            <a:r>
              <a:rPr lang="de-DE" sz="1400" dirty="0" err="1"/>
              <a:t>barque</a:t>
            </a:r>
            <a:r>
              <a:rPr lang="de-DE" sz="1400" dirty="0"/>
              <a:t>) „Peking“ back in Hamburg 2020-09-07</a:t>
            </a:r>
          </a:p>
        </p:txBody>
      </p:sp>
    </p:spTree>
    <p:extLst>
      <p:ext uri="{BB962C8B-B14F-4D97-AF65-F5344CB8AC3E}">
        <p14:creationId xmlns:p14="http://schemas.microsoft.com/office/powerpoint/2010/main" val="40878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Stefan Wilke</a:t>
            </a:r>
          </a:p>
          <a:p>
            <a:r>
              <a:rPr lang="de-DE" dirty="0"/>
              <a:t>DESY, MHF-e</a:t>
            </a:r>
          </a:p>
          <a:p>
            <a:r>
              <a:rPr lang="de-DE" dirty="0"/>
              <a:t>stefan.wilke@desy.de </a:t>
            </a:r>
          </a:p>
          <a:p>
            <a:r>
              <a:rPr lang="de-DE" dirty="0"/>
              <a:t>049/40/8998-1836</a:t>
            </a: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miss him so much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+mn-l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The RF of PETRA IV | Stefan Wilke, 25th ESLS rf-meeting Hamburg 8th/9th nov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Michael Ebert (+ 2021-03-06)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0143DB-46D1-4ED2-8F44-DD739F0E5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47649"/>
            <a:ext cx="5308809" cy="62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RF of PETRA IV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1991544" y="1383651"/>
            <a:ext cx="5616575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- Lots of activities at DESY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- Short view on the present RF-system at P3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- CDR P4</a:t>
            </a:r>
          </a:p>
          <a:p>
            <a:pPr lvl="1">
              <a:spcAft>
                <a:spcPts val="0"/>
              </a:spcAft>
            </a:pPr>
            <a:r>
              <a:rPr lang="en-US" dirty="0"/>
              <a:t>main parameter of the machine</a:t>
            </a:r>
          </a:p>
          <a:p>
            <a:pPr lvl="1">
              <a:spcAft>
                <a:spcPts val="0"/>
              </a:spcAft>
            </a:pPr>
            <a:r>
              <a:rPr lang="en-US" dirty="0"/>
              <a:t>RF parameter</a:t>
            </a:r>
          </a:p>
          <a:p>
            <a:pPr lvl="1">
              <a:spcAft>
                <a:spcPts val="0"/>
              </a:spcAft>
            </a:pPr>
            <a:r>
              <a:rPr lang="en-US" dirty="0"/>
              <a:t>active 3</a:t>
            </a:r>
            <a:r>
              <a:rPr lang="en-US" baseline="30000" dirty="0"/>
              <a:t>rd</a:t>
            </a:r>
            <a:r>
              <a:rPr lang="en-US" dirty="0"/>
              <a:t> harmonic RF</a:t>
            </a:r>
          </a:p>
          <a:p>
            <a:pPr lvl="1">
              <a:spcAft>
                <a:spcPts val="0"/>
              </a:spcAft>
            </a:pPr>
            <a:endParaRPr lang="en-US" b="1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- RF at DESY IV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- Tests of P4 RF components in P3</a:t>
            </a:r>
          </a:p>
          <a:p>
            <a:pPr>
              <a:spcAft>
                <a:spcPts val="0"/>
              </a:spcAft>
              <a:buFontTx/>
              <a:buChar char="-"/>
            </a:pPr>
            <a:endParaRPr lang="en-US" b="1" dirty="0"/>
          </a:p>
          <a:p>
            <a:pPr marL="0" indent="0">
              <a:spcAft>
                <a:spcPts val="0"/>
              </a:spcAft>
              <a:buNone/>
            </a:pPr>
            <a:endParaRPr lang="en-US" b="1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The RF of PETRA IV | Stefan Wilke, 25th ESLS rf-meeting Hamburg 8th/9th nov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activities at DESY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24/7 operating of XFEL, PETRA3, DESY2, FLASH</a:t>
            </a:r>
          </a:p>
          <a:p>
            <a:r>
              <a:rPr lang="en-US" dirty="0"/>
              <a:t>FLASH2020+: new undulators, new rf-modules</a:t>
            </a:r>
            <a:br>
              <a:rPr lang="en-US" dirty="0"/>
            </a:br>
            <a:r>
              <a:rPr lang="en-US" dirty="0"/>
              <a:t>Operation from 2025</a:t>
            </a:r>
          </a:p>
          <a:p>
            <a:r>
              <a:rPr lang="en-US" dirty="0"/>
              <a:t>KALDERA: A high-power laser for plasma accelerators. Operation from 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The RF of PETRA IV | Stefan Wilke, 25th ESLS rf-meeting Hamburg 8th/9th nov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Some major competitions to PETRA IV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2E20EF0-0B27-44B6-B815-2E4C73997C9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" y="3283405"/>
            <a:ext cx="5209315" cy="3215333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8A3EE99-981C-40CB-B7E4-242F5A8A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07" y="575160"/>
            <a:ext cx="8431746" cy="4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The RF of PETRA IV | Stefan Wilke, 25th ESLS rf-meeting Hamburg 8th/9th nov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PETRA III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E4B0F2-235C-4C0A-B0CE-988FF83DA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260648"/>
            <a:ext cx="9948937" cy="62692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existing RF system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+mn-lt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B21F63-EAF5-402C-B1E4-36D964A3BCA8}"/>
              </a:ext>
            </a:extLst>
          </p:cNvPr>
          <p:cNvSpPr txBox="1">
            <a:spLocks/>
          </p:cNvSpPr>
          <p:nvPr/>
        </p:nvSpPr>
        <p:spPr>
          <a:xfrm>
            <a:off x="195919" y="1372817"/>
            <a:ext cx="5688012" cy="5010249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RF parameters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frequency: </a:t>
            </a:r>
            <a:br>
              <a:rPr lang="en-US" sz="1600" dirty="0"/>
            </a:br>
            <a:r>
              <a:rPr lang="en-US" sz="1600" dirty="0"/>
              <a:t>499.664 MHz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harmonic number: </a:t>
            </a:r>
            <a:br>
              <a:rPr lang="en-US" sz="1600" dirty="0"/>
            </a:br>
            <a:r>
              <a:rPr lang="en-US" sz="1600" dirty="0"/>
              <a:t>3840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20 MV cavity voltage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12 × 7 cell </a:t>
            </a:r>
            <a:r>
              <a:rPr lang="en-US" sz="1600" dirty="0" err="1"/>
              <a:t>nc</a:t>
            </a:r>
            <a:r>
              <a:rPr lang="en-US" sz="1600" dirty="0"/>
              <a:t> cavities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RF power: </a:t>
            </a:r>
            <a:br>
              <a:rPr lang="en-US" sz="1600" dirty="0"/>
            </a:br>
            <a:r>
              <a:rPr lang="en-US" sz="1600" dirty="0"/>
              <a:t>up to 4 × 800 kW </a:t>
            </a:r>
            <a:br>
              <a:rPr lang="en-US" sz="1600" dirty="0"/>
            </a:br>
            <a:r>
              <a:rPr lang="en-US" sz="1600" dirty="0"/>
              <a:t>(2 Thales and </a:t>
            </a:r>
            <a:br>
              <a:rPr lang="en-US" sz="1600" dirty="0"/>
            </a:br>
            <a:r>
              <a:rPr lang="en-US" sz="1600" dirty="0"/>
              <a:t> 2 Philips klystrons)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ELWIS:</a:t>
            </a:r>
            <a:br>
              <a:rPr lang="en-US" sz="1600" dirty="0"/>
            </a:br>
            <a:r>
              <a:rPr lang="en-US" sz="1600" dirty="0"/>
              <a:t>modular control system</a:t>
            </a:r>
            <a:br>
              <a:rPr lang="en-US" sz="1600" dirty="0"/>
            </a:br>
            <a:r>
              <a:rPr lang="en-US" sz="1600" dirty="0"/>
              <a:t>based on PXI crates </a:t>
            </a:r>
            <a:br>
              <a:rPr lang="en-US" sz="1600" dirty="0"/>
            </a:br>
            <a:r>
              <a:rPr lang="en-US" sz="1600" dirty="0"/>
              <a:t>(Windows, LabVIEW, TINE)</a:t>
            </a:r>
          </a:p>
          <a:p>
            <a:endParaRPr lang="en-US" sz="16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B4E7466-D2E0-4DFE-BC3A-6CB94EFCF506}"/>
              </a:ext>
            </a:extLst>
          </p:cNvPr>
          <p:cNvSpPr/>
          <p:nvPr/>
        </p:nvSpPr>
        <p:spPr>
          <a:xfrm>
            <a:off x="1847528" y="6309320"/>
            <a:ext cx="1008112" cy="27148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13405B0-00B5-4849-A294-7EDE4A71DCC7}"/>
              </a:ext>
            </a:extLst>
          </p:cNvPr>
          <p:cNvSpPr/>
          <p:nvPr/>
        </p:nvSpPr>
        <p:spPr>
          <a:xfrm>
            <a:off x="4655840" y="116632"/>
            <a:ext cx="7404371" cy="64998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D58B3F-C4D7-4200-9A7B-1CD9EC5C9C4F}"/>
              </a:ext>
            </a:extLst>
          </p:cNvPr>
          <p:cNvSpPr txBox="1"/>
          <p:nvPr/>
        </p:nvSpPr>
        <p:spPr>
          <a:xfrm>
            <a:off x="2473324" y="2156893"/>
            <a:ext cx="2470548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transmission</a:t>
            </a:r>
            <a:r>
              <a:rPr lang="de-DE" sz="1200" dirty="0"/>
              <a:t> </a:t>
            </a:r>
            <a:r>
              <a:rPr lang="de-DE" sz="1200" dirty="0" err="1"/>
              <a:t>line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other</a:t>
            </a:r>
            <a:r>
              <a:rPr lang="de-DE" sz="1200" dirty="0"/>
              <a:t> </a:t>
            </a:r>
            <a:r>
              <a:rPr lang="de-DE" sz="1200" dirty="0" err="1"/>
              <a:t>side</a:t>
            </a:r>
            <a:endParaRPr lang="de-DE" sz="1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DB52B4D-0EC0-4616-9442-786299A5176A}"/>
              </a:ext>
            </a:extLst>
          </p:cNvPr>
          <p:cNvSpPr txBox="1"/>
          <p:nvPr/>
        </p:nvSpPr>
        <p:spPr>
          <a:xfrm>
            <a:off x="10632504" y="1628800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tunnel</a:t>
            </a:r>
            <a:endParaRPr lang="de-DE" sz="10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624B452-9430-43D3-913B-96368A32CBA0}"/>
              </a:ext>
            </a:extLst>
          </p:cNvPr>
          <p:cNvSpPr/>
          <p:nvPr/>
        </p:nvSpPr>
        <p:spPr>
          <a:xfrm>
            <a:off x="7098195" y="2740866"/>
            <a:ext cx="942021" cy="1309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pic>
        <p:nvPicPr>
          <p:cNvPr id="14" name="Picture 2" descr="H:\mhfe\Präsentationen\ESLS\IMG_0113.JPG">
            <a:extLst>
              <a:ext uri="{FF2B5EF4-FFF2-40B4-BE49-F238E27FC236}">
                <a16:creationId xmlns:a16="http://schemas.microsoft.com/office/drawing/2014/main" id="{9ED0A1B5-CE08-490C-B3E8-42809DD3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168" y="2420888"/>
            <a:ext cx="4548170" cy="341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B099134-E7E2-4806-BA34-7DED293ED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6" y="1318276"/>
            <a:ext cx="3884302" cy="5179070"/>
          </a:xfrm>
          <a:prstGeom prst="rect">
            <a:avLst/>
          </a:prstGeom>
        </p:spPr>
      </p:pic>
      <p:pic>
        <p:nvPicPr>
          <p:cNvPr id="17" name="Picture 6" descr="2008-09-27_Außenanlage SL2">
            <a:extLst>
              <a:ext uri="{FF2B5EF4-FFF2-40B4-BE49-F238E27FC236}">
                <a16:creationId xmlns:a16="http://schemas.microsoft.com/office/drawing/2014/main" id="{0A69C066-21E6-4A5B-B450-BC58A3AA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456320"/>
            <a:ext cx="5063374" cy="431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7B929F2-D24D-4D1F-808F-A2D58AE67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492896"/>
            <a:ext cx="3581400" cy="364807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B7C5A93-3C5A-43F6-97C7-D89C6358C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50" y="1161471"/>
            <a:ext cx="3457575" cy="51339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02C2BB6-42F4-496F-9106-CB92418E3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5" y="2673833"/>
            <a:ext cx="5063375" cy="37975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CD34409-94D1-4F8B-8AE9-3AD6AB492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2248" y="1475101"/>
            <a:ext cx="5402560" cy="4551917"/>
          </a:xfrm>
          <a:prstGeom prst="rect">
            <a:avLst/>
          </a:prstGeom>
        </p:spPr>
      </p:pic>
      <p:pic>
        <p:nvPicPr>
          <p:cNvPr id="26" name="Picture 2" descr="H:\mhfe\Präsentationen\ESLS\IMG_0122.JPG">
            <a:extLst>
              <a:ext uri="{FF2B5EF4-FFF2-40B4-BE49-F238E27FC236}">
                <a16:creationId xmlns:a16="http://schemas.microsoft.com/office/drawing/2014/main" id="{FC58ECA2-5E66-444C-AFDE-61C0CF17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455" y="2385738"/>
            <a:ext cx="4930945" cy="36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49565F3-1F8F-4E8F-9D09-50408E2D31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0" y="1827787"/>
            <a:ext cx="4423965" cy="446260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9D33985-83AC-407F-8082-F1E549B7C0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2" y="2106005"/>
            <a:ext cx="4380583" cy="41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PETRA IV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The RF of PETRA IV | Stefan Wilke, 25th ESLS rf-meeting Hamburg 8th/9th nov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future from 2028 (Dark time: 2026-27)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6CD0D0-C008-4C59-BDDF-BF8668CFD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183235"/>
            <a:ext cx="10176136" cy="523344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70F5504-6234-47FD-908B-1295CC8C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23" y="1151841"/>
            <a:ext cx="6695505" cy="261318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E874BE60-9F86-4C52-8765-5CD2CD54C47A}"/>
              </a:ext>
            </a:extLst>
          </p:cNvPr>
          <p:cNvSpPr/>
          <p:nvPr/>
        </p:nvSpPr>
        <p:spPr>
          <a:xfrm>
            <a:off x="2711624" y="620688"/>
            <a:ext cx="2304256" cy="4905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736173-4B2A-46D5-A516-0A65CD8D8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124744"/>
            <a:ext cx="10284244" cy="45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EB917-14D0-43B9-8734-560004BF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PETRA III  </a:t>
            </a:r>
            <a:r>
              <a:rPr lang="de-DE" dirty="0" err="1"/>
              <a:t>vs</a:t>
            </a:r>
            <a:r>
              <a:rPr lang="de-DE" dirty="0"/>
              <a:t> PETRA IV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FB1CD6-7EB2-4C60-988B-D7A7281C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778D969-7613-46B8-AD30-405905860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9" y="764704"/>
            <a:ext cx="5790905" cy="542354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4A7E8C2-F5F0-4BE8-A8CF-7E450000E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82" y="800708"/>
            <a:ext cx="6098568" cy="544221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9B7D2D-A2B0-4A17-9ED6-4BDFE3A4D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738790"/>
            <a:ext cx="6060192" cy="550413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960BAE1-96BA-41F4-99A7-135A40320CE7}"/>
              </a:ext>
            </a:extLst>
          </p:cNvPr>
          <p:cNvSpPr txBox="1"/>
          <p:nvPr/>
        </p:nvSpPr>
        <p:spPr>
          <a:xfrm>
            <a:off x="3903136" y="1140569"/>
            <a:ext cx="2318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mostly</a:t>
            </a:r>
            <a:r>
              <a:rPr lang="de-DE" sz="1600" dirty="0"/>
              <a:t> </a:t>
            </a:r>
            <a:r>
              <a:rPr lang="de-DE" sz="1600" dirty="0" err="1"/>
              <a:t>reuse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old</a:t>
            </a:r>
            <a:r>
              <a:rPr lang="de-DE" sz="1600" dirty="0"/>
              <a:t> </a:t>
            </a:r>
            <a:r>
              <a:rPr lang="de-DE" sz="1600" dirty="0" err="1"/>
              <a:t>tunnel</a:t>
            </a:r>
            <a:r>
              <a:rPr lang="de-DE" sz="1600" dirty="0"/>
              <a:t> </a:t>
            </a:r>
            <a:r>
              <a:rPr lang="de-DE" sz="1600" dirty="0" err="1"/>
              <a:t>segments</a:t>
            </a:r>
            <a:endParaRPr lang="de-DE" sz="1600" dirty="0"/>
          </a:p>
          <a:p>
            <a:r>
              <a:rPr lang="de-DE" sz="1600" dirty="0" err="1"/>
              <a:t>of</a:t>
            </a:r>
            <a:r>
              <a:rPr lang="de-DE" sz="1600" dirty="0"/>
              <a:t> PETRA 1 </a:t>
            </a:r>
            <a:r>
              <a:rPr lang="de-DE" sz="1600" dirty="0" err="1"/>
              <a:t>from</a:t>
            </a:r>
            <a:r>
              <a:rPr lang="de-DE" sz="1600" dirty="0"/>
              <a:t> 1976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77511A6-58CA-4878-A3CE-114FEA8AAD2D}"/>
              </a:ext>
            </a:extLst>
          </p:cNvPr>
          <p:cNvSpPr/>
          <p:nvPr/>
        </p:nvSpPr>
        <p:spPr>
          <a:xfrm>
            <a:off x="9480376" y="3717032"/>
            <a:ext cx="1044115" cy="108012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CAE9ED7-451B-4E86-B7B8-14AEE5B1E7B3}"/>
              </a:ext>
            </a:extLst>
          </p:cNvPr>
          <p:cNvSpPr/>
          <p:nvPr/>
        </p:nvSpPr>
        <p:spPr>
          <a:xfrm>
            <a:off x="6023908" y="2005719"/>
            <a:ext cx="1044115" cy="108012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3DF6C0F-AFAA-4783-8EE7-F05D51143F65}"/>
              </a:ext>
            </a:extLst>
          </p:cNvPr>
          <p:cNvSpPr/>
          <p:nvPr/>
        </p:nvSpPr>
        <p:spPr>
          <a:xfrm>
            <a:off x="8544272" y="5172113"/>
            <a:ext cx="1044115" cy="108012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76B493-1411-42F3-9D4A-D1DB9449BDAE}"/>
              </a:ext>
            </a:extLst>
          </p:cNvPr>
          <p:cNvSpPr txBox="1"/>
          <p:nvPr/>
        </p:nvSpPr>
        <p:spPr>
          <a:xfrm>
            <a:off x="368244" y="5641793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Thanks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</a:p>
          <a:p>
            <a:pPr algn="ctr"/>
            <a:r>
              <a:rPr lang="de-DE" sz="1200" dirty="0"/>
              <a:t>Michael Bieler</a:t>
            </a:r>
          </a:p>
        </p:txBody>
      </p:sp>
    </p:spTree>
    <p:extLst>
      <p:ext uri="{BB962C8B-B14F-4D97-AF65-F5344CB8AC3E}">
        <p14:creationId xmlns:p14="http://schemas.microsoft.com/office/powerpoint/2010/main" val="31673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4" grpId="0" animBg="1"/>
      <p:bldP spid="10" grpId="0" animBg="1"/>
      <p:bldP spid="11" grpId="0" animBg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6AAC8-BB3E-4DDC-8851-066373D8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in </a:t>
            </a:r>
            <a:r>
              <a:rPr lang="de-DE" dirty="0" err="1"/>
              <a:t>comparison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4CB9EF-FB17-48FB-8E8F-410E63E3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215BAC-D4E3-4A1F-B93D-0FCEFA80F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9F722832-CC0B-426F-BC97-7F8641B33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117402"/>
              </p:ext>
            </p:extLst>
          </p:nvPr>
        </p:nvGraphicFramePr>
        <p:xfrm>
          <a:off x="407986" y="1199177"/>
          <a:ext cx="763223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1870">
                  <a:extLst>
                    <a:ext uri="{9D8B030D-6E8A-4147-A177-3AD203B41FA5}">
                      <a16:colId xmlns:a16="http://schemas.microsoft.com/office/drawing/2014/main" val="25246284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70627847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940139431"/>
                    </a:ext>
                  </a:extLst>
                </a:gridCol>
              </a:tblGrid>
              <a:tr h="333124">
                <a:tc>
                  <a:txBody>
                    <a:bodyPr/>
                    <a:lstStyle/>
                    <a:p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PETRA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PETRA IV (CDR)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935173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Energy /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GeV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6.08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947592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 err="1">
                          <a:ln>
                            <a:noFill/>
                          </a:ln>
                        </a:rPr>
                        <a:t>Circumference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/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2304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2304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588201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/>
                        <a:t>Revolution </a:t>
                      </a:r>
                      <a:r>
                        <a:rPr lang="de-DE" sz="1600" dirty="0" err="1"/>
                        <a:t>frequency</a:t>
                      </a:r>
                      <a:r>
                        <a:rPr lang="de-DE" sz="1600" dirty="0"/>
                        <a:t> / kHz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130.121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130.121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98589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Beam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lines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24362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 err="1">
                          <a:ln>
                            <a:noFill/>
                          </a:ln>
                        </a:rPr>
                        <a:t>Number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of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bunches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(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timing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-,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brightness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mode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40, 480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80, 1600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133121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Beam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current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/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100, 120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80, 200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625937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 err="1">
                          <a:ln>
                            <a:noFill/>
                          </a:ln>
                        </a:rPr>
                        <a:t>Bunch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current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/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2.5, 0.25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1, 0.125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398092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 err="1">
                          <a:ln>
                            <a:noFill/>
                          </a:ln>
                        </a:rPr>
                        <a:t>Emittance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(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hor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./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vert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.) /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pm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rad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1300 /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&lt;50 / 10, &lt;20 /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69281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Energy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loss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(ID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closed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) /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MeV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per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4.024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864762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Momentum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comp.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factor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0.001127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0.00001485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917687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RF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voltage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/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8 + 2.4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155516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Synchrotron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frequency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/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0.421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922069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RF </a:t>
                      </a:r>
                      <a:r>
                        <a:rPr lang="de-DE" sz="1600" dirty="0" err="1">
                          <a:ln>
                            <a:noFill/>
                          </a:ln>
                        </a:rPr>
                        <a:t>frequencies</a:t>
                      </a:r>
                      <a:r>
                        <a:rPr lang="de-DE" sz="1600" dirty="0">
                          <a:ln>
                            <a:noFill/>
                          </a:ln>
                        </a:rPr>
                        <a:t> /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499.6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499.6 + 1500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397539"/>
                  </a:ext>
                </a:extLst>
              </a:tr>
              <a:tr h="333124">
                <a:tc>
                  <a:txBody>
                    <a:bodyPr/>
                    <a:lstStyle/>
                    <a:p>
                      <a:r>
                        <a:rPr lang="de-DE" sz="1600" dirty="0"/>
                        <a:t>Harmonic </a:t>
                      </a:r>
                      <a:r>
                        <a:rPr lang="de-DE" sz="1600" dirty="0" err="1"/>
                        <a:t>number</a:t>
                      </a:r>
                      <a:r>
                        <a:rPr lang="de-DE" sz="1600" dirty="0"/>
                        <a:t> </a:t>
                      </a:r>
                      <a:endParaRPr lang="de-DE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3840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n>
                            <a:noFill/>
                          </a:ln>
                        </a:rPr>
                        <a:t>3840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72620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5B25DD99-820A-4679-9A4F-B7172397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549175"/>
            <a:ext cx="4632907" cy="13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4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41A2E-A817-4F8C-807D-3FDE711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PETRA IV RF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ABBFE1-6255-49F4-9526-F1A54F2B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The RF of PETRA IV | Stefan Wilke, 25th ESLS rf-meeting Hamburg 8th/9th nov 2021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2D2DCF-8D96-4B10-9E36-06DB20304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fundamental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4C450AB-8F25-404C-8DE8-EE115BE6A22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1385" y="1415569"/>
            <a:ext cx="4680520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1200" i="1" dirty="0"/>
              <a:t>Parameters for the PETRA IV fundamental RF system:</a:t>
            </a:r>
          </a:p>
          <a:p>
            <a:pPr marL="0" indent="0">
              <a:buNone/>
            </a:pPr>
            <a:endParaRPr lang="de-DE" sz="1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25A0E01-6CFC-4421-B1B7-C04329462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34333"/>
            <a:ext cx="4146656" cy="566124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E942DED-0EC1-4AC2-9A10-C326646515B2}"/>
              </a:ext>
            </a:extLst>
          </p:cNvPr>
          <p:cNvSpPr txBox="1"/>
          <p:nvPr/>
        </p:nvSpPr>
        <p:spPr>
          <a:xfrm>
            <a:off x="5260858" y="1628800"/>
            <a:ext cx="30700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500 MHz </a:t>
            </a:r>
            <a:r>
              <a:rPr lang="de-DE" sz="1600" dirty="0" err="1"/>
              <a:t>single</a:t>
            </a:r>
            <a:r>
              <a:rPr lang="de-DE" sz="1600" dirty="0"/>
              <a:t> </a:t>
            </a:r>
            <a:r>
              <a:rPr lang="de-DE" sz="1600" dirty="0" err="1"/>
              <a:t>cell</a:t>
            </a:r>
            <a:r>
              <a:rPr lang="de-DE" sz="1600" dirty="0"/>
              <a:t> </a:t>
            </a:r>
            <a:r>
              <a:rPr lang="de-DE" sz="1600" dirty="0" err="1"/>
              <a:t>nc</a:t>
            </a:r>
            <a:r>
              <a:rPr lang="de-DE" sz="1600" dirty="0"/>
              <a:t> </a:t>
            </a:r>
            <a:r>
              <a:rPr lang="de-DE" sz="1600" dirty="0" err="1"/>
              <a:t>cavity</a:t>
            </a:r>
            <a:endParaRPr lang="de-DE" sz="1600" dirty="0"/>
          </a:p>
          <a:p>
            <a:r>
              <a:rPr lang="de-DE" sz="1600" dirty="0"/>
              <a:t>HOM </a:t>
            </a:r>
            <a:r>
              <a:rPr lang="de-DE" sz="1600" dirty="0" err="1"/>
              <a:t>damped</a:t>
            </a:r>
            <a:endParaRPr lang="de-DE" sz="1600" dirty="0"/>
          </a:p>
          <a:p>
            <a:endParaRPr lang="de-DE" sz="1600" dirty="0"/>
          </a:p>
          <a:p>
            <a:r>
              <a:rPr lang="de-DE" sz="1600" dirty="0" err="1"/>
              <a:t>reuse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plungers</a:t>
            </a:r>
            <a:r>
              <a:rPr lang="de-DE" sz="1600" dirty="0"/>
              <a:t> and </a:t>
            </a:r>
            <a:r>
              <a:rPr lang="de-DE" sz="1600" dirty="0" err="1"/>
              <a:t>couplers</a:t>
            </a:r>
            <a:endParaRPr lang="de-DE" sz="1600" dirty="0"/>
          </a:p>
          <a:p>
            <a:endParaRPr lang="de-DE" sz="1600" dirty="0"/>
          </a:p>
          <a:p>
            <a:r>
              <a:rPr lang="de-DE" sz="1600" dirty="0" err="1"/>
              <a:t>see</a:t>
            </a:r>
            <a:r>
              <a:rPr lang="de-DE" sz="1600" dirty="0"/>
              <a:t> </a:t>
            </a:r>
            <a:r>
              <a:rPr lang="de-DE" sz="1600" dirty="0" err="1"/>
              <a:t>presentation</a:t>
            </a:r>
            <a:r>
              <a:rPr lang="de-DE" sz="1600" dirty="0"/>
              <a:t> </a:t>
            </a:r>
          </a:p>
          <a:p>
            <a:r>
              <a:rPr lang="de-DE" sz="1600" dirty="0"/>
              <a:t>‚Plunger </a:t>
            </a:r>
            <a:r>
              <a:rPr lang="de-DE" sz="1600" dirty="0" err="1"/>
              <a:t>Refurbishment</a:t>
            </a:r>
            <a:r>
              <a:rPr lang="de-DE" sz="1600" dirty="0"/>
              <a:t>‘ </a:t>
            </a:r>
          </a:p>
          <a:p>
            <a:r>
              <a:rPr lang="de-DE" sz="1600" dirty="0"/>
              <a:t>(Nils-Oliver Fröhlich)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elle 19">
                <a:extLst>
                  <a:ext uri="{FF2B5EF4-FFF2-40B4-BE49-F238E27FC236}">
                    <a16:creationId xmlns:a16="http://schemas.microsoft.com/office/drawing/2014/main" id="{00EDBC8A-157D-4119-A2A2-785532C582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9384570"/>
                  </p:ext>
                </p:extLst>
              </p:nvPr>
            </p:nvGraphicFramePr>
            <p:xfrm>
              <a:off x="560094" y="1825637"/>
              <a:ext cx="4023738" cy="361679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991561">
                      <a:extLst>
                        <a:ext uri="{9D8B030D-6E8A-4147-A177-3AD203B41FA5}">
                          <a16:colId xmlns:a16="http://schemas.microsoft.com/office/drawing/2014/main" val="2020970462"/>
                        </a:ext>
                      </a:extLst>
                    </a:gridCol>
                    <a:gridCol w="1032177">
                      <a:extLst>
                        <a:ext uri="{9D8B030D-6E8A-4147-A177-3AD203B41FA5}">
                          <a16:colId xmlns:a16="http://schemas.microsoft.com/office/drawing/2014/main" val="3950480015"/>
                        </a:ext>
                      </a:extLst>
                    </a:gridCol>
                  </a:tblGrid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Main (fundamental) RF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frequency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499.65 MHz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6302126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Total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voltage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main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RF 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8 MV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01699088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RF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voltage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per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cavity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476 kV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3297093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Transit Time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Factor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0.7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24387383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 dirty="0">
                              <a:effectLst/>
                            </a:rPr>
                            <a:t>RF voltage per cavity seen by the electrons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333 kV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7198937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 err="1">
                              <a:effectLst/>
                            </a:rPr>
                            <a:t>Cavity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wall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loss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16.3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92433493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Quality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factor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(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unloaded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)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29600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26722496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 err="1">
                              <a:effectLst/>
                            </a:rPr>
                            <a:t>Cavity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coupling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factor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3.0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524104193"/>
                      </a:ext>
                    </a:extLst>
                  </a:tr>
                  <a:tr h="21636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 dirty="0">
                              <a:effectLst/>
                            </a:rPr>
                            <a:t>Shunt impedance R</a:t>
                          </a:r>
                          <a:r>
                            <a:rPr lang="en-US" sz="1200" u="none" strike="noStrike" baseline="-25000" dirty="0">
                              <a:effectLst/>
                            </a:rPr>
                            <a:t>s</a:t>
                          </a:r>
                          <a:r>
                            <a:rPr lang="en-US" sz="1200" u="none" strike="noStrike" dirty="0">
                              <a:effectLst/>
                            </a:rPr>
                            <a:t>=V²/(2P)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3.4 M</a:t>
                          </a:r>
                          <a:r>
                            <a:rPr lang="el-GR" sz="1200" u="none" strike="noStrike" dirty="0">
                              <a:effectLst/>
                            </a:rPr>
                            <a:t>Ω</a:t>
                          </a:r>
                          <a:endParaRPr lang="el-GR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852883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 err="1"/>
                            <a:t>Loaded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quality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factor</a:t>
                          </a:r>
                          <a:endParaRPr lang="de-DE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dirty="0"/>
                            <a:t>7400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601343863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 dirty="0">
                              <a:effectLst/>
                            </a:rPr>
                            <a:t>Number of main RF cavities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24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58693194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 err="1"/>
                            <a:t>Synchronous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phase</a:t>
                          </a:r>
                          <a:endParaRPr lang="de-DE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dirty="0"/>
                            <a:t>30.2</a:t>
                          </a:r>
                          <a14:m>
                            <m:oMath xmlns:m="http://schemas.openxmlformats.org/officeDocument/2006/math">
                              <m:r>
                                <a:rPr lang="de-DE" sz="1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869079646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/>
                            <a:t>Synchrotron </a:t>
                          </a:r>
                          <a:r>
                            <a:rPr lang="de-DE" sz="1200" dirty="0" err="1"/>
                            <a:t>frequency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/>
                            <a:t>421 Hz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66644671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indent="0"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200" dirty="0"/>
                            <a:t>Total wall loss in cavities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200" dirty="0"/>
                            <a:t>392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701588063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Total beam loading power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200" dirty="0"/>
                            <a:t>800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5056880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/>
                            <a:t>Nominal </a:t>
                          </a:r>
                          <a:r>
                            <a:rPr lang="de-DE" sz="1200" dirty="0" err="1"/>
                            <a:t>transmitter</a:t>
                          </a:r>
                          <a:r>
                            <a:rPr lang="de-DE" sz="1200" dirty="0"/>
                            <a:t> power per RF </a:t>
                          </a:r>
                          <a:r>
                            <a:rPr lang="de-DE" sz="1200" dirty="0" err="1"/>
                            <a:t>station</a:t>
                          </a:r>
                          <a:endParaRPr lang="de-DE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dirty="0"/>
                            <a:t>110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5451924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Beam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tube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aperture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74 mm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75002760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>
                              <a:effectLst/>
                            </a:rPr>
                            <a:t>Length of cavity (flange to flange)</a:t>
                          </a:r>
                          <a:endParaRPr 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500 mm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840910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elle 19">
                <a:extLst>
                  <a:ext uri="{FF2B5EF4-FFF2-40B4-BE49-F238E27FC236}">
                    <a16:creationId xmlns:a16="http://schemas.microsoft.com/office/drawing/2014/main" id="{00EDBC8A-157D-4119-A2A2-785532C582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9384570"/>
                  </p:ext>
                </p:extLst>
              </p:nvPr>
            </p:nvGraphicFramePr>
            <p:xfrm>
              <a:off x="560094" y="1825637"/>
              <a:ext cx="4023738" cy="361679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991561">
                      <a:extLst>
                        <a:ext uri="{9D8B030D-6E8A-4147-A177-3AD203B41FA5}">
                          <a16:colId xmlns:a16="http://schemas.microsoft.com/office/drawing/2014/main" val="2020970462"/>
                        </a:ext>
                      </a:extLst>
                    </a:gridCol>
                    <a:gridCol w="1032177">
                      <a:extLst>
                        <a:ext uri="{9D8B030D-6E8A-4147-A177-3AD203B41FA5}">
                          <a16:colId xmlns:a16="http://schemas.microsoft.com/office/drawing/2014/main" val="3950480015"/>
                        </a:ext>
                      </a:extLst>
                    </a:gridCol>
                  </a:tblGrid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Main (fundamental) RF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frequency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499.65 MHz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6302126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Total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voltage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main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RF 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8 MV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01699088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RF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voltage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per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cavity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476 kV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3297093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Transit Time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Factor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0.7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24387383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 dirty="0">
                              <a:effectLst/>
                            </a:rPr>
                            <a:t>RF voltage per cavity seen by the electrons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333 kV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7198937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 err="1">
                              <a:effectLst/>
                            </a:rPr>
                            <a:t>Cavity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wall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loss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16.3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92433493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Quality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factor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(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unloaded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)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29600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26722496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 err="1">
                              <a:effectLst/>
                            </a:rPr>
                            <a:t>Cavity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coupling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factor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3.0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524104193"/>
                      </a:ext>
                    </a:extLst>
                  </a:tr>
                  <a:tr h="21636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 dirty="0">
                              <a:effectLst/>
                            </a:rPr>
                            <a:t>Shunt impedance R</a:t>
                          </a:r>
                          <a:r>
                            <a:rPr lang="en-US" sz="1200" u="none" strike="noStrike" baseline="-25000" dirty="0">
                              <a:effectLst/>
                            </a:rPr>
                            <a:t>s</a:t>
                          </a:r>
                          <a:r>
                            <a:rPr lang="en-US" sz="1200" u="none" strike="noStrike" dirty="0">
                              <a:effectLst/>
                            </a:rPr>
                            <a:t>=V²/(2P)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3.4 M</a:t>
                          </a:r>
                          <a:r>
                            <a:rPr lang="el-GR" sz="1200" u="none" strike="noStrike" dirty="0">
                              <a:effectLst/>
                            </a:rPr>
                            <a:t>Ω</a:t>
                          </a:r>
                          <a:endParaRPr lang="el-GR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8528837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 err="1"/>
                            <a:t>Loaded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quality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factor</a:t>
                          </a:r>
                          <a:endParaRPr lang="de-DE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dirty="0"/>
                            <a:t>7400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601343863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 dirty="0">
                              <a:effectLst/>
                            </a:rPr>
                            <a:t>Number of main RF cavities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24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58693194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 err="1"/>
                            <a:t>Synchronous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phase</a:t>
                          </a:r>
                          <a:endParaRPr lang="de-DE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9525" marR="9525" marT="9525" marB="0" anchor="b">
                        <a:blipFill>
                          <a:blip r:embed="rId3"/>
                          <a:stretch>
                            <a:fillRect l="-289412" t="-1118182" r="-1765" b="-6424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9079646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/>
                            <a:t>Synchrotron </a:t>
                          </a:r>
                          <a:r>
                            <a:rPr lang="de-DE" sz="1200" dirty="0" err="1"/>
                            <a:t>frequency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/>
                            <a:t>421 Hz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66644671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indent="0"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200" dirty="0"/>
                            <a:t>Total wall loss in cavities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200" dirty="0"/>
                            <a:t>392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701588063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Total beam loading power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200" dirty="0"/>
                            <a:t>800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5056880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dirty="0"/>
                            <a:t>Nominal </a:t>
                          </a:r>
                          <a:r>
                            <a:rPr lang="de-DE" sz="1200" dirty="0" err="1"/>
                            <a:t>transmitter</a:t>
                          </a:r>
                          <a:r>
                            <a:rPr lang="de-DE" sz="1200" dirty="0"/>
                            <a:t> power per RF </a:t>
                          </a:r>
                          <a:r>
                            <a:rPr lang="de-DE" sz="1200" dirty="0" err="1"/>
                            <a:t>station</a:t>
                          </a:r>
                          <a:endParaRPr lang="de-DE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dirty="0"/>
                            <a:t>110 kW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5451924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de-DE" sz="1200" u="none" strike="noStrike" dirty="0">
                              <a:effectLst/>
                            </a:rPr>
                            <a:t>Beam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tube</a:t>
                          </a:r>
                          <a:r>
                            <a:rPr lang="de-DE" sz="1200" u="none" strike="noStrike" dirty="0">
                              <a:effectLst/>
                            </a:rPr>
                            <a:t> </a:t>
                          </a:r>
                          <a:r>
                            <a:rPr lang="de-DE" sz="1200" u="none" strike="noStrike" dirty="0" err="1">
                              <a:effectLst/>
                            </a:rPr>
                            <a:t>aperture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74 mm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75002760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200" u="none" strike="noStrike">
                              <a:effectLst/>
                            </a:rPr>
                            <a:t>Length of cavity (flange to flange)</a:t>
                          </a:r>
                          <a:endParaRPr 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200" u="none" strike="noStrike" dirty="0">
                              <a:effectLst/>
                            </a:rPr>
                            <a:t>500 mm</a:t>
                          </a:r>
                          <a:endParaRPr lang="de-DE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8409107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CAADF911-EF4A-4884-A532-0FD627DFBD7D}"/>
              </a:ext>
            </a:extLst>
          </p:cNvPr>
          <p:cNvSpPr/>
          <p:nvPr/>
        </p:nvSpPr>
        <p:spPr>
          <a:xfrm rot="10800000">
            <a:off x="4671057" y="2659851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27A9B38D-D1B1-4D7E-A5AF-B74ACE5E10C7}"/>
              </a:ext>
            </a:extLst>
          </p:cNvPr>
          <p:cNvSpPr/>
          <p:nvPr/>
        </p:nvSpPr>
        <p:spPr>
          <a:xfrm rot="10800000">
            <a:off x="4671058" y="4854005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E4482E37-5048-44DC-A828-3A9F1AD8FCC5}"/>
              </a:ext>
            </a:extLst>
          </p:cNvPr>
          <p:cNvSpPr/>
          <p:nvPr/>
        </p:nvSpPr>
        <p:spPr>
          <a:xfrm rot="10800000">
            <a:off x="4671059" y="3848685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10C6DA59-8043-4F6F-87BD-3A1F6ED2A31F}"/>
              </a:ext>
            </a:extLst>
          </p:cNvPr>
          <p:cNvSpPr/>
          <p:nvPr/>
        </p:nvSpPr>
        <p:spPr>
          <a:xfrm rot="10800000">
            <a:off x="4671057" y="2057459"/>
            <a:ext cx="330336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9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21" grpId="0" animBg="1"/>
    </p:bldLst>
  </p:timing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DESY_PowerPoint_16x9_en_ger</Template>
  <TotalTime>0</TotalTime>
  <Words>1463</Words>
  <Application>Microsoft Office PowerPoint</Application>
  <PresentationFormat>Breitbild</PresentationFormat>
  <Paragraphs>263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DESY</vt:lpstr>
      <vt:lpstr>The RF of PETRA IV.</vt:lpstr>
      <vt:lpstr>We miss him so much. </vt:lpstr>
      <vt:lpstr>The RF of PETRA IV.</vt:lpstr>
      <vt:lpstr>Lots of activities at DESY.</vt:lpstr>
      <vt:lpstr>The existing RF system. </vt:lpstr>
      <vt:lpstr>PETRA IV.</vt:lpstr>
      <vt:lpstr>PETRA III  vs PETRA IV.</vt:lpstr>
      <vt:lpstr>Some main parameters in comparison.</vt:lpstr>
      <vt:lpstr>PETRA IV RF.</vt:lpstr>
      <vt:lpstr>two frequencies.</vt:lpstr>
      <vt:lpstr>PETRA IV RF.</vt:lpstr>
      <vt:lpstr>RF System Design.</vt:lpstr>
      <vt:lpstr>RF implementation in PETRA IV.</vt:lpstr>
      <vt:lpstr>DESY IV.</vt:lpstr>
      <vt:lpstr>Tests of P4 RF components in P3.</vt:lpstr>
      <vt:lpstr>Thank you for lending your ears.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Wilke, Stefan</dc:creator>
  <cp:lastModifiedBy>Wilke, Stefan</cp:lastModifiedBy>
  <cp:revision>159</cp:revision>
  <dcterms:created xsi:type="dcterms:W3CDTF">2021-10-18T10:48:42Z</dcterms:created>
  <dcterms:modified xsi:type="dcterms:W3CDTF">2021-11-08T15:13:21Z</dcterms:modified>
</cp:coreProperties>
</file>