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9" r:id="rId3"/>
    <p:sldId id="489" r:id="rId4"/>
    <p:sldId id="433" r:id="rId5"/>
    <p:sldId id="432" r:id="rId6"/>
    <p:sldId id="490" r:id="rId7"/>
    <p:sldId id="491" r:id="rId8"/>
    <p:sldId id="492" r:id="rId9"/>
    <p:sldId id="493" r:id="rId10"/>
    <p:sldId id="461" r:id="rId11"/>
    <p:sldId id="495" r:id="rId12"/>
    <p:sldId id="494" r:id="rId13"/>
    <p:sldId id="496" r:id="rId14"/>
    <p:sldId id="468" r:id="rId15"/>
    <p:sldId id="479" r:id="rId16"/>
    <p:sldId id="471" r:id="rId17"/>
    <p:sldId id="486" r:id="rId18"/>
    <p:sldId id="476" r:id="rId19"/>
    <p:sldId id="500" r:id="rId20"/>
    <p:sldId id="480" r:id="rId21"/>
    <p:sldId id="481" r:id="rId22"/>
    <p:sldId id="473" r:id="rId23"/>
    <p:sldId id="474" r:id="rId24"/>
    <p:sldId id="498" r:id="rId25"/>
    <p:sldId id="499" r:id="rId26"/>
    <p:sldId id="428" r:id="rId2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rowiec" initials="PBo" lastIdx="10" clrIdx="0"/>
  <p:cmAuthor id="1" name="Krzysztof Guła" initials="KG" lastIdx="1" clrIdx="1">
    <p:extLst>
      <p:ext uri="{19B8F6BF-5375-455C-9EA6-DF929625EA0E}">
        <p15:presenceInfo xmlns:p15="http://schemas.microsoft.com/office/powerpoint/2012/main" userId="S::krzysztof.gula@uj.edu.pl::60961b92-c19b-439c-8dfc-bff9249f8e48" providerId="AD"/>
      </p:ext>
    </p:extLst>
  </p:cmAuthor>
  <p:cmAuthor id="2" name="Adriana Wawrzyniak" initials="AW" lastIdx="14" clrIdx="2">
    <p:extLst>
      <p:ext uri="{19B8F6BF-5375-455C-9EA6-DF929625EA0E}">
        <p15:presenceInfo xmlns:p15="http://schemas.microsoft.com/office/powerpoint/2012/main" userId="S::adriana.wawrzyniak@uj.edu.pl::d791d9ef-0dfd-434c-a327-347a853fdd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C76539"/>
    <a:srgbClr val="000099"/>
    <a:srgbClr val="FF9966"/>
    <a:srgbClr val="0000FF"/>
    <a:srgbClr val="FF3300"/>
    <a:srgbClr val="FFCCFF"/>
    <a:srgbClr val="FFCC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9" autoAdjust="0"/>
    <p:restoredTop sz="95501" autoAdjust="0"/>
  </p:normalViewPr>
  <p:slideViewPr>
    <p:cSldViewPr>
      <p:cViewPr varScale="1">
        <p:scale>
          <a:sx n="114" d="100"/>
          <a:sy n="114" d="100"/>
        </p:scale>
        <p:origin x="1560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04T10:42:27.660" idx="2">
    <p:pos x="10" y="10"/>
    <p:text>Tuatj dałabym jakies bardziej świeże rysunki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006" cy="511907"/>
          </a:xfrm>
          <a:prstGeom prst="rect">
            <a:avLst/>
          </a:prstGeom>
        </p:spPr>
        <p:txBody>
          <a:bodyPr vert="horz" lIns="97557" tIns="48779" rIns="97557" bIns="48779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0687" y="1"/>
            <a:ext cx="3077006" cy="511907"/>
          </a:xfrm>
          <a:prstGeom prst="rect">
            <a:avLst/>
          </a:prstGeom>
        </p:spPr>
        <p:txBody>
          <a:bodyPr vert="horz" lIns="97557" tIns="48779" rIns="97557" bIns="48779" rtlCol="0"/>
          <a:lstStyle>
            <a:lvl1pPr algn="r">
              <a:defRPr sz="1300"/>
            </a:lvl1pPr>
          </a:lstStyle>
          <a:p>
            <a:fld id="{C9222165-9990-482B-B36E-03210A43B8FF}" type="datetimeFigureOut">
              <a:rPr lang="pl-PL" smtClean="0"/>
              <a:pPr/>
              <a:t>08.11.2021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720948"/>
            <a:ext cx="3077006" cy="511907"/>
          </a:xfrm>
          <a:prstGeom prst="rect">
            <a:avLst/>
          </a:prstGeom>
        </p:spPr>
        <p:txBody>
          <a:bodyPr vert="horz" lIns="97557" tIns="48779" rIns="97557" bIns="48779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0687" y="9720948"/>
            <a:ext cx="3077006" cy="511907"/>
          </a:xfrm>
          <a:prstGeom prst="rect">
            <a:avLst/>
          </a:prstGeom>
        </p:spPr>
        <p:txBody>
          <a:bodyPr vert="horz" lIns="97557" tIns="48779" rIns="97557" bIns="48779" rtlCol="0" anchor="b"/>
          <a:lstStyle>
            <a:lvl1pPr algn="r">
              <a:defRPr sz="1300"/>
            </a:lvl1pPr>
          </a:lstStyle>
          <a:p>
            <a:fld id="{6AA429C0-115A-400F-BCE7-FCCC0DE196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7329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006" cy="511907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687" y="1"/>
            <a:ext cx="3077006" cy="511907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pPr>
              <a:defRPr/>
            </a:pPr>
            <a:fld id="{06459C32-3DB2-4E70-84D0-E035CEF0490C}" type="datetimeFigureOut">
              <a:rPr lang="en-US"/>
              <a:pPr>
                <a:defRPr/>
              </a:pPr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73" y="4862233"/>
            <a:ext cx="5678154" cy="4605400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948"/>
            <a:ext cx="3077006" cy="511907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687" y="9720948"/>
            <a:ext cx="3077006" cy="511907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pPr>
              <a:defRPr/>
            </a:pPr>
            <a:fld id="{D458AD9E-2719-4156-B5ED-EFBCA10AA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05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58AD9E-2719-4156-B5ED-EFBCA10AAF8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4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E1071-2CD3-42A5-B5DB-104A8F0B16A6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C0B88-5DBB-46CB-B42B-7385733F4B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457200" y="6453335"/>
            <a:ext cx="2458616" cy="404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70C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dirty="0"/>
              <a:t>29.11.2012 3rd MAC </a:t>
            </a:r>
          </a:p>
          <a:p>
            <a:pPr>
              <a:defRPr/>
            </a:pPr>
            <a:r>
              <a:rPr lang="pl-PL" dirty="0"/>
              <a:t>Marcin Knafel</a:t>
            </a: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3124200" y="6453335"/>
            <a:ext cx="2895600" cy="404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Storage Ring RF </a:t>
            </a:r>
            <a:endParaRPr lang="pl-PL" dirty="0"/>
          </a:p>
          <a:p>
            <a:pPr>
              <a:defRPr/>
            </a:pPr>
            <a:r>
              <a:rPr lang="en-US" dirty="0"/>
              <a:t>and Electron Gun System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6553200" y="6453335"/>
            <a:ext cx="2133600" cy="404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dirty="0">
                <a:solidFill>
                  <a:srgbClr val="0070C0"/>
                </a:solidFill>
              </a:rPr>
              <a:t>Page</a:t>
            </a:r>
            <a:r>
              <a:rPr lang="pl-PL" dirty="0"/>
              <a:t> </a:t>
            </a:r>
            <a:fld id="{7599759E-84D7-4945-A86B-22A0755876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Łącznik prostoliniowy 9"/>
          <p:cNvCxnSpPr/>
          <p:nvPr userDrawn="1"/>
        </p:nvCxnSpPr>
        <p:spPr>
          <a:xfrm>
            <a:off x="467544" y="6453336"/>
            <a:ext cx="820891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11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2EA1E-3BB6-448D-ADEC-E98946243843}" type="datetime1">
              <a:rPr lang="pl-PL" smtClean="0"/>
              <a:t>08.11.2021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63B8B-99C8-4331-88BC-9420972E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C:\Documents and Settings\Piotr Zabicki\Pulpit\solaris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8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A8F06-C07F-4B0F-88DE-86E25BFF26A0}" type="datetime1">
              <a:rPr lang="pl-PL" smtClean="0"/>
              <a:t>08.11.2021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C84C4-B782-405F-AFEC-A7EB91272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C:\Documents and Settings\Piotr Zabicki\Pulpit\solaris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74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53335"/>
            <a:ext cx="2458616" cy="404665"/>
          </a:xfrm>
          <a:ln/>
        </p:spPr>
        <p:txBody>
          <a:bodyPr/>
          <a:lstStyle>
            <a:lvl1pPr>
              <a:defRPr sz="100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E9F45F87-1191-4670-984D-C2B72EA5CC03}" type="datetime1">
              <a:rPr lang="pl-PL" smtClean="0"/>
              <a:t>08.11.2021</a:t>
            </a:fld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53335"/>
            <a:ext cx="2895600" cy="404665"/>
          </a:xfrm>
          <a:ln/>
        </p:spPr>
        <p:txBody>
          <a:bodyPr/>
          <a:lstStyle>
            <a:lvl1pPr>
              <a:defRPr sz="1000" b="0">
                <a:solidFill>
                  <a:srgbClr val="0070C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53335"/>
            <a:ext cx="2133600" cy="404665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pl-PL" dirty="0" err="1">
                <a:solidFill>
                  <a:srgbClr val="0070C0"/>
                </a:solidFill>
              </a:rPr>
              <a:t>Page</a:t>
            </a:r>
            <a:r>
              <a:rPr lang="pl-PL" dirty="0"/>
              <a:t> </a:t>
            </a:r>
            <a:fld id="{7599759E-84D7-4945-A86B-22A0755876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Łącznik prostoliniowy 9"/>
          <p:cNvCxnSpPr/>
          <p:nvPr userDrawn="1"/>
        </p:nvCxnSpPr>
        <p:spPr>
          <a:xfrm>
            <a:off x="467544" y="6453336"/>
            <a:ext cx="820891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01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38FB1-881E-4B24-BA8C-ED4002E0357D}" type="datetime1">
              <a:rPr lang="pl-PL" smtClean="0"/>
              <a:t>08.11.2021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EB51D-79E2-4D03-9B79-5C8B5C796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6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33001" y="6589861"/>
            <a:ext cx="2133600" cy="261640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FCEC2D1F-F766-4848-9CDF-496B28837CDA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91237" y="6589861"/>
            <a:ext cx="3886164" cy="268139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6256" y="6589861"/>
            <a:ext cx="2133600" cy="261640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pl-PL" dirty="0" err="1"/>
              <a:t>Page</a:t>
            </a:r>
            <a:r>
              <a:rPr lang="pl-PL" dirty="0"/>
              <a:t>: </a:t>
            </a:r>
            <a:fld id="{1A759B35-CFCC-45A5-8C8A-7CF42F2A09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7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BC492-BF5A-4CC0-BD10-1DD0729E3588}" type="datetime1">
              <a:rPr lang="pl-PL" smtClean="0"/>
              <a:t>08.11.2021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3286-A814-4F14-B34F-B81DF1465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2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F0885-851A-4351-BE55-BE886EB63441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47505-FEA7-4A94-B132-AF7E693FD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C:\Documents and Settings\Piotr Zabicki\Pulpit\solaris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93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1057E-5135-4D61-B55D-C47D55508696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4010B-5F74-4A86-A155-F8666CE462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10" descr="C:\Documents and Settings\Piotr Zabicki\Pulpit\solaris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27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C0CE1-509C-4FA9-A075-1B5854A57D87}" type="datetime1">
              <a:rPr lang="pl-PL" smtClean="0"/>
              <a:t>08.11.2021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8CBC1-9553-4434-84F6-966C87CB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C:\Documents and Settings\Piotr Zabicki\Pulpit\solaris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52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6CAF0-BB6C-4F1F-B8F0-F7B8B2DB9D3A}" type="datetime1">
              <a:rPr lang="pl-PL" smtClean="0"/>
              <a:t>08.11.2021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E0DE7-0EF1-44AA-89A6-DDA2F593C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C:\Documents and Settings\Piotr Zabicki\Pulpit\solaris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9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Kliknij, aby edytować style wzorca tekstu</a:t>
            </a:r>
          </a:p>
          <a:p>
            <a:pPr lvl="1"/>
            <a:r>
              <a:rPr lang="en-US"/>
              <a:t>Drugi poziom</a:t>
            </a:r>
          </a:p>
          <a:p>
            <a:pPr lvl="2"/>
            <a:r>
              <a:rPr lang="en-US"/>
              <a:t>Trzeci poziom</a:t>
            </a:r>
          </a:p>
          <a:p>
            <a:pPr lvl="3"/>
            <a:r>
              <a:rPr lang="en-US"/>
              <a:t>Czwarty poziom</a:t>
            </a:r>
          </a:p>
          <a:p>
            <a:pPr lvl="4"/>
            <a:r>
              <a:rPr lang="en-US"/>
              <a:t>Piąty poziom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52AFFF5-2177-4B5D-96CD-EBFD0AD92CE7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Krzysztof Guła „Status of Solaris RF System”</a:t>
            </a:r>
            <a:endParaRPr lang="en-US" dirty="0"/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80C634B-8E27-46CE-AA24-AF75D0C741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838200" y="2514600"/>
            <a:ext cx="746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762000" y="31242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2054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00100" y="3225800"/>
            <a:ext cx="7467600" cy="5539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Georgia" pitchFamily="18" charset="0"/>
              </a:rPr>
              <a:t>Status of Solaris RF system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pole tekstowe 2"/>
          <p:cNvSpPr txBox="1">
            <a:spLocks noChangeArrowheads="1"/>
          </p:cNvSpPr>
          <p:nvPr/>
        </p:nvSpPr>
        <p:spPr bwMode="auto">
          <a:xfrm>
            <a:off x="2476500" y="4632672"/>
            <a:ext cx="419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2400" b="1" dirty="0">
                <a:solidFill>
                  <a:schemeClr val="bg1"/>
                </a:solidFill>
                <a:latin typeface="Georgia" pitchFamily="18" charset="0"/>
              </a:rPr>
              <a:t>Krzysztof Guła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 eaLnBrk="1" hangingPunct="1"/>
            <a:endParaRPr lang="en-US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81914" y="6159505"/>
            <a:ext cx="2361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e-mail: </a:t>
            </a:r>
            <a:r>
              <a:rPr lang="pl-PL" sz="1200" i="1" dirty="0" err="1">
                <a:solidFill>
                  <a:schemeClr val="bg1"/>
                </a:solidFill>
              </a:rPr>
              <a:t>krzysztof.gula</a:t>
            </a:r>
            <a:r>
              <a:rPr lang="en-US" sz="1200" i="1" dirty="0">
                <a:solidFill>
                  <a:schemeClr val="bg1"/>
                </a:solidFill>
              </a:rPr>
              <a:t>@uj.edu.pl</a:t>
            </a:r>
          </a:p>
        </p:txBody>
      </p:sp>
      <p:sp>
        <p:nvSpPr>
          <p:cNvPr id="18" name="Symbol zastępczy daty 17">
            <a:extLst>
              <a:ext uri="{FF2B5EF4-FFF2-40B4-BE49-F238E27FC236}">
                <a16:creationId xmlns:a16="http://schemas.microsoft.com/office/drawing/2014/main" id="{CF66D908-52DA-47E4-B48E-D1C705BE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F28C41-C7E1-4D53-84B7-D981D2DA5C6E}" type="datetime1">
              <a:rPr lang="pl-PL" smtClean="0"/>
              <a:t>08.11.2021</a:t>
            </a:fld>
            <a:endParaRPr lang="pl-PL" dirty="0"/>
          </a:p>
        </p:txBody>
      </p:sp>
      <p:sp>
        <p:nvSpPr>
          <p:cNvPr id="19" name="Symbol zastępczy stopki 18">
            <a:extLst>
              <a:ext uri="{FF2B5EF4-FFF2-40B4-BE49-F238E27FC236}">
                <a16:creationId xmlns:a16="http://schemas.microsoft.com/office/drawing/2014/main" id="{D0699E8C-C630-4297-AAB8-AF0569D3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20" name="Symbol zastępczy numeru slajdu 19">
            <a:extLst>
              <a:ext uri="{FF2B5EF4-FFF2-40B4-BE49-F238E27FC236}">
                <a16:creationId xmlns:a16="http://schemas.microsoft.com/office/drawing/2014/main" id="{B783E32C-4B94-4C0F-8A66-8A9C4484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pl-PL" dirty="0" err="1">
                <a:solidFill>
                  <a:srgbClr val="0070C0"/>
                </a:solidFill>
              </a:rPr>
              <a:t>Page</a:t>
            </a:r>
            <a:r>
              <a:rPr lang="pl-PL" dirty="0"/>
              <a:t> </a:t>
            </a:r>
            <a:fld id="{7599759E-84D7-4945-A86B-22A075587647}" type="slidenum">
              <a:rPr lang="en-US" smtClean="0">
                <a:solidFill>
                  <a:srgbClr val="0070C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1"/>
          <p:cNvSpPr>
            <a:spLocks noChangeArrowheads="1"/>
          </p:cNvSpPr>
          <p:nvPr/>
        </p:nvSpPr>
        <p:spPr bwMode="auto">
          <a:xfrm>
            <a:off x="2590800" y="219009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What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has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been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done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9512" y="1052738"/>
            <a:ext cx="8352928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2000" b="1" dirty="0" err="1">
                <a:solidFill>
                  <a:srgbClr val="003399"/>
                </a:solidFill>
                <a:latin typeface="Cambria" pitchFamily="18" charset="0"/>
              </a:rPr>
              <a:t>Plans</a:t>
            </a:r>
            <a:r>
              <a:rPr lang="pl-PL" sz="2000" b="1" dirty="0">
                <a:solidFill>
                  <a:srgbClr val="003399"/>
                </a:solidFill>
                <a:latin typeface="Cambria" pitchFamily="18" charset="0"/>
              </a:rPr>
              <a:t> for 2020/21 (</a:t>
            </a:r>
            <a:r>
              <a:rPr lang="pl-PL" sz="2000" b="1" dirty="0" err="1">
                <a:solidFill>
                  <a:srgbClr val="003399"/>
                </a:solidFill>
                <a:latin typeface="Cambria" pitchFamily="18" charset="0"/>
              </a:rPr>
              <a:t>Slide</a:t>
            </a:r>
            <a:r>
              <a:rPr lang="pl-PL" sz="2000" b="1" dirty="0">
                <a:solidFill>
                  <a:srgbClr val="003399"/>
                </a:solidFill>
                <a:latin typeface="Cambria" pitchFamily="18" charset="0"/>
              </a:rPr>
              <a:t> from Marcin Knafel </a:t>
            </a:r>
            <a:r>
              <a:rPr lang="pl-PL" sz="2000" b="1" dirty="0" err="1">
                <a:solidFill>
                  <a:srgbClr val="003399"/>
                </a:solidFill>
                <a:latin typeface="Cambria" pitchFamily="18" charset="0"/>
              </a:rPr>
              <a:t>presentation</a:t>
            </a:r>
            <a:r>
              <a:rPr lang="pl-PL" sz="2000" b="1" dirty="0">
                <a:solidFill>
                  <a:srgbClr val="003399"/>
                </a:solidFill>
                <a:latin typeface="Cambria" pitchFamily="18" charset="0"/>
              </a:rPr>
              <a:t> ESLS 2019)</a:t>
            </a:r>
          </a:p>
          <a:p>
            <a:r>
              <a:rPr lang="pl-PL" sz="1400" b="1" dirty="0" err="1">
                <a:solidFill>
                  <a:srgbClr val="003399"/>
                </a:solidFill>
                <a:latin typeface="Cambria" pitchFamily="18" charset="0"/>
              </a:rPr>
              <a:t>Linac</a:t>
            </a:r>
            <a:endParaRPr lang="pl-PL" sz="1400" b="1" dirty="0">
              <a:solidFill>
                <a:srgbClr val="003399"/>
              </a:solidFill>
              <a:latin typeface="Cambria" pitchFamily="18" charset="0"/>
            </a:endParaRPr>
          </a:p>
          <a:p>
            <a:endParaRPr lang="pl-PL" sz="1400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Replacement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of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capacitors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in HVPS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modules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and HMI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panels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in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all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modulators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Portable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oil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dehydration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unit for the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klystron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galery.</a:t>
            </a:r>
          </a:p>
          <a:p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pl-PL" sz="1400" b="1" dirty="0">
                <a:solidFill>
                  <a:srgbClr val="003399"/>
                </a:solidFill>
                <a:latin typeface="Cambria" pitchFamily="18" charset="0"/>
              </a:rPr>
              <a:t>SR</a:t>
            </a:r>
          </a:p>
          <a:p>
            <a:endParaRPr lang="pl-PL" sz="1400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A test &amp;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repair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rig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for PHR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amplifier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modules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Probing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the market for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eventual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replacement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of AFT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circulator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with a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different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one,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any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suggestions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welcome</a:t>
            </a:r>
            <a:r>
              <a:rPr lang="pl-PL" sz="1400" b="1" dirty="0">
                <a:solidFill>
                  <a:srgbClr val="00B050"/>
                </a:solidFill>
                <a:latin typeface="Cambria" pitchFamily="18" charset="0"/>
              </a:rPr>
              <a:t>.</a:t>
            </a: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Introduction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of FDL, software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ready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,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needs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to be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tested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on a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spare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LLRF setup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before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uploading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into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the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machine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. </a:t>
            </a:r>
            <a:endParaRPr lang="pl-PL" sz="1400" b="1" dirty="0">
              <a:solidFill>
                <a:srgbClr val="00B050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Bunch by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bunch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feedback –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plans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and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documentation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needed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from MAX IV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On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request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from BL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group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– a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device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to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clean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optical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elements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of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beamlines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with RF-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induced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plasma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endParaRPr lang="pl-PL" sz="1400" b="1" dirty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pl-PL" sz="1400" b="1" dirty="0" err="1">
                <a:solidFill>
                  <a:srgbClr val="003399"/>
                </a:solidFill>
                <a:latin typeface="Cambria" pitchFamily="18" charset="0"/>
              </a:rPr>
              <a:t>Other</a:t>
            </a:r>
            <a:endParaRPr lang="pl-PL" sz="1400" b="1" dirty="0">
              <a:solidFill>
                <a:srgbClr val="003399"/>
              </a:solidFill>
              <a:latin typeface="Cambria" pitchFamily="18" charset="0"/>
            </a:endParaRPr>
          </a:p>
          <a:p>
            <a:endParaRPr lang="pl-PL" sz="1400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Since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2020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planned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for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expanding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the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experimentall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hall,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new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,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bigger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RF lab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might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be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possible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</a:p>
          <a:p>
            <a:r>
              <a:rPr lang="pl-PL" sz="1400" b="1" dirty="0">
                <a:solidFill>
                  <a:srgbClr val="003399"/>
                </a:solidFill>
                <a:latin typeface="Cambria" pitchFamily="18" charset="0"/>
              </a:rPr>
              <a:t>       </a:t>
            </a: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Need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more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RF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staff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–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difficult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due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to high market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demand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,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literally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across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the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street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(Nokia, Motorola, Ericson)</a:t>
            </a:r>
          </a:p>
          <a:p>
            <a:r>
              <a:rPr lang="pl-PL" sz="1400" b="1" dirty="0">
                <a:solidFill>
                  <a:srgbClr val="003399"/>
                </a:solidFill>
                <a:latin typeface="Cambria" pitchFamily="18" charset="0"/>
              </a:rPr>
              <a:t>       </a:t>
            </a: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4" name="Symbol zastępczy daty 13">
            <a:extLst>
              <a:ext uri="{FF2B5EF4-FFF2-40B4-BE49-F238E27FC236}">
                <a16:creationId xmlns:a16="http://schemas.microsoft.com/office/drawing/2014/main" id="{7AE981BC-CFC3-4B71-B018-70259D73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9862"/>
            <a:ext cx="2133600" cy="261640"/>
          </a:xfrm>
        </p:spPr>
        <p:txBody>
          <a:bodyPr/>
          <a:lstStyle/>
          <a:p>
            <a:pPr>
              <a:defRPr/>
            </a:pPr>
            <a:fld id="{31970AC4-ABF1-4065-A99C-F8B98215FA63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5" name="Symbol zastępczy stopki 14">
            <a:extLst>
              <a:ext uri="{FF2B5EF4-FFF2-40B4-BE49-F238E27FC236}">
                <a16:creationId xmlns:a16="http://schemas.microsoft.com/office/drawing/2014/main" id="{F72BA04B-C1CD-49C9-95FA-8BCAD8F3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0800" y="6589861"/>
            <a:ext cx="4328120" cy="263566"/>
          </a:xfrm>
        </p:spPr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27E65A14-C603-4211-ACB0-46F659A4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908A839-71F0-47EA-A15D-193AD0737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3622" y="1671573"/>
            <a:ext cx="1584177" cy="1188133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05C67A70-F7C7-4CC9-9850-F8B85AC7E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5997" y="1671573"/>
            <a:ext cx="1584178" cy="1188134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BA11588-7594-4CE2-B012-D010303DAC81}"/>
              </a:ext>
            </a:extLst>
          </p:cNvPr>
          <p:cNvSpPr txBox="1"/>
          <p:nvPr/>
        </p:nvSpPr>
        <p:spPr>
          <a:xfrm>
            <a:off x="8345100" y="4194781"/>
            <a:ext cx="619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TESTS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2FD1814-AAA2-4284-A3C9-906DB86CD661}"/>
              </a:ext>
            </a:extLst>
          </p:cNvPr>
          <p:cNvSpPr txBox="1"/>
          <p:nvPr/>
        </p:nvSpPr>
        <p:spPr>
          <a:xfrm>
            <a:off x="5725947" y="162880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DONE!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6092B48-741A-495B-9F19-72BDF4414F1A}"/>
              </a:ext>
            </a:extLst>
          </p:cNvPr>
          <p:cNvSpPr txBox="1"/>
          <p:nvPr/>
        </p:nvSpPr>
        <p:spPr>
          <a:xfrm>
            <a:off x="4529915" y="20704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DONE!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0EA1436-85A9-48D0-88E8-0FADE8917046}"/>
              </a:ext>
            </a:extLst>
          </p:cNvPr>
          <p:cNvSpPr txBox="1"/>
          <p:nvPr/>
        </p:nvSpPr>
        <p:spPr>
          <a:xfrm>
            <a:off x="7205702" y="5667939"/>
            <a:ext cx="1195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IN PROGRESS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E73D25D-1409-4029-AAAC-A52209A87DCA}"/>
              </a:ext>
            </a:extLst>
          </p:cNvPr>
          <p:cNvSpPr txBox="1"/>
          <p:nvPr/>
        </p:nvSpPr>
        <p:spPr>
          <a:xfrm>
            <a:off x="7911181" y="4993685"/>
            <a:ext cx="1195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IN PROGRESS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B62D2DA-2191-4C35-8FBA-80F895C817BC}"/>
              </a:ext>
            </a:extLst>
          </p:cNvPr>
          <p:cNvSpPr txBox="1"/>
          <p:nvPr/>
        </p:nvSpPr>
        <p:spPr>
          <a:xfrm>
            <a:off x="6350538" y="3910703"/>
            <a:ext cx="1195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IN PROGRESS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95EE35F-10D8-4002-B17C-EB2B3F021E26}"/>
              </a:ext>
            </a:extLst>
          </p:cNvPr>
          <p:cNvSpPr txBox="1"/>
          <p:nvPr/>
        </p:nvSpPr>
        <p:spPr>
          <a:xfrm>
            <a:off x="1907704" y="3717032"/>
            <a:ext cx="1195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IN PROGRESS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BB6B20C-4E16-40F1-AEE1-CCB5B0D40D1B}"/>
              </a:ext>
            </a:extLst>
          </p:cNvPr>
          <p:cNvSpPr txBox="1"/>
          <p:nvPr/>
        </p:nvSpPr>
        <p:spPr>
          <a:xfrm>
            <a:off x="7803428" y="3243123"/>
            <a:ext cx="1195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IN PROGRESS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6739804-2838-4DBE-91A4-BC1573CB7299}"/>
              </a:ext>
            </a:extLst>
          </p:cNvPr>
          <p:cNvSpPr txBox="1"/>
          <p:nvPr/>
        </p:nvSpPr>
        <p:spPr>
          <a:xfrm>
            <a:off x="3982535" y="2852936"/>
            <a:ext cx="1195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B050"/>
                </a:solidFill>
                <a:latin typeface="Cambria" pitchFamily="18" charset="0"/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21740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7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1"/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Current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RF </a:t>
            </a:r>
            <a:r>
              <a:rPr lang="pl-PL" sz="2400" b="1" dirty="0" err="1">
                <a:solidFill>
                  <a:srgbClr val="FFFFFF"/>
                </a:solidFill>
                <a:latin typeface="Cambria" pitchFamily="18" charset="0"/>
              </a:rPr>
              <a:t>Projects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259C8B0-8152-447B-97BD-70F9E625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9E16AC38-C89C-4593-B0D0-8BD8A6C8BE0C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514DE189-859D-4F3A-9EB6-1B307C80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8C8CD6E5-494F-49DD-BAE7-82AD21B3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79E4356A-3397-41CC-A837-F12C8926B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55" y="1069409"/>
            <a:ext cx="571681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Tune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measurement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device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</a:p>
          <a:p>
            <a:endParaRPr lang="pl-PL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  <a:latin typeface="Cambria" pitchFamily="18" charset="0"/>
              </a:rPr>
              <a:t>Built based on documentation from Max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Lab</a:t>
            </a:r>
            <a:r>
              <a:rPr lang="en-US" dirty="0">
                <a:solidFill>
                  <a:srgbClr val="003399"/>
                </a:solidFill>
                <a:latin typeface="Cambria" pitchFamily="18" charset="0"/>
              </a:rPr>
              <a:t> with own modifications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Stripline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feeding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network and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reciever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network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operational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The set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up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is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currently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under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tests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and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is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going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to be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implemented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next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weeks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The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controll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GUI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should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be re-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build</a:t>
            </a:r>
            <a:endParaRPr lang="pl-PL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</p:txBody>
      </p:sp>
      <p:pic>
        <p:nvPicPr>
          <p:cNvPr id="18" name="Symbol zastępczy zawartości 4">
            <a:extLst>
              <a:ext uri="{FF2B5EF4-FFF2-40B4-BE49-F238E27FC236}">
                <a16:creationId xmlns:a16="http://schemas.microsoft.com/office/drawing/2014/main" id="{9D28340D-143C-40C2-AC27-CF830AEC1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2" y="3887693"/>
            <a:ext cx="3983937" cy="2109144"/>
          </a:xfr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FD9A85C-3083-4A01-AA87-B7D74129A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477" y="1069409"/>
            <a:ext cx="2563300" cy="2075052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8F9139-F9D1-420E-AFE5-654436BD36AA}"/>
              </a:ext>
            </a:extLst>
          </p:cNvPr>
          <p:cNvSpPr txBox="1"/>
          <p:nvPr/>
        </p:nvSpPr>
        <p:spPr>
          <a:xfrm>
            <a:off x="8244408" y="58781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Obraz 5" descr="Obraz zawierający stół&#10;&#10;Opis wygenerowany automatycznie">
            <a:extLst>
              <a:ext uri="{FF2B5EF4-FFF2-40B4-BE49-F238E27FC236}">
                <a16:creationId xmlns:a16="http://schemas.microsoft.com/office/drawing/2014/main" id="{6F33FD2C-45DB-495A-90CE-A4691EA7E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3254627"/>
            <a:ext cx="3597696" cy="32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3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1"/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Current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RF </a:t>
            </a:r>
            <a:r>
              <a:rPr lang="pl-PL" sz="2400" b="1" dirty="0" err="1">
                <a:solidFill>
                  <a:srgbClr val="FFFFFF"/>
                </a:solidFill>
                <a:latin typeface="Cambria" pitchFamily="18" charset="0"/>
              </a:rPr>
              <a:t>Projects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259C8B0-8152-447B-97BD-70F9E625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9E16AC38-C89C-4593-B0D0-8BD8A6C8BE0C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514DE189-859D-4F3A-9EB6-1B307C80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8C8CD6E5-494F-49DD-BAE7-82AD21B3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935BE3C-B3EE-4D67-80A8-D87CC84F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584965"/>
            <a:ext cx="3038120" cy="2240990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8F9139-F9D1-420E-AFE5-654436BD36AA}"/>
              </a:ext>
            </a:extLst>
          </p:cNvPr>
          <p:cNvSpPr txBox="1"/>
          <p:nvPr/>
        </p:nvSpPr>
        <p:spPr>
          <a:xfrm>
            <a:off x="8244408" y="58781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0292835-BB7F-4F35-BA8F-3E87C62FF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69568"/>
            <a:ext cx="4932040" cy="3493246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44367C36-5F81-4B63-911C-54C53236F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73" y="1069202"/>
            <a:ext cx="57168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Four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channel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arc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detector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(for a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circulator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100MHz).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Design</a:t>
            </a:r>
            <a:r>
              <a:rPr lang="pl-PL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based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on AFT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device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Custom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schematic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and PCB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PCB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project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is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ready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for the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production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order.</a:t>
            </a:r>
          </a:p>
        </p:txBody>
      </p:sp>
    </p:spTree>
    <p:extLst>
      <p:ext uri="{BB962C8B-B14F-4D97-AF65-F5344CB8AC3E}">
        <p14:creationId xmlns:p14="http://schemas.microsoft.com/office/powerpoint/2010/main" val="2271705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1"/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Current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RF </a:t>
            </a:r>
            <a:r>
              <a:rPr lang="pl-PL" sz="2400" b="1" dirty="0" err="1">
                <a:solidFill>
                  <a:srgbClr val="FFFFFF"/>
                </a:solidFill>
                <a:latin typeface="Cambria" pitchFamily="18" charset="0"/>
              </a:rPr>
              <a:t>Projects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259C8B0-8152-447B-97BD-70F9E625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9E16AC38-C89C-4593-B0D0-8BD8A6C8BE0C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514DE189-859D-4F3A-9EB6-1B307C80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8C8CD6E5-494F-49DD-BAE7-82AD21B3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58F9139-F9D1-420E-AFE5-654436BD36AA}"/>
              </a:ext>
            </a:extLst>
          </p:cNvPr>
          <p:cNvSpPr txBox="1"/>
          <p:nvPr/>
        </p:nvSpPr>
        <p:spPr>
          <a:xfrm>
            <a:off x="8244408" y="58781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7447AC7A-5A88-49DA-80C3-2EBD4041B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10" y="1047542"/>
            <a:ext cx="413304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Phase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shifters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for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Linac</a:t>
            </a:r>
            <a:endParaRPr lang="pl-PL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pl-PL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We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don’t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have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any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spare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Last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failure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Custom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schematic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and PCB design</a:t>
            </a:r>
          </a:p>
          <a:p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</p:txBody>
      </p:sp>
      <p:pic>
        <p:nvPicPr>
          <p:cNvPr id="5" name="Obraz 4" descr="Obraz zawierający tekst, sprzęt elektroniczny, obwód&#10;&#10;Opis wygenerowany automatycznie">
            <a:extLst>
              <a:ext uri="{FF2B5EF4-FFF2-40B4-BE49-F238E27FC236}">
                <a16:creationId xmlns:a16="http://schemas.microsoft.com/office/drawing/2014/main" id="{AC327FCD-1197-440C-A172-42A628C20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5" y="3102011"/>
            <a:ext cx="3772152" cy="3145469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201DBAE-1357-484E-A58B-61E148765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44" y="1350484"/>
            <a:ext cx="3960440" cy="3103793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39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3767485"/>
            <a:ext cx="41115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3399"/>
                </a:solidFill>
                <a:latin typeface="Cambria" pitchFamily="18" charset="0"/>
              </a:rPr>
              <a:t>RF system already tested.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3399"/>
                </a:solidFill>
                <a:latin typeface="Cambria" pitchFamily="18" charset="0"/>
              </a:rPr>
              <a:t>f~14MHz, RF power ~20W (will be changed)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3399"/>
                </a:solidFill>
                <a:latin typeface="Cambria" pitchFamily="18" charset="0"/>
              </a:rPr>
              <a:t>Waiting for functionality test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s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forseen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soon</a:t>
            </a:r>
            <a:endParaRPr lang="en-GB" sz="14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pic>
        <p:nvPicPr>
          <p:cNvPr id="3" name="Obraz 2" descr="Obraz zawierający wewnątrz, silnik&#10;&#10;Opis wygenerowany automatycznie">
            <a:extLst>
              <a:ext uri="{FF2B5EF4-FFF2-40B4-BE49-F238E27FC236}">
                <a16:creationId xmlns:a16="http://schemas.microsoft.com/office/drawing/2014/main" id="{1066CE3E-B92F-4B22-B984-B4B0A7855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87" y="4517485"/>
            <a:ext cx="2458236" cy="1843677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 descr="Obraz zawierający wewnątrz, projektor, sprzęt, silnik&#10;&#10;Opis wygenerowany automatycznie">
            <a:extLst>
              <a:ext uri="{FF2B5EF4-FFF2-40B4-BE49-F238E27FC236}">
                <a16:creationId xmlns:a16="http://schemas.microsoft.com/office/drawing/2014/main" id="{EC9A3A9F-6FDD-4FE6-AA6D-1B690CD95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1" y="4517486"/>
            <a:ext cx="2458236" cy="1843677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Symbol zastępczy daty 14">
            <a:extLst>
              <a:ext uri="{FF2B5EF4-FFF2-40B4-BE49-F238E27FC236}">
                <a16:creationId xmlns:a16="http://schemas.microsoft.com/office/drawing/2014/main" id="{6250B5A1-7F67-4FD9-BECF-85237584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4144CC-E7ED-4BEE-8395-3994AF0D0D4E}" type="datetime1">
              <a:rPr lang="pl-PL" smtClean="0"/>
              <a:t>08.11.2021</a:t>
            </a:fld>
            <a:endParaRPr lang="en-US"/>
          </a:p>
        </p:txBody>
      </p:sp>
      <p:sp>
        <p:nvSpPr>
          <p:cNvPr id="16" name="Symbol zastępczy stopki 15">
            <a:extLst>
              <a:ext uri="{FF2B5EF4-FFF2-40B4-BE49-F238E27FC236}">
                <a16:creationId xmlns:a16="http://schemas.microsoft.com/office/drawing/2014/main" id="{0E876BB9-F843-4AC8-AD21-69A3E6B30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CF38D550-71E4-426F-B21B-0A208C92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E6D12A30-2BF8-4EA4-954B-18AF6E633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Current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RF </a:t>
            </a:r>
            <a:r>
              <a:rPr lang="pl-PL" sz="2400" b="1" dirty="0" err="1">
                <a:solidFill>
                  <a:srgbClr val="FFFFFF"/>
                </a:solidFill>
                <a:latin typeface="Cambria" pitchFamily="18" charset="0"/>
              </a:rPr>
              <a:t>Projects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85D0B57-4992-45E5-9DEF-F24321CA5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68" y="992461"/>
            <a:ext cx="57745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Plasma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cleaning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chamber</a:t>
            </a:r>
            <a:endParaRPr lang="pl-PL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Project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owner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: Tomasz Sobol –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Phelix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beamline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, Solaris.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4C7802-5749-4870-BA10-66F8C1CBACE7}"/>
              </a:ext>
            </a:extLst>
          </p:cNvPr>
          <p:cNvSpPr txBox="1"/>
          <p:nvPr/>
        </p:nvSpPr>
        <p:spPr>
          <a:xfrm>
            <a:off x="251520" y="1638792"/>
            <a:ext cx="8638257" cy="203132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plasma cleaning station will mainly used to clean the optical components used in the beamlines, from carbon contamination. The plasma generated in the chamber will allow 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en-GB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remov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GB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carbon layers in a controlled manner, potentially restoring the basic parameters.</a:t>
            </a:r>
          </a:p>
          <a:p>
            <a:r>
              <a:rPr lang="en-GB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Two ways of cleaning 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Chemical cleaning – Nitrogen/Oxygen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Chemical/ mechanical cleaning – 95%-99% of Nitrogen, 1%-5% noble gas (Argon)</a:t>
            </a:r>
          </a:p>
        </p:txBody>
      </p:sp>
      <p:pic>
        <p:nvPicPr>
          <p:cNvPr id="7" name="Obraz 6" descr="Obraz zawierający wewnątrz&#10;&#10;Opis wygenerowany automatycznie">
            <a:extLst>
              <a:ext uri="{FF2B5EF4-FFF2-40B4-BE49-F238E27FC236}">
                <a16:creationId xmlns:a16="http://schemas.microsoft.com/office/drawing/2014/main" id="{6A6D631B-6EDD-449B-8CFC-2356E89AA8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814706" y="4367640"/>
            <a:ext cx="2887626" cy="1628621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980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4145" y="1042281"/>
            <a:ext cx="55899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Trasmitter</a:t>
            </a:r>
            <a:r>
              <a:rPr lang="en-GB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failure.</a:t>
            </a:r>
          </a:p>
          <a:p>
            <a:endParaRPr lang="en-GB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Amplifiers </a:t>
            </a:r>
            <a:r>
              <a:rPr lang="en-GB" dirty="0" err="1">
                <a:solidFill>
                  <a:srgbClr val="003399"/>
                </a:solidFill>
                <a:latin typeface="Cambria" pitchFamily="18" charset="0"/>
              </a:rPr>
              <a:t>notori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o</a:t>
            </a:r>
            <a:r>
              <a:rPr lang="en-GB" dirty="0" err="1">
                <a:solidFill>
                  <a:srgbClr val="003399"/>
                </a:solidFill>
                <a:latin typeface="Cambria" pitchFamily="18" charset="0"/>
              </a:rPr>
              <a:t>usly</a:t>
            </a: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 fail due to PSU. Rarely for other reason.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Harmless problems with a control unit 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75C0FC1-3AA5-4130-BC18-F6776F36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092253"/>
            <a:ext cx="3213720" cy="1491632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 descr="Obraz zawierający tekst, młynarz&#10;&#10;Opis wygenerowany automatycznie">
            <a:extLst>
              <a:ext uri="{FF2B5EF4-FFF2-40B4-BE49-F238E27FC236}">
                <a16:creationId xmlns:a16="http://schemas.microsoft.com/office/drawing/2014/main" id="{FCC9F843-D36B-401B-8828-1FDB3FDE9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27" y="3115434"/>
            <a:ext cx="3213720" cy="2410290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B1D8F9A-23A1-41DF-8F9A-0EB9E4816F7B}"/>
              </a:ext>
            </a:extLst>
          </p:cNvPr>
          <p:cNvSpPr txBox="1"/>
          <p:nvPr/>
        </p:nvSpPr>
        <p:spPr>
          <a:xfrm>
            <a:off x="175589" y="3660754"/>
            <a:ext cx="56925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Purchased warranty extension to March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Purchased a spare power supply module for the 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The spare transmitter, circulator, load and RF Cavity is included in a </a:t>
            </a:r>
            <a:r>
              <a:rPr lang="en-GB" dirty="0" err="1">
                <a:solidFill>
                  <a:srgbClr val="003399"/>
                </a:solidFill>
                <a:latin typeface="Cambria" pitchFamily="18" charset="0"/>
              </a:rPr>
              <a:t>bu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d</a:t>
            </a: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get plan for 2021-2025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057BEBF-FF9B-411F-8F56-1A884D7EEB02}"/>
              </a:ext>
            </a:extLst>
          </p:cNvPr>
          <p:cNvSpPr txBox="1"/>
          <p:nvPr/>
        </p:nvSpPr>
        <p:spPr>
          <a:xfrm>
            <a:off x="467544" y="2644168"/>
            <a:ext cx="5112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Plan for build test stand at Solaris in order to diagnose and repair the</a:t>
            </a:r>
            <a:r>
              <a:rPr lang="en-GB" strike="sngStrike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PHR amplifier modules</a:t>
            </a:r>
          </a:p>
        </p:txBody>
      </p:sp>
      <p:sp>
        <p:nvSpPr>
          <p:cNvPr id="17" name="Symbol zastępczy daty 16">
            <a:extLst>
              <a:ext uri="{FF2B5EF4-FFF2-40B4-BE49-F238E27FC236}">
                <a16:creationId xmlns:a16="http://schemas.microsoft.com/office/drawing/2014/main" id="{9F392D6A-8BCB-42A3-BF17-912BA0AC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A4D023-C092-4222-B205-2FCC7BF2F294}" type="datetime1">
              <a:rPr lang="pl-PL" smtClean="0"/>
              <a:t>08.11.2021</a:t>
            </a:fld>
            <a:endParaRPr lang="en-US"/>
          </a:p>
        </p:txBody>
      </p:sp>
      <p:sp>
        <p:nvSpPr>
          <p:cNvPr id="18" name="Symbol zastępczy stopki 17">
            <a:extLst>
              <a:ext uri="{FF2B5EF4-FFF2-40B4-BE49-F238E27FC236}">
                <a16:creationId xmlns:a16="http://schemas.microsoft.com/office/drawing/2014/main" id="{D4A42FBE-8267-43E5-8501-B29A4871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9" name="Symbol zastępczy numeru slajdu 18">
            <a:extLst>
              <a:ext uri="{FF2B5EF4-FFF2-40B4-BE49-F238E27FC236}">
                <a16:creationId xmlns:a16="http://schemas.microsoft.com/office/drawing/2014/main" id="{32C69A22-76F1-44FD-8D00-4AF092CC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36A1DB78-8E05-4E44-BCC4-B0ED6E54C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852C109-CE40-460B-9A1E-3BDC48873B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9532" y="2198017"/>
            <a:ext cx="4464496" cy="2673005"/>
          </a:xfrm>
          <a:prstGeom prst="rect">
            <a:avLst/>
          </a:prstGeom>
          <a:noFill/>
          <a:ln>
            <a:solidFill>
              <a:srgbClr val="000099"/>
            </a:solidFill>
            <a:prstDash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938B0CE-FC56-48A0-9128-D672DBA33D3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11960" y="3645024"/>
            <a:ext cx="4355976" cy="2451997"/>
          </a:xfrm>
          <a:prstGeom prst="rect">
            <a:avLst/>
          </a:prstGeom>
          <a:noFill/>
          <a:ln>
            <a:solidFill>
              <a:srgbClr val="000099"/>
            </a:solidFill>
            <a:prstDash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Symbol zastępczy daty 12">
            <a:extLst>
              <a:ext uri="{FF2B5EF4-FFF2-40B4-BE49-F238E27FC236}">
                <a16:creationId xmlns:a16="http://schemas.microsoft.com/office/drawing/2014/main" id="{37C7A021-6D8C-4119-B556-F39835E1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65C946-3E9C-471D-83A9-20F1F97F17E6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B2B82A0F-ABB5-48D7-8561-D2E6575C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6596358"/>
            <a:ext cx="4176464" cy="261641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269A6380-79CE-4EC4-81C0-A625329D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C78DF1E3-A48D-4B53-9BDF-4584577B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88" y="1072991"/>
            <a:ext cx="48527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2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Trasmitter</a:t>
            </a:r>
            <a:r>
              <a:rPr lang="pl-PL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sz="2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</a:t>
            </a:r>
            <a:r>
              <a:rPr lang="pl-PL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</a:t>
            </a:r>
            <a:r>
              <a:rPr lang="pl-PL" sz="2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February</a:t>
            </a:r>
            <a:r>
              <a:rPr lang="pl-PL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2021)</a:t>
            </a:r>
          </a:p>
          <a:p>
            <a:endParaRPr lang="pl-PL" sz="20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AA8F561-05EC-4974-A518-B412A8952443}"/>
              </a:ext>
            </a:extLst>
          </p:cNvPr>
          <p:cNvSpPr txBox="1"/>
          <p:nvPr/>
        </p:nvSpPr>
        <p:spPr>
          <a:xfrm>
            <a:off x="539552" y="1602708"/>
            <a:ext cx="6624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The first symptoms of a fault (high power peaks)</a:t>
            </a: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FB97358B-066E-4DF4-AEFC-7C11B94D7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B320FE2-7B54-4D9B-AECD-E6B5714A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1873B7-132A-4657-8D51-16C88016CB70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A77E42B8-3ED7-423B-B3EA-F2CB8061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AF471005-051F-4C3C-8376-4D350E8D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B3FE436-7D0A-4CD4-9C20-EA5D81273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88" y="1072991"/>
            <a:ext cx="48527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2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Trasmitter</a:t>
            </a:r>
            <a:r>
              <a:rPr lang="pl-PL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sz="2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</a:t>
            </a:r>
            <a:r>
              <a:rPr lang="pl-PL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</a:t>
            </a:r>
            <a:r>
              <a:rPr lang="pl-PL" sz="2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February</a:t>
            </a:r>
            <a:r>
              <a:rPr lang="pl-PL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2021)</a:t>
            </a:r>
          </a:p>
          <a:p>
            <a:endParaRPr lang="pl-PL" sz="20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CA1870F2-EA39-4A6C-8C3B-A7A084F1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44" y="1443999"/>
            <a:ext cx="63712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600" dirty="0">
                <a:solidFill>
                  <a:srgbClr val="003399"/>
                </a:solidFill>
                <a:latin typeface="Cambria" pitchFamily="18" charset="0"/>
              </a:rPr>
              <a:t>Diagnose RF systems and looking for a reason of fault.</a:t>
            </a:r>
          </a:p>
          <a:p>
            <a:r>
              <a:rPr lang="en-GB" sz="1600" dirty="0">
                <a:solidFill>
                  <a:srgbClr val="003399"/>
                </a:solidFill>
                <a:latin typeface="Cambria" pitchFamily="18" charset="0"/>
              </a:rPr>
              <a:t>       - LLRF – replaced power supply module in </a:t>
            </a:r>
            <a:r>
              <a:rPr lang="en-GB" sz="1600" dirty="0" err="1">
                <a:solidFill>
                  <a:srgbClr val="003399"/>
                </a:solidFill>
                <a:latin typeface="Cambria" pitchFamily="18" charset="0"/>
              </a:rPr>
              <a:t>Nutaq</a:t>
            </a:r>
            <a:r>
              <a:rPr lang="en-GB" sz="16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en-GB" sz="1600" dirty="0" err="1">
                <a:solidFill>
                  <a:srgbClr val="003399"/>
                </a:solidFill>
                <a:latin typeface="Cambria" pitchFamily="18" charset="0"/>
              </a:rPr>
              <a:t>picodigitizer</a:t>
            </a:r>
            <a:endParaRPr lang="en-GB" sz="1600" dirty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en-GB" sz="1600" dirty="0">
                <a:solidFill>
                  <a:srgbClr val="003399"/>
                </a:solidFill>
                <a:latin typeface="Cambria" pitchFamily="18" charset="0"/>
              </a:rPr>
              <a:t>       - Coaxial line (checking connections, cleaning inside a pipes)</a:t>
            </a:r>
          </a:p>
          <a:p>
            <a:r>
              <a:rPr lang="en-GB" sz="1600" dirty="0">
                <a:solidFill>
                  <a:srgbClr val="003399"/>
                </a:solidFill>
                <a:latin typeface="Cambria" pitchFamily="18" charset="0"/>
              </a:rPr>
              <a:t>       - Transmitter (power sensor calibration, test with load)</a:t>
            </a:r>
          </a:p>
          <a:p>
            <a:r>
              <a:rPr lang="en-GB" sz="1600" b="1" dirty="0">
                <a:solidFill>
                  <a:srgbClr val="003399"/>
                </a:solidFill>
                <a:latin typeface="Cambria" pitchFamily="18" charset="0"/>
              </a:rPr>
              <a:t>       </a:t>
            </a:r>
          </a:p>
        </p:txBody>
      </p:sp>
      <p:pic>
        <p:nvPicPr>
          <p:cNvPr id="16" name="Obraz 15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36140C95-93A5-4A7F-B701-97AA56E31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14591"/>
            <a:ext cx="1941513" cy="1095013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C36884D-DE6A-4887-B92D-7D039B72F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146" y="4458045"/>
            <a:ext cx="2495310" cy="1403612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Obraz 17" descr="Obraz zawierający podłoże, budynek, sąsiadująco, kafelek&#10;&#10;Opis wygenerowany automatycznie">
            <a:extLst>
              <a:ext uri="{FF2B5EF4-FFF2-40B4-BE49-F238E27FC236}">
                <a16:creationId xmlns:a16="http://schemas.microsoft.com/office/drawing/2014/main" id="{61E4C08A-78D3-4A1B-807E-442EC8A35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01" y="3912196"/>
            <a:ext cx="4536504" cy="2486488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9CBF3D6-B2E6-415B-B153-748B8C9AF36B}"/>
              </a:ext>
            </a:extLst>
          </p:cNvPr>
          <p:cNvSpPr txBox="1"/>
          <p:nvPr/>
        </p:nvSpPr>
        <p:spPr>
          <a:xfrm>
            <a:off x="655389" y="2635453"/>
            <a:ext cx="8234387" cy="1169551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test with the circulator with shorted output port and RF power directed to the load, caused arcs </a:t>
            </a:r>
            <a:r>
              <a:rPr lang="en-GB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GB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side the circulator.</a:t>
            </a:r>
          </a:p>
          <a:p>
            <a:r>
              <a:rPr lang="en-GB" sz="1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circulator has been damaged!</a:t>
            </a:r>
            <a:endParaRPr lang="pl-PL" sz="14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 suspect that the original cause of the damage was previous problems with unsealing and leakage of cooling water, and subsequent acid contamination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73ED882-E244-4B0B-8772-AB74A443B9DD}"/>
              </a:ext>
            </a:extLst>
          </p:cNvPr>
          <p:cNvSpPr txBox="1"/>
          <p:nvPr/>
        </p:nvSpPr>
        <p:spPr>
          <a:xfrm>
            <a:off x="695351" y="5460721"/>
            <a:ext cx="6307754" cy="954107"/>
          </a:xfrm>
          <a:prstGeom prst="rect">
            <a:avLst/>
          </a:prstGeom>
          <a:solidFill>
            <a:schemeClr val="bg1">
              <a:alpha val="72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3399"/>
                </a:solidFill>
                <a:latin typeface="Cambria" pitchFamily="18" charset="0"/>
              </a:rPr>
              <a:t>Attempting to repair and ordering ferrite modules by ourself. </a:t>
            </a:r>
          </a:p>
          <a:p>
            <a:r>
              <a:rPr lang="en-GB" sz="1400" dirty="0">
                <a:solidFill>
                  <a:srgbClr val="003399"/>
                </a:solidFill>
                <a:latin typeface="Cambria" pitchFamily="18" charset="0"/>
              </a:rPr>
              <a:t>        - AFT did not want to sell these modules.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3399"/>
                </a:solidFill>
                <a:latin typeface="Cambria" pitchFamily="18" charset="0"/>
              </a:rPr>
              <a:t>Decision was taken to repair it in AFT factory.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3399"/>
                </a:solidFill>
                <a:latin typeface="Cambria" pitchFamily="18" charset="0"/>
              </a:rPr>
              <a:t>In the near future new isolator is planned to be purchased. (2022 – 2025).</a:t>
            </a: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C876D86D-649C-4497-BD5F-A4E151406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pic>
        <p:nvPicPr>
          <p:cNvPr id="3" name="Obraz 2" descr="Obraz zawierający wewnątrz, brudne&#10;&#10;Opis wygenerowany automatycznie">
            <a:extLst>
              <a:ext uri="{FF2B5EF4-FFF2-40B4-BE49-F238E27FC236}">
                <a16:creationId xmlns:a16="http://schemas.microsoft.com/office/drawing/2014/main" id="{E886A066-CBCB-4F14-A2DB-E2E0E1E18F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80" y="3912196"/>
            <a:ext cx="1520217" cy="1140163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 descr="Obraz zawierający wewnątrz, gotowane&#10;&#10;Opis wygenerowany automatycznie">
            <a:extLst>
              <a:ext uri="{FF2B5EF4-FFF2-40B4-BE49-F238E27FC236}">
                <a16:creationId xmlns:a16="http://schemas.microsoft.com/office/drawing/2014/main" id="{875D8E5B-32D5-4941-A7CA-892676440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79" y="5194611"/>
            <a:ext cx="1520217" cy="1140163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57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B320FE2-7B54-4D9B-AECD-E6B5714A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1873B7-132A-4657-8D51-16C88016CB70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A77E42B8-3ED7-423B-B3EA-F2CB8061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AF471005-051F-4C3C-8376-4D350E8D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FA5CBA4-60A1-4BA6-8E5A-0DDFDA58D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89" y="1072991"/>
            <a:ext cx="31965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Trasmitter</a:t>
            </a:r>
            <a:r>
              <a:rPr lang="pl-PL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sz="1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</a:t>
            </a:r>
            <a:r>
              <a:rPr lang="pl-PL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</a:t>
            </a:r>
            <a:r>
              <a:rPr lang="pl-PL" sz="1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February</a:t>
            </a:r>
            <a:r>
              <a:rPr lang="pl-PL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2021)</a:t>
            </a:r>
          </a:p>
          <a:p>
            <a:endParaRPr lang="pl-PL" sz="14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4E1DC46-BFAD-4292-809F-771C83F882F3}"/>
              </a:ext>
            </a:extLst>
          </p:cNvPr>
          <p:cNvSpPr txBox="1"/>
          <p:nvPr/>
        </p:nvSpPr>
        <p:spPr>
          <a:xfrm>
            <a:off x="303633" y="1411545"/>
            <a:ext cx="7560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After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the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repairs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of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isolator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by AFT (May 2021), problem was not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resolved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! 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  <a:sym typeface="Wingdings" panose="05000000000000000000" pitchFamily="2" charset="2"/>
              </a:rPr>
              <a:t></a:t>
            </a: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A832306-355F-450D-B3BE-AB470ED8DEBB}"/>
              </a:ext>
            </a:extLst>
          </p:cNvPr>
          <p:cNvSpPr txBox="1"/>
          <p:nvPr/>
        </p:nvSpPr>
        <p:spPr>
          <a:xfrm>
            <a:off x="333001" y="1780877"/>
            <a:ext cx="6344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Last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suspect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–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Directional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Power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Coupler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in the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second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cavity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.</a:t>
            </a:r>
            <a:endParaRPr lang="pl-PL" sz="14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8B831F3-C81A-4ED9-9B45-8DB7F9C903D9}"/>
              </a:ext>
            </a:extLst>
          </p:cNvPr>
          <p:cNvSpPr txBox="1"/>
          <p:nvPr/>
        </p:nvSpPr>
        <p:spPr>
          <a:xfrm>
            <a:off x="302216" y="2136004"/>
            <a:ext cx="762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Replacement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of PC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has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been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scheduled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for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summer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’21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shutdown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DD5E11F-F2AE-4AA2-8929-DA2E64805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16" y="2523719"/>
            <a:ext cx="8572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Complicated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task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-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never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done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before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by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existing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team –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lack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of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basic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knowledge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Measurements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done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before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replacement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(high temp,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low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temp, Vacuum and no Vacuum)</a:t>
            </a:r>
          </a:p>
        </p:txBody>
      </p:sp>
      <p:sp>
        <p:nvSpPr>
          <p:cNvPr id="25" name="Prostokąt 1">
            <a:extLst>
              <a:ext uri="{FF2B5EF4-FFF2-40B4-BE49-F238E27FC236}">
                <a16:creationId xmlns:a16="http://schemas.microsoft.com/office/drawing/2014/main" id="{6B090B65-B0EA-4710-9D9E-C1BBE2128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grpSp>
        <p:nvGrpSpPr>
          <p:cNvPr id="1043" name="Grupa 1042">
            <a:extLst>
              <a:ext uri="{FF2B5EF4-FFF2-40B4-BE49-F238E27FC236}">
                <a16:creationId xmlns:a16="http://schemas.microsoft.com/office/drawing/2014/main" id="{1292D4C6-67BC-44B6-A6B0-8F482CE4CAB3}"/>
              </a:ext>
            </a:extLst>
          </p:cNvPr>
          <p:cNvGrpSpPr/>
          <p:nvPr/>
        </p:nvGrpSpPr>
        <p:grpSpPr>
          <a:xfrm>
            <a:off x="647238" y="3527237"/>
            <a:ext cx="7813190" cy="2712472"/>
            <a:chOff x="647238" y="3527237"/>
            <a:chExt cx="7813190" cy="271247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Rohde &amp; Schwarz ZNB8 9 kHz to 8.5 GHz Vector Network Analyzer 2 ports">
              <a:extLst>
                <a:ext uri="{FF2B5EF4-FFF2-40B4-BE49-F238E27FC236}">
                  <a16:creationId xmlns:a16="http://schemas.microsoft.com/office/drawing/2014/main" id="{A8AAB479-43CB-4F33-8639-7A1240499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509" y="4057425"/>
              <a:ext cx="1962282" cy="108170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5">
              <a:extLst>
                <a:ext uri="{FF2B5EF4-FFF2-40B4-BE49-F238E27FC236}">
                  <a16:creationId xmlns:a16="http://schemas.microsoft.com/office/drawing/2014/main" id="{962A4606-9373-4F74-B7E7-72843ED9BE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6699" y="5799906"/>
              <a:ext cx="1570701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l-PL" sz="1400" dirty="0">
                  <a:solidFill>
                    <a:srgbClr val="003399"/>
                  </a:solidFill>
                  <a:latin typeface="Cambria" pitchFamily="18" charset="0"/>
                </a:rPr>
                <a:t>„N” -&gt;  6 1/8’ Port</a:t>
              </a:r>
            </a:p>
          </p:txBody>
        </p: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CDA87EE1-BCC0-4F3C-B504-C71F6BC73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9632" y="4941168"/>
              <a:ext cx="0" cy="350837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Łącznik prosty 28">
              <a:extLst>
                <a:ext uri="{FF2B5EF4-FFF2-40B4-BE49-F238E27FC236}">
                  <a16:creationId xmlns:a16="http://schemas.microsoft.com/office/drawing/2014/main" id="{4996469E-EB04-439B-BA44-C6DCCC364E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9632" y="5292005"/>
              <a:ext cx="4968552" cy="25723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" name="Owal 1023">
              <a:extLst>
                <a:ext uri="{FF2B5EF4-FFF2-40B4-BE49-F238E27FC236}">
                  <a16:creationId xmlns:a16="http://schemas.microsoft.com/office/drawing/2014/main" id="{8FFFD544-59C6-41AC-A7EC-0FBA81DF335B}"/>
                </a:ext>
              </a:extLst>
            </p:cNvPr>
            <p:cNvSpPr/>
            <p:nvPr/>
          </p:nvSpPr>
          <p:spPr>
            <a:xfrm>
              <a:off x="7020272" y="4598279"/>
              <a:ext cx="720078" cy="1388424"/>
            </a:xfrm>
            <a:prstGeom prst="ellipse">
              <a:avLst/>
            </a:prstGeom>
            <a:solidFill>
              <a:srgbClr val="C76539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7" name="Prostokąt 1026">
              <a:extLst>
                <a:ext uri="{FF2B5EF4-FFF2-40B4-BE49-F238E27FC236}">
                  <a16:creationId xmlns:a16="http://schemas.microsoft.com/office/drawing/2014/main" id="{D2C085E7-519E-4624-B7C4-FC2681E83048}"/>
                </a:ext>
              </a:extLst>
            </p:cNvPr>
            <p:cNvSpPr/>
            <p:nvPr/>
          </p:nvSpPr>
          <p:spPr>
            <a:xfrm>
              <a:off x="6858153" y="5104693"/>
              <a:ext cx="288032" cy="4320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Text Box 5">
              <a:extLst>
                <a:ext uri="{FF2B5EF4-FFF2-40B4-BE49-F238E27FC236}">
                  <a16:creationId xmlns:a16="http://schemas.microsoft.com/office/drawing/2014/main" id="{70961AC0-3609-45D7-B369-52E0F3A8D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238" y="3527237"/>
              <a:ext cx="2510608" cy="5232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l-PL" sz="1400" dirty="0">
                  <a:solidFill>
                    <a:srgbClr val="003399"/>
                  </a:solidFill>
                  <a:latin typeface="Cambria" pitchFamily="18" charset="0"/>
                </a:rPr>
                <a:t>R&amp;S </a:t>
              </a:r>
              <a:r>
                <a:rPr lang="pl-PL" sz="1400" dirty="0" err="1">
                  <a:solidFill>
                    <a:srgbClr val="003399"/>
                  </a:solidFill>
                  <a:latin typeface="Cambria" pitchFamily="18" charset="0"/>
                </a:rPr>
                <a:t>Vector</a:t>
              </a:r>
              <a:r>
                <a:rPr lang="pl-PL" sz="1400" dirty="0">
                  <a:solidFill>
                    <a:srgbClr val="003399"/>
                  </a:solidFill>
                  <a:latin typeface="Cambria" pitchFamily="18" charset="0"/>
                </a:rPr>
                <a:t> Network Analyzer 8.5GHz; 2 </a:t>
              </a:r>
              <a:r>
                <a:rPr lang="pl-PL" sz="1400" dirty="0" err="1">
                  <a:solidFill>
                    <a:srgbClr val="003399"/>
                  </a:solidFill>
                  <a:latin typeface="Cambria" pitchFamily="18" charset="0"/>
                </a:rPr>
                <a:t>ports</a:t>
              </a:r>
              <a:endParaRPr lang="pl-PL" sz="1400" dirty="0">
                <a:solidFill>
                  <a:srgbClr val="003399"/>
                </a:solidFill>
                <a:latin typeface="Cambria" pitchFamily="18" charset="0"/>
              </a:endParaRPr>
            </a:p>
          </p:txBody>
        </p:sp>
        <p:sp>
          <p:nvSpPr>
            <p:cNvPr id="40" name="Text Box 5">
              <a:extLst>
                <a:ext uri="{FF2B5EF4-FFF2-40B4-BE49-F238E27FC236}">
                  <a16:creationId xmlns:a16="http://schemas.microsoft.com/office/drawing/2014/main" id="{F29C1BB2-CC0F-4DEE-B87B-E66E4AFFDE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8184" y="3884282"/>
              <a:ext cx="1834450" cy="5232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l-PL" sz="1400" dirty="0" err="1">
                  <a:solidFill>
                    <a:srgbClr val="003399"/>
                  </a:solidFill>
                  <a:latin typeface="Cambria" pitchFamily="18" charset="0"/>
                </a:rPr>
                <a:t>Directional</a:t>
              </a:r>
              <a:r>
                <a:rPr lang="pl-PL" sz="1400" dirty="0">
                  <a:solidFill>
                    <a:srgbClr val="003399"/>
                  </a:solidFill>
                  <a:latin typeface="Cambria" pitchFamily="18" charset="0"/>
                </a:rPr>
                <a:t> Power </a:t>
              </a:r>
              <a:r>
                <a:rPr lang="pl-PL" sz="1400" dirty="0" err="1">
                  <a:solidFill>
                    <a:srgbClr val="003399"/>
                  </a:solidFill>
                  <a:latin typeface="Cambria" pitchFamily="18" charset="0"/>
                </a:rPr>
                <a:t>Coupler</a:t>
              </a:r>
              <a:endParaRPr lang="pl-PL" sz="1400" dirty="0">
                <a:solidFill>
                  <a:srgbClr val="003399"/>
                </a:solidFill>
                <a:latin typeface="Cambria" pitchFamily="18" charset="0"/>
              </a:endParaRPr>
            </a:p>
          </p:txBody>
        </p:sp>
        <p:sp>
          <p:nvSpPr>
            <p:cNvPr id="1032" name="Prostokąt 1031">
              <a:extLst>
                <a:ext uri="{FF2B5EF4-FFF2-40B4-BE49-F238E27FC236}">
                  <a16:creationId xmlns:a16="http://schemas.microsoft.com/office/drawing/2014/main" id="{195DCC38-4412-435B-A66D-8236ECA16B01}"/>
                </a:ext>
              </a:extLst>
            </p:cNvPr>
            <p:cNvSpPr/>
            <p:nvPr/>
          </p:nvSpPr>
          <p:spPr>
            <a:xfrm>
              <a:off x="6221017" y="5164854"/>
              <a:ext cx="287256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3" name="Prostokąt 1032">
              <a:extLst>
                <a:ext uri="{FF2B5EF4-FFF2-40B4-BE49-F238E27FC236}">
                  <a16:creationId xmlns:a16="http://schemas.microsoft.com/office/drawing/2014/main" id="{7C597B67-0BAE-4927-81F4-1301EA94262E}"/>
                </a:ext>
              </a:extLst>
            </p:cNvPr>
            <p:cNvSpPr/>
            <p:nvPr/>
          </p:nvSpPr>
          <p:spPr>
            <a:xfrm>
              <a:off x="6508274" y="5139132"/>
              <a:ext cx="349874" cy="3508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Text Box 5">
              <a:extLst>
                <a:ext uri="{FF2B5EF4-FFF2-40B4-BE49-F238E27FC236}">
                  <a16:creationId xmlns:a16="http://schemas.microsoft.com/office/drawing/2014/main" id="{B2A9D580-5611-4D31-A729-2DE376ECA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0350" y="5931932"/>
              <a:ext cx="720078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l-PL" sz="1400" dirty="0" err="1">
                  <a:solidFill>
                    <a:srgbClr val="003399"/>
                  </a:solidFill>
                  <a:latin typeface="Cambria" pitchFamily="18" charset="0"/>
                </a:rPr>
                <a:t>Cavity</a:t>
              </a:r>
              <a:endParaRPr lang="pl-PL" sz="1400" dirty="0">
                <a:solidFill>
                  <a:srgbClr val="003399"/>
                </a:solidFill>
                <a:latin typeface="Cambria" pitchFamily="18" charset="0"/>
              </a:endParaRPr>
            </a:p>
          </p:txBody>
        </p:sp>
        <p:sp>
          <p:nvSpPr>
            <p:cNvPr id="45" name="Text Box 5">
              <a:extLst>
                <a:ext uri="{FF2B5EF4-FFF2-40B4-BE49-F238E27FC236}">
                  <a16:creationId xmlns:a16="http://schemas.microsoft.com/office/drawing/2014/main" id="{71B7B092-82BF-4F65-8E15-74044B75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5715" y="4649670"/>
              <a:ext cx="1742558" cy="3077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l-PL" sz="1400" dirty="0">
                  <a:solidFill>
                    <a:srgbClr val="003399"/>
                  </a:solidFill>
                  <a:latin typeface="Cambria" pitchFamily="18" charset="0"/>
                </a:rPr>
                <a:t>6 1/8’’ </a:t>
              </a:r>
              <a:r>
                <a:rPr lang="pl-PL" sz="1400" dirty="0" err="1">
                  <a:solidFill>
                    <a:srgbClr val="003399"/>
                  </a:solidFill>
                  <a:latin typeface="Cambria" pitchFamily="18" charset="0"/>
                </a:rPr>
                <a:t>coaxial</a:t>
              </a:r>
              <a:r>
                <a:rPr lang="pl-PL" sz="1400" dirty="0">
                  <a:solidFill>
                    <a:srgbClr val="003399"/>
                  </a:solidFill>
                  <a:latin typeface="Cambria" pitchFamily="18" charset="0"/>
                </a:rPr>
                <a:t> </a:t>
              </a:r>
              <a:r>
                <a:rPr lang="pl-PL" sz="1400" dirty="0" err="1">
                  <a:solidFill>
                    <a:srgbClr val="003399"/>
                  </a:solidFill>
                  <a:latin typeface="Cambria" pitchFamily="18" charset="0"/>
                </a:rPr>
                <a:t>line</a:t>
              </a:r>
              <a:endParaRPr lang="pl-PL" sz="1400" dirty="0">
                <a:solidFill>
                  <a:srgbClr val="003399"/>
                </a:solidFill>
                <a:latin typeface="Cambria" pitchFamily="18" charset="0"/>
              </a:endParaRPr>
            </a:p>
          </p:txBody>
        </p:sp>
        <p:cxnSp>
          <p:nvCxnSpPr>
            <p:cNvPr id="1035" name="Łącznik prosty ze strzałką 1034">
              <a:extLst>
                <a:ext uri="{FF2B5EF4-FFF2-40B4-BE49-F238E27FC236}">
                  <a16:creationId xmlns:a16="http://schemas.microsoft.com/office/drawing/2014/main" id="{68EA7D1C-AB82-4F5E-89F5-D7D1E839EDA9}"/>
                </a:ext>
              </a:extLst>
            </p:cNvPr>
            <p:cNvCxnSpPr>
              <a:stCxn id="26" idx="0"/>
            </p:cNvCxnSpPr>
            <p:nvPr/>
          </p:nvCxnSpPr>
          <p:spPr>
            <a:xfrm flipV="1">
              <a:off x="5892050" y="5314550"/>
              <a:ext cx="472595" cy="485356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ze strzałką 47">
              <a:extLst>
                <a:ext uri="{FF2B5EF4-FFF2-40B4-BE49-F238E27FC236}">
                  <a16:creationId xmlns:a16="http://schemas.microsoft.com/office/drawing/2014/main" id="{C2210A5E-6021-41EC-8CCB-E9A6A82DF510}"/>
                </a:ext>
              </a:extLst>
            </p:cNvPr>
            <p:cNvCxnSpPr>
              <a:cxnSpLocks/>
            </p:cNvCxnSpPr>
            <p:nvPr/>
          </p:nvCxnSpPr>
          <p:spPr>
            <a:xfrm>
              <a:off x="6331211" y="4979433"/>
              <a:ext cx="350940" cy="28795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ze strzałką 52">
              <a:extLst>
                <a:ext uri="{FF2B5EF4-FFF2-40B4-BE49-F238E27FC236}">
                  <a16:creationId xmlns:a16="http://schemas.microsoft.com/office/drawing/2014/main" id="{9AC69A2B-8903-4973-85C8-1B10B4F155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2169" y="4407502"/>
              <a:ext cx="145539" cy="90704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Łącznik prosty ze strzałką 54">
              <a:extLst>
                <a:ext uri="{FF2B5EF4-FFF2-40B4-BE49-F238E27FC236}">
                  <a16:creationId xmlns:a16="http://schemas.microsoft.com/office/drawing/2014/main" id="{0AB850C5-6EED-427E-8E4C-94410743AD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68344" y="5424811"/>
              <a:ext cx="727633" cy="574203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258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B320FE2-7B54-4D9B-AECD-E6B5714A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1873B7-132A-4657-8D51-16C88016CB70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A77E42B8-3ED7-423B-B3EA-F2CB8061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AF471005-051F-4C3C-8376-4D350E8D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FA5CBA4-60A1-4BA6-8E5A-0DDFDA58D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89" y="1072991"/>
            <a:ext cx="31965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Trasmitter</a:t>
            </a:r>
            <a:r>
              <a:rPr lang="en-US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failure (February 2021)</a:t>
            </a:r>
          </a:p>
          <a:p>
            <a:endParaRPr lang="en-US" sz="14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4E1DC46-BFAD-4292-809F-771C83F882F3}"/>
              </a:ext>
            </a:extLst>
          </p:cNvPr>
          <p:cNvSpPr txBox="1"/>
          <p:nvPr/>
        </p:nvSpPr>
        <p:spPr>
          <a:xfrm>
            <a:off x="303633" y="1411545"/>
            <a:ext cx="7560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After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the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repairs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of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isolator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by AFT (May 2021), problem was not </a:t>
            </a:r>
            <a:r>
              <a:rPr lang="en-US" sz="1400" dirty="0">
                <a:solidFill>
                  <a:srgbClr val="003399"/>
                </a:solidFill>
                <a:latin typeface="Cambria" pitchFamily="18" charset="0"/>
              </a:rPr>
              <a:t>resolved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! 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  <a:sym typeface="Wingdings" panose="05000000000000000000" pitchFamily="2" charset="2"/>
              </a:rPr>
              <a:t></a:t>
            </a:r>
            <a:endParaRPr lang="pl-PL" sz="1400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A832306-355F-450D-B3BE-AB470ED8DEBB}"/>
              </a:ext>
            </a:extLst>
          </p:cNvPr>
          <p:cNvSpPr txBox="1"/>
          <p:nvPr/>
        </p:nvSpPr>
        <p:spPr>
          <a:xfrm>
            <a:off x="333001" y="1780877"/>
            <a:ext cx="6344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Last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suspect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–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Directional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Power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Coupler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in the </a:t>
            </a:r>
            <a:r>
              <a:rPr lang="en-US" sz="1400" dirty="0">
                <a:solidFill>
                  <a:srgbClr val="003399"/>
                </a:solidFill>
                <a:latin typeface="Cambria" pitchFamily="18" charset="0"/>
              </a:rPr>
              <a:t>second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itchFamily="18" charset="0"/>
              </a:rPr>
              <a:t>cavity</a:t>
            </a:r>
            <a:r>
              <a:rPr lang="pl-PL" sz="1400" dirty="0">
                <a:solidFill>
                  <a:srgbClr val="003399"/>
                </a:solidFill>
                <a:latin typeface="Cambria" pitchFamily="18" charset="0"/>
              </a:rPr>
              <a:t>.</a:t>
            </a:r>
            <a:endParaRPr lang="pl-PL" sz="14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8B831F3-C81A-4ED9-9B45-8DB7F9C903D9}"/>
              </a:ext>
            </a:extLst>
          </p:cNvPr>
          <p:cNvSpPr txBox="1"/>
          <p:nvPr/>
        </p:nvSpPr>
        <p:spPr>
          <a:xfrm>
            <a:off x="302216" y="2136004"/>
            <a:ext cx="762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99"/>
                </a:solidFill>
                <a:latin typeface="Cambria" pitchFamily="18" charset="0"/>
              </a:rPr>
              <a:t>Replacement of PC has been scheduled for summer ’21 shutdown.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DD5E11F-F2AE-4AA2-8929-DA2E64805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16" y="2523719"/>
            <a:ext cx="8572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  <a:latin typeface="Cambria" pitchFamily="18" charset="0"/>
              </a:rPr>
              <a:t>Complicated task - never done before by existing team – lack of basic knowledge.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  <a:latin typeface="Cambria" pitchFamily="18" charset="0"/>
              </a:rPr>
              <a:t>Measurements done before replacement (high temp, low temp, Vacuum and no Vacuum)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965668B-1284-4481-9644-01154A0F9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6" y="3166834"/>
            <a:ext cx="2195918" cy="16469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5CA045F1-00B7-478A-B503-96F6A0124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25" y="3166611"/>
            <a:ext cx="2195917" cy="16469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78F5C9C6-8F5A-4B24-8B0B-CA77B6C06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6" y="4982395"/>
            <a:ext cx="2195918" cy="1646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B3B0FB03-5363-436C-878E-4820A6D31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35" y="5012609"/>
            <a:ext cx="2195107" cy="16463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B33654A4-17AD-4142-89FA-57182EBD7F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81" y="5006241"/>
            <a:ext cx="2133600" cy="160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F125A922-849B-469C-B809-1D56AE0A3E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83" y="3155863"/>
            <a:ext cx="2174691" cy="16310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5" name="Prostokąt 1">
            <a:extLst>
              <a:ext uri="{FF2B5EF4-FFF2-40B4-BE49-F238E27FC236}">
                <a16:creationId xmlns:a16="http://schemas.microsoft.com/office/drawing/2014/main" id="{6B090B65-B0EA-4710-9D9E-C1BBE2128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4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"/>
          <p:cNvSpPr>
            <a:spLocks noChangeArrowheads="1"/>
          </p:cNvSpPr>
          <p:nvPr/>
        </p:nvSpPr>
        <p:spPr bwMode="auto">
          <a:xfrm>
            <a:off x="3635896" y="236636"/>
            <a:ext cx="2016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Outline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1000" y="1447800"/>
            <a:ext cx="8382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GB" b="1" dirty="0">
                <a:solidFill>
                  <a:srgbClr val="003399"/>
                </a:solidFill>
                <a:latin typeface="Cambria" pitchFamily="18" charset="0"/>
              </a:rPr>
              <a:t>Overview of Solaris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b="1" dirty="0">
                <a:solidFill>
                  <a:srgbClr val="003399"/>
                </a:solidFill>
                <a:latin typeface="Cambria" pitchFamily="18" charset="0"/>
              </a:rPr>
              <a:t>Current</a:t>
            </a:r>
            <a:r>
              <a:rPr lang="pl-PL" b="1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en-GB" b="1" dirty="0">
                <a:solidFill>
                  <a:srgbClr val="003399"/>
                </a:solidFill>
                <a:latin typeface="Cambria" pitchFamily="18" charset="0"/>
              </a:rPr>
              <a:t>RF projects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GB" b="1" dirty="0">
                <a:solidFill>
                  <a:srgbClr val="003399"/>
                </a:solidFill>
                <a:latin typeface="Cambria" pitchFamily="18" charset="0"/>
              </a:rPr>
              <a:t>Issues</a:t>
            </a:r>
          </a:p>
          <a:p>
            <a:pPr marL="342900" indent="-3429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GB" b="1" dirty="0">
                <a:solidFill>
                  <a:srgbClr val="003399"/>
                </a:solidFill>
                <a:latin typeface="Cambria" pitchFamily="18" charset="0"/>
              </a:rPr>
              <a:t>Future activities</a:t>
            </a:r>
          </a:p>
        </p:txBody>
      </p:sp>
      <p:sp>
        <p:nvSpPr>
          <p:cNvPr id="13" name="Symbol zastępczy daty 12">
            <a:extLst>
              <a:ext uri="{FF2B5EF4-FFF2-40B4-BE49-F238E27FC236}">
                <a16:creationId xmlns:a16="http://schemas.microsoft.com/office/drawing/2014/main" id="{DF99098F-F5BE-41B2-9C56-D2091FDF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1216360" cy="332656"/>
          </a:xfrm>
        </p:spPr>
        <p:txBody>
          <a:bodyPr/>
          <a:lstStyle/>
          <a:p>
            <a:pPr>
              <a:defRPr/>
            </a:pPr>
            <a:fld id="{1C94309E-0283-4364-8CAE-8AB563A219AD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AD2D4BD2-CF44-4E18-AB8A-FEB71BD7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6525344"/>
            <a:ext cx="4320480" cy="332656"/>
          </a:xfrm>
        </p:spPr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BCEA5914-FFB6-45A0-B8DB-942EBC08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3704" y="6597352"/>
            <a:ext cx="518592" cy="260648"/>
          </a:xfrm>
        </p:spPr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89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1" y="1429157"/>
            <a:ext cx="8735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Disassembly done without problems.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No visible signs of damage</a:t>
            </a:r>
          </a:p>
          <a:p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       - after disassembled power coupler into parts, some black dust has been noticed. </a:t>
            </a:r>
            <a:endParaRPr lang="en-GB" strike="sngStrike" dirty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         Source of this dust is under  investigation.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39DA6FE-E505-4B88-BC47-437CB74D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A0B472-63B4-45EE-98B7-7B7556E259EC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437A1535-824F-48F3-8DC8-58A8FD99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D42A6DCB-BF3F-4786-9055-D0E52B1E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Obraz 2" descr="Obraz zawierający osoba&#10;&#10;Opis wygenerowany automatycznie">
            <a:extLst>
              <a:ext uri="{FF2B5EF4-FFF2-40B4-BE49-F238E27FC236}">
                <a16:creationId xmlns:a16="http://schemas.microsoft.com/office/drawing/2014/main" id="{EC630340-1FEB-40F1-A2C8-27DDD111D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84" y="2906701"/>
            <a:ext cx="1918271" cy="14387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 descr="Obraz zawierający wewnątrz, brudne, zamknąć&#10;&#10;Opis wygenerowany automatycznie">
            <a:extLst>
              <a:ext uri="{FF2B5EF4-FFF2-40B4-BE49-F238E27FC236}">
                <a16:creationId xmlns:a16="http://schemas.microsoft.com/office/drawing/2014/main" id="{6BD6EDC5-D421-42C7-8947-1D99A62B3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7730" y="3838991"/>
            <a:ext cx="3464779" cy="160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 descr="Obraz zawierający wewnątrz&#10;&#10;Opis wygenerowany automatycznie">
            <a:extLst>
              <a:ext uri="{FF2B5EF4-FFF2-40B4-BE49-F238E27FC236}">
                <a16:creationId xmlns:a16="http://schemas.microsoft.com/office/drawing/2014/main" id="{79C97716-A030-4273-8626-9141F3AEE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5257" y="3838992"/>
            <a:ext cx="3464782" cy="16002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 descr="Obraz zawierający silnik, metal, zamknąć, srebrny&#10;&#10;Opis wygenerowany automatycznie">
            <a:extLst>
              <a:ext uri="{FF2B5EF4-FFF2-40B4-BE49-F238E27FC236}">
                <a16:creationId xmlns:a16="http://schemas.microsoft.com/office/drawing/2014/main" id="{38198453-08B7-4249-A45A-C7367D3E06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7" y="4585348"/>
            <a:ext cx="3886164" cy="17616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 descr="Obraz zawierający wewnątrz, krojone&#10;&#10;Opis wygenerowany automatycznie">
            <a:extLst>
              <a:ext uri="{FF2B5EF4-FFF2-40B4-BE49-F238E27FC236}">
                <a16:creationId xmlns:a16="http://schemas.microsoft.com/office/drawing/2014/main" id="{900BBEE2-8824-4639-9534-2D71240976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41037"/>
          <a:stretch/>
        </p:blipFill>
        <p:spPr>
          <a:xfrm>
            <a:off x="720256" y="2906701"/>
            <a:ext cx="1833274" cy="14357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2C5382BB-0496-4F5C-991F-04EAD61FC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68" y="1072991"/>
            <a:ext cx="8829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Trasmitter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February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2021) – Power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Coupler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replacement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Summer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’21)</a:t>
            </a:r>
          </a:p>
          <a:p>
            <a:endParaRPr lang="pl-PL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4A9DF655-D849-4E86-9DCF-013D4190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62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1"/>
          <p:cNvSpPr>
            <a:spLocks noChangeArrowheads="1"/>
          </p:cNvSpPr>
          <p:nvPr/>
        </p:nvSpPr>
        <p:spPr bwMode="auto">
          <a:xfrm>
            <a:off x="2591780" y="51970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rgbClr val="FFFFFF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48317" y="1504301"/>
            <a:ext cx="83130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Instalation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of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new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power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coupler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without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problems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Tuning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to Beta = 2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performed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incorrectly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 –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Retuning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must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be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performed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 It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is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scheduled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for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winter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itchFamily="18" charset="0"/>
              </a:rPr>
              <a:t>shutdown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 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39DA6FE-E505-4B88-BC47-437CB74D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A0B472-63B4-45EE-98B7-7B7556E259EC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437A1535-824F-48F3-8DC8-58A8FD99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D42A6DCB-BF3F-4786-9055-D0E52B1E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28F7C0D-F0C7-4D48-AD8E-7368E49CE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81941"/>
            <a:ext cx="2393560" cy="17951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42A83FA-5B8B-46B3-8251-7279B54C9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19872"/>
            <a:ext cx="2393560" cy="17951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06CDB2C-730F-4B78-A903-D9433EF1B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49" y="2419872"/>
            <a:ext cx="2393560" cy="17951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C442FBC-4689-42DB-A343-B51172FD4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13" y="4481941"/>
            <a:ext cx="2393560" cy="17951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167D7EF-3671-4F58-9D73-44490907FD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25722"/>
            <a:ext cx="2385761" cy="17893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C16E9BC-2E5A-4C62-9EB0-148D2B0506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481941"/>
            <a:ext cx="2385760" cy="178932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1407CC0D-A49D-46CB-9225-DDC22FD90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01" y="1052736"/>
            <a:ext cx="86768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Trasmitter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February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2021) – Power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Coupler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replacement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(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Summer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’21)</a:t>
            </a:r>
          </a:p>
          <a:p>
            <a:endParaRPr lang="pl-PL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3FD5730-25E5-47AF-823B-694DB8EC8C29}"/>
              </a:ext>
            </a:extLst>
          </p:cNvPr>
          <p:cNvSpPr/>
          <p:nvPr/>
        </p:nvSpPr>
        <p:spPr>
          <a:xfrm>
            <a:off x="6372200" y="4468121"/>
            <a:ext cx="2385760" cy="1789320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44554" y="948105"/>
            <a:ext cx="831302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 of the Modulator K00</a:t>
            </a:r>
          </a:p>
          <a:p>
            <a:endParaRPr lang="en-GB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Power failure. Automatic fuse has been burned.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The diagnostic showed that there is a short circuit in one of the PSU. (arc near contactors)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Decision to repair in-house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4 Capacitor, diode bridge and contactor has been replaced. The interior has been cleaned.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Problem has been fixed!</a:t>
            </a:r>
            <a:endParaRPr lang="en-GB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A56FD38-020C-455C-8382-99F7DB7C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2CA0D-ED33-413E-95EF-3C43794C2593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B342893A-E7A3-44E4-8D7B-1AFFC33E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60CA1CE8-C806-411B-9CED-690D4091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DA3D98F-3C3A-4122-A953-5DD15CF6B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1" y="3501008"/>
            <a:ext cx="2234553" cy="1260288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 descr="Obraz zawierający stare, brudne&#10;&#10;Opis wygenerowany automatycznie">
            <a:extLst>
              <a:ext uri="{FF2B5EF4-FFF2-40B4-BE49-F238E27FC236}">
                <a16:creationId xmlns:a16="http://schemas.microsoft.com/office/drawing/2014/main" id="{2E007F62-C968-486A-B721-607C42D7C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89" y="3501008"/>
            <a:ext cx="2234554" cy="1260288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Obraz 18" descr="Obraz zawierający obwód, sprzęt elektroniczny&#10;&#10;Opis wygenerowany automatycznie">
            <a:extLst>
              <a:ext uri="{FF2B5EF4-FFF2-40B4-BE49-F238E27FC236}">
                <a16:creationId xmlns:a16="http://schemas.microsoft.com/office/drawing/2014/main" id="{EF528324-051F-4E2F-91B0-0402769426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56" y="3501008"/>
            <a:ext cx="1682664" cy="1261998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9370A247-A98F-48E7-961D-1C3ECF4B7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26064" y="4913948"/>
            <a:ext cx="2234551" cy="1675913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" name="Obraz 23" descr="Obraz zawierający tekst, sprzęt elektroniczny, akumulator, kamera&#10;&#10;Opis wygenerowany automatycznie">
            <a:extLst>
              <a:ext uri="{FF2B5EF4-FFF2-40B4-BE49-F238E27FC236}">
                <a16:creationId xmlns:a16="http://schemas.microsoft.com/office/drawing/2014/main" id="{9C9A0DF6-8BA8-462D-915F-A4B0961262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869160"/>
            <a:ext cx="2999186" cy="1687042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Prostokąt 1">
            <a:extLst>
              <a:ext uri="{FF2B5EF4-FFF2-40B4-BE49-F238E27FC236}">
                <a16:creationId xmlns:a16="http://schemas.microsoft.com/office/drawing/2014/main" id="{379FDDED-EBD7-4A91-AC4C-0E983210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60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5388" y="1072991"/>
            <a:ext cx="831302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Energy mismatch between </a:t>
            </a:r>
            <a:r>
              <a:rPr lang="en-GB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Linac</a:t>
            </a:r>
            <a:r>
              <a:rPr lang="en-GB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and Storage Ring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–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Phase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shifter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en-GB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Changing of </a:t>
            </a:r>
            <a:r>
              <a:rPr lang="en-GB" dirty="0" err="1">
                <a:solidFill>
                  <a:srgbClr val="003399"/>
                </a:solidFill>
                <a:latin typeface="Cambria" pitchFamily="18" charset="0"/>
              </a:rPr>
              <a:t>Linac</a:t>
            </a: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 (Modulators) phases was needed for effective injection.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One of phase shifter has shown no effect on </a:t>
            </a:r>
            <a:r>
              <a:rPr lang="en-GB" dirty="0" err="1">
                <a:solidFill>
                  <a:srgbClr val="003399"/>
                </a:solidFill>
                <a:latin typeface="Cambria" pitchFamily="18" charset="0"/>
              </a:rPr>
              <a:t>linac</a:t>
            </a: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e</a:t>
            </a:r>
            <a:r>
              <a:rPr lang="en-GB" dirty="0" err="1">
                <a:solidFill>
                  <a:srgbClr val="003399"/>
                </a:solidFill>
                <a:latin typeface="Cambria" pitchFamily="18" charset="0"/>
              </a:rPr>
              <a:t>nergy</a:t>
            </a:r>
            <a:r>
              <a:rPr lang="pl-PL" dirty="0">
                <a:solidFill>
                  <a:srgbClr val="003399"/>
                </a:solidFill>
                <a:latin typeface="Cambria" pitchFamily="18" charset="0"/>
              </a:rPr>
              <a:t>.</a:t>
            </a:r>
            <a:endParaRPr lang="en-GB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Investigation of a phase shifter.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Damaged DC/DC converter, and bad solder has been discovered.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Phase shifter has been repaired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Cambria" pitchFamily="18" charset="0"/>
              </a:rPr>
              <a:t>Development  and building of new phase shifters in house is ongoing.</a:t>
            </a:r>
            <a:br>
              <a:rPr lang="en-GB" b="1" dirty="0">
                <a:solidFill>
                  <a:srgbClr val="003399"/>
                </a:solidFill>
                <a:latin typeface="Cambria" pitchFamily="18" charset="0"/>
              </a:rPr>
            </a:br>
            <a:endParaRPr lang="en-GB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8D47FA6-206B-4ECF-91E3-2BFCC28F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E4A3C0-E491-41A2-9756-93E14C67C5C6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94126B7C-C9CE-4A1F-940F-7FAE010A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3333E770-A172-4869-841C-D76DC640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ACB739A-1A03-4AFC-A19B-97A54916A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73016"/>
            <a:ext cx="3255972" cy="2441979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F01E453-38CF-471C-8DAE-EB550F988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0" y="3573016"/>
            <a:ext cx="3255972" cy="2441979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Prostokąt 1">
            <a:extLst>
              <a:ext uri="{FF2B5EF4-FFF2-40B4-BE49-F238E27FC236}">
                <a16:creationId xmlns:a16="http://schemas.microsoft.com/office/drawing/2014/main" id="{A2AC5072-3A84-45D5-B1E0-715FC74E5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Issues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7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5388" y="1072991"/>
            <a:ext cx="8313023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Accelerators</a:t>
            </a:r>
          </a:p>
          <a:p>
            <a:endParaRPr lang="en-GB" sz="2000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u="sng" dirty="0">
                <a:solidFill>
                  <a:srgbClr val="003399"/>
                </a:solidFill>
                <a:latin typeface="Cambria" pitchFamily="18" charset="0"/>
              </a:rPr>
              <a:t>Re-tuning of power coupler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Thermal isolation of waveguides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Build phase shifters for modulators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Build arc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Start of BBB </a:t>
            </a:r>
            <a:r>
              <a:rPr lang="en-GB" sz="2000" dirty="0" err="1">
                <a:solidFill>
                  <a:srgbClr val="003399"/>
                </a:solidFill>
                <a:latin typeface="Cambria" pitchFamily="18" charset="0"/>
              </a:rPr>
              <a:t>fedback</a:t>
            </a: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Extension of </a:t>
            </a:r>
            <a:r>
              <a:rPr lang="en-GB" sz="2000" dirty="0" err="1">
                <a:solidFill>
                  <a:srgbClr val="003399"/>
                </a:solidFill>
                <a:latin typeface="Cambria" pitchFamily="18" charset="0"/>
              </a:rPr>
              <a:t>linac</a:t>
            </a: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. (discussions, preliminary design, simulations)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en-GB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Other</a:t>
            </a:r>
          </a:p>
          <a:p>
            <a:endParaRPr lang="en-GB" sz="2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Finishing of plasma cleaning station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Planned for expanding the experimental hall, new, bigger RF lab might be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399"/>
                </a:solidFill>
                <a:latin typeface="Cambria" pitchFamily="18" charset="0"/>
              </a:rPr>
              <a:t>Looking for staff for RF group. (technicians, specialists and senior specialists)</a:t>
            </a:r>
          </a:p>
          <a:p>
            <a:r>
              <a:rPr lang="en-GB" sz="2000" b="1" dirty="0">
                <a:solidFill>
                  <a:srgbClr val="003399"/>
                </a:solidFill>
                <a:latin typeface="Cambria" pitchFamily="18" charset="0"/>
              </a:rPr>
              <a:t>       </a:t>
            </a:r>
            <a:br>
              <a:rPr lang="en-GB" sz="2000" b="1" dirty="0">
                <a:solidFill>
                  <a:srgbClr val="003399"/>
                </a:solidFill>
                <a:latin typeface="Cambria" pitchFamily="18" charset="0"/>
              </a:rPr>
            </a:br>
            <a:endParaRPr lang="en-GB" sz="20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8D47FA6-206B-4ECF-91E3-2BFCC28F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E4A3C0-E491-41A2-9756-93E14C67C5C6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94126B7C-C9CE-4A1F-940F-7FAE010A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3333E770-A172-4869-841C-D76DC640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A2AC5072-3A84-45D5-B1E0-715FC74E5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Future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activities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1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8D47FA6-206B-4ECF-91E3-2BFCC28F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E4A3C0-E491-41A2-9756-93E14C67C5C6}" type="datetime1">
              <a:rPr lang="pl-PL" smtClean="0"/>
              <a:t>08.11.2021</a:t>
            </a:fld>
            <a:endParaRPr lang="en-US"/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94126B7C-C9CE-4A1F-940F-7FAE010A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3333E770-A172-4869-841C-D76DC640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A2AC5072-3A84-45D5-B1E0-715FC74E5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243496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Summary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3AED09D9-FBD3-4023-B377-3119CA7E0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88" y="1072991"/>
            <a:ext cx="831302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sz="2400" b="1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Solaris is constantly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under</a:t>
            </a: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 develop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ment</a:t>
            </a: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, building new research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beam</a:t>
            </a: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lines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and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labs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. </a:t>
            </a:r>
          </a:p>
          <a:p>
            <a:endParaRPr lang="pl-PL" sz="2400" dirty="0">
              <a:solidFill>
                <a:srgbClr val="003399"/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The RF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group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has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been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developed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from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scratch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The RF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group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is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still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learning a lot of RF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theory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–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especially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in the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accelerator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aspect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A</a:t>
            </a:r>
            <a:r>
              <a:rPr lang="en-US" sz="2400" dirty="0" err="1">
                <a:solidFill>
                  <a:srgbClr val="003399"/>
                </a:solidFill>
                <a:latin typeface="Cambria" pitchFamily="18" charset="0"/>
              </a:rPr>
              <a:t>fter</a:t>
            </a: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6</a:t>
            </a: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 years of operation, more and more devices fail, but 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we</a:t>
            </a: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 are able to repair them 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in-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house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In order to be able to repair and test the device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s</a:t>
            </a:r>
            <a:r>
              <a:rPr lang="en-US" sz="2400" dirty="0">
                <a:solidFill>
                  <a:srgbClr val="003399"/>
                </a:solidFill>
                <a:latin typeface="Cambria" pitchFamily="18" charset="0"/>
              </a:rPr>
              <a:t> faster and better, we want to create special test stands</a:t>
            </a:r>
            <a:endParaRPr lang="pl-PL" sz="2400" dirty="0">
              <a:solidFill>
                <a:srgbClr val="003399"/>
              </a:solidFill>
              <a:latin typeface="Cambria" pitchFamily="18" charset="0"/>
            </a:endParaRPr>
          </a:p>
          <a:p>
            <a:endParaRPr lang="pl-PL" sz="2400" dirty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…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even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though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we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are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able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to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deliver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the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beam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for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beamlines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without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 (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long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) </a:t>
            </a:r>
            <a:r>
              <a:rPr lang="pl-PL" sz="2400" dirty="0" err="1">
                <a:solidFill>
                  <a:srgbClr val="003399"/>
                </a:solidFill>
                <a:latin typeface="Cambria" pitchFamily="18" charset="0"/>
              </a:rPr>
              <a:t>interruptions</a:t>
            </a:r>
            <a:r>
              <a:rPr lang="pl-PL" sz="2400" dirty="0">
                <a:solidFill>
                  <a:srgbClr val="003399"/>
                </a:solidFill>
                <a:latin typeface="Cambria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003399"/>
              </a:solidFill>
              <a:latin typeface="Cambria" pitchFamily="18" charset="0"/>
            </a:endParaRPr>
          </a:p>
          <a:p>
            <a:r>
              <a:rPr lang="pl-PL" sz="2400" b="1" dirty="0">
                <a:solidFill>
                  <a:srgbClr val="003399"/>
                </a:solidFill>
                <a:latin typeface="Cambria" pitchFamily="18" charset="0"/>
              </a:rPr>
              <a:t>       </a:t>
            </a:r>
            <a:br>
              <a:rPr lang="en-GB" sz="2400" b="1" dirty="0">
                <a:solidFill>
                  <a:srgbClr val="003399"/>
                </a:solidFill>
                <a:latin typeface="Cambria" pitchFamily="18" charset="0"/>
              </a:rPr>
            </a:br>
            <a:endParaRPr lang="en-GB" sz="2400" b="1" dirty="0">
              <a:solidFill>
                <a:srgbClr val="003399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40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7019" y="5714511"/>
            <a:ext cx="494843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3399"/>
                </a:solidFill>
                <a:latin typeface="Cambria" pitchFamily="18" charset="0"/>
              </a:rPr>
              <a:t>Thank you</a:t>
            </a:r>
            <a:r>
              <a:rPr lang="pl-PL" sz="2800" b="1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en-US" sz="2800" b="1" dirty="0">
                <a:solidFill>
                  <a:srgbClr val="003399"/>
                </a:solidFill>
                <a:latin typeface="Cambria" pitchFamily="18" charset="0"/>
              </a:rPr>
              <a:t>for your attention</a:t>
            </a:r>
            <a:endParaRPr lang="en-US" sz="2800" dirty="0">
              <a:solidFill>
                <a:srgbClr val="4D4D4D"/>
              </a:solidFill>
              <a:latin typeface="Cambria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41" y="3219783"/>
            <a:ext cx="2084478" cy="2780928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6159987" y="5943530"/>
            <a:ext cx="2987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  <a:latin typeface="Cambria" pitchFamily="18" charset="0"/>
              </a:rPr>
              <a:t>Marek</a:t>
            </a:r>
          </a:p>
          <a:p>
            <a:r>
              <a:rPr lang="en-US" b="1" dirty="0">
                <a:solidFill>
                  <a:srgbClr val="003399"/>
                </a:solidFill>
                <a:latin typeface="Cambria" pitchFamily="18" charset="0"/>
              </a:rPr>
              <a:t>(has retired </a:t>
            </a:r>
            <a:r>
              <a:rPr lang="pl-PL" b="1" dirty="0">
                <a:solidFill>
                  <a:srgbClr val="003399"/>
                </a:solidFill>
                <a:latin typeface="Cambria" pitchFamily="18" charset="0"/>
              </a:rPr>
              <a:t>in </a:t>
            </a:r>
            <a:r>
              <a:rPr lang="pl-PL" b="1" dirty="0" err="1">
                <a:solidFill>
                  <a:srgbClr val="003399"/>
                </a:solidFill>
                <a:latin typeface="Cambria" pitchFamily="18" charset="0"/>
              </a:rPr>
              <a:t>June</a:t>
            </a:r>
            <a:r>
              <a:rPr lang="pl-PL" b="1" dirty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en-US" b="1" dirty="0">
                <a:solidFill>
                  <a:srgbClr val="003399"/>
                </a:solidFill>
                <a:latin typeface="Cambria" pitchFamily="18" charset="0"/>
              </a:rPr>
              <a:t>2021)</a:t>
            </a:r>
            <a:endParaRPr lang="en-US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42" y="1251121"/>
            <a:ext cx="2085284" cy="1563963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Prostokąt 11"/>
          <p:cNvSpPr/>
          <p:nvPr/>
        </p:nvSpPr>
        <p:spPr>
          <a:xfrm>
            <a:off x="6881958" y="2802202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latin typeface="Cambria" pitchFamily="18" charset="0"/>
              </a:rPr>
              <a:t>Grzegorz</a:t>
            </a:r>
            <a:endParaRPr lang="pl-PL" dirty="0"/>
          </a:p>
        </p:txBody>
      </p:sp>
      <p:sp>
        <p:nvSpPr>
          <p:cNvPr id="18" name="Symbol zastępczy daty 17">
            <a:extLst>
              <a:ext uri="{FF2B5EF4-FFF2-40B4-BE49-F238E27FC236}">
                <a16:creationId xmlns:a16="http://schemas.microsoft.com/office/drawing/2014/main" id="{19D9E6DC-FE34-47AF-9397-9B7D7910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8E628-8F19-4A53-A31F-789BFF02A318}" type="datetime1">
              <a:rPr lang="pl-PL" smtClean="0"/>
              <a:t>08.11.2021</a:t>
            </a:fld>
            <a:endParaRPr lang="en-US"/>
          </a:p>
        </p:txBody>
      </p:sp>
      <p:sp>
        <p:nvSpPr>
          <p:cNvPr id="19" name="Symbol zastępczy stopki 18">
            <a:extLst>
              <a:ext uri="{FF2B5EF4-FFF2-40B4-BE49-F238E27FC236}">
                <a16:creationId xmlns:a16="http://schemas.microsoft.com/office/drawing/2014/main" id="{BA38D95C-087B-4093-93AF-0454F661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20" name="Symbol zastępczy numeru slajdu 19">
            <a:extLst>
              <a:ext uri="{FF2B5EF4-FFF2-40B4-BE49-F238E27FC236}">
                <a16:creationId xmlns:a16="http://schemas.microsoft.com/office/drawing/2014/main" id="{A53AD6F8-51E3-4665-B0CA-1AB7FEFA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Obraz 7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4793F9AF-D179-4F8D-86B9-6BE7CB238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1" y="3683325"/>
            <a:ext cx="1934743" cy="1451057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0DBC7EF-B838-446C-AFA7-2C335FF91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63" y="1530367"/>
            <a:ext cx="2089105" cy="1566829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42DE8ED1-74A8-4EDE-A3E5-72B7D605EF5E}"/>
              </a:ext>
            </a:extLst>
          </p:cNvPr>
          <p:cNvSpPr/>
          <p:nvPr/>
        </p:nvSpPr>
        <p:spPr>
          <a:xfrm>
            <a:off x="756381" y="3286854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latin typeface="Cambria" pitchFamily="18" charset="0"/>
              </a:rPr>
              <a:t>Piotr</a:t>
            </a:r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4198C2A-CBFD-4280-847C-9270F232F47F}"/>
              </a:ext>
            </a:extLst>
          </p:cNvPr>
          <p:cNvSpPr/>
          <p:nvPr/>
        </p:nvSpPr>
        <p:spPr>
          <a:xfrm>
            <a:off x="960984" y="5075436"/>
            <a:ext cx="678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latin typeface="Cambria" pitchFamily="18" charset="0"/>
              </a:rPr>
              <a:t>Eryk</a:t>
            </a:r>
            <a:endParaRPr lang="pl-PL" dirty="0"/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A1DA5840-4973-4AAE-8F54-990426E41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0" y="51970"/>
            <a:ext cx="39604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SOLARIS </a:t>
            </a:r>
            <a:br>
              <a:rPr lang="pl-PL" sz="2400" b="1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pl-PL" sz="2400" b="1" dirty="0">
                <a:solidFill>
                  <a:srgbClr val="FFFFFF"/>
                </a:solidFill>
                <a:latin typeface="Cambria" pitchFamily="18" charset="0"/>
              </a:rPr>
              <a:t>RF </a:t>
            </a:r>
            <a:r>
              <a:rPr lang="pl-PL" sz="2400" b="1" dirty="0" err="1">
                <a:solidFill>
                  <a:srgbClr val="FFFFFF"/>
                </a:solidFill>
                <a:latin typeface="Cambria" pitchFamily="18" charset="0"/>
              </a:rPr>
              <a:t>Members</a:t>
            </a:r>
            <a:r>
              <a:rPr lang="pl-PL" sz="2400" b="1" dirty="0">
                <a:solidFill>
                  <a:srgbClr val="FFFFFF"/>
                </a:solidFill>
                <a:latin typeface="Cambria" pitchFamily="18" charset="0"/>
              </a:rPr>
              <a:t> Team</a:t>
            </a:r>
            <a:endParaRPr lang="en-US" sz="2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AAFD195-0429-4891-9202-C96C8E23AFBC}"/>
              </a:ext>
            </a:extLst>
          </p:cNvPr>
          <p:cNvSpPr/>
          <p:nvPr/>
        </p:nvSpPr>
        <p:spPr>
          <a:xfrm>
            <a:off x="3540329" y="3443411"/>
            <a:ext cx="1181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latin typeface="Cambria" pitchFamily="18" charset="0"/>
              </a:rPr>
              <a:t>Krzysztof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9A8B79B-58BE-421E-ADB9-DCBA32A298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95930" y="1873751"/>
            <a:ext cx="2731982" cy="1540838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1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"/>
          <p:cNvSpPr>
            <a:spLocks noChangeArrowheads="1"/>
          </p:cNvSpPr>
          <p:nvPr/>
        </p:nvSpPr>
        <p:spPr bwMode="auto">
          <a:xfrm>
            <a:off x="2987824" y="231697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verview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of Solaris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3" name="Symbol zastępczy daty 12">
            <a:extLst>
              <a:ext uri="{FF2B5EF4-FFF2-40B4-BE49-F238E27FC236}">
                <a16:creationId xmlns:a16="http://schemas.microsoft.com/office/drawing/2014/main" id="{DF99098F-F5BE-41B2-9C56-D2091FDF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1216360" cy="332656"/>
          </a:xfrm>
        </p:spPr>
        <p:txBody>
          <a:bodyPr/>
          <a:lstStyle/>
          <a:p>
            <a:pPr>
              <a:defRPr/>
            </a:pPr>
            <a:fld id="{1C94309E-0283-4364-8CAE-8AB563A219AD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AD2D4BD2-CF44-4E18-AB8A-FEB71BD7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6525344"/>
            <a:ext cx="4320480" cy="332656"/>
          </a:xfrm>
        </p:spPr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BCEA5914-FFB6-45A0-B8DB-942EBC08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3704" y="6597352"/>
            <a:ext cx="518592" cy="260648"/>
          </a:xfrm>
        </p:spPr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E4895D-ACEF-4C35-B789-1BF6BCB41635}"/>
              </a:ext>
            </a:extLst>
          </p:cNvPr>
          <p:cNvSpPr txBox="1"/>
          <p:nvPr/>
        </p:nvSpPr>
        <p:spPr>
          <a:xfrm>
            <a:off x="539552" y="1012180"/>
            <a:ext cx="5331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National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Synchrotron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Research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Centre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6" name="Symbol zastępczy zawartości 7">
            <a:extLst>
              <a:ext uri="{FF2B5EF4-FFF2-40B4-BE49-F238E27FC236}">
                <a16:creationId xmlns:a16="http://schemas.microsoft.com/office/drawing/2014/main" id="{E0E3AEEC-3271-4BC4-B8DB-D84732006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r="1626"/>
          <a:stretch/>
        </p:blipFill>
        <p:spPr bwMode="auto">
          <a:xfrm>
            <a:off x="323528" y="1607450"/>
            <a:ext cx="5112568" cy="2997674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F5F41C-B32F-4E41-A650-062268DABFF7}"/>
              </a:ext>
            </a:extLst>
          </p:cNvPr>
          <p:cNvSpPr txBox="1"/>
          <p:nvPr/>
        </p:nvSpPr>
        <p:spPr>
          <a:xfrm>
            <a:off x="5539735" y="1556792"/>
            <a:ext cx="3486830" cy="279307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First light source infrastructure in Poland.</a:t>
            </a:r>
          </a:p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Build with unique collaboration between MAXIV Laboratory and Jagiellonian University.</a:t>
            </a:r>
          </a:p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Green field project financed from EU Funds.</a:t>
            </a:r>
          </a:p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Located at Jagiellonian University Campus in Krakow.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 defTabSz="685800" eaLnBrk="0" hangingPunct="0">
              <a:defRPr/>
            </a:pPr>
            <a:endParaRPr lang="pl-PL" sz="135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CF853E4-5975-4552-B494-6C517B14DB75}"/>
              </a:ext>
            </a:extLst>
          </p:cNvPr>
          <p:cNvSpPr txBox="1"/>
          <p:nvPr/>
        </p:nvSpPr>
        <p:spPr>
          <a:xfrm>
            <a:off x="842136" y="4688071"/>
            <a:ext cx="4157374" cy="1754326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eaLnBrk="0" hangingPunct="0">
              <a:defRPr/>
            </a:pP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Design&amp;installation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: 2010-2015</a:t>
            </a:r>
          </a:p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In o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peration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 since May 2015.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defTabSz="685800" eaLnBrk="0" hangingPunct="0"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First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Users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October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 2018</a:t>
            </a:r>
            <a:endParaRPr lang="en-US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Staff in 2021: 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96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Employees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defTabSz="685800" eaLnBrk="0" hangingPunct="0"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Accelerator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Department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 15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Employees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defTabSz="685800" eaLnBrk="0" hangingPunct="0"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RF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Section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 3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Members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7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4339212" y="1961597"/>
            <a:ext cx="7207688" cy="469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22" name="Table 1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796932"/>
              </p:ext>
            </p:extLst>
          </p:nvPr>
        </p:nvGraphicFramePr>
        <p:xfrm>
          <a:off x="371076" y="3533608"/>
          <a:ext cx="3659187" cy="292099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625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11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Storage</a:t>
                      </a:r>
                      <a:r>
                        <a:rPr lang="en-US" sz="1100" baseline="0" dirty="0">
                          <a:latin typeface="Cambria" pitchFamily="18" charset="0"/>
                        </a:rPr>
                        <a:t> Ring </a:t>
                      </a:r>
                      <a:r>
                        <a:rPr lang="en-US" sz="1100" dirty="0">
                          <a:latin typeface="Cambria" pitchFamily="18" charset="0"/>
                        </a:rPr>
                        <a:t>Parameters</a:t>
                      </a:r>
                    </a:p>
                  </a:txBody>
                  <a:tcPr marL="91490" marR="91490" marT="45740" marB="457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Value</a:t>
                      </a:r>
                    </a:p>
                  </a:txBody>
                  <a:tcPr marL="91490" marR="9149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Energy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Cambria" pitchFamily="18" charset="0"/>
                        </a:rPr>
                        <a:t>1.5 GeV</a:t>
                      </a: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Current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500 mA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Circumference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96 m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8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Horizontal emittance (bare lattice)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>
                          <a:latin typeface="Cambria" pitchFamily="18" charset="0"/>
                        </a:rPr>
                        <a:t>5.982</a:t>
                      </a:r>
                      <a:r>
                        <a:rPr lang="en-US" sz="1100" dirty="0">
                          <a:latin typeface="Cambria" pitchFamily="18" charset="0"/>
                        </a:rPr>
                        <a:t> nm rad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Coupling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1%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Tunes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Q</a:t>
                      </a:r>
                      <a:r>
                        <a:rPr lang="en-US" sz="1100" baseline="-25000" dirty="0" err="1">
                          <a:latin typeface="Cambria" pitchFamily="18" charset="0"/>
                        </a:rPr>
                        <a:t>x</a:t>
                      </a:r>
                      <a:r>
                        <a:rPr lang="en-US" sz="1100" dirty="0">
                          <a:latin typeface="Cambria" pitchFamily="18" charset="0"/>
                        </a:rPr>
                        <a:t>,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Q</a:t>
                      </a:r>
                      <a:r>
                        <a:rPr lang="en-US" sz="1100" baseline="-25000" dirty="0" err="1">
                          <a:latin typeface="Cambria" pitchFamily="18" charset="0"/>
                        </a:rPr>
                        <a:t>y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11.22, 3.1</a:t>
                      </a:r>
                      <a:r>
                        <a:rPr lang="pl-PL" sz="1100" dirty="0">
                          <a:latin typeface="Cambria" pitchFamily="18" charset="0"/>
                        </a:rPr>
                        <a:t>5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8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Natural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chromaticities</a:t>
                      </a:r>
                      <a:r>
                        <a:rPr lang="en-US" sz="110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ξ</a:t>
                      </a:r>
                      <a:r>
                        <a:rPr lang="en-US" sz="1100" baseline="-25000" dirty="0" err="1">
                          <a:latin typeface="Cambria" pitchFamily="18" charset="0"/>
                        </a:rPr>
                        <a:t>x</a:t>
                      </a:r>
                      <a:r>
                        <a:rPr lang="en-US" sz="1100" dirty="0">
                          <a:latin typeface="Cambria" pitchFamily="18" charset="0"/>
                        </a:rPr>
                        <a:t>,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ξ</a:t>
                      </a:r>
                      <a:r>
                        <a:rPr lang="en-US" sz="1100" baseline="-25000" dirty="0" err="1">
                          <a:latin typeface="Cambria" pitchFamily="18" charset="0"/>
                        </a:rPr>
                        <a:t>y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-22.9</a:t>
                      </a:r>
                      <a:r>
                        <a:rPr lang="pl-PL" sz="1100" dirty="0">
                          <a:latin typeface="Cambria" pitchFamily="18" charset="0"/>
                        </a:rPr>
                        <a:t>6</a:t>
                      </a:r>
                      <a:r>
                        <a:rPr lang="en-US" sz="1100" dirty="0">
                          <a:latin typeface="Cambria" pitchFamily="18" charset="0"/>
                        </a:rPr>
                        <a:t>, </a:t>
                      </a:r>
                      <a:r>
                        <a:rPr lang="pl-PL" sz="1100" dirty="0">
                          <a:latin typeface="Cambria" pitchFamily="18" charset="0"/>
                        </a:rPr>
                        <a:t>-</a:t>
                      </a:r>
                      <a:r>
                        <a:rPr lang="en-US" sz="1100" dirty="0">
                          <a:latin typeface="Cambria" pitchFamily="18" charset="0"/>
                        </a:rPr>
                        <a:t>17.1</a:t>
                      </a:r>
                      <a:r>
                        <a:rPr lang="pl-PL" sz="1100" dirty="0">
                          <a:latin typeface="Cambria" pitchFamily="18" charset="0"/>
                        </a:rPr>
                        <a:t>4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Momentum compaction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3.0</a:t>
                      </a:r>
                      <a:r>
                        <a:rPr lang="pl-PL" sz="1100" dirty="0">
                          <a:latin typeface="Cambria" pitchFamily="18" charset="0"/>
                        </a:rPr>
                        <a:t>55</a:t>
                      </a:r>
                      <a:r>
                        <a:rPr lang="pl-PL" sz="1100" baseline="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dirty="0">
                          <a:latin typeface="Cambria" pitchFamily="18" charset="0"/>
                        </a:rPr>
                        <a:t>x 10</a:t>
                      </a:r>
                      <a:r>
                        <a:rPr lang="en-US" sz="1100" baseline="30000" dirty="0">
                          <a:latin typeface="Cambria" pitchFamily="18" charset="0"/>
                        </a:rPr>
                        <a:t>-3</a:t>
                      </a:r>
                      <a:endParaRPr lang="en-US" sz="1100" b="1" baseline="30000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Momentum acceptance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4%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Overall Lifetime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13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hrs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3" name="Table 1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022149"/>
              </p:ext>
            </p:extLst>
          </p:nvPr>
        </p:nvGraphicFramePr>
        <p:xfrm>
          <a:off x="371076" y="1488874"/>
          <a:ext cx="4359860" cy="1813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127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803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Cambria" pitchFamily="18" charset="0"/>
                        </a:rPr>
                        <a:t>Injecto</a:t>
                      </a:r>
                      <a:r>
                        <a:rPr lang="pl-PL" sz="1100" baseline="0" dirty="0" err="1">
                          <a:latin typeface="Cambria" pitchFamily="18" charset="0"/>
                        </a:rPr>
                        <a:t>r</a:t>
                      </a:r>
                      <a:r>
                        <a:rPr lang="pl-PL" sz="1100" baseline="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dirty="0">
                          <a:latin typeface="Cambria" pitchFamily="18" charset="0"/>
                        </a:rPr>
                        <a:t>Parameters</a:t>
                      </a:r>
                    </a:p>
                  </a:txBody>
                  <a:tcPr marL="91490" marR="91490" marT="45740" marB="457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Value</a:t>
                      </a:r>
                    </a:p>
                  </a:txBody>
                  <a:tcPr marL="91490" marR="9149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Energy</a:t>
                      </a:r>
                      <a:r>
                        <a:rPr lang="pl-PL" sz="1100" dirty="0">
                          <a:latin typeface="Cambria" pitchFamily="18" charset="0"/>
                        </a:rPr>
                        <a:t> max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b="0" dirty="0">
                          <a:latin typeface="Cambria" pitchFamily="18" charset="0"/>
                        </a:rPr>
                        <a:t>600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 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M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eV</a:t>
                      </a: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Cambria" pitchFamily="18" charset="0"/>
                        </a:rPr>
                        <a:t>Bunch </a:t>
                      </a:r>
                      <a:r>
                        <a:rPr lang="pl-PL" sz="1100" dirty="0" err="1">
                          <a:latin typeface="Cambria" pitchFamily="18" charset="0"/>
                        </a:rPr>
                        <a:t>charge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>
                          <a:latin typeface="Cambria" pitchFamily="18" charset="0"/>
                        </a:rPr>
                        <a:t>0.1 </a:t>
                      </a:r>
                      <a:r>
                        <a:rPr lang="pl-PL" sz="1100" dirty="0" err="1">
                          <a:latin typeface="Cambria" pitchFamily="18" charset="0"/>
                        </a:rPr>
                        <a:t>nC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Cambria" pitchFamily="18" charset="0"/>
                        </a:rPr>
                        <a:t>Emitance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(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geom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, 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rms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) x/y</a:t>
                      </a: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3.1 / 2.0 nm rad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ambria" pitchFamily="18" charset="0"/>
                        </a:rPr>
                        <a:t>Energy spread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(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rms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)</a:t>
                      </a: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Cambria" pitchFamily="18" charset="0"/>
                        </a:rPr>
                        <a:t>0.23%</a:t>
                      </a: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ambria" pitchFamily="18" charset="0"/>
                        </a:rPr>
                        <a:t>Bunch length (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rms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)</a:t>
                      </a: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latin typeface="Cambria" pitchFamily="18" charset="0"/>
                        </a:rPr>
                        <a:t>3.68 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ps</a:t>
                      </a:r>
                      <a:endParaRPr lang="en-US" sz="1100" b="0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ambria" pitchFamily="18" charset="0"/>
                        </a:rPr>
                        <a:t>Injection rep</a:t>
                      </a:r>
                      <a:r>
                        <a:rPr lang="pl-PL" sz="1100" b="0" dirty="0" err="1">
                          <a:latin typeface="Cambria" pitchFamily="18" charset="0"/>
                        </a:rPr>
                        <a:t>etition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 rate</a:t>
                      </a: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b="0" dirty="0" err="1">
                          <a:latin typeface="Cambria" pitchFamily="18" charset="0"/>
                        </a:rPr>
                        <a:t>Up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 to 10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 Hz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 (linac</a:t>
                      </a:r>
                      <a:r>
                        <a:rPr lang="pl-PL" sz="1100" b="0" baseline="0" dirty="0">
                          <a:latin typeface="Cambria" pitchFamily="18" charset="0"/>
                        </a:rPr>
                        <a:t> </a:t>
                      </a:r>
                      <a:r>
                        <a:rPr lang="pl-PL" sz="1100" b="0" baseline="0" dirty="0" err="1">
                          <a:latin typeface="Cambria" pitchFamily="18" charset="0"/>
                        </a:rPr>
                        <a:t>up</a:t>
                      </a:r>
                      <a:r>
                        <a:rPr lang="pl-PL" sz="1100" b="0" baseline="0" dirty="0">
                          <a:latin typeface="Cambria" pitchFamily="18" charset="0"/>
                        </a:rPr>
                        <a:t> to 100Hz)</a:t>
                      </a:r>
                      <a:endParaRPr lang="en-US" sz="1100" b="0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Symbol zastępczy daty 15">
            <a:extLst>
              <a:ext uri="{FF2B5EF4-FFF2-40B4-BE49-F238E27FC236}">
                <a16:creationId xmlns:a16="http://schemas.microsoft.com/office/drawing/2014/main" id="{F2ACAD29-AFD8-428C-B6AF-E1BD4D17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5ED22E-241F-47A2-A6EC-616EA110748C}" type="datetime1">
              <a:rPr lang="pl-PL" smtClean="0"/>
              <a:t>08.11.2021</a:t>
            </a:fld>
            <a:endParaRPr lang="en-US"/>
          </a:p>
        </p:txBody>
      </p:sp>
      <p:sp>
        <p:nvSpPr>
          <p:cNvPr id="17" name="Symbol zastępczy stopki 16">
            <a:extLst>
              <a:ext uri="{FF2B5EF4-FFF2-40B4-BE49-F238E27FC236}">
                <a16:creationId xmlns:a16="http://schemas.microsoft.com/office/drawing/2014/main" id="{0FEC539B-633C-4BEA-85D3-BBE020A1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8" name="Symbol zastępczy numeru slajdu 17">
            <a:extLst>
              <a:ext uri="{FF2B5EF4-FFF2-40B4-BE49-F238E27FC236}">
                <a16:creationId xmlns:a16="http://schemas.microsoft.com/office/drawing/2014/main" id="{82172B83-B127-4C9E-8422-95C673EB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A13E60A-BA07-4E5B-BC2B-10C153376984}"/>
              </a:ext>
            </a:extLst>
          </p:cNvPr>
          <p:cNvSpPr txBox="1"/>
          <p:nvPr/>
        </p:nvSpPr>
        <p:spPr>
          <a:xfrm>
            <a:off x="683568" y="998704"/>
            <a:ext cx="165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Accelerators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1" name="Obraz 20" descr="Obraz zawierający tekst, wewnątrz, stół roboczy&#10;&#10;Opis wygenerowany automatycznie">
            <a:extLst>
              <a:ext uri="{FF2B5EF4-FFF2-40B4-BE49-F238E27FC236}">
                <a16:creationId xmlns:a16="http://schemas.microsoft.com/office/drawing/2014/main" id="{1DE7C30D-C29B-4781-A146-99EBB6418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96" y="3533608"/>
            <a:ext cx="2143424" cy="16361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" name="Obraz 23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66474AF9-1C60-42EC-A1C6-A49FB8DD9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1886" r="3812" b="4525"/>
          <a:stretch/>
        </p:blipFill>
        <p:spPr>
          <a:xfrm>
            <a:off x="5348806" y="1131477"/>
            <a:ext cx="2143424" cy="1643629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id="{6F3782C0-0E74-4D4F-89C5-0D3F0E3E7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911" y="4806922"/>
            <a:ext cx="2802203" cy="161582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>
              <a:defRPr/>
            </a:pPr>
            <a:r>
              <a:rPr lang="en-GB" sz="11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1.5GeV Storage ring </a:t>
            </a:r>
          </a:p>
          <a:p>
            <a:pPr marL="257175" indent="-257175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GB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DBA Cells – 96 m </a:t>
            </a:r>
            <a:r>
              <a:rPr lang="en-GB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circ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umference</a:t>
            </a:r>
            <a:endParaRPr lang="en-GB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GB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Space for ID’s (10 sections) ~ 3.5 m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straight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sections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IDs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MHz RF system</a:t>
            </a: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MHz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Landau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Cavities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Injection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dipole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kicker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Ramping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operation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since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 2015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5417CB60-F8CB-4DEF-B62D-863EEB5AF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7137" y="2189092"/>
            <a:ext cx="3193068" cy="12263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>
              <a:defRPr/>
            </a:pPr>
            <a:r>
              <a:rPr lang="en-US" sz="1100" b="1" u="sng" dirty="0">
                <a:solidFill>
                  <a:prstClr val="black"/>
                </a:solidFill>
                <a:latin typeface="Cambria" pitchFamily="18" charset="0"/>
              </a:rPr>
              <a:t>600 MeV </a:t>
            </a:r>
            <a:r>
              <a:rPr lang="en-US" sz="1100" b="1" u="sng" dirty="0" err="1">
                <a:solidFill>
                  <a:prstClr val="black"/>
                </a:solidFill>
                <a:latin typeface="Cambria" pitchFamily="18" charset="0"/>
              </a:rPr>
              <a:t>Linac</a:t>
            </a:r>
            <a:endParaRPr lang="pl-PL" sz="1100" b="1" u="sng" dirty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RF Thermionic Gun</a:t>
            </a: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6 S-band 2998.5 MHz</a:t>
            </a:r>
            <a:r>
              <a:rPr lang="pl-PL" sz="11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accelerating structures</a:t>
            </a: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Accelerating gradient 20 MeV/m</a:t>
            </a: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3 RF Units &amp; SLED cavities</a:t>
            </a:r>
            <a:endParaRPr lang="pl-PL" sz="1100" dirty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itchFamily="18" charset="0"/>
              </a:rPr>
              <a:t>Dog-leg </a:t>
            </a:r>
            <a:r>
              <a:rPr lang="pl-PL" sz="1100" dirty="0" err="1">
                <a:solidFill>
                  <a:prstClr val="black"/>
                </a:solidFill>
                <a:latin typeface="Cambria" pitchFamily="18" charset="0"/>
              </a:rPr>
              <a:t>vertical</a:t>
            </a:r>
            <a:r>
              <a:rPr lang="pl-PL" sz="1100" dirty="0">
                <a:solidFill>
                  <a:prstClr val="black"/>
                </a:solidFill>
                <a:latin typeface="Cambria" pitchFamily="18" charset="0"/>
              </a:rPr>
              <a:t> transfer </a:t>
            </a:r>
            <a:r>
              <a:rPr lang="pl-PL" sz="1100" dirty="0" err="1">
                <a:solidFill>
                  <a:prstClr val="black"/>
                </a:solidFill>
                <a:latin typeface="Cambria" pitchFamily="18" charset="0"/>
              </a:rPr>
              <a:t>line</a:t>
            </a:r>
            <a:endParaRPr lang="en-US" sz="1100" dirty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In operation since Dec. 2014</a:t>
            </a:r>
          </a:p>
        </p:txBody>
      </p:sp>
      <p:sp>
        <p:nvSpPr>
          <p:cNvPr id="31" name="Prostokąt 1">
            <a:extLst>
              <a:ext uri="{FF2B5EF4-FFF2-40B4-BE49-F238E27FC236}">
                <a16:creationId xmlns:a16="http://schemas.microsoft.com/office/drawing/2014/main" id="{3C9190F2-7D5D-488A-8EC7-5349231FF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231697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verview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of Solaris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1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ymbol zastępczy zawartości 36">
            <a:extLst>
              <a:ext uri="{FF2B5EF4-FFF2-40B4-BE49-F238E27FC236}">
                <a16:creationId xmlns:a16="http://schemas.microsoft.com/office/drawing/2014/main" id="{76BC6578-5B19-4F65-8AB0-E0D84CC33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235" y="1409255"/>
            <a:ext cx="8091213" cy="48056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"/>
          <p:cNvSpPr txBox="1">
            <a:spLocks noChangeArrowheads="1"/>
          </p:cNvSpPr>
          <p:nvPr/>
        </p:nvSpPr>
        <p:spPr bwMode="auto">
          <a:xfrm rot="16200000">
            <a:off x="-1066856" y="3275845"/>
            <a:ext cx="324036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200" b="1" dirty="0" err="1">
                <a:solidFill>
                  <a:srgbClr val="003399"/>
                </a:solidFill>
              </a:rPr>
              <a:t>Experimental</a:t>
            </a:r>
            <a:r>
              <a:rPr lang="pl-PL" sz="1200" b="1" dirty="0">
                <a:solidFill>
                  <a:srgbClr val="003399"/>
                </a:solidFill>
              </a:rPr>
              <a:t> hall </a:t>
            </a:r>
            <a:r>
              <a:rPr lang="pl-PL" sz="1200" b="1" dirty="0" err="1">
                <a:solidFill>
                  <a:srgbClr val="003399"/>
                </a:solidFill>
              </a:rPr>
              <a:t>extension</a:t>
            </a:r>
            <a:r>
              <a:rPr lang="pl-PL" sz="1200" b="1" dirty="0">
                <a:solidFill>
                  <a:srgbClr val="003399"/>
                </a:solidFill>
              </a:rPr>
              <a:t> </a:t>
            </a:r>
            <a:r>
              <a:rPr lang="pl-PL" sz="1200" b="1" dirty="0" err="1">
                <a:solidFill>
                  <a:srgbClr val="003399"/>
                </a:solidFill>
              </a:rPr>
              <a:t>planned</a:t>
            </a:r>
            <a:r>
              <a:rPr lang="pl-PL" sz="1200" b="1" dirty="0">
                <a:solidFill>
                  <a:srgbClr val="003399"/>
                </a:solidFill>
              </a:rPr>
              <a:t> 2022</a:t>
            </a:r>
            <a:endParaRPr lang="en-GB" sz="1200" b="1" baseline="30000" dirty="0">
              <a:solidFill>
                <a:srgbClr val="003399"/>
              </a:solidFill>
            </a:endParaRPr>
          </a:p>
        </p:txBody>
      </p:sp>
      <p:sp>
        <p:nvSpPr>
          <p:cNvPr id="22" name="Rectangle 17"/>
          <p:cNvSpPr/>
          <p:nvPr/>
        </p:nvSpPr>
        <p:spPr bwMode="auto">
          <a:xfrm>
            <a:off x="95710" y="1590475"/>
            <a:ext cx="968437" cy="374491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Symbol zastępczy daty 12">
            <a:extLst>
              <a:ext uri="{FF2B5EF4-FFF2-40B4-BE49-F238E27FC236}">
                <a16:creationId xmlns:a16="http://schemas.microsoft.com/office/drawing/2014/main" id="{EE7C8E55-E689-4B19-8E76-D1060C1DC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5029FD-13A1-40D7-B72F-F41241B8B1F3}" type="datetime1">
              <a:rPr lang="pl-PL" smtClean="0"/>
              <a:t>08.11.2021</a:t>
            </a:fld>
            <a:endParaRPr lang="en-US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6EA77CA5-E006-4949-8766-C83B82FA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76B7D4BF-1DE0-436B-A0B0-D54D72627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1213BEA0-E876-4C91-937C-643502CF2F8E}"/>
              </a:ext>
            </a:extLst>
          </p:cNvPr>
          <p:cNvSpPr txBox="1"/>
          <p:nvPr/>
        </p:nvSpPr>
        <p:spPr>
          <a:xfrm>
            <a:off x="1217282" y="1451975"/>
            <a:ext cx="887681" cy="276999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DEMETER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8E415062-F1B6-4F80-B64B-A67CF5AC2A29}"/>
              </a:ext>
            </a:extLst>
          </p:cNvPr>
          <p:cNvSpPr txBox="1"/>
          <p:nvPr/>
        </p:nvSpPr>
        <p:spPr>
          <a:xfrm>
            <a:off x="2223609" y="1445460"/>
            <a:ext cx="467654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XAS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5E9501FD-5663-4A87-89A4-DB8492366105}"/>
              </a:ext>
            </a:extLst>
          </p:cNvPr>
          <p:cNvSpPr txBox="1"/>
          <p:nvPr/>
        </p:nvSpPr>
        <p:spPr>
          <a:xfrm>
            <a:off x="3043735" y="1555378"/>
            <a:ext cx="934161" cy="276999"/>
          </a:xfrm>
          <a:prstGeom prst="rect">
            <a:avLst/>
          </a:prstGeom>
          <a:solidFill>
            <a:srgbClr val="0070C0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UARPES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BC96AE68-0B08-436F-BE34-53F3D981795A}"/>
              </a:ext>
            </a:extLst>
          </p:cNvPr>
          <p:cNvSpPr txBox="1"/>
          <p:nvPr/>
        </p:nvSpPr>
        <p:spPr>
          <a:xfrm>
            <a:off x="4476934" y="1555379"/>
            <a:ext cx="847366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PHELIX</a:t>
            </a: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EF427102-8BE9-427E-843C-6E495A2C6669}"/>
              </a:ext>
            </a:extLst>
          </p:cNvPr>
          <p:cNvSpPr txBox="1"/>
          <p:nvPr/>
        </p:nvSpPr>
        <p:spPr>
          <a:xfrm>
            <a:off x="4461207" y="3997678"/>
            <a:ext cx="677989" cy="276999"/>
          </a:xfrm>
          <a:prstGeom prst="rect">
            <a:avLst/>
          </a:prstGeom>
          <a:solidFill>
            <a:srgbClr val="FF33CC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POLYX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6B516D4F-84EE-451F-B1F6-2B071E696F1F}"/>
              </a:ext>
            </a:extLst>
          </p:cNvPr>
          <p:cNvSpPr txBox="1"/>
          <p:nvPr/>
        </p:nvSpPr>
        <p:spPr>
          <a:xfrm>
            <a:off x="4163823" y="4541923"/>
            <a:ext cx="986690" cy="276999"/>
          </a:xfrm>
          <a:prstGeom prst="rect">
            <a:avLst/>
          </a:prstGeom>
          <a:solidFill>
            <a:srgbClr val="7030A0">
              <a:alpha val="52000"/>
            </a:srgb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SOLABS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0FA8463C-F684-4F1E-B572-B6D82F0A2085}"/>
              </a:ext>
            </a:extLst>
          </p:cNvPr>
          <p:cNvSpPr txBox="1"/>
          <p:nvPr/>
        </p:nvSpPr>
        <p:spPr>
          <a:xfrm>
            <a:off x="3171820" y="4685674"/>
            <a:ext cx="677989" cy="276999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LUMOS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30327EAE-2364-4C72-8C10-1A532225EB54}"/>
              </a:ext>
            </a:extLst>
          </p:cNvPr>
          <p:cNvSpPr txBox="1"/>
          <p:nvPr/>
        </p:nvSpPr>
        <p:spPr>
          <a:xfrm>
            <a:off x="1891630" y="4614922"/>
            <a:ext cx="854200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PINHOLE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04F260F-22E7-4116-9DF0-FEF98765C177}"/>
              </a:ext>
            </a:extLst>
          </p:cNvPr>
          <p:cNvSpPr txBox="1"/>
          <p:nvPr/>
        </p:nvSpPr>
        <p:spPr>
          <a:xfrm>
            <a:off x="5091181" y="2355472"/>
            <a:ext cx="3897777" cy="120032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</a:rPr>
              <a:t>4 fully operational beamline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</a:rPr>
              <a:t>2 fully operational diagnostic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</a:rPr>
              <a:t>1 beamline under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</a:rPr>
              <a:t>1 beamline under </a:t>
            </a:r>
            <a:r>
              <a:rPr lang="en-US" dirty="0" err="1">
                <a:solidFill>
                  <a:srgbClr val="003399"/>
                </a:solidFill>
              </a:rPr>
              <a:t>commisioning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BF45A004-CB92-4A44-BE88-1CAF71CF9973}"/>
              </a:ext>
            </a:extLst>
          </p:cNvPr>
          <p:cNvSpPr txBox="1"/>
          <p:nvPr/>
        </p:nvSpPr>
        <p:spPr>
          <a:xfrm>
            <a:off x="607287" y="896640"/>
            <a:ext cx="2107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Experimental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hall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9" name="Prostokąt 1">
            <a:extLst>
              <a:ext uri="{FF2B5EF4-FFF2-40B4-BE49-F238E27FC236}">
                <a16:creationId xmlns:a16="http://schemas.microsoft.com/office/drawing/2014/main" id="{DD695339-BB6B-468E-98B4-D1405678E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231697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verview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of Solaris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ymbol zastępczy daty 12">
            <a:extLst>
              <a:ext uri="{FF2B5EF4-FFF2-40B4-BE49-F238E27FC236}">
                <a16:creationId xmlns:a16="http://schemas.microsoft.com/office/drawing/2014/main" id="{DF99098F-F5BE-41B2-9C56-D2091FDF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1216360" cy="332656"/>
          </a:xfrm>
        </p:spPr>
        <p:txBody>
          <a:bodyPr/>
          <a:lstStyle/>
          <a:p>
            <a:pPr>
              <a:defRPr/>
            </a:pPr>
            <a:fld id="{1C94309E-0283-4364-8CAE-8AB563A219AD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AD2D4BD2-CF44-4E18-AB8A-FEB71BD7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6525344"/>
            <a:ext cx="4320480" cy="332656"/>
          </a:xfrm>
        </p:spPr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BCEA5914-FFB6-45A0-B8DB-942EBC08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3704" y="6597352"/>
            <a:ext cx="518592" cy="260648"/>
          </a:xfrm>
        </p:spPr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E4895D-ACEF-4C35-B789-1BF6BCB41635}"/>
              </a:ext>
            </a:extLst>
          </p:cNvPr>
          <p:cNvSpPr txBox="1"/>
          <p:nvPr/>
        </p:nvSpPr>
        <p:spPr>
          <a:xfrm>
            <a:off x="608180" y="1124744"/>
            <a:ext cx="2595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RF System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78261C29-B7EB-4CE0-B396-EA95392D0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86" y="2060848"/>
            <a:ext cx="5879526" cy="3576756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90885CA-02B7-4126-AF4C-AB7AADEF8D70}"/>
              </a:ext>
            </a:extLst>
          </p:cNvPr>
          <p:cNvSpPr txBox="1"/>
          <p:nvPr/>
        </p:nvSpPr>
        <p:spPr>
          <a:xfrm>
            <a:off x="1482856" y="5297771"/>
            <a:ext cx="95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Injector</a:t>
            </a:r>
            <a:endParaRPr lang="pl-PL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339C5C4-FF65-4831-A654-450253984A4F}"/>
              </a:ext>
            </a:extLst>
          </p:cNvPr>
          <p:cNvSpPr txBox="1"/>
          <p:nvPr/>
        </p:nvSpPr>
        <p:spPr>
          <a:xfrm>
            <a:off x="16658" y="3275111"/>
            <a:ext cx="1749197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Thermionic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gun</a:t>
            </a:r>
            <a:endParaRPr lang="pl-PL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4F8A35E4-E7BA-4082-A4F4-6EBEA43EDA57}"/>
              </a:ext>
            </a:extLst>
          </p:cNvPr>
          <p:cNvCxnSpPr>
            <a:stCxn id="19" idx="3"/>
          </p:cNvCxnSpPr>
          <p:nvPr/>
        </p:nvCxnSpPr>
        <p:spPr>
          <a:xfrm flipV="1">
            <a:off x="1765855" y="3068960"/>
            <a:ext cx="285865" cy="390817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078006F-657F-4056-AA82-18A00360B4CA}"/>
              </a:ext>
            </a:extLst>
          </p:cNvPr>
          <p:cNvSpPr txBox="1"/>
          <p:nvPr/>
        </p:nvSpPr>
        <p:spPr>
          <a:xfrm>
            <a:off x="16658" y="3747452"/>
            <a:ext cx="2424253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accelerate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structures</a:t>
            </a:r>
            <a:endParaRPr lang="pl-PL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1A309E34-A176-4A80-822D-DCCDB180F651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440911" y="3068961"/>
            <a:ext cx="186873" cy="863157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52A37C77-D59C-4EC2-BD62-BFFEE44289F0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440911" y="3501009"/>
            <a:ext cx="986108" cy="43110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460E8296-E9BA-445B-9C92-5E1F3ACD3DC3}"/>
              </a:ext>
            </a:extLst>
          </p:cNvPr>
          <p:cNvCxnSpPr>
            <a:cxnSpLocks/>
          </p:cNvCxnSpPr>
          <p:nvPr/>
        </p:nvCxnSpPr>
        <p:spPr>
          <a:xfrm>
            <a:off x="2024071" y="3915180"/>
            <a:ext cx="2087841" cy="13840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8D9E0CB5-921F-4D44-A184-F507D7FDF0D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440911" y="3932118"/>
            <a:ext cx="2470236" cy="421164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B09C8E51-B567-4EE0-BD1A-0D863DAFAF44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440911" y="3932118"/>
            <a:ext cx="3155129" cy="856963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6DE43A4A-1DE3-48C1-ACF6-9CF5DE9A016A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440911" y="3932118"/>
            <a:ext cx="3859281" cy="1211764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2C6F2140-C1EF-463F-8F44-5CFAE431ABAB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3203848" y="2851744"/>
            <a:ext cx="2809032" cy="30002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4FE9E215-4041-4084-9DF1-5FD50A6F6923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423727" y="2851744"/>
            <a:ext cx="1589153" cy="79269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B0F0D1C1-70D4-4E56-B6CA-E8102BAE6155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5724760" y="2851744"/>
            <a:ext cx="288120" cy="1585368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F1B612AD-AC5F-4BFA-B2CF-78F0524AB2FF}"/>
              </a:ext>
            </a:extLst>
          </p:cNvPr>
          <p:cNvSpPr txBox="1"/>
          <p:nvPr/>
        </p:nvSpPr>
        <p:spPr>
          <a:xfrm>
            <a:off x="71673" y="1649995"/>
            <a:ext cx="3421771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Klystron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modulator for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gun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596815DB-1C4D-449C-9728-1093F65C15C3}"/>
              </a:ext>
            </a:extLst>
          </p:cNvPr>
          <p:cNvCxnSpPr>
            <a:cxnSpLocks/>
          </p:cNvCxnSpPr>
          <p:nvPr/>
        </p:nvCxnSpPr>
        <p:spPr>
          <a:xfrm>
            <a:off x="882497" y="1980307"/>
            <a:ext cx="1662735" cy="321076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48FB2E57-1818-45B2-B42C-EA93E99AEDDB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3610114" y="1919287"/>
            <a:ext cx="2818896" cy="810922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1644086E-94D5-4202-B080-4B482D9ECB0E}"/>
              </a:ext>
            </a:extLst>
          </p:cNvPr>
          <p:cNvSpPr txBox="1"/>
          <p:nvPr/>
        </p:nvSpPr>
        <p:spPr>
          <a:xfrm>
            <a:off x="4211960" y="1549955"/>
            <a:ext cx="4434099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klystrons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mdulators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accelaration</a:t>
            </a:r>
            <a:endParaRPr lang="pl-PL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20B84264-9F06-4B35-BE90-54175DED0443}"/>
              </a:ext>
            </a:extLst>
          </p:cNvPr>
          <p:cNvSpPr txBox="1"/>
          <p:nvPr/>
        </p:nvSpPr>
        <p:spPr>
          <a:xfrm>
            <a:off x="4423727" y="2482412"/>
            <a:ext cx="3178306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accelerating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units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SLED</a:t>
            </a:r>
          </a:p>
        </p:txBody>
      </p:sp>
      <p:sp>
        <p:nvSpPr>
          <p:cNvPr id="61" name="Prostokąt 1">
            <a:extLst>
              <a:ext uri="{FF2B5EF4-FFF2-40B4-BE49-F238E27FC236}">
                <a16:creationId xmlns:a16="http://schemas.microsoft.com/office/drawing/2014/main" id="{6548AD11-6344-4C27-B329-2AF045222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231697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verview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of Solaris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9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>
            <a:extLst>
              <a:ext uri="{FF2B5EF4-FFF2-40B4-BE49-F238E27FC236}">
                <a16:creationId xmlns:a16="http://schemas.microsoft.com/office/drawing/2014/main" id="{25ABE7D9-B986-400F-AAAC-230EF984D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2" y="1862116"/>
            <a:ext cx="5865971" cy="2898311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ymbol zastępczy daty 12">
            <a:extLst>
              <a:ext uri="{FF2B5EF4-FFF2-40B4-BE49-F238E27FC236}">
                <a16:creationId xmlns:a16="http://schemas.microsoft.com/office/drawing/2014/main" id="{DF99098F-F5BE-41B2-9C56-D2091FDF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1216360" cy="332656"/>
          </a:xfrm>
        </p:spPr>
        <p:txBody>
          <a:bodyPr/>
          <a:lstStyle/>
          <a:p>
            <a:pPr>
              <a:defRPr/>
            </a:pPr>
            <a:fld id="{1C94309E-0283-4364-8CAE-8AB563A219AD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AD2D4BD2-CF44-4E18-AB8A-FEB71BD7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6525344"/>
            <a:ext cx="4320480" cy="332656"/>
          </a:xfrm>
        </p:spPr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BCEA5914-FFB6-45A0-B8DB-942EBC08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3704" y="6597352"/>
            <a:ext cx="518592" cy="260648"/>
          </a:xfrm>
        </p:spPr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E4895D-ACEF-4C35-B789-1BF6BCB41635}"/>
              </a:ext>
            </a:extLst>
          </p:cNvPr>
          <p:cNvSpPr txBox="1"/>
          <p:nvPr/>
        </p:nvSpPr>
        <p:spPr>
          <a:xfrm>
            <a:off x="608180" y="1124744"/>
            <a:ext cx="2235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RF System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0885CA-02B7-4126-AF4C-AB7AADEF8D70}"/>
              </a:ext>
            </a:extLst>
          </p:cNvPr>
          <p:cNvSpPr txBox="1"/>
          <p:nvPr/>
        </p:nvSpPr>
        <p:spPr>
          <a:xfrm>
            <a:off x="3865981" y="4492704"/>
            <a:ext cx="1106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Pre-Injector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339C5C4-FF65-4831-A654-450253984A4F}"/>
              </a:ext>
            </a:extLst>
          </p:cNvPr>
          <p:cNvSpPr txBox="1"/>
          <p:nvPr/>
        </p:nvSpPr>
        <p:spPr>
          <a:xfrm>
            <a:off x="251520" y="4941168"/>
            <a:ext cx="2362570" cy="127727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S-band 3GHz RF unit for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gun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ScandiNova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Solid-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modulator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.: 2998,5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peak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from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klystron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MW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Pulse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lenght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µs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Repetion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rate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0-10Hz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Klystron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Thales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TH2175A-1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3189F168-DE37-40B6-B34A-FC51E44E55CD}"/>
              </a:ext>
            </a:extLst>
          </p:cNvPr>
          <p:cNvSpPr txBox="1"/>
          <p:nvPr/>
        </p:nvSpPr>
        <p:spPr>
          <a:xfrm>
            <a:off x="2580037" y="3029043"/>
            <a:ext cx="1711302" cy="1000274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Circulator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isolator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FWD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peak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20MW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FWD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Avg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Power: 5MW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Reverse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Filled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SF6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115C3C9-EBD2-4F88-9E1A-ACA4E4F39B4B}"/>
              </a:ext>
            </a:extLst>
          </p:cNvPr>
          <p:cNvSpPr txBox="1"/>
          <p:nvPr/>
        </p:nvSpPr>
        <p:spPr>
          <a:xfrm>
            <a:off x="7020272" y="1163739"/>
            <a:ext cx="1988045" cy="938719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1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Thermionic</a:t>
            </a:r>
            <a:r>
              <a:rPr lang="pl-PL" sz="11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1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gun</a:t>
            </a:r>
            <a:endParaRPr lang="pl-PL" sz="11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11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MAX IV Lab.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Cathode</a:t>
            </a:r>
            <a:r>
              <a:rPr lang="pl-PL" sz="11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1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pl-PL" sz="11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r>
              <a:rPr lang="pl-PL" sz="11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Energy: 1.5 – 3 </a:t>
            </a:r>
            <a:r>
              <a:rPr lang="pl-PL" sz="11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MeV</a:t>
            </a:r>
            <a:endParaRPr lang="pl-PL" sz="11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Rep. </a:t>
            </a:r>
            <a:r>
              <a:rPr lang="pl-PL" sz="11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Rate</a:t>
            </a:r>
            <a:r>
              <a:rPr lang="pl-PL" sz="11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10Hz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3AA2DEBA-DA16-44C1-A7B4-CF4C693B1535}"/>
              </a:ext>
            </a:extLst>
          </p:cNvPr>
          <p:cNvSpPr txBox="1"/>
          <p:nvPr/>
        </p:nvSpPr>
        <p:spPr>
          <a:xfrm>
            <a:off x="4126405" y="1996077"/>
            <a:ext cx="1693092" cy="446276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Chopper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striplines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MAX IV Lab.</a:t>
            </a: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E06DFB8-BA19-4547-82EB-0C7D8FAA1F81}"/>
              </a:ext>
            </a:extLst>
          </p:cNvPr>
          <p:cNvCxnSpPr/>
          <p:nvPr/>
        </p:nvCxnSpPr>
        <p:spPr>
          <a:xfrm flipV="1">
            <a:off x="1432805" y="4567970"/>
            <a:ext cx="330883" cy="256905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A98C62A8-F52D-42EB-A1E3-FACB7A96A715}"/>
              </a:ext>
            </a:extLst>
          </p:cNvPr>
          <p:cNvCxnSpPr>
            <a:cxnSpLocks/>
          </p:cNvCxnSpPr>
          <p:nvPr/>
        </p:nvCxnSpPr>
        <p:spPr>
          <a:xfrm flipH="1" flipV="1">
            <a:off x="2188740" y="2701969"/>
            <a:ext cx="971801" cy="322960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FFFBEC7B-3323-431B-ACE8-B82553EB6F32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4972951" y="2442353"/>
            <a:ext cx="1112541" cy="376744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F6D41922-21D7-4BCE-A571-80A5906E47D8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4972951" y="2442353"/>
            <a:ext cx="962388" cy="450902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>
            <a:extLst>
              <a:ext uri="{FF2B5EF4-FFF2-40B4-BE49-F238E27FC236}">
                <a16:creationId xmlns:a16="http://schemas.microsoft.com/office/drawing/2014/main" id="{D12DB236-5917-4A7C-B081-BB031D4704BB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6781885" y="2102458"/>
            <a:ext cx="1232410" cy="56169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rostokąt 1">
            <a:extLst>
              <a:ext uri="{FF2B5EF4-FFF2-40B4-BE49-F238E27FC236}">
                <a16:creationId xmlns:a16="http://schemas.microsoft.com/office/drawing/2014/main" id="{A1EBB757-97F9-4366-B525-CF5DDB474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231697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verview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of Solaris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1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:a16="http://schemas.microsoft.com/office/drawing/2014/main" id="{D6F3DA35-2219-40CC-8F94-B6D74BEA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9" y="1743092"/>
            <a:ext cx="4992753" cy="4076404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ymbol zastępczy daty 12">
            <a:extLst>
              <a:ext uri="{FF2B5EF4-FFF2-40B4-BE49-F238E27FC236}">
                <a16:creationId xmlns:a16="http://schemas.microsoft.com/office/drawing/2014/main" id="{DF99098F-F5BE-41B2-9C56-D2091FDF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1216360" cy="332656"/>
          </a:xfrm>
        </p:spPr>
        <p:txBody>
          <a:bodyPr/>
          <a:lstStyle/>
          <a:p>
            <a:pPr>
              <a:defRPr/>
            </a:pPr>
            <a:fld id="{1C94309E-0283-4364-8CAE-8AB563A219AD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AD2D4BD2-CF44-4E18-AB8A-FEB71BD7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6525344"/>
            <a:ext cx="4320480" cy="332656"/>
          </a:xfrm>
        </p:spPr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BCEA5914-FFB6-45A0-B8DB-942EBC08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3704" y="6597352"/>
            <a:ext cx="518592" cy="260648"/>
          </a:xfrm>
        </p:spPr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E4895D-ACEF-4C35-B789-1BF6BCB41635}"/>
              </a:ext>
            </a:extLst>
          </p:cNvPr>
          <p:cNvSpPr txBox="1"/>
          <p:nvPr/>
        </p:nvSpPr>
        <p:spPr>
          <a:xfrm>
            <a:off x="608180" y="112474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RF System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0885CA-02B7-4126-AF4C-AB7AADEF8D70}"/>
              </a:ext>
            </a:extLst>
          </p:cNvPr>
          <p:cNvSpPr txBox="1"/>
          <p:nvPr/>
        </p:nvSpPr>
        <p:spPr>
          <a:xfrm>
            <a:off x="423365" y="5437493"/>
            <a:ext cx="1438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Accereating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339C5C4-FF65-4831-A654-450253984A4F}"/>
              </a:ext>
            </a:extLst>
          </p:cNvPr>
          <p:cNvSpPr txBox="1"/>
          <p:nvPr/>
        </p:nvSpPr>
        <p:spPr>
          <a:xfrm>
            <a:off x="5534704" y="1122602"/>
            <a:ext cx="3592202" cy="127727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S-band 3GHz RF unit for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accelerating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section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ScandiNova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Solid-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modulator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.: 2998,5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peak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from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klystron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37 MW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Pulse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lenght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4.5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µs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Repetion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rate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0-100Hz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Klystron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Toshiba E373110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115C3C9-EBD2-4F88-9E1A-ACA4E4F39B4B}"/>
              </a:ext>
            </a:extLst>
          </p:cNvPr>
          <p:cNvSpPr txBox="1"/>
          <p:nvPr/>
        </p:nvSpPr>
        <p:spPr>
          <a:xfrm>
            <a:off x="5534704" y="2469125"/>
            <a:ext cx="2772939" cy="113877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LLRF for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each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RF unit in the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Linac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MAX IV Lab.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Pulse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shaping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adjustment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180°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swap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SLED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Rep.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Rate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Open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loop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no feedback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3AA2DEBA-DA16-44C1-A7B4-CF4C693B1535}"/>
              </a:ext>
            </a:extLst>
          </p:cNvPr>
          <p:cNvSpPr txBox="1"/>
          <p:nvPr/>
        </p:nvSpPr>
        <p:spPr>
          <a:xfrm>
            <a:off x="467544" y="1809257"/>
            <a:ext cx="1372492" cy="723275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Waveguides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IHEP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Size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WR284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Flanges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LIL for UHV</a:t>
            </a:r>
          </a:p>
        </p:txBody>
      </p: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F6D41922-21D7-4BCE-A571-80A5906E47D8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153790" y="2532532"/>
            <a:ext cx="738025" cy="73715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>
            <a:extLst>
              <a:ext uri="{FF2B5EF4-FFF2-40B4-BE49-F238E27FC236}">
                <a16:creationId xmlns:a16="http://schemas.microsoft.com/office/drawing/2014/main" id="{D12DB236-5917-4A7C-B081-BB031D4704BB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4427984" y="3038512"/>
            <a:ext cx="1106720" cy="27202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58D4EB95-CCEC-420F-996D-C4CC974C3A1A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779912" y="1761239"/>
            <a:ext cx="1754792" cy="932798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FEF9AAC7-B209-4AF3-9BCD-C73961FBE0E2}"/>
              </a:ext>
            </a:extLst>
          </p:cNvPr>
          <p:cNvSpPr txBox="1"/>
          <p:nvPr/>
        </p:nvSpPr>
        <p:spPr>
          <a:xfrm>
            <a:off x="5538771" y="3783794"/>
            <a:ext cx="2989473" cy="584775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SLED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3dB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hybrid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coupler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Research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Imstruments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 (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unloaded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98000</a:t>
            </a: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E204ADB5-6B50-45FD-A146-65D2648384F2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2411760" y="3329544"/>
            <a:ext cx="3127011" cy="746638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6113A48F-0DD4-4E95-BE7B-C330545A3BF4}"/>
              </a:ext>
            </a:extLst>
          </p:cNvPr>
          <p:cNvSpPr txBox="1"/>
          <p:nvPr/>
        </p:nvSpPr>
        <p:spPr>
          <a:xfrm>
            <a:off x="5534704" y="4515397"/>
            <a:ext cx="2215671" cy="723275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Accelerating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structure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Research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Imstruments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Gradient: 20MeV/m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Lenght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5m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7375CC8-E9A3-4800-B846-EFE9BFC610DF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3609298" y="4574521"/>
            <a:ext cx="1925406" cy="302514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>
            <a:extLst>
              <a:ext uri="{FF2B5EF4-FFF2-40B4-BE49-F238E27FC236}">
                <a16:creationId xmlns:a16="http://schemas.microsoft.com/office/drawing/2014/main" id="{41293DE4-9B01-42EE-B7B0-7E5ADB96492A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2267744" y="3809549"/>
            <a:ext cx="3266960" cy="1067486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50800" dir="5400000" algn="ctr" rotWithShape="0">
              <a:srgbClr val="0033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1">
            <a:extLst>
              <a:ext uri="{FF2B5EF4-FFF2-40B4-BE49-F238E27FC236}">
                <a16:creationId xmlns:a16="http://schemas.microsoft.com/office/drawing/2014/main" id="{5F3AE700-E108-44BB-BD4D-5952DD1C7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231697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verview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of Solaris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0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AF6A1008-881B-46AB-9991-0D4FFF5683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58" y="1759999"/>
            <a:ext cx="3811725" cy="3861147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ymbol zastępczy daty 12">
            <a:extLst>
              <a:ext uri="{FF2B5EF4-FFF2-40B4-BE49-F238E27FC236}">
                <a16:creationId xmlns:a16="http://schemas.microsoft.com/office/drawing/2014/main" id="{DF99098F-F5BE-41B2-9C56-D2091FDF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1216360" cy="332656"/>
          </a:xfrm>
        </p:spPr>
        <p:txBody>
          <a:bodyPr/>
          <a:lstStyle/>
          <a:p>
            <a:pPr>
              <a:defRPr/>
            </a:pPr>
            <a:fld id="{1C94309E-0283-4364-8CAE-8AB563A219AD}" type="datetime1">
              <a:rPr lang="pl-PL" smtClean="0"/>
              <a:t>08.11.2021</a:t>
            </a:fld>
            <a:endParaRPr lang="en-US" dirty="0"/>
          </a:p>
        </p:txBody>
      </p:sp>
      <p:sp>
        <p:nvSpPr>
          <p:cNvPr id="14" name="Symbol zastępczy stopki 13">
            <a:extLst>
              <a:ext uri="{FF2B5EF4-FFF2-40B4-BE49-F238E27FC236}">
                <a16:creationId xmlns:a16="http://schemas.microsoft.com/office/drawing/2014/main" id="{AD2D4BD2-CF44-4E18-AB8A-FEB71BD7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6525344"/>
            <a:ext cx="4320480" cy="332656"/>
          </a:xfrm>
        </p:spPr>
        <p:txBody>
          <a:bodyPr/>
          <a:lstStyle/>
          <a:p>
            <a:pPr>
              <a:defRPr/>
            </a:pPr>
            <a:r>
              <a:rPr lang="en-US" dirty="0"/>
              <a:t>Krzysztof Guła „Status of Solaris RF System”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BCEA5914-FFB6-45A0-B8DB-942EBC08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3704" y="6597352"/>
            <a:ext cx="518592" cy="260648"/>
          </a:xfrm>
        </p:spPr>
        <p:txBody>
          <a:bodyPr/>
          <a:lstStyle/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E4895D-ACEF-4C35-B789-1BF6BCB41635}"/>
              </a:ext>
            </a:extLst>
          </p:cNvPr>
          <p:cNvSpPr txBox="1"/>
          <p:nvPr/>
        </p:nvSpPr>
        <p:spPr>
          <a:xfrm>
            <a:off x="608180" y="112474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RF System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90885CA-02B7-4126-AF4C-AB7AADEF8D70}"/>
              </a:ext>
            </a:extLst>
          </p:cNvPr>
          <p:cNvSpPr txBox="1"/>
          <p:nvPr/>
        </p:nvSpPr>
        <p:spPr>
          <a:xfrm>
            <a:off x="2929458" y="5621146"/>
            <a:ext cx="27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system for Storage Ring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339C5C4-FF65-4831-A654-450253984A4F}"/>
              </a:ext>
            </a:extLst>
          </p:cNvPr>
          <p:cNvSpPr txBox="1"/>
          <p:nvPr/>
        </p:nvSpPr>
        <p:spPr>
          <a:xfrm>
            <a:off x="111525" y="1732251"/>
            <a:ext cx="2146742" cy="661720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1/8” EIA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rigid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coax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line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directional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coupler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Exir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Broadcasting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115C3C9-EBD2-4F88-9E1A-ACA4E4F39B4B}"/>
              </a:ext>
            </a:extLst>
          </p:cNvPr>
          <p:cNvSpPr txBox="1"/>
          <p:nvPr/>
        </p:nvSpPr>
        <p:spPr>
          <a:xfrm>
            <a:off x="111525" y="2549588"/>
            <a:ext cx="1822935" cy="723275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Circulator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isolator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AFT.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FWD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peak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120kW CW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100%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FEF9AAC7-B209-4AF3-9BCD-C73961FBE0E2}"/>
              </a:ext>
            </a:extLst>
          </p:cNvPr>
          <p:cNvSpPr txBox="1"/>
          <p:nvPr/>
        </p:nvSpPr>
        <p:spPr>
          <a:xfrm>
            <a:off x="107504" y="3393538"/>
            <a:ext cx="2457852" cy="861774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100Mhz RF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transmitter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THR9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R&amp;S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Technology: Solid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.: 99.93MHz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peak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61.2 kW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6113A48F-0DD4-4E95-BE7B-C330545A3BF4}"/>
              </a:ext>
            </a:extLst>
          </p:cNvPr>
          <p:cNvSpPr txBox="1"/>
          <p:nvPr/>
        </p:nvSpPr>
        <p:spPr>
          <a:xfrm>
            <a:off x="113470" y="4393411"/>
            <a:ext cx="2654894" cy="127727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Digital LLRF for SR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Alba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Comercial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µTCA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board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Nutaq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picodigitizer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 of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amplitude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voltage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 of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resonance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frequency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Safety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interlock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I/Q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demodulation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Tango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device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server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setting-up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0995EF95-8B5D-4AAE-BCC2-0DD3903BCBC2}"/>
              </a:ext>
            </a:extLst>
          </p:cNvPr>
          <p:cNvCxnSpPr>
            <a:cxnSpLocks/>
          </p:cNvCxnSpPr>
          <p:nvPr/>
        </p:nvCxnSpPr>
        <p:spPr>
          <a:xfrm flipV="1">
            <a:off x="2890515" y="4245052"/>
            <a:ext cx="1537469" cy="840132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14E518B9-D411-4414-AB47-F2E80F306E60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2565356" y="3824425"/>
            <a:ext cx="1248837" cy="53455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237BCE11-A270-401B-A00B-E5BA243888F6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934460" y="2911226"/>
            <a:ext cx="1822935" cy="648072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8BBA7B74-B64B-4686-89A6-8ACE4ED82A3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258267" y="2063111"/>
            <a:ext cx="3181850" cy="707926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5560D73-094F-4916-BB68-6374DA57272D}"/>
              </a:ext>
            </a:extLst>
          </p:cNvPr>
          <p:cNvSpPr txBox="1"/>
          <p:nvPr/>
        </p:nvSpPr>
        <p:spPr>
          <a:xfrm>
            <a:off x="6854550" y="1124744"/>
            <a:ext cx="2127505" cy="1000274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MHz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MunufacturerResearch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Instruments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Resonant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.: 99.93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range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900" dirty="0">
                <a:solidFill>
                  <a:srgbClr val="000099"/>
                </a:solidFill>
              </a:rPr>
              <a:t>± 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540kHz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Gap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voltage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300kV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B15396AC-F546-4922-852F-3206C47E176A}"/>
              </a:ext>
            </a:extLst>
          </p:cNvPr>
          <p:cNvSpPr txBox="1"/>
          <p:nvPr/>
        </p:nvSpPr>
        <p:spPr>
          <a:xfrm>
            <a:off x="6863334" y="2260484"/>
            <a:ext cx="2127505" cy="1000274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MHz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Landau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MunufacturerResearch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Instruments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Resonant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.: 99.93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range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900" dirty="0">
                <a:solidFill>
                  <a:srgbClr val="000099"/>
                </a:solidFill>
              </a:rPr>
              <a:t>± 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550kHz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Gap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voltage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450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kV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16A424F0-D1A0-44CC-A877-6B85AFD41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14835" y="3343805"/>
            <a:ext cx="902735" cy="2054807"/>
          </a:xfrm>
          <a:prstGeom prst="rect">
            <a:avLst/>
          </a:prstGeom>
        </p:spPr>
      </p:pic>
      <p:sp>
        <p:nvSpPr>
          <p:cNvPr id="45" name="pole tekstowe 44">
            <a:extLst>
              <a:ext uri="{FF2B5EF4-FFF2-40B4-BE49-F238E27FC236}">
                <a16:creationId xmlns:a16="http://schemas.microsoft.com/office/drawing/2014/main" id="{46B3B1B0-ACF7-4E10-8730-97805C72BB4B}"/>
              </a:ext>
            </a:extLst>
          </p:cNvPr>
          <p:cNvSpPr txBox="1"/>
          <p:nvPr/>
        </p:nvSpPr>
        <p:spPr>
          <a:xfrm>
            <a:off x="6891388" y="5494570"/>
            <a:ext cx="1612316" cy="598726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Plunger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Measline</a:t>
            </a: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range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900" dirty="0">
                <a:solidFill>
                  <a:srgbClr val="000099"/>
                </a:solidFill>
              </a:rPr>
              <a:t>± </a:t>
            </a:r>
            <a:r>
              <a:rPr lang="pl-PL" sz="9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500kHz</a:t>
            </a:r>
          </a:p>
        </p:txBody>
      </p: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A658C6AA-03F8-4214-81FC-AEC7A66FA2E8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6372200" y="3623202"/>
            <a:ext cx="1325346" cy="1871368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8D3DD64E-6AE5-4126-9810-3D8D28EB8D2E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7697546" y="4646696"/>
            <a:ext cx="330838" cy="847874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3BC0AFE8-8BE2-447F-A7D0-C4B9DB68F0CB}"/>
              </a:ext>
            </a:extLst>
          </p:cNvPr>
          <p:cNvCxnSpPr>
            <a:cxnSpLocks/>
          </p:cNvCxnSpPr>
          <p:nvPr/>
        </p:nvCxnSpPr>
        <p:spPr>
          <a:xfrm flipH="1">
            <a:off x="6254911" y="3260758"/>
            <a:ext cx="1442635" cy="7600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ze strzałką 51">
            <a:extLst>
              <a:ext uri="{FF2B5EF4-FFF2-40B4-BE49-F238E27FC236}">
                <a16:creationId xmlns:a16="http://schemas.microsoft.com/office/drawing/2014/main" id="{39E56E6E-743B-487E-9C3F-26F121759C62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6041362" y="1624881"/>
            <a:ext cx="813188" cy="1387966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rostokąt 1">
            <a:extLst>
              <a:ext uri="{FF2B5EF4-FFF2-40B4-BE49-F238E27FC236}">
                <a16:creationId xmlns:a16="http://schemas.microsoft.com/office/drawing/2014/main" id="{8CE5A6E2-D2B2-4079-A5F4-7A034A4F5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231697"/>
            <a:ext cx="3960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pl-PL" sz="2400" b="1" dirty="0" err="1">
                <a:solidFill>
                  <a:schemeClr val="bg1"/>
                </a:solidFill>
                <a:latin typeface="Cambria" pitchFamily="18" charset="0"/>
              </a:rPr>
              <a:t>verview</a:t>
            </a:r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 of Solaris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17666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19581</TotalTime>
  <Words>2317</Words>
  <Application>Microsoft Office PowerPoint</Application>
  <PresentationFormat>Pokaz na ekranie (4:3)</PresentationFormat>
  <Paragraphs>432</Paragraphs>
  <Slides>26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Georgia</vt:lpstr>
      <vt:lpstr>Times New Roman</vt:lpstr>
      <vt:lpstr>Wingdings</vt:lpstr>
      <vt:lpstr>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UniwersytetJagiellonski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 Guła</dc:creator>
  <cp:lastModifiedBy>Krzysztof Guła</cp:lastModifiedBy>
  <cp:revision>2014</cp:revision>
  <cp:lastPrinted>2015-09-30T23:53:45Z</cp:lastPrinted>
  <dcterms:created xsi:type="dcterms:W3CDTF">2010-03-26T12:43:07Z</dcterms:created>
  <dcterms:modified xsi:type="dcterms:W3CDTF">2021-11-08T06:56:08Z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9</vt:i4>
  </property>
</Properties>
</file>