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8" r:id="rId2"/>
    <p:sldId id="263" r:id="rId3"/>
    <p:sldId id="265" r:id="rId4"/>
    <p:sldId id="286" r:id="rId5"/>
    <p:sldId id="285" r:id="rId6"/>
    <p:sldId id="280" r:id="rId7"/>
    <p:sldId id="283" r:id="rId8"/>
    <p:sldId id="284" r:id="rId9"/>
    <p:sldId id="281" r:id="rId10"/>
    <p:sldId id="282" r:id="rId11"/>
    <p:sldId id="279" r:id="rId12"/>
    <p:sldId id="275" r:id="rId13"/>
    <p:sldId id="276" r:id="rId14"/>
    <p:sldId id="278" r:id="rId1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schewski, Frank" initials="MF" lastIdx="1" clrIdx="0">
    <p:extLst>
      <p:ext uri="{19B8F6BF-5375-455C-9EA6-DF929625EA0E}">
        <p15:presenceInfo xmlns:p15="http://schemas.microsoft.com/office/powerpoint/2012/main" userId="Maschewski, Fran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72" autoAdjust="0"/>
  </p:normalViewPr>
  <p:slideViewPr>
    <p:cSldViewPr showGuides="1">
      <p:cViewPr varScale="1">
        <p:scale>
          <a:sx n="105" d="100"/>
          <a:sy n="105" d="100"/>
        </p:scale>
        <p:origin x="378" y="96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09.11.2021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09.11.2021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4485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( PETRA-IV: LLRF and wired Interlocks | Maschewski, Frank, ESLS 2021)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( PETRA-IV: LLRF and wired Interlocks | Maschewski, Frank, ESLS 2021)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( PETRA-IV: LLRF and wired Interlocks | Maschewski, Frank, ESLS 2021)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( PETRA-IV: LLRF and wired Interlocks | Maschewski, Frank, ESLS 2021)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( PETRA-IV: LLRF and wired Interlocks | Maschewski, Frank, ESLS 2021)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( PETRA-IV: LLRF and wired Interlocks | Maschewski, Frank, ESLS 2021)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( PETRA-IV: LLRF and wired Interlocks | Maschewski, Frank, ESLS 2021)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( PETRA-IV: LLRF and wired Interlocks | Maschewski, Frank, ESLS 2021)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( PETRA-IV: LLRF and wired Interlocks | Maschewski, Frank, ESLS 2021)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( PETRA-IV: LLRF and wired Interlocks | Maschewski, Frank, ESLS 2021)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( PETRA-IV: LLRF and wired Interlocks | Maschewski, Frank, ESLS 2021)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( PETRA-IV: LLRF and wired Interlocks | Maschewski, Frank, ESLS 2021)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( PETRA-IV: LLRF and wired Interlocks | Maschewski, Frank, ESLS 2021)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( PETRA-IV: LLRF and wired Interlocks | Maschewski, Frank, ESLS 2021)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‹Nr.›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PETRA-IV </a:t>
            </a:r>
            <a:br>
              <a:rPr lang="en-US" dirty="0"/>
            </a:br>
            <a:r>
              <a:rPr lang="en-US" dirty="0"/>
              <a:t>LLRF and wired Interlocks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07987" y="2335015"/>
            <a:ext cx="4607893" cy="301897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First ideas to connect the RF-System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Frank Maschewski</a:t>
            </a:r>
          </a:p>
          <a:p>
            <a:r>
              <a:rPr lang="en-US" dirty="0"/>
              <a:t>DESY </a:t>
            </a:r>
            <a:r>
              <a:rPr lang="en-US" dirty="0" err="1"/>
              <a:t>MHFe</a:t>
            </a:r>
            <a:r>
              <a:rPr lang="en-US" dirty="0"/>
              <a:t> group</a:t>
            </a:r>
          </a:p>
          <a:p>
            <a:r>
              <a:rPr lang="en-US" dirty="0"/>
              <a:t>ESLS 2021 @ virtual DESY Hamburg</a:t>
            </a:r>
          </a:p>
        </p:txBody>
      </p:sp>
    </p:spTree>
    <p:extLst>
      <p:ext uri="{BB962C8B-B14F-4D97-AF65-F5344CB8AC3E}">
        <p14:creationId xmlns:p14="http://schemas.microsoft.com/office/powerpoint/2010/main" val="862967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D0ED5691-3147-465A-B20D-D813495A3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01" y="1196752"/>
            <a:ext cx="10440268" cy="54316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 Interlocks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 PETRA-IV: LLRF and wired Interlocks | Maschewski, Frank, ESLS 2021)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en-US" dirty="0"/>
              <a:t>Signals connected to Beckhoff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97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DD23C2A8-40AF-4F88-BF8E-EA4494921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689" y="188640"/>
            <a:ext cx="9517463" cy="625017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6080" y="558167"/>
            <a:ext cx="11376024" cy="451098"/>
          </a:xfrm>
        </p:spPr>
        <p:txBody>
          <a:bodyPr/>
          <a:lstStyle/>
          <a:p>
            <a:r>
              <a:rPr lang="en-US" dirty="0"/>
              <a:t>Signal flow inside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 PETRA-IV: LLRF and wired Interlocks | Maschewski, Frank, ESLS 2021)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71377" y="1268760"/>
            <a:ext cx="11376025" cy="379252"/>
          </a:xfrm>
        </p:spPr>
        <p:txBody>
          <a:bodyPr/>
          <a:lstStyle/>
          <a:p>
            <a:r>
              <a:rPr lang="en-US" dirty="0"/>
              <a:t>Detailed connection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250221A-5D4D-4397-A0ED-DE787984A0C9}"/>
              </a:ext>
            </a:extLst>
          </p:cNvPr>
          <p:cNvSpPr txBox="1"/>
          <p:nvPr/>
        </p:nvSpPr>
        <p:spPr>
          <a:xfrm>
            <a:off x="405429" y="2163551"/>
            <a:ext cx="1872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components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connections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around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inside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µTCA and Beckhoff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0076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 PETRA-IV: LLRF and wired Interlocks | Maschewski, Frank, ESLS 2021)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Some steps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8784356" cy="2454374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Purchasing an µTCA System for operating SSA and HOM-damped-Cavity for test system in PETRA-III.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Get prototypes from SSA and HOM-damped-Cavity in operation for PETRA-III.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Improving the Amplitude and phase loop with the µTCA System.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Connecting the components of the µTCA System to the Control system.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Testing the Beckhoff System.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However, due to the world market situation, it is not easy to get components.</a:t>
            </a:r>
          </a:p>
        </p:txBody>
      </p:sp>
    </p:spTree>
    <p:extLst>
      <p:ext uri="{BB962C8B-B14F-4D97-AF65-F5344CB8AC3E}">
        <p14:creationId xmlns:p14="http://schemas.microsoft.com/office/powerpoint/2010/main" val="1814841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>
                <a:solidFill>
                  <a:srgbClr val="FFC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6800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0AD6CCA-2661-4C25-9614-623803F925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Frank Maschewski </a:t>
            </a:r>
          </a:p>
          <a:p>
            <a:r>
              <a:rPr lang="de-DE" dirty="0" err="1"/>
              <a:t>MHF-e</a:t>
            </a:r>
            <a:endParaRPr lang="de-DE" dirty="0"/>
          </a:p>
          <a:p>
            <a:r>
              <a:rPr lang="de-DE" dirty="0"/>
              <a:t>Frank.maschewski@desy.de</a:t>
            </a:r>
          </a:p>
          <a:p>
            <a:r>
              <a:rPr lang="de-DE" dirty="0"/>
              <a:t>+49 40 8998 3330</a:t>
            </a:r>
          </a:p>
        </p:txBody>
      </p:sp>
    </p:spTree>
    <p:extLst>
      <p:ext uri="{BB962C8B-B14F-4D97-AF65-F5344CB8AC3E}">
        <p14:creationId xmlns:p14="http://schemas.microsoft.com/office/powerpoint/2010/main" val="1550633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PETRA-IV LLRF and wired Interlocks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Topics</a:t>
            </a:r>
          </a:p>
          <a:p>
            <a:r>
              <a:rPr lang="en-US" dirty="0"/>
              <a:t>Overview RF-System</a:t>
            </a:r>
          </a:p>
          <a:p>
            <a:r>
              <a:rPr lang="en-US" dirty="0"/>
              <a:t>LLRF signal flow</a:t>
            </a:r>
          </a:p>
          <a:p>
            <a:r>
              <a:rPr lang="en-US" dirty="0"/>
              <a:t>External Interlocks</a:t>
            </a:r>
          </a:p>
          <a:p>
            <a:r>
              <a:rPr lang="en-US" dirty="0"/>
              <a:t>RF synthesis</a:t>
            </a:r>
          </a:p>
          <a:p>
            <a:r>
              <a:rPr lang="en-US" dirty="0"/>
              <a:t>Slow Interlocks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 PETRA-IV: LLRF and wired Interlocks | Maschewski, Frank, ESLS 2021)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First ideas to connect the RF-System</a:t>
            </a:r>
          </a:p>
        </p:txBody>
      </p:sp>
    </p:spTree>
    <p:extLst>
      <p:ext uri="{BB962C8B-B14F-4D97-AF65-F5344CB8AC3E}">
        <p14:creationId xmlns:p14="http://schemas.microsoft.com/office/powerpoint/2010/main" val="1227931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E4743715-F2B9-46D1-A3A2-0596CE448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349611"/>
            <a:ext cx="5544616" cy="634988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RF-System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 PETRA-IV: LLRF and wired Interlocks | Maschewski, Frank, ESLS 2021)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88CA424-CCF1-431A-A1B9-B3F4AA45E8DD}"/>
              </a:ext>
            </a:extLst>
          </p:cNvPr>
          <p:cNvSpPr txBox="1"/>
          <p:nvPr/>
        </p:nvSpPr>
        <p:spPr>
          <a:xfrm>
            <a:off x="263352" y="6223565"/>
            <a:ext cx="3456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/>
              <a:t>Selection</a:t>
            </a:r>
            <a:r>
              <a:rPr lang="de-DE" sz="1100" dirty="0"/>
              <a:t> </a:t>
            </a:r>
            <a:r>
              <a:rPr lang="de-DE" sz="1100" dirty="0" err="1"/>
              <a:t>from</a:t>
            </a:r>
            <a:r>
              <a:rPr lang="de-DE" sz="1100" dirty="0"/>
              <a:t> PE-IV CDR 2019 </a:t>
            </a:r>
            <a:r>
              <a:rPr lang="de-DE" sz="1100" dirty="0" err="1"/>
              <a:t>page</a:t>
            </a:r>
            <a:r>
              <a:rPr lang="de-DE" sz="1100" dirty="0"/>
              <a:t> 188/189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738EE471-0BE8-45FC-AB7D-03429B19BD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en-US" dirty="0"/>
              <a:t>One of six RF-Systems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CCB0FEF-6912-4783-BD23-1BB73A7E0D2B}"/>
              </a:ext>
            </a:extLst>
          </p:cNvPr>
          <p:cNvSpPr txBox="1"/>
          <p:nvPr/>
        </p:nvSpPr>
        <p:spPr>
          <a:xfrm>
            <a:off x="551384" y="2529285"/>
            <a:ext cx="32766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/>
              <a:t>One</a:t>
            </a:r>
            <a:r>
              <a:rPr lang="de-DE" sz="1600" dirty="0"/>
              <a:t> </a:t>
            </a:r>
            <a:r>
              <a:rPr lang="de-DE" sz="1600" dirty="0" err="1"/>
              <a:t>system</a:t>
            </a:r>
            <a:r>
              <a:rPr lang="de-DE" sz="1600" dirty="0"/>
              <a:t> </a:t>
            </a:r>
            <a:r>
              <a:rPr lang="de-DE" sz="1600" dirty="0" err="1"/>
              <a:t>consists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endParaRPr lang="de-DE" sz="1600" dirty="0"/>
          </a:p>
          <a:p>
            <a:r>
              <a:rPr lang="de-DE" sz="1600" dirty="0"/>
              <a:t>4 </a:t>
            </a:r>
            <a:r>
              <a:rPr lang="de-DE" sz="1600" dirty="0" err="1"/>
              <a:t>transmitter</a:t>
            </a:r>
            <a:r>
              <a:rPr lang="de-DE" sz="1600" dirty="0"/>
              <a:t> for 500 MHz </a:t>
            </a:r>
          </a:p>
          <a:p>
            <a:r>
              <a:rPr lang="de-DE" sz="1600" dirty="0"/>
              <a:t>and 4 </a:t>
            </a:r>
            <a:r>
              <a:rPr lang="de-DE" sz="1600" dirty="0" err="1"/>
              <a:t>transmitter</a:t>
            </a:r>
            <a:r>
              <a:rPr lang="de-DE" sz="1600" dirty="0"/>
              <a:t> for 1.5Ghz.</a:t>
            </a:r>
          </a:p>
          <a:p>
            <a:endParaRPr lang="de-DE" sz="1600" dirty="0"/>
          </a:p>
          <a:p>
            <a:r>
              <a:rPr lang="de-DE" sz="1600" dirty="0" err="1"/>
              <a:t>Each</a:t>
            </a:r>
            <a:r>
              <a:rPr lang="de-DE" sz="1600" dirty="0"/>
              <a:t> </a:t>
            </a:r>
            <a:r>
              <a:rPr lang="de-DE" sz="1600" dirty="0" err="1"/>
              <a:t>group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4 </a:t>
            </a:r>
            <a:r>
              <a:rPr lang="de-DE" sz="1600" dirty="0" err="1"/>
              <a:t>has</a:t>
            </a:r>
            <a:r>
              <a:rPr lang="de-DE" sz="1600" dirty="0"/>
              <a:t> </a:t>
            </a:r>
            <a:r>
              <a:rPr lang="de-DE" sz="1600" dirty="0" err="1"/>
              <a:t>it`s</a:t>
            </a:r>
            <a:r>
              <a:rPr lang="de-DE" sz="1600" dirty="0"/>
              <a:t> own µTCA-System</a:t>
            </a:r>
          </a:p>
        </p:txBody>
      </p:sp>
    </p:spTree>
    <p:extLst>
      <p:ext uri="{BB962C8B-B14F-4D97-AF65-F5344CB8AC3E}">
        <p14:creationId xmlns:p14="http://schemas.microsoft.com/office/powerpoint/2010/main" val="908511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7C4B5382-E7C3-4D7A-9F26-04D8D6CC8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1329874"/>
            <a:ext cx="9964180" cy="51936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LLRF signal flow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 PETRA-IV: LLRF and wired Interlocks | Maschewski, Frank, ESLS 2021)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Signals connected to µTCA</a:t>
            </a:r>
          </a:p>
          <a:p>
            <a:r>
              <a:rPr lang="en-US" sz="1400" dirty="0"/>
              <a:t>RF distribution</a:t>
            </a:r>
          </a:p>
          <a:p>
            <a:r>
              <a:rPr lang="en-US" sz="1400" dirty="0"/>
              <a:t>External Interlocks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455084B-B16B-4CBB-A3E5-C3AD45314910}"/>
              </a:ext>
            </a:extLst>
          </p:cNvPr>
          <p:cNvSpPr txBox="1"/>
          <p:nvPr/>
        </p:nvSpPr>
        <p:spPr>
          <a:xfrm>
            <a:off x="193284" y="3558087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PETRA-IV MPS</a:t>
            </a:r>
          </a:p>
          <a:p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Machine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Protection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System)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communicates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an </a:t>
            </a:r>
          </a:p>
          <a:p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FPGA-card in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µTCA-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crate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2E42853-EFB4-4CEF-8A7C-1797B3D3D50A}"/>
              </a:ext>
            </a:extLst>
          </p:cNvPr>
          <p:cNvSpPr txBox="1"/>
          <p:nvPr/>
        </p:nvSpPr>
        <p:spPr>
          <a:xfrm>
            <a:off x="7464152" y="2188429"/>
            <a:ext cx="835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System 1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9ABBA3B-0F18-45AD-A3DA-588AB3903C73}"/>
              </a:ext>
            </a:extLst>
          </p:cNvPr>
          <p:cNvSpPr txBox="1"/>
          <p:nvPr/>
        </p:nvSpPr>
        <p:spPr>
          <a:xfrm>
            <a:off x="8256240" y="2516988"/>
            <a:ext cx="835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System 2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44D693E-5918-46F1-ACC8-B9CB8164297D}"/>
              </a:ext>
            </a:extLst>
          </p:cNvPr>
          <p:cNvSpPr txBox="1"/>
          <p:nvPr/>
        </p:nvSpPr>
        <p:spPr>
          <a:xfrm>
            <a:off x="9048328" y="2803998"/>
            <a:ext cx="835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System 3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5DC3867-66BB-41B7-8B7F-2E59B2DAD0F2}"/>
              </a:ext>
            </a:extLst>
          </p:cNvPr>
          <p:cNvSpPr txBox="1"/>
          <p:nvPr/>
        </p:nvSpPr>
        <p:spPr>
          <a:xfrm>
            <a:off x="9768408" y="3091008"/>
            <a:ext cx="835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System 4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C5E7957-2520-4F9E-9782-994B687DFAB4}"/>
              </a:ext>
            </a:extLst>
          </p:cNvPr>
          <p:cNvSpPr txBox="1"/>
          <p:nvPr/>
        </p:nvSpPr>
        <p:spPr>
          <a:xfrm>
            <a:off x="10488488" y="3378018"/>
            <a:ext cx="835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System 5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3608ED6-1824-4F12-80F8-2F6280850070}"/>
              </a:ext>
            </a:extLst>
          </p:cNvPr>
          <p:cNvSpPr txBox="1"/>
          <p:nvPr/>
        </p:nvSpPr>
        <p:spPr>
          <a:xfrm>
            <a:off x="11208568" y="3665809"/>
            <a:ext cx="835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System 6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9E636E4-C800-4D5D-A40B-323D5073E59B}"/>
              </a:ext>
            </a:extLst>
          </p:cNvPr>
          <p:cNvSpPr txBox="1"/>
          <p:nvPr/>
        </p:nvSpPr>
        <p:spPr>
          <a:xfrm>
            <a:off x="4511824" y="1248897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Star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topology</a:t>
            </a: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914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7465A12D-73F3-4925-874A-418C22F01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1277789"/>
            <a:ext cx="8441970" cy="475905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 compensation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91578" y="6580800"/>
            <a:ext cx="9948937" cy="186841"/>
          </a:xfrm>
        </p:spPr>
        <p:txBody>
          <a:bodyPr/>
          <a:lstStyle/>
          <a:p>
            <a:r>
              <a:rPr lang="en-US"/>
              <a:t>( PETRA-IV: LLRF and wired Interlocks | Maschewski, Frank, ESLS 2021)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400" dirty="0"/>
              <a:t>One of four fails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4F2AA51-E7E4-4A7B-8D11-16D3CB8D6E21}"/>
              </a:ext>
            </a:extLst>
          </p:cNvPr>
          <p:cNvSpPr txBox="1"/>
          <p:nvPr/>
        </p:nvSpPr>
        <p:spPr>
          <a:xfrm>
            <a:off x="263352" y="6238153"/>
            <a:ext cx="3456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/>
              <a:t>Selection</a:t>
            </a:r>
            <a:r>
              <a:rPr lang="de-DE" sz="1100" dirty="0"/>
              <a:t> </a:t>
            </a:r>
            <a:r>
              <a:rPr lang="de-DE" sz="1100" dirty="0" err="1"/>
              <a:t>from</a:t>
            </a:r>
            <a:r>
              <a:rPr lang="de-DE" sz="1100" dirty="0"/>
              <a:t> PE-IV CDR 2019 </a:t>
            </a:r>
            <a:r>
              <a:rPr lang="de-DE" sz="1100" dirty="0" err="1"/>
              <a:t>page</a:t>
            </a:r>
            <a:r>
              <a:rPr lang="de-DE" sz="1100" dirty="0"/>
              <a:t> 188/189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BF7EC19-28FE-4477-9F74-A0618ED1339E}"/>
              </a:ext>
            </a:extLst>
          </p:cNvPr>
          <p:cNvSpPr txBox="1"/>
          <p:nvPr/>
        </p:nvSpPr>
        <p:spPr>
          <a:xfrm>
            <a:off x="8976320" y="1740711"/>
            <a:ext cx="27363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If one sub-system fails, 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the remaining three 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sub-systems must increase the output power.</a:t>
            </a: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It`s necessary to have constant cavity voltage.</a:t>
            </a: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80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AE25C3C-64A3-4EC0-B5A5-E1E988050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060" y="1772816"/>
            <a:ext cx="9366067" cy="453736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LLRF signal flow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 PETRA-IV: LLRF and wired Interlocks | Maschewski, Frank, ESLS 2021)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Signals connected to µTCA</a:t>
            </a:r>
          </a:p>
          <a:p>
            <a:r>
              <a:rPr lang="en-US" sz="1400" dirty="0"/>
              <a:t>RF distribution</a:t>
            </a:r>
          </a:p>
          <a:p>
            <a:r>
              <a:rPr lang="en-US" sz="1400" dirty="0"/>
              <a:t>External Interlocks</a:t>
            </a:r>
          </a:p>
          <a:p>
            <a:r>
              <a:rPr lang="en-US" sz="1400" dirty="0"/>
              <a:t>Trip compensation</a:t>
            </a:r>
          </a:p>
          <a:p>
            <a:r>
              <a:rPr lang="en-US" sz="1400" dirty="0"/>
              <a:t>Amplitude and phase loop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086CC08-B4ED-490C-8E83-64A209984C15}"/>
              </a:ext>
            </a:extLst>
          </p:cNvPr>
          <p:cNvSpPr txBox="1"/>
          <p:nvPr/>
        </p:nvSpPr>
        <p:spPr>
          <a:xfrm>
            <a:off x="8400256" y="5073782"/>
            <a:ext cx="16555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P_forward</a:t>
            </a: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P_reflected</a:t>
            </a: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Cavity-voltage</a:t>
            </a: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RF-Reference</a:t>
            </a:r>
          </a:p>
          <a:p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FEBED83-5CB5-4665-B85F-34728695BCAC}"/>
              </a:ext>
            </a:extLst>
          </p:cNvPr>
          <p:cNvSpPr txBox="1"/>
          <p:nvPr/>
        </p:nvSpPr>
        <p:spPr>
          <a:xfrm>
            <a:off x="4830561" y="3259723"/>
            <a:ext cx="935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µTCA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7C85901-3D99-439A-B3D8-68DC45AC1839}"/>
              </a:ext>
            </a:extLst>
          </p:cNvPr>
          <p:cNvSpPr txBox="1"/>
          <p:nvPr/>
        </p:nvSpPr>
        <p:spPr>
          <a:xfrm>
            <a:off x="401872" y="2461681"/>
            <a:ext cx="24537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PETRA-IV MPS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could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ways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dump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beam.</a:t>
            </a:r>
          </a:p>
          <a:p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A fast Kicker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and/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RF switch.</a:t>
            </a:r>
          </a:p>
          <a:p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trip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compensation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acts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vector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modulator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set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amplitude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phase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de-DE" sz="1400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948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LLRF Synthesis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 PETRA-IV: LLRF and wired Interlocks | Maschewski, Frank, ESLS 2021)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Generating LO-Frequency and Clocks 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option:</a:t>
            </a:r>
            <a:endParaRPr lang="en-US" sz="1400" dirty="0"/>
          </a:p>
          <a:p>
            <a:r>
              <a:rPr lang="en-US" sz="1400" dirty="0"/>
              <a:t>Old school handmade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9969B9D-5715-4547-A859-B5CBFD93A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1897576"/>
            <a:ext cx="7105938" cy="428718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46ADF70-ABB1-4E5B-9AEB-F1E3A39FA6BE}"/>
              </a:ext>
            </a:extLst>
          </p:cNvPr>
          <p:cNvSpPr txBox="1"/>
          <p:nvPr/>
        </p:nvSpPr>
        <p:spPr>
          <a:xfrm>
            <a:off x="9457522" y="2560548"/>
            <a:ext cx="2399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Sideband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suppression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-75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dBc</a:t>
            </a: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3BB52C8-41F1-4B42-B617-0831B891FC69}"/>
              </a:ext>
            </a:extLst>
          </p:cNvPr>
          <p:cNvSpPr txBox="1"/>
          <p:nvPr/>
        </p:nvSpPr>
        <p:spPr>
          <a:xfrm>
            <a:off x="263352" y="2852936"/>
            <a:ext cx="252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Simple design</a:t>
            </a:r>
          </a:p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Simple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components</a:t>
            </a: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Easy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repair</a:t>
            </a: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tests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8110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LLRF Synthesis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 PETRA-IV: LLRF and wired Interlocks | Maschewski, Frank, ESLS 2021)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Generating LO-Frequency and Clocks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option:</a:t>
            </a:r>
          </a:p>
          <a:p>
            <a:r>
              <a:rPr lang="en-US" sz="1400" dirty="0"/>
              <a:t>DESY MSK Group develops a new device with PLL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221C3CD-9640-4B9B-8161-FC2043F3D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648" y="1844824"/>
            <a:ext cx="8364515" cy="446449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C18D3E7-C53D-4F5A-A5F9-FBF8FEB6F07A}"/>
              </a:ext>
            </a:extLst>
          </p:cNvPr>
          <p:cNvSpPr txBox="1"/>
          <p:nvPr/>
        </p:nvSpPr>
        <p:spPr>
          <a:xfrm>
            <a:off x="372438" y="2924944"/>
            <a:ext cx="28486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Wide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reference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frequency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input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400 MHz … 6 GHz </a:t>
            </a:r>
          </a:p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options</a:t>
            </a: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0C689E9-15E8-43EF-B4BB-B9CC93A195F9}"/>
              </a:ext>
            </a:extLst>
          </p:cNvPr>
          <p:cNvSpPr txBox="1"/>
          <p:nvPr/>
        </p:nvSpPr>
        <p:spPr>
          <a:xfrm>
            <a:off x="372438" y="5969313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More Information:</a:t>
            </a:r>
          </a:p>
          <a:p>
            <a:r>
              <a:rPr lang="de-DE" sz="1100" dirty="0"/>
              <a:t>techlab.desy.de</a:t>
            </a:r>
          </a:p>
        </p:txBody>
      </p:sp>
    </p:spTree>
    <p:extLst>
      <p:ext uri="{BB962C8B-B14F-4D97-AF65-F5344CB8AC3E}">
        <p14:creationId xmlns:p14="http://schemas.microsoft.com/office/powerpoint/2010/main" val="4031773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 Interlocks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 PETRA-IV: LLRF and wired Interlocks | Maschewski, Frank, ESLS 2021)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en-US" dirty="0"/>
              <a:t>What is Beckhoff?</a:t>
            </a:r>
          </a:p>
          <a:p>
            <a:endParaRPr lang="en-US" sz="14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94BF6E2-2872-471F-86AE-A9D511539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988840"/>
            <a:ext cx="5892525" cy="3600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0358CA7-43B8-49F5-983B-2B1C52D1FAFE}"/>
              </a:ext>
            </a:extLst>
          </p:cNvPr>
          <p:cNvSpPr txBox="1"/>
          <p:nvPr/>
        </p:nvSpPr>
        <p:spPr>
          <a:xfrm>
            <a:off x="7032104" y="1772816"/>
            <a:ext cx="47519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Beckhoff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at XFEL and FLASH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Easy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connection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Control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(DOOCS)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Fieldbus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ModBus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, OPC UA)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controllers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terminals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available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(A/D-IN and OUT)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Easy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Hat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rail</a:t>
            </a: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265278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10" id="{2B0CCFEF-3092-0942-8FFD-946A8089C971}" vid="{71341955-5B0B-6345-98C1-5CB085C5AEBD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DESY_PowerPoint_16x9_en_ger</Template>
  <TotalTime>0</TotalTime>
  <Words>633</Words>
  <Application>Microsoft Office PowerPoint</Application>
  <PresentationFormat>Breitbild</PresentationFormat>
  <Paragraphs>122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7" baseType="lpstr">
      <vt:lpstr>Arial</vt:lpstr>
      <vt:lpstr>Calibri</vt:lpstr>
      <vt:lpstr>DESY</vt:lpstr>
      <vt:lpstr>PETRA-IV  LLRF and wired Interlocks</vt:lpstr>
      <vt:lpstr>PETRA-IV LLRF and wired Interlocks</vt:lpstr>
      <vt:lpstr>Overview RF-System</vt:lpstr>
      <vt:lpstr>Overview LLRF signal flow</vt:lpstr>
      <vt:lpstr>Trip compensation</vt:lpstr>
      <vt:lpstr>LLRF signal flow</vt:lpstr>
      <vt:lpstr>LLRF Synthesis</vt:lpstr>
      <vt:lpstr>LLRF Synthesis</vt:lpstr>
      <vt:lpstr>Slow Interlocks</vt:lpstr>
      <vt:lpstr>Slow Interlocks</vt:lpstr>
      <vt:lpstr>Signal flow inside</vt:lpstr>
      <vt:lpstr>What’s next?</vt:lpstr>
      <vt:lpstr>Thank you.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Maschewski, Frank</dc:creator>
  <cp:lastModifiedBy>Maschewski, Frank</cp:lastModifiedBy>
  <cp:revision>91</cp:revision>
  <cp:lastPrinted>2021-10-21T11:36:08Z</cp:lastPrinted>
  <dcterms:created xsi:type="dcterms:W3CDTF">2021-10-05T11:05:25Z</dcterms:created>
  <dcterms:modified xsi:type="dcterms:W3CDTF">2021-11-09T07:47:16Z</dcterms:modified>
</cp:coreProperties>
</file>