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6" r:id="rId3"/>
    <p:sldId id="263" r:id="rId4"/>
    <p:sldId id="270" r:id="rId5"/>
    <p:sldId id="265" r:id="rId6"/>
    <p:sldId id="272" r:id="rId7"/>
    <p:sldId id="275" r:id="rId8"/>
    <p:sldId id="271" r:id="rId9"/>
    <p:sldId id="279" r:id="rId10"/>
    <p:sldId id="282" r:id="rId11"/>
    <p:sldId id="280" r:id="rId12"/>
    <p:sldId id="281" r:id="rId13"/>
    <p:sldId id="283" r:id="rId14"/>
    <p:sldId id="276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2" autoAdjust="0"/>
  </p:normalViewPr>
  <p:slideViewPr>
    <p:cSldViewPr showGuides="1">
      <p:cViewPr varScale="1">
        <p:scale>
          <a:sx n="119" d="100"/>
          <a:sy n="119" d="100"/>
        </p:scale>
        <p:origin x="108" y="36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8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Single Mode Structures as an Alternative for the PETRA IV High Harmonics RF System, Hülsmann Peter, November 08 2021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2863365"/>
          </a:xfrm>
        </p:spPr>
        <p:txBody>
          <a:bodyPr/>
          <a:lstStyle/>
          <a:p>
            <a:r>
              <a:rPr lang="en-US" dirty="0"/>
              <a:t>Single Mode Structures as an Alternative for the PETRA IV High Harmonics RF System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Hülsmann</a:t>
            </a:r>
            <a:r>
              <a:rPr lang="en-US" dirty="0"/>
              <a:t>, Peter</a:t>
            </a:r>
          </a:p>
          <a:p>
            <a:r>
              <a:rPr lang="en-US" dirty="0"/>
              <a:t>DESY, Hamburg, 08.11.2021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93AC-EE61-43F0-ABE1-90590B5A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promising candidates for a closer look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7E7AA8-7847-4D47-BFB7-26123BE1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E3AC3D-BB75-4A0C-AC4B-24AB699F7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856128"/>
          </a:xfrm>
        </p:spPr>
        <p:txBody>
          <a:bodyPr/>
          <a:lstStyle/>
          <a:p>
            <a:r>
              <a:rPr lang="en-US" dirty="0"/>
              <a:t>A copper model of the TE</a:t>
            </a:r>
            <a:r>
              <a:rPr lang="en-US" baseline="-25000" dirty="0"/>
              <a:t>11</a:t>
            </a:r>
            <a:r>
              <a:rPr lang="en-US" dirty="0"/>
              <a:t>-cavity created by Helmut </a:t>
            </a:r>
            <a:r>
              <a:rPr lang="en-US" dirty="0" err="1"/>
              <a:t>Herminghaus</a:t>
            </a:r>
            <a:r>
              <a:rPr lang="en-US" dirty="0"/>
              <a:t> at University of Mainz in 1978 for </a:t>
            </a:r>
            <a:r>
              <a:rPr lang="en-US" dirty="0" err="1"/>
              <a:t>llrf</a:t>
            </a:r>
            <a:r>
              <a:rPr lang="en-US" dirty="0"/>
              <a:t>-measurements. The model was provided by the courtesy of Prof. Dr. K. </a:t>
            </a:r>
            <a:r>
              <a:rPr lang="en-US" dirty="0" err="1"/>
              <a:t>Aulenbacher</a:t>
            </a:r>
            <a:r>
              <a:rPr lang="en-US" dirty="0"/>
              <a:t> and Dr. R. Heine (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Kernphysik</a:t>
            </a:r>
            <a:r>
              <a:rPr lang="en-US" dirty="0"/>
              <a:t> der Johannes Gutenberg Universität Mainz)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F20518-2897-47A5-AB1F-8A4DB2FFB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" y="1844824"/>
            <a:ext cx="2830068" cy="37719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933D3A-5DA5-4504-886A-8CDC907A7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97" y="1889348"/>
            <a:ext cx="2830068" cy="37719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8A7852-F4D3-479F-80AF-386F5C154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889348"/>
            <a:ext cx="2830068" cy="37719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774DD76-C941-4A27-99BD-D30D64B2606F}"/>
              </a:ext>
            </a:extLst>
          </p:cNvPr>
          <p:cNvSpPr/>
          <p:nvPr/>
        </p:nvSpPr>
        <p:spPr>
          <a:xfrm>
            <a:off x="407986" y="5589240"/>
            <a:ext cx="11376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Fig. 8, 9 and 10: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A model of the TE</a:t>
            </a:r>
            <a:r>
              <a:rPr lang="en-US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-cavity for a frequency of 2451,8MHz. The upper part is the cavity itself, the lower part is for the . The picture in the middle or the right shows adjustable inductive stubs and the nose cones of the acceleration gap.</a:t>
            </a:r>
            <a:endParaRPr lang="de-DE" i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62EB0C1-0911-4442-8074-8F1C75D4FB28}"/>
              </a:ext>
            </a:extLst>
          </p:cNvPr>
          <p:cNvSpPr/>
          <p:nvPr/>
        </p:nvSpPr>
        <p:spPr>
          <a:xfrm>
            <a:off x="2313313" y="184482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/>
              <a:t>beam hole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E4F041C-5048-4687-94EE-227A6D5E26E7}"/>
              </a:ext>
            </a:extLst>
          </p:cNvPr>
          <p:cNvCxnSpPr/>
          <p:nvPr/>
        </p:nvCxnSpPr>
        <p:spPr>
          <a:xfrm flipH="1">
            <a:off x="1858989" y="2212267"/>
            <a:ext cx="1354424" cy="107271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D406E3BA-7B33-4BC1-AF59-41D446ED847B}"/>
              </a:ext>
            </a:extLst>
          </p:cNvPr>
          <p:cNvSpPr/>
          <p:nvPr/>
        </p:nvSpPr>
        <p:spPr>
          <a:xfrm>
            <a:off x="7305007" y="187860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inductive</a:t>
            </a:r>
            <a:r>
              <a:rPr lang="de-DE" i="1" dirty="0"/>
              <a:t> </a:t>
            </a:r>
            <a:r>
              <a:rPr lang="de-DE" i="1" dirty="0" err="1"/>
              <a:t>stubs</a:t>
            </a:r>
            <a:endParaRPr lang="de-DE" i="1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D02DFD1-251A-4BAC-8BA3-728A122AEE75}"/>
              </a:ext>
            </a:extLst>
          </p:cNvPr>
          <p:cNvCxnSpPr>
            <a:stCxn id="12" idx="2"/>
          </p:cNvCxnSpPr>
          <p:nvPr/>
        </p:nvCxnSpPr>
        <p:spPr>
          <a:xfrm flipH="1">
            <a:off x="5766046" y="2247938"/>
            <a:ext cx="2439061" cy="152736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4D53653-BBF5-44E7-A0A0-E72E2A675466}"/>
              </a:ext>
            </a:extLst>
          </p:cNvPr>
          <p:cNvCxnSpPr>
            <a:stCxn id="12" idx="2"/>
          </p:cNvCxnSpPr>
          <p:nvPr/>
        </p:nvCxnSpPr>
        <p:spPr>
          <a:xfrm flipH="1">
            <a:off x="5866208" y="2247938"/>
            <a:ext cx="2338899" cy="192785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344E070-BA8F-4771-A80C-3E33BF0DC478}"/>
              </a:ext>
            </a:extLst>
          </p:cNvPr>
          <p:cNvSpPr/>
          <p:nvPr/>
        </p:nvSpPr>
        <p:spPr>
          <a:xfrm>
            <a:off x="9947845" y="1914623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nose</a:t>
            </a:r>
            <a:r>
              <a:rPr lang="de-DE" i="1" dirty="0"/>
              <a:t> </a:t>
            </a:r>
            <a:r>
              <a:rPr lang="de-DE" i="1" dirty="0" err="1"/>
              <a:t>cones</a:t>
            </a:r>
            <a:endParaRPr lang="de-DE" i="1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8463AD2-36B6-4C8D-8C8C-EEE141630E89}"/>
              </a:ext>
            </a:extLst>
          </p:cNvPr>
          <p:cNvCxnSpPr>
            <a:stCxn id="17" idx="2"/>
          </p:cNvCxnSpPr>
          <p:nvPr/>
        </p:nvCxnSpPr>
        <p:spPr>
          <a:xfrm flipH="1">
            <a:off x="9768408" y="2283955"/>
            <a:ext cx="1079537" cy="149134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3EE3D17-9D7C-48F2-B189-E91A7DFD36DD}"/>
              </a:ext>
            </a:extLst>
          </p:cNvPr>
          <p:cNvCxnSpPr/>
          <p:nvPr/>
        </p:nvCxnSpPr>
        <p:spPr>
          <a:xfrm flipH="1">
            <a:off x="10333011" y="2294697"/>
            <a:ext cx="514934" cy="139674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BE1F8D01-19EE-4624-A991-778F2E4D6C31}"/>
              </a:ext>
            </a:extLst>
          </p:cNvPr>
          <p:cNvSpPr/>
          <p:nvPr/>
        </p:nvSpPr>
        <p:spPr>
          <a:xfrm>
            <a:off x="3115827" y="245863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adjustment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stubs</a:t>
            </a:r>
            <a:endParaRPr lang="de-DE" i="1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CF7D51E9-68FC-454C-8170-C6508D03516B}"/>
              </a:ext>
            </a:extLst>
          </p:cNvPr>
          <p:cNvCxnSpPr/>
          <p:nvPr/>
        </p:nvCxnSpPr>
        <p:spPr>
          <a:xfrm flipH="1">
            <a:off x="1835224" y="2748625"/>
            <a:ext cx="1206218" cy="24444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85C7A388-C06A-4AB0-9D24-58935C7662A9}"/>
              </a:ext>
            </a:extLst>
          </p:cNvPr>
          <p:cNvCxnSpPr>
            <a:stCxn id="22" idx="1"/>
          </p:cNvCxnSpPr>
          <p:nvPr/>
        </p:nvCxnSpPr>
        <p:spPr>
          <a:xfrm flipH="1">
            <a:off x="1858989" y="2781800"/>
            <a:ext cx="1256838" cy="79121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2F1D2E3F-C454-4057-9728-681482371F18}"/>
              </a:ext>
            </a:extLst>
          </p:cNvPr>
          <p:cNvSpPr/>
          <p:nvPr/>
        </p:nvSpPr>
        <p:spPr>
          <a:xfrm>
            <a:off x="661148" y="5202292"/>
            <a:ext cx="3506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compartment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rf</a:t>
            </a:r>
            <a:r>
              <a:rPr lang="de-DE" i="1" dirty="0"/>
              <a:t> </a:t>
            </a:r>
            <a:r>
              <a:rPr lang="de-DE" i="1" dirty="0" err="1"/>
              <a:t>absorber</a:t>
            </a:r>
            <a:endParaRPr lang="de-DE" i="1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54E4EFD7-657C-4D9B-9707-6C49E4E58293}"/>
              </a:ext>
            </a:extLst>
          </p:cNvPr>
          <p:cNvCxnSpPr>
            <a:stCxn id="27" idx="0"/>
          </p:cNvCxnSpPr>
          <p:nvPr/>
        </p:nvCxnSpPr>
        <p:spPr>
          <a:xfrm flipH="1" flipV="1">
            <a:off x="1835224" y="4218384"/>
            <a:ext cx="578968" cy="98390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0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09249-26EB-4B6F-B472-60CF1D59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promising candidates for a closer look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05D6EC-9763-4562-996D-9FEFD6A5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E7C2EF-CE27-4723-BBC4-37322CFEE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TE</a:t>
            </a:r>
            <a:r>
              <a:rPr lang="en-US" baseline="-25000" dirty="0"/>
              <a:t>11</a:t>
            </a:r>
            <a:r>
              <a:rPr lang="en-US" dirty="0"/>
              <a:t>-cavity created by H. </a:t>
            </a:r>
            <a:r>
              <a:rPr lang="en-US" dirty="0" err="1"/>
              <a:t>Herminghaus</a:t>
            </a:r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5F8EE7-7F90-4938-9D3A-B810D376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3" y="1412776"/>
            <a:ext cx="4774674" cy="44085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0637667-5770-4AC0-B67E-3123523BF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97" y="1412776"/>
            <a:ext cx="6539230" cy="212475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6E03090-5585-4627-9874-FECAB235CE71}"/>
              </a:ext>
            </a:extLst>
          </p:cNvPr>
          <p:cNvSpPr/>
          <p:nvPr/>
        </p:nvSpPr>
        <p:spPr>
          <a:xfrm>
            <a:off x="263352" y="5847885"/>
            <a:ext cx="5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Fig. 11: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A simple model of the TE</a:t>
            </a:r>
            <a:r>
              <a:rPr lang="en-US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-cavity. At both ends the waveguide is terminated by lossy material</a:t>
            </a:r>
            <a:endParaRPr lang="de-DE" i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C154A5B-4CE8-418C-9598-42A1E1EDF4FD}"/>
              </a:ext>
            </a:extLst>
          </p:cNvPr>
          <p:cNvSpPr/>
          <p:nvPr/>
        </p:nvSpPr>
        <p:spPr>
          <a:xfrm>
            <a:off x="5159896" y="3574757"/>
            <a:ext cx="664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Fig. 12: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A cut through the TE</a:t>
            </a:r>
            <a:r>
              <a:rPr lang="en-US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-cavity shows the nose cones and the beam pipe </a:t>
            </a:r>
            <a:endParaRPr lang="de-DE" i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DCD9AD2-C050-4132-9B3B-E74C004794E4}"/>
              </a:ext>
            </a:extLst>
          </p:cNvPr>
          <p:cNvSpPr/>
          <p:nvPr/>
        </p:nvSpPr>
        <p:spPr>
          <a:xfrm>
            <a:off x="5519936" y="139687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rf</a:t>
            </a:r>
            <a:r>
              <a:rPr lang="de-DE" i="1" dirty="0"/>
              <a:t> </a:t>
            </a:r>
            <a:r>
              <a:rPr lang="de-DE" i="1" dirty="0" err="1"/>
              <a:t>absorber</a:t>
            </a:r>
            <a:endParaRPr lang="de-DE" i="1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3881C73-B26D-486C-A20F-32F9829E3598}"/>
              </a:ext>
            </a:extLst>
          </p:cNvPr>
          <p:cNvCxnSpPr/>
          <p:nvPr/>
        </p:nvCxnSpPr>
        <p:spPr>
          <a:xfrm flipH="1">
            <a:off x="4511824" y="1795899"/>
            <a:ext cx="1872208" cy="17860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FE7E680-D824-4E4E-95ED-588163236A28}"/>
              </a:ext>
            </a:extLst>
          </p:cNvPr>
          <p:cNvCxnSpPr/>
          <p:nvPr/>
        </p:nvCxnSpPr>
        <p:spPr>
          <a:xfrm flipH="1">
            <a:off x="5447928" y="1782108"/>
            <a:ext cx="972108" cy="64539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1C06C96-97EA-4C82-BAE7-11AB99A488AF}"/>
              </a:ext>
            </a:extLst>
          </p:cNvPr>
          <p:cNvCxnSpPr/>
          <p:nvPr/>
        </p:nvCxnSpPr>
        <p:spPr>
          <a:xfrm>
            <a:off x="6420036" y="1795899"/>
            <a:ext cx="5148572" cy="53326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62A1835-AECE-4A7F-BA8B-47D168DAEEDC}"/>
              </a:ext>
            </a:extLst>
          </p:cNvPr>
          <p:cNvSpPr txBox="1">
            <a:spLocks/>
          </p:cNvSpPr>
          <p:nvPr/>
        </p:nvSpPr>
        <p:spPr>
          <a:xfrm>
            <a:off x="5754189" y="4221088"/>
            <a:ext cx="6008707" cy="2333629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dimensions were taken from the measurement model</a:t>
            </a:r>
          </a:p>
          <a:p>
            <a:r>
              <a:rPr lang="en-US" dirty="0"/>
              <a:t>The needed dents were formed nose cones</a:t>
            </a:r>
          </a:p>
          <a:p>
            <a:r>
              <a:rPr lang="en-US" dirty="0"/>
              <a:t>Frequency was of minor interest </a:t>
            </a:r>
          </a:p>
        </p:txBody>
      </p:sp>
    </p:spTree>
    <p:extLst>
      <p:ext uri="{BB962C8B-B14F-4D97-AF65-F5344CB8AC3E}">
        <p14:creationId xmlns:p14="http://schemas.microsoft.com/office/powerpoint/2010/main" val="381135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B93F8-2DB9-4BF0-B984-5FC8FD5F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promising candidates for a closer look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BE5157-8565-4F83-8215-6E9EAEB0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5E58C1-798B-4C88-869C-1CFCFC18B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TE</a:t>
            </a:r>
            <a:r>
              <a:rPr lang="en-US" baseline="-25000" dirty="0"/>
              <a:t>11</a:t>
            </a:r>
            <a:r>
              <a:rPr lang="en-US" dirty="0"/>
              <a:t>-cavity created by Helmut </a:t>
            </a:r>
            <a:r>
              <a:rPr lang="en-US" dirty="0" err="1"/>
              <a:t>Herminghaus</a:t>
            </a:r>
            <a:r>
              <a:rPr lang="en-US" dirty="0"/>
              <a:t> at University of Mainz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AA2987-C7FE-403C-8FBC-025DC8540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196752"/>
            <a:ext cx="7110836" cy="20882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F73BD8D-6162-4580-8390-15F6802E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3952509"/>
            <a:ext cx="7168461" cy="1925244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22A7AFB8-2892-4A11-99CA-EF12D3928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36537"/>
              </p:ext>
            </p:extLst>
          </p:nvPr>
        </p:nvGraphicFramePr>
        <p:xfrm>
          <a:off x="7823572" y="1149730"/>
          <a:ext cx="3960440" cy="1271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156">
                  <a:extLst>
                    <a:ext uri="{9D8B030D-6E8A-4147-A177-3AD203B41FA5}">
                      <a16:colId xmlns:a16="http://schemas.microsoft.com/office/drawing/2014/main" val="4105186557"/>
                    </a:ext>
                  </a:extLst>
                </a:gridCol>
                <a:gridCol w="884581">
                  <a:extLst>
                    <a:ext uri="{9D8B030D-6E8A-4147-A177-3AD203B41FA5}">
                      <a16:colId xmlns:a16="http://schemas.microsoft.com/office/drawing/2014/main" val="1885527769"/>
                    </a:ext>
                  </a:extLst>
                </a:gridCol>
                <a:gridCol w="1209703">
                  <a:extLst>
                    <a:ext uri="{9D8B030D-6E8A-4147-A177-3AD203B41FA5}">
                      <a16:colId xmlns:a16="http://schemas.microsoft.com/office/drawing/2014/main" val="3249129608"/>
                    </a:ext>
                  </a:extLst>
                </a:gridCol>
              </a:tblGrid>
              <a:tr h="20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frequency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</a:t>
                      </a:r>
                      <a:r>
                        <a:rPr lang="en-US" sz="1300" baseline="-25000">
                          <a:effectLst/>
                        </a:rPr>
                        <a:t>0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2,104GHz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extLst>
                  <a:ext uri="{0D108BD9-81ED-4DB2-BD59-A6C34878D82A}">
                    <a16:rowId xmlns:a16="http://schemas.microsoft.com/office/drawing/2014/main" val="1940535280"/>
                  </a:ext>
                </a:extLst>
              </a:tr>
              <a:tr h="42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shunt impedance (CST)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</a:t>
                      </a:r>
                      <a:r>
                        <a:rPr lang="en-US" sz="1300" baseline="-25000">
                          <a:effectLst/>
                        </a:rPr>
                        <a:t>S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1.1M</a:t>
                      </a:r>
                      <a:r>
                        <a:rPr lang="en-US" sz="13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de-DE" sz="13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extLst>
                  <a:ext uri="{0D108BD9-81ED-4DB2-BD59-A6C34878D82A}">
                    <a16:rowId xmlns:a16="http://schemas.microsoft.com/office/drawing/2014/main" val="3322935261"/>
                  </a:ext>
                </a:extLst>
              </a:tr>
              <a:tr h="42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unloaded quality factor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Q</a:t>
                      </a:r>
                      <a:r>
                        <a:rPr lang="en-US" sz="1300" baseline="-25000">
                          <a:effectLst/>
                        </a:rPr>
                        <a:t>0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11.200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extLst>
                  <a:ext uri="{0D108BD9-81ED-4DB2-BD59-A6C34878D82A}">
                    <a16:rowId xmlns:a16="http://schemas.microsoft.com/office/drawing/2014/main" val="3566926941"/>
                  </a:ext>
                </a:extLst>
              </a:tr>
              <a:tr h="20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</a:t>
                      </a:r>
                      <a:r>
                        <a:rPr lang="en-US" sz="1300" baseline="-25000">
                          <a:effectLst/>
                        </a:rPr>
                        <a:t>S</a:t>
                      </a:r>
                      <a:r>
                        <a:rPr lang="en-US" sz="1300">
                          <a:effectLst/>
                        </a:rPr>
                        <a:t>/Q</a:t>
                      </a:r>
                      <a:r>
                        <a:rPr lang="en-US" sz="1300" baseline="-25000">
                          <a:effectLst/>
                        </a:rPr>
                        <a:t>0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ymbol" panose="05050102010706020507" pitchFamily="18" charset="2"/>
                        </a:rPr>
                        <a:t>183W</a:t>
                      </a:r>
                      <a:endParaRPr lang="de-DE" sz="13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extLst>
                  <a:ext uri="{0D108BD9-81ED-4DB2-BD59-A6C34878D82A}">
                    <a16:rowId xmlns:a16="http://schemas.microsoft.com/office/drawing/2014/main" val="1907137846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30749A1-80D7-4DEC-BB98-FD596B336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72813"/>
              </p:ext>
            </p:extLst>
          </p:nvPr>
        </p:nvGraphicFramePr>
        <p:xfrm>
          <a:off x="7823572" y="3886034"/>
          <a:ext cx="3960440" cy="1271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156">
                  <a:extLst>
                    <a:ext uri="{9D8B030D-6E8A-4147-A177-3AD203B41FA5}">
                      <a16:colId xmlns:a16="http://schemas.microsoft.com/office/drawing/2014/main" val="4105186557"/>
                    </a:ext>
                  </a:extLst>
                </a:gridCol>
                <a:gridCol w="884581">
                  <a:extLst>
                    <a:ext uri="{9D8B030D-6E8A-4147-A177-3AD203B41FA5}">
                      <a16:colId xmlns:a16="http://schemas.microsoft.com/office/drawing/2014/main" val="1885527769"/>
                    </a:ext>
                  </a:extLst>
                </a:gridCol>
                <a:gridCol w="1209703">
                  <a:extLst>
                    <a:ext uri="{9D8B030D-6E8A-4147-A177-3AD203B41FA5}">
                      <a16:colId xmlns:a16="http://schemas.microsoft.com/office/drawing/2014/main" val="3249129608"/>
                    </a:ext>
                  </a:extLst>
                </a:gridCol>
              </a:tblGrid>
              <a:tr h="20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frequency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</a:t>
                      </a:r>
                      <a:r>
                        <a:rPr lang="en-US" sz="1300" baseline="-25000" dirty="0">
                          <a:effectLst/>
                        </a:rPr>
                        <a:t>0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2,333GHz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extLst>
                  <a:ext uri="{0D108BD9-81ED-4DB2-BD59-A6C34878D82A}">
                    <a16:rowId xmlns:a16="http://schemas.microsoft.com/office/drawing/2014/main" val="1940535280"/>
                  </a:ext>
                </a:extLst>
              </a:tr>
              <a:tr h="42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shunt impedance (CST)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</a:t>
                      </a:r>
                      <a:r>
                        <a:rPr lang="en-US" sz="1300" baseline="-25000">
                          <a:effectLst/>
                        </a:rPr>
                        <a:t>S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2,6M</a:t>
                      </a:r>
                      <a:r>
                        <a:rPr lang="en-US" sz="13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de-DE" sz="13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extLst>
                  <a:ext uri="{0D108BD9-81ED-4DB2-BD59-A6C34878D82A}">
                    <a16:rowId xmlns:a16="http://schemas.microsoft.com/office/drawing/2014/main" val="3322935261"/>
                  </a:ext>
                </a:extLst>
              </a:tr>
              <a:tr h="42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unloaded quality factor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Q</a:t>
                      </a:r>
                      <a:r>
                        <a:rPr lang="en-US" sz="1300" baseline="-25000">
                          <a:effectLst/>
                        </a:rPr>
                        <a:t>0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13.800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extLst>
                  <a:ext uri="{0D108BD9-81ED-4DB2-BD59-A6C34878D82A}">
                    <a16:rowId xmlns:a16="http://schemas.microsoft.com/office/drawing/2014/main" val="3566926941"/>
                  </a:ext>
                </a:extLst>
              </a:tr>
              <a:tr h="20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</a:t>
                      </a:r>
                      <a:r>
                        <a:rPr lang="en-US" sz="1300" baseline="-25000">
                          <a:effectLst/>
                        </a:rPr>
                        <a:t>S</a:t>
                      </a:r>
                      <a:r>
                        <a:rPr lang="en-US" sz="1300">
                          <a:effectLst/>
                        </a:rPr>
                        <a:t>/Q</a:t>
                      </a:r>
                      <a:r>
                        <a:rPr lang="en-US" sz="1300" baseline="-25000">
                          <a:effectLst/>
                        </a:rPr>
                        <a:t>0</a:t>
                      </a: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ymbol" panose="05050102010706020507" pitchFamily="18" charset="2"/>
                        </a:rPr>
                        <a:t>189W</a:t>
                      </a:r>
                      <a:endParaRPr lang="de-DE" sz="13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2" marR="83802" marT="0" marB="0" anchor="ctr"/>
                </a:tc>
                <a:extLst>
                  <a:ext uri="{0D108BD9-81ED-4DB2-BD59-A6C34878D82A}">
                    <a16:rowId xmlns:a16="http://schemas.microsoft.com/office/drawing/2014/main" val="1907137846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28AB4831-ECD9-4E49-862C-725748F4F575}"/>
              </a:ext>
            </a:extLst>
          </p:cNvPr>
          <p:cNvSpPr/>
          <p:nvPr/>
        </p:nvSpPr>
        <p:spPr>
          <a:xfrm>
            <a:off x="263352" y="3225750"/>
            <a:ext cx="72554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Fig. 13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trapped TE</a:t>
            </a:r>
            <a:r>
              <a:rPr lang="en-US" sz="1600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-acceleration mode between the nose cones. The mode is below cut-off to both sides of the gap and therefore a strong damping occurs </a:t>
            </a:r>
            <a:endParaRPr lang="de-DE" sz="1600" i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7E8C1F8-3DA0-48D9-A380-B4F4FAF81160}"/>
              </a:ext>
            </a:extLst>
          </p:cNvPr>
          <p:cNvSpPr/>
          <p:nvPr/>
        </p:nvSpPr>
        <p:spPr>
          <a:xfrm>
            <a:off x="7797677" y="2420888"/>
            <a:ext cx="398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Table 3: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characteristic numbers of the mode in Fig. 13.</a:t>
            </a:r>
            <a:endParaRPr lang="de-DE" i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4B71C63-87BD-4794-98EC-5985F3177592}"/>
              </a:ext>
            </a:extLst>
          </p:cNvPr>
          <p:cNvSpPr/>
          <p:nvPr/>
        </p:nvSpPr>
        <p:spPr>
          <a:xfrm>
            <a:off x="7797677" y="5153220"/>
            <a:ext cx="398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Table 4: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characteristic numbers of </a:t>
            </a:r>
            <a:r>
              <a:rPr lang="en-US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the mode in Fig. 14</a:t>
            </a:r>
            <a:endParaRPr lang="de-DE" i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D515C3A-D956-4946-81A7-3FA89CD66F95}"/>
              </a:ext>
            </a:extLst>
          </p:cNvPr>
          <p:cNvSpPr/>
          <p:nvPr/>
        </p:nvSpPr>
        <p:spPr>
          <a:xfrm>
            <a:off x="263352" y="5909791"/>
            <a:ext cx="72554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Fig. 14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TE</a:t>
            </a:r>
            <a:r>
              <a:rPr lang="en-US" sz="1600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-cavity is modified by the introduction of two inductive stubs. The stubs keep the field in the gap region and they enhance the characteristics by far.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92602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988BD-F8CD-4B5D-9333-47C4FF61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r>
              <a:rPr lang="de-DE" dirty="0"/>
              <a:t> and </a:t>
            </a:r>
            <a:r>
              <a:rPr lang="de-DE" dirty="0" err="1"/>
              <a:t>outlook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857F2E-03DD-48DB-B074-4AE9CF03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Single Mode Structures as an Alternative for the PETRA IV High Harmonics RF System, Hülsmann Peter, November 08 2021</a:t>
            </a:r>
            <a:endParaRPr lang="en-US" noProof="0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F7A9C23A-8FCB-42E0-B48A-F54BA2C83D90}"/>
              </a:ext>
            </a:extLst>
          </p:cNvPr>
          <p:cNvSpPr txBox="1">
            <a:spLocks/>
          </p:cNvSpPr>
          <p:nvPr/>
        </p:nvSpPr>
        <p:spPr>
          <a:xfrm>
            <a:off x="407987" y="1268761"/>
            <a:ext cx="11376024" cy="5239628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Choke mode cavity</a:t>
            </a:r>
          </a:p>
          <a:p>
            <a:r>
              <a:rPr lang="en-US" dirty="0"/>
              <a:t>Is azimuthally symmetric =&gt; easy to manufacture</a:t>
            </a:r>
          </a:p>
          <a:p>
            <a:r>
              <a:rPr lang="en-US" dirty="0"/>
              <a:t>needs a high power ring coupler with waveguide connector (was already developed by T. </a:t>
            </a:r>
            <a:r>
              <a:rPr lang="en-US" dirty="0" err="1"/>
              <a:t>Shintake</a:t>
            </a:r>
            <a:r>
              <a:rPr lang="en-US" dirty="0"/>
              <a:t>)</a:t>
            </a:r>
          </a:p>
          <a:p>
            <a:r>
              <a:rPr lang="en-US" dirty="0"/>
              <a:t>was already successfully tested concerning high-power- and vacuum capabilities by T. </a:t>
            </a:r>
            <a:r>
              <a:rPr lang="en-US" dirty="0" err="1"/>
              <a:t>Shintake</a:t>
            </a:r>
            <a:endParaRPr lang="en-US" dirty="0"/>
          </a:p>
          <a:p>
            <a:r>
              <a:rPr lang="en-US" dirty="0"/>
              <a:t>Has a lower </a:t>
            </a:r>
            <a:r>
              <a:rPr lang="en-US" dirty="0" err="1"/>
              <a:t>shuntimpedance</a:t>
            </a:r>
            <a:r>
              <a:rPr lang="en-US" dirty="0"/>
              <a:t> than the equivalent pillbox due to the additional losses by the choke</a:t>
            </a:r>
          </a:p>
          <a:p>
            <a:pPr marL="0" indent="0">
              <a:buNone/>
            </a:pPr>
            <a:r>
              <a:rPr lang="en-US" b="1" dirty="0"/>
              <a:t>The TE</a:t>
            </a:r>
            <a:r>
              <a:rPr lang="en-US" b="1" baseline="-25000" dirty="0"/>
              <a:t>111</a:t>
            </a:r>
            <a:r>
              <a:rPr lang="en-US" b="1" dirty="0"/>
              <a:t>-like cavity</a:t>
            </a:r>
          </a:p>
          <a:p>
            <a:r>
              <a:rPr lang="en-US" dirty="0"/>
              <a:t>was not tested concerning the high-power and vacuum capabilities; a model structure exists only</a:t>
            </a:r>
          </a:p>
          <a:p>
            <a:r>
              <a:rPr lang="en-US" dirty="0"/>
              <a:t>when optimized, the </a:t>
            </a:r>
            <a:r>
              <a:rPr lang="en-US" dirty="0" err="1"/>
              <a:t>shuntimpedance</a:t>
            </a:r>
            <a:r>
              <a:rPr lang="en-US" dirty="0"/>
              <a:t> is a factor of five higher than its pillbox equivalent</a:t>
            </a:r>
          </a:p>
          <a:p>
            <a:r>
              <a:rPr lang="en-US" dirty="0"/>
              <a:t>easy coupling by a usual coupling loop from the top side seemed to be possible</a:t>
            </a:r>
          </a:p>
          <a:p>
            <a:r>
              <a:rPr lang="en-US" dirty="0"/>
              <a:t>The field configuration is asymmetric and one has to find out how to arrange the cavities in the beam line to prevent problems from the viewpoint of particle dynamics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7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135174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A97F08-B19E-47F4-9AFA-890FF86BAA81}"/>
              </a:ext>
            </a:extLst>
          </p:cNvPr>
          <p:cNvSpPr/>
          <p:nvPr/>
        </p:nvSpPr>
        <p:spPr>
          <a:xfrm>
            <a:off x="335359" y="3573016"/>
            <a:ext cx="1144865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8163" algn="l"/>
              </a:tabLst>
            </a:pPr>
            <a:r>
              <a:rPr lang="en-US" dirty="0">
                <a:cs typeface="Times New Roman" panose="02020603050405020304" pitchFamily="18" charset="0"/>
              </a:rPr>
              <a:t>Literature</a:t>
            </a:r>
          </a:p>
          <a:p>
            <a:pPr algn="just">
              <a:tabLst>
                <a:tab pos="538163" algn="l"/>
              </a:tabLst>
            </a:pPr>
            <a:endParaRPr lang="en-US" sz="1600" b="1" dirty="0">
              <a:cs typeface="Times New Roman" panose="02020603050405020304" pitchFamily="18" charset="0"/>
            </a:endParaRP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Times New Roman" panose="02020603050405020304" pitchFamily="18" charset="0"/>
              </a:rPr>
              <a:t>[1]</a:t>
            </a:r>
            <a:r>
              <a:rPr lang="de-DE" sz="1600" dirty="0"/>
              <a:t> 	R. M. </a:t>
            </a:r>
            <a:r>
              <a:rPr lang="de-DE" sz="1600" dirty="0" err="1"/>
              <a:t>Sundelin</a:t>
            </a:r>
            <a:r>
              <a:rPr lang="de-DE" sz="1600" dirty="0"/>
              <a:t>, J. L. </a:t>
            </a:r>
            <a:r>
              <a:rPr lang="de-DE" sz="1600" dirty="0" err="1"/>
              <a:t>Kirchgessner</a:t>
            </a:r>
            <a:r>
              <a:rPr lang="de-DE" sz="1600" dirty="0"/>
              <a:t>, and M. </a:t>
            </a:r>
            <a:r>
              <a:rPr lang="de-DE" sz="1600" dirty="0" err="1"/>
              <a:t>Tigner</a:t>
            </a:r>
            <a:r>
              <a:rPr lang="de-DE" sz="1600" dirty="0"/>
              <a:t>, “Parallel </a:t>
            </a:r>
            <a:r>
              <a:rPr lang="de-DE" sz="1600" dirty="0" err="1"/>
              <a:t>Coupled</a:t>
            </a:r>
            <a:r>
              <a:rPr lang="de-DE" sz="1600" dirty="0"/>
              <a:t> </a:t>
            </a:r>
            <a:r>
              <a:rPr lang="de-DE" sz="1600" dirty="0" err="1"/>
              <a:t>Structure</a:t>
            </a:r>
            <a:r>
              <a:rPr lang="de-DE" sz="1600" dirty="0"/>
              <a:t>,” IEEE Trans. on </a:t>
            </a:r>
            <a:r>
              <a:rPr lang="de-DE" sz="1600" dirty="0" err="1"/>
              <a:t>Nuc</a:t>
            </a:r>
            <a:r>
              <a:rPr lang="de-DE" sz="1600" dirty="0"/>
              <a:t>. Science, Vol. NS-	24, No.3, June 1977, pp.1686-1688</a:t>
            </a:r>
            <a:endParaRPr lang="en-US" sz="1600" b="1" dirty="0">
              <a:cs typeface="Times New Roman" panose="02020603050405020304" pitchFamily="18" charset="0"/>
            </a:endParaRPr>
          </a:p>
          <a:p>
            <a:pPr algn="just">
              <a:tabLst>
                <a:tab pos="538163" algn="l"/>
              </a:tabLst>
            </a:pPr>
            <a:endParaRPr lang="en-US" sz="16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Times New Roman" panose="02020603050405020304" pitchFamily="18" charset="0"/>
              </a:rPr>
              <a:t>[2]</a:t>
            </a:r>
            <a:r>
              <a:rPr lang="de-DE" sz="1600" b="0" dirty="0">
                <a:solidFill>
                  <a:srgbClr val="333333"/>
                </a:solidFill>
                <a:effectLst/>
              </a:rPr>
              <a:t> 	</a:t>
            </a:r>
            <a:r>
              <a:rPr lang="de-DE" sz="1600" b="0" dirty="0" err="1">
                <a:solidFill>
                  <a:srgbClr val="333333"/>
                </a:solidFill>
                <a:effectLst/>
              </a:rPr>
              <a:t>Tsumoru</a:t>
            </a:r>
            <a:r>
              <a:rPr lang="de-DE" sz="1600" b="0" dirty="0">
                <a:solidFill>
                  <a:srgbClr val="333333"/>
                </a:solidFill>
                <a:effectLst/>
              </a:rPr>
              <a:t> </a:t>
            </a:r>
            <a:r>
              <a:rPr lang="de-DE" sz="1600" b="0" dirty="0" err="1">
                <a:solidFill>
                  <a:srgbClr val="333333"/>
                </a:solidFill>
                <a:effectLst/>
              </a:rPr>
              <a:t>Shintake</a:t>
            </a:r>
            <a:r>
              <a:rPr lang="de-DE" sz="1600" b="0" dirty="0">
                <a:solidFill>
                  <a:srgbClr val="333333"/>
                </a:solidFill>
                <a:effectLst/>
              </a:rPr>
              <a:t>: „ The Choke Mode </a:t>
            </a:r>
            <a:r>
              <a:rPr lang="de-DE" sz="1600" b="0" dirty="0" err="1">
                <a:solidFill>
                  <a:srgbClr val="333333"/>
                </a:solidFill>
                <a:effectLst/>
              </a:rPr>
              <a:t>Cavity</a:t>
            </a:r>
            <a:r>
              <a:rPr lang="de-DE" sz="1600" dirty="0">
                <a:solidFill>
                  <a:srgbClr val="333333"/>
                </a:solidFill>
              </a:rPr>
              <a:t>“, </a:t>
            </a:r>
            <a:r>
              <a:rPr lang="de-DE" sz="1600" b="0" dirty="0">
                <a:solidFill>
                  <a:srgbClr val="333333"/>
                </a:solidFill>
                <a:effectLst/>
              </a:rPr>
              <a:t>1992 </a:t>
            </a:r>
            <a:r>
              <a:rPr lang="de-DE" sz="1600" b="0" dirty="0" err="1">
                <a:solidFill>
                  <a:srgbClr val="333333"/>
                </a:solidFill>
                <a:effectLst/>
              </a:rPr>
              <a:t>Jpn</a:t>
            </a:r>
            <a:r>
              <a:rPr lang="de-DE" sz="1600" b="0" dirty="0">
                <a:solidFill>
                  <a:srgbClr val="333333"/>
                </a:solidFill>
                <a:effectLst/>
              </a:rPr>
              <a:t>. J. </a:t>
            </a:r>
            <a:r>
              <a:rPr lang="de-DE" sz="1600" b="0" dirty="0" err="1">
                <a:solidFill>
                  <a:srgbClr val="333333"/>
                </a:solidFill>
                <a:effectLst/>
              </a:rPr>
              <a:t>Appl</a:t>
            </a:r>
            <a:r>
              <a:rPr lang="de-DE" sz="1600" b="0" dirty="0">
                <a:solidFill>
                  <a:srgbClr val="333333"/>
                </a:solidFill>
                <a:effectLst/>
              </a:rPr>
              <a:t>. Phys. </a:t>
            </a:r>
            <a:r>
              <a:rPr lang="de-DE" sz="1600" b="1" dirty="0">
                <a:solidFill>
                  <a:srgbClr val="333333"/>
                </a:solidFill>
                <a:effectLst/>
              </a:rPr>
              <a:t>31</a:t>
            </a:r>
            <a:r>
              <a:rPr lang="de-DE" sz="1600" b="0" dirty="0">
                <a:solidFill>
                  <a:srgbClr val="333333"/>
                </a:solidFill>
                <a:effectLst/>
              </a:rPr>
              <a:t> L1567</a:t>
            </a:r>
            <a:endParaRPr lang="en-US" sz="1600" b="1" dirty="0">
              <a:cs typeface="Times New Roman" panose="02020603050405020304" pitchFamily="18" charset="0"/>
            </a:endParaRPr>
          </a:p>
          <a:p>
            <a:pPr algn="just">
              <a:tabLst>
                <a:tab pos="538163" algn="l"/>
              </a:tabLst>
            </a:pPr>
            <a:endParaRPr lang="en-US" sz="16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Times New Roman" panose="02020603050405020304" pitchFamily="18" charset="0"/>
              </a:rPr>
              <a:t>[3]</a:t>
            </a:r>
            <a:r>
              <a:rPr lang="en-US" sz="1600" dirty="0"/>
              <a:t> 	R. Klein: “</a:t>
            </a:r>
            <a:r>
              <a:rPr lang="en-US" sz="1600" dirty="0" err="1"/>
              <a:t>Messung</a:t>
            </a:r>
            <a:r>
              <a:rPr lang="en-US" sz="1600" dirty="0"/>
              <a:t> der </a:t>
            </a:r>
            <a:r>
              <a:rPr lang="en-US" sz="1600" dirty="0" err="1"/>
              <a:t>Shuntimpedanz</a:t>
            </a:r>
            <a:r>
              <a:rPr lang="en-US" sz="1600" dirty="0"/>
              <a:t> und </a:t>
            </a:r>
            <a:r>
              <a:rPr lang="en-US" sz="1600" dirty="0" err="1"/>
              <a:t>Feldassymmetrie</a:t>
            </a:r>
            <a:r>
              <a:rPr lang="en-US" sz="1600" dirty="0"/>
              <a:t> von </a:t>
            </a:r>
            <a:r>
              <a:rPr lang="en-US" sz="1600" dirty="0" err="1"/>
              <a:t>Beschleunigerresonatoren</a:t>
            </a:r>
            <a:r>
              <a:rPr lang="en-US" sz="1600" dirty="0"/>
              <a:t>, Diploma Thesis, </a:t>
            </a:r>
            <a:r>
              <a:rPr lang="en-US" sz="1600" dirty="0" err="1"/>
              <a:t>Institut</a:t>
            </a:r>
            <a:r>
              <a:rPr lang="en-US" sz="1600" dirty="0"/>
              <a:t> 	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Kernphysik</a:t>
            </a:r>
            <a:r>
              <a:rPr lang="en-US" sz="1600" dirty="0"/>
              <a:t> der Johannes Gutenberg Universität Mainz, 1981, KPH 21/81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Hülsmann, Peter</a:t>
            </a:r>
          </a:p>
          <a:p>
            <a:r>
              <a:rPr lang="de-DE" dirty="0" err="1"/>
              <a:t>MHFe</a:t>
            </a:r>
            <a:endParaRPr lang="de-DE" dirty="0"/>
          </a:p>
          <a:p>
            <a:r>
              <a:rPr lang="de-DE" dirty="0"/>
              <a:t>Peter.huelsmann@desy.de</a:t>
            </a:r>
          </a:p>
          <a:p>
            <a:r>
              <a:rPr lang="de-DE" dirty="0"/>
              <a:t>++49 (0)40 8998 2782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7560220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1	Motivation for starting a single mode structure study at DESY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2	What is a single mode structure?</a:t>
            </a:r>
            <a:br>
              <a:rPr lang="en-US" dirty="0"/>
            </a:br>
            <a:endParaRPr lang="en-US" dirty="0"/>
          </a:p>
          <a:p>
            <a:pPr marL="342900" indent="-342900">
              <a:spcAft>
                <a:spcPts val="0"/>
              </a:spcAft>
              <a:buAutoNum type="arabicPlain" startAt="3"/>
            </a:pPr>
            <a:r>
              <a:rPr lang="en-US" b="1" dirty="0"/>
              <a:t>Two promising candidates for a closer look: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The choke mode cavity from T. </a:t>
            </a:r>
            <a:r>
              <a:rPr lang="en-US" b="1" dirty="0" err="1"/>
              <a:t>Shintake</a:t>
            </a:r>
            <a:r>
              <a:rPr lang="en-US" b="1" dirty="0"/>
              <a:t> (1992)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The single mode structure from H. </a:t>
            </a:r>
            <a:r>
              <a:rPr lang="en-US" b="1" dirty="0" err="1"/>
              <a:t>Herminghaus</a:t>
            </a:r>
            <a:r>
              <a:rPr lang="en-US" b="1" dirty="0"/>
              <a:t> (1978)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4	Conclusion and outlook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Single Mode Structures as an Alternative for the PETRA IV High Harmonics RF System, Hülsmann Peter, November 08 2021</a:t>
            </a:r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searching a single mode structure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HH-rf-system needs a frequency of 1.5GHz, the 500MHz BESSY-HOM-damped cavity was downsized by a factor of 3.</a:t>
            </a:r>
          </a:p>
          <a:p>
            <a:r>
              <a:rPr lang="en-US" dirty="0"/>
              <a:t>simply downsizing is mechanically not an easy task</a:t>
            </a:r>
          </a:p>
          <a:p>
            <a:r>
              <a:rPr lang="en-US" dirty="0"/>
              <a:t>longitudinal loss factor k</a:t>
            </a:r>
            <a:r>
              <a:rPr lang="en-US" baseline="-25000" dirty="0"/>
              <a:t>l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 f</a:t>
            </a:r>
          </a:p>
          <a:p>
            <a:r>
              <a:rPr lang="en-US" dirty="0"/>
              <a:t>transversal loss factor k</a:t>
            </a:r>
            <a:r>
              <a:rPr lang="en-US" baseline="-25000" dirty="0"/>
              <a:t>ꓕ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 f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30000" dirty="0"/>
          </a:p>
          <a:p>
            <a:r>
              <a:rPr lang="en-US" dirty="0"/>
              <a:t>increased HOM damping capabilities for the HH-rf-system would be </a:t>
            </a:r>
            <a:r>
              <a:rPr lang="en-US" dirty="0" err="1"/>
              <a:t>desireable</a:t>
            </a:r>
            <a:r>
              <a:rPr lang="en-US" dirty="0"/>
              <a:t>!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Single Mode Structures as an Alternative for the PETRA IV High Harmonics RF System, Hülsmann Peter, November 08 2021</a:t>
            </a:r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Driven by the arguments we have started to look for other cavity concepts which have to fulfil the following requirements: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/>
              <a:t>The concept has to be mechanically very simple</a:t>
            </a:r>
            <a:endParaRPr lang="de-DE" dirty="0"/>
          </a:p>
          <a:p>
            <a:pPr marL="342900" lvl="0" indent="-342900">
              <a:buFont typeface="+mj-lt"/>
              <a:buAutoNum type="arabicParenR"/>
            </a:pPr>
            <a:r>
              <a:rPr lang="en-US" dirty="0"/>
              <a:t>The HOM-damping capabilities must be more effective compared to the BESSY-cavity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sigle</a:t>
            </a:r>
            <a:r>
              <a:rPr lang="en-US" dirty="0"/>
              <a:t> mode structure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677692"/>
            <a:ext cx="11232628" cy="40680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basic idea of a “single mode structure”</a:t>
            </a:r>
            <a:endParaRPr lang="de-DE" b="1" dirty="0"/>
          </a:p>
          <a:p>
            <a:r>
              <a:rPr lang="en-US" dirty="0"/>
              <a:t>Accelerating structures are usually designed in such a way that it is possible to excite a field formation with a rf-source which is suited to accelerate charged particles.</a:t>
            </a:r>
          </a:p>
          <a:p>
            <a:r>
              <a:rPr lang="en-US" dirty="0"/>
              <a:t>But other field formations with higher frequencies could be excited</a:t>
            </a:r>
          </a:p>
          <a:p>
            <a:r>
              <a:rPr lang="en-US" dirty="0"/>
              <a:t>This field formations are able to perturb the acceleration process, to deteriorate the beam quality and in the worst case they lead to a beam blow up</a:t>
            </a:r>
          </a:p>
          <a:p>
            <a:r>
              <a:rPr lang="en-US" dirty="0"/>
              <a:t>The single mode accelerating structure is designed in such a way that all modes, except the wanted mode, will leave the cavity through a coupling hole into the direction of an rf-absorber</a:t>
            </a:r>
          </a:p>
          <a:p>
            <a:r>
              <a:rPr lang="en-US" dirty="0"/>
              <a:t>If this can be managed one has a “single mode Structure” (the name was created, as far as I know, by M. </a:t>
            </a:r>
            <a:r>
              <a:rPr lang="en-US" dirty="0" err="1"/>
              <a:t>Tigner</a:t>
            </a:r>
            <a:r>
              <a:rPr lang="en-US" dirty="0"/>
              <a:t> [1])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Single Mode Structures as an Alternative for the PETRA IV High Harmonics RF System, Hülsmann Peter, November 08 2021</a:t>
            </a:r>
          </a:p>
        </p:txBody>
      </p:sp>
    </p:spTree>
    <p:extLst>
      <p:ext uri="{BB962C8B-B14F-4D97-AF65-F5344CB8AC3E}">
        <p14:creationId xmlns:p14="http://schemas.microsoft.com/office/powerpoint/2010/main" val="18746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Proposal of a “single mode structure”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Single Mode Structures as an Alternative for the PETRA IV High Harmonics RF System, Hülsmann Peter, November 08 2021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07988" y="5383732"/>
            <a:ext cx="11160619" cy="101664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Fig. 1: </a:t>
            </a:r>
            <a:r>
              <a:rPr lang="en-US" i="1" dirty="0"/>
              <a:t>One of the first proposals of a so called “single mode structure” [1]</a:t>
            </a:r>
          </a:p>
          <a:p>
            <a:pPr marL="0" indent="0">
              <a:buNone/>
            </a:pPr>
            <a:r>
              <a:rPr lang="en-US" sz="1200" dirty="0"/>
              <a:t>Picture: R. Klein: “</a:t>
            </a:r>
            <a:r>
              <a:rPr lang="en-US" sz="1200" dirty="0" err="1"/>
              <a:t>Messung</a:t>
            </a:r>
            <a:r>
              <a:rPr lang="en-US" sz="1200" dirty="0"/>
              <a:t> der </a:t>
            </a:r>
            <a:r>
              <a:rPr lang="en-US" sz="1200" dirty="0" err="1"/>
              <a:t>Shuntimpedanz</a:t>
            </a:r>
            <a:r>
              <a:rPr lang="en-US" sz="1200" dirty="0"/>
              <a:t> und </a:t>
            </a:r>
            <a:r>
              <a:rPr lang="en-US" sz="1200" dirty="0" err="1"/>
              <a:t>Feldassymmetrie</a:t>
            </a:r>
            <a:r>
              <a:rPr lang="en-US" sz="1200" dirty="0"/>
              <a:t> von </a:t>
            </a:r>
            <a:r>
              <a:rPr lang="en-US" sz="1200" dirty="0" err="1"/>
              <a:t>Beschleunigerresonatoren</a:t>
            </a:r>
            <a:r>
              <a:rPr lang="en-US" sz="1200" dirty="0"/>
              <a:t>, Diploma Thesis, </a:t>
            </a:r>
            <a:r>
              <a:rPr lang="en-US" sz="1200" dirty="0" err="1"/>
              <a:t>Institut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Kernphysik</a:t>
            </a:r>
            <a:r>
              <a:rPr lang="en-US" sz="1200" dirty="0"/>
              <a:t> der Johannes Gutenberg Universität Mainz, 1981, KPH 21/81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FC4EC04E-E14C-4F3A-A2F2-CE1857D216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2" y="800709"/>
            <a:ext cx="10042053" cy="4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1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promising candidates for a closer look</a:t>
            </a:r>
            <a:br>
              <a:rPr lang="en-US" dirty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Single Mode Structures as an Alternative for the PETRA IV High Harmonics RF System, Hülsmann Peter, November 08 2021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choke mode cavity created by </a:t>
            </a:r>
            <a:r>
              <a:rPr lang="en-US" dirty="0" err="1"/>
              <a:t>Tsumoru</a:t>
            </a:r>
            <a:r>
              <a:rPr lang="en-US" dirty="0"/>
              <a:t> </a:t>
            </a:r>
            <a:r>
              <a:rPr lang="en-US" dirty="0" err="1"/>
              <a:t>Shintake</a:t>
            </a:r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5A516A7-3E9D-4B65-92CD-BA376A504D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0" y="1063934"/>
            <a:ext cx="3489354" cy="425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0CFFA2F-AF27-4421-8C9C-FEDED6B9C0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52" y="946685"/>
            <a:ext cx="3022124" cy="425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FC0E8750-860E-4B12-8B4E-4A3A1BAF1AF5}"/>
              </a:ext>
            </a:extLst>
          </p:cNvPr>
          <p:cNvSpPr/>
          <p:nvPr/>
        </p:nvSpPr>
        <p:spPr>
          <a:xfrm>
            <a:off x="263352" y="5394245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2: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cut view through the “choke mode cavity”. The cavity is azimuthally symmetric. (Picture: T.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Shintake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[2])</a:t>
            </a:r>
            <a:endParaRPr lang="de-DE" i="1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2E6BA07-0CDA-4B04-BAE4-F599D0EA2BC4}"/>
              </a:ext>
            </a:extLst>
          </p:cNvPr>
          <p:cNvSpPr/>
          <p:nvPr/>
        </p:nvSpPr>
        <p:spPr>
          <a:xfrm>
            <a:off x="5951984" y="5366439"/>
            <a:ext cx="5832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3: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US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010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-Mode is rejected by the choke. Due to the distance of </a:t>
            </a:r>
            <a:r>
              <a:rPr lang="en-US" i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 from the short of the choke to the annular exit of the cavity, the TM</a:t>
            </a:r>
            <a:r>
              <a:rPr lang="en-US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010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-Mode “sees” a short. (Picture: T.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Shintake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[2])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56660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promising candidates for a closer look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Single Mode Structures as an Alternative for the PETRA IV High Harmonics RF System, Hülsmann Peter, November 08 2021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choke mode cavity created by </a:t>
            </a:r>
            <a:r>
              <a:rPr lang="en-US" dirty="0" err="1"/>
              <a:t>Tsumoru</a:t>
            </a:r>
            <a:r>
              <a:rPr lang="en-US" dirty="0"/>
              <a:t> </a:t>
            </a:r>
            <a:r>
              <a:rPr lang="en-US" dirty="0" err="1"/>
              <a:t>Shintake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3A9A45E-4C14-47FF-A8DD-47729313B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329521"/>
            <a:ext cx="3176441" cy="40993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BB7318A-A238-4F9C-825F-365B6D6F51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329521"/>
            <a:ext cx="1656184" cy="409931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C488093-8ADD-49D0-AFBA-B316CB5D0D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07" y="996975"/>
            <a:ext cx="4319905" cy="20612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5A0839F-FC37-4932-8472-4CEC7ED3FA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31" y="3782471"/>
            <a:ext cx="4319905" cy="204089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481B86C0-AC52-4293-B01A-A0B1D48B32C8}"/>
              </a:ext>
            </a:extLst>
          </p:cNvPr>
          <p:cNvSpPr/>
          <p:nvPr/>
        </p:nvSpPr>
        <p:spPr>
          <a:xfrm>
            <a:off x="327825" y="5885445"/>
            <a:ext cx="606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4: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enlarged (by a factor of 1,9 compared to T.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Shintake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[2]) model of the choke mode cavity in CST-MWS</a:t>
            </a:r>
            <a:endParaRPr lang="de-DE" i="1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744126C-B506-4A7F-A561-5824CEDC67A4}"/>
              </a:ext>
            </a:extLst>
          </p:cNvPr>
          <p:cNvSpPr/>
          <p:nvPr/>
        </p:nvSpPr>
        <p:spPr>
          <a:xfrm>
            <a:off x="7608168" y="297423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Fig. 5: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TM-modes in the equivalent pillbox without the annular slot</a:t>
            </a:r>
            <a:endParaRPr lang="de-DE" i="1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80315B0-11F3-43D6-A18A-B2698579A2C3}"/>
              </a:ext>
            </a:extLst>
          </p:cNvPr>
          <p:cNvSpPr/>
          <p:nvPr/>
        </p:nvSpPr>
        <p:spPr>
          <a:xfrm>
            <a:off x="7464107" y="5800604"/>
            <a:ext cx="424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Fig. 6: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TM-modes in the choke mode cavity</a:t>
            </a:r>
            <a:endParaRPr lang="de-DE" i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768C-CB42-4EDE-89F8-A17D3119A6CF}"/>
              </a:ext>
            </a:extLst>
          </p:cNvPr>
          <p:cNvSpPr/>
          <p:nvPr/>
        </p:nvSpPr>
        <p:spPr>
          <a:xfrm>
            <a:off x="7608168" y="82742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US" b="1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010</a:t>
            </a:r>
            <a:r>
              <a:rPr lang="en-US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     TM</a:t>
            </a:r>
            <a:r>
              <a:rPr lang="en-US" b="1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110</a:t>
            </a:r>
            <a:r>
              <a:rPr lang="en-US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  TM</a:t>
            </a:r>
            <a:r>
              <a:rPr lang="en-US" b="1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011</a:t>
            </a:r>
            <a:endParaRPr lang="de-DE" i="1" baseline="-250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820563-6A29-4733-931B-6C7F6B1B0901}"/>
              </a:ext>
            </a:extLst>
          </p:cNvPr>
          <p:cNvSpPr/>
          <p:nvPr/>
        </p:nvSpPr>
        <p:spPr>
          <a:xfrm>
            <a:off x="7608168" y="3635732"/>
            <a:ext cx="3388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US" b="1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010</a:t>
            </a:r>
            <a:r>
              <a:rPr lang="en-US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     TM</a:t>
            </a:r>
            <a:r>
              <a:rPr lang="en-US" b="1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110</a:t>
            </a:r>
            <a:r>
              <a:rPr lang="en-US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  TM</a:t>
            </a:r>
            <a:r>
              <a:rPr lang="en-US" b="1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011</a:t>
            </a:r>
            <a:endParaRPr lang="de-DE" i="1" baseline="-250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3EBF701-2948-4AE3-91D6-D85B0BF2EDDB}"/>
              </a:ext>
            </a:extLst>
          </p:cNvPr>
          <p:cNvSpPr/>
          <p:nvPr/>
        </p:nvSpPr>
        <p:spPr>
          <a:xfrm>
            <a:off x="3035947" y="1144855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rf</a:t>
            </a:r>
            <a:r>
              <a:rPr lang="de-DE" i="1" dirty="0"/>
              <a:t> </a:t>
            </a:r>
            <a:r>
              <a:rPr lang="de-DE" i="1" dirty="0" err="1"/>
              <a:t>absorber</a:t>
            </a:r>
            <a:r>
              <a:rPr lang="de-DE" i="1" dirty="0"/>
              <a:t> ring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89D46D0-71C0-4163-A928-B6212C9E4FA8}"/>
              </a:ext>
            </a:extLst>
          </p:cNvPr>
          <p:cNvCxnSpPr>
            <a:stCxn id="17" idx="2"/>
          </p:cNvCxnSpPr>
          <p:nvPr/>
        </p:nvCxnSpPr>
        <p:spPr>
          <a:xfrm flipH="1">
            <a:off x="2855640" y="1514187"/>
            <a:ext cx="1080407" cy="33063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B3DB5E0-A986-4929-8F61-F8D6BD93A2D4}"/>
              </a:ext>
            </a:extLst>
          </p:cNvPr>
          <p:cNvCxnSpPr>
            <a:stCxn id="17" idx="2"/>
          </p:cNvCxnSpPr>
          <p:nvPr/>
        </p:nvCxnSpPr>
        <p:spPr>
          <a:xfrm>
            <a:off x="3936047" y="1514187"/>
            <a:ext cx="1511881" cy="1391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9F45DB1F-0A7E-40AE-B82C-92057589D933}"/>
              </a:ext>
            </a:extLst>
          </p:cNvPr>
          <p:cNvSpPr/>
          <p:nvPr/>
        </p:nvSpPr>
        <p:spPr>
          <a:xfrm>
            <a:off x="3495004" y="1730606"/>
            <a:ext cx="1080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rf</a:t>
            </a:r>
            <a:r>
              <a:rPr lang="de-DE" i="1" dirty="0"/>
              <a:t> </a:t>
            </a:r>
            <a:r>
              <a:rPr lang="de-DE" i="1" dirty="0" err="1"/>
              <a:t>choke</a:t>
            </a:r>
            <a:endParaRPr lang="de-DE" i="1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A3123C4-A33A-4673-9E67-0039CCA11D7C}"/>
              </a:ext>
            </a:extLst>
          </p:cNvPr>
          <p:cNvCxnSpPr>
            <a:stCxn id="22" idx="2"/>
          </p:cNvCxnSpPr>
          <p:nvPr/>
        </p:nvCxnSpPr>
        <p:spPr>
          <a:xfrm flipH="1">
            <a:off x="1995755" y="2099938"/>
            <a:ext cx="2039453" cy="50232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A6B798D-1A52-4222-9A70-7C5D92D1AF37}"/>
              </a:ext>
            </a:extLst>
          </p:cNvPr>
          <p:cNvCxnSpPr>
            <a:stCxn id="22" idx="2"/>
          </p:cNvCxnSpPr>
          <p:nvPr/>
        </p:nvCxnSpPr>
        <p:spPr>
          <a:xfrm>
            <a:off x="4035208" y="2099938"/>
            <a:ext cx="1016676" cy="24161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19A4FB8D-4681-4E20-A56F-4229C32FE3B8}"/>
              </a:ext>
            </a:extLst>
          </p:cNvPr>
          <p:cNvSpPr/>
          <p:nvPr/>
        </p:nvSpPr>
        <p:spPr>
          <a:xfrm>
            <a:off x="3012663" y="4715852"/>
            <a:ext cx="243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rf</a:t>
            </a:r>
            <a:r>
              <a:rPr lang="de-DE" i="1" dirty="0"/>
              <a:t> </a:t>
            </a:r>
            <a:r>
              <a:rPr lang="de-DE" i="1" dirty="0" err="1"/>
              <a:t>coupling</a:t>
            </a:r>
            <a:r>
              <a:rPr lang="de-DE" i="1" dirty="0"/>
              <a:t> </a:t>
            </a:r>
            <a:r>
              <a:rPr lang="de-DE" i="1" dirty="0" err="1"/>
              <a:t>antennas</a:t>
            </a:r>
            <a:endParaRPr lang="de-DE" i="1" dirty="0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102A2DA-8C84-42C4-9289-CD0F2058D808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1343472" y="3140968"/>
            <a:ext cx="2886824" cy="157488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711BD5F-5BAB-4359-8111-CA603C7E49EF}"/>
              </a:ext>
            </a:extLst>
          </p:cNvPr>
          <p:cNvCxnSpPr/>
          <p:nvPr/>
        </p:nvCxnSpPr>
        <p:spPr>
          <a:xfrm flipV="1">
            <a:off x="4223792" y="3058274"/>
            <a:ext cx="504056" cy="165757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E317A65D-4C6C-402B-B14B-51F097841E36}"/>
              </a:ext>
            </a:extLst>
          </p:cNvPr>
          <p:cNvCxnSpPr>
            <a:stCxn id="25" idx="0"/>
          </p:cNvCxnSpPr>
          <p:nvPr/>
        </p:nvCxnSpPr>
        <p:spPr>
          <a:xfrm flipV="1">
            <a:off x="4230296" y="3782471"/>
            <a:ext cx="1073616" cy="93338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4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promising candidates for a closer look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Single Mode Structures as an Alternative for the PETRA IV High Harmonics RF System, Hülsmann Peter, November 08 2021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choke mode cavity created by </a:t>
            </a:r>
            <a:r>
              <a:rPr lang="en-US" dirty="0" err="1"/>
              <a:t>Tsumoru</a:t>
            </a:r>
            <a:r>
              <a:rPr lang="en-US" dirty="0"/>
              <a:t> </a:t>
            </a:r>
            <a:r>
              <a:rPr lang="en-US" dirty="0" err="1"/>
              <a:t>Shintake</a:t>
            </a:r>
            <a:endParaRPr lang="en-US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F5AC4C8B-2F55-450A-BA38-47E7A95C0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8073"/>
              </p:ext>
            </p:extLst>
          </p:nvPr>
        </p:nvGraphicFramePr>
        <p:xfrm>
          <a:off x="5556710" y="1271295"/>
          <a:ext cx="5397822" cy="1732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449">
                  <a:extLst>
                    <a:ext uri="{9D8B030D-6E8A-4147-A177-3AD203B41FA5}">
                      <a16:colId xmlns:a16="http://schemas.microsoft.com/office/drawing/2014/main" val="4105186557"/>
                    </a:ext>
                  </a:extLst>
                </a:gridCol>
                <a:gridCol w="1205626">
                  <a:extLst>
                    <a:ext uri="{9D8B030D-6E8A-4147-A177-3AD203B41FA5}">
                      <a16:colId xmlns:a16="http://schemas.microsoft.com/office/drawing/2014/main" val="1885527769"/>
                    </a:ext>
                  </a:extLst>
                </a:gridCol>
                <a:gridCol w="1648747">
                  <a:extLst>
                    <a:ext uri="{9D8B030D-6E8A-4147-A177-3AD203B41FA5}">
                      <a16:colId xmlns:a16="http://schemas.microsoft.com/office/drawing/2014/main" val="3249129608"/>
                    </a:ext>
                  </a:extLst>
                </a:gridCol>
              </a:tblGrid>
              <a:tr h="28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frequency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1,511GHz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940535280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shunt impedance (CST)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r>
                        <a:rPr lang="en-US" sz="1800" baseline="-25000">
                          <a:effectLst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625k</a:t>
                      </a:r>
                      <a:r>
                        <a:rPr lang="en-US" sz="18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de-DE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3322935261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unloaded quality factor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3090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3566926941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r>
                        <a:rPr lang="en-US" sz="1800" baseline="-25000">
                          <a:effectLst/>
                        </a:rPr>
                        <a:t>S</a:t>
                      </a:r>
                      <a:r>
                        <a:rPr lang="en-US" sz="1800">
                          <a:effectLst/>
                        </a:rPr>
                        <a:t>/Q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</a:t>
                      </a:r>
                      <a:r>
                        <a:rPr lang="en-US" sz="18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de-DE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907137846"/>
                  </a:ext>
                </a:extLst>
              </a:tr>
            </a:tbl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583C2E71-6D8E-4506-84D3-94B904F8C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07" y="1179834"/>
            <a:ext cx="2807693" cy="491346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B612CDD6-3CC0-43B5-8040-FFAF9C09EB9A}"/>
              </a:ext>
            </a:extLst>
          </p:cNvPr>
          <p:cNvSpPr/>
          <p:nvPr/>
        </p:nvSpPr>
        <p:spPr>
          <a:xfrm>
            <a:off x="407986" y="6103581"/>
            <a:ext cx="4821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Fig. 5: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TM010-mode in the choke mode cavity</a:t>
            </a:r>
            <a:endParaRPr lang="de-DE" i="1" dirty="0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9ED35F17-078F-4DB2-AAE6-DD3938E1C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36716"/>
              </p:ext>
            </p:extLst>
          </p:nvPr>
        </p:nvGraphicFramePr>
        <p:xfrm>
          <a:off x="5556710" y="3789040"/>
          <a:ext cx="5397822" cy="1732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449">
                  <a:extLst>
                    <a:ext uri="{9D8B030D-6E8A-4147-A177-3AD203B41FA5}">
                      <a16:colId xmlns:a16="http://schemas.microsoft.com/office/drawing/2014/main" val="4105186557"/>
                    </a:ext>
                  </a:extLst>
                </a:gridCol>
                <a:gridCol w="1205626">
                  <a:extLst>
                    <a:ext uri="{9D8B030D-6E8A-4147-A177-3AD203B41FA5}">
                      <a16:colId xmlns:a16="http://schemas.microsoft.com/office/drawing/2014/main" val="1885527769"/>
                    </a:ext>
                  </a:extLst>
                </a:gridCol>
                <a:gridCol w="1648747">
                  <a:extLst>
                    <a:ext uri="{9D8B030D-6E8A-4147-A177-3AD203B41FA5}">
                      <a16:colId xmlns:a16="http://schemas.microsoft.com/office/drawing/2014/main" val="3249129608"/>
                    </a:ext>
                  </a:extLst>
                </a:gridCol>
              </a:tblGrid>
              <a:tr h="28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frequency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1,5GHz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940535280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shunt impedance (CST)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r>
                        <a:rPr lang="en-US" sz="1800" baseline="-25000">
                          <a:effectLst/>
                        </a:rPr>
                        <a:t>S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1,5M</a:t>
                      </a:r>
                      <a:r>
                        <a:rPr lang="en-US" sz="18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de-DE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3322935261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unloaded quality factor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17.000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3566926941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r>
                        <a:rPr lang="en-US" sz="1800" baseline="-25000">
                          <a:effectLst/>
                        </a:rPr>
                        <a:t>S</a:t>
                      </a:r>
                      <a:r>
                        <a:rPr lang="en-US" sz="1800">
                          <a:effectLst/>
                        </a:rPr>
                        <a:t>/Q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mbol" panose="05050102010706020507" pitchFamily="18" charset="2"/>
                        </a:rPr>
                        <a:t>88W</a:t>
                      </a:r>
                      <a:endParaRPr lang="de-DE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907137846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73FFABBE-EEF8-4892-BF10-F42D0EAA40CD}"/>
              </a:ext>
            </a:extLst>
          </p:cNvPr>
          <p:cNvSpPr/>
          <p:nvPr/>
        </p:nvSpPr>
        <p:spPr>
          <a:xfrm>
            <a:off x="5531211" y="3078346"/>
            <a:ext cx="54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Table 1: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characteristic numbers of the TM</a:t>
            </a:r>
            <a:r>
              <a:rPr lang="en-US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010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-mode in the choke mode cavity</a:t>
            </a:r>
            <a:endParaRPr lang="de-DE" i="1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95DC7FA-B607-4AA7-A3B0-C5D5F22AD202}"/>
              </a:ext>
            </a:extLst>
          </p:cNvPr>
          <p:cNvSpPr/>
          <p:nvPr/>
        </p:nvSpPr>
        <p:spPr>
          <a:xfrm>
            <a:off x="5519936" y="5518973"/>
            <a:ext cx="54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Table 2: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characteristic numbers of the TM</a:t>
            </a:r>
            <a:r>
              <a:rPr lang="en-US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010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-mode in the 1,5GHz BESSY-HOM-damped cavity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52319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F61A-CC11-48D8-AD66-DCE1EFAF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promising candidates for a closer look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0A488C-DE78-407E-925A-4FFA5DEF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/>
              <a:t>Single Mode Structures as an Alternative for the PETRA IV High Harmonics RF System, </a:t>
            </a:r>
            <a:r>
              <a:rPr lang="en-US" noProof="0" dirty="0" err="1"/>
              <a:t>Hülsmann</a:t>
            </a:r>
            <a:r>
              <a:rPr lang="en-US" noProof="0" dirty="0"/>
              <a:t> Peter, November 08 2021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6D107C-ABE5-4AE9-8AE2-7C1DD4CDB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TE</a:t>
            </a:r>
            <a:r>
              <a:rPr lang="en-US" baseline="-25000" dirty="0"/>
              <a:t>11</a:t>
            </a:r>
            <a:r>
              <a:rPr lang="en-US" dirty="0"/>
              <a:t>-cavity created by Helmut </a:t>
            </a:r>
            <a:r>
              <a:rPr lang="en-US" dirty="0" err="1"/>
              <a:t>Herminghaus</a:t>
            </a:r>
            <a:r>
              <a:rPr lang="en-US" dirty="0"/>
              <a:t> at University of Mainz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4691DEE-1F23-4EAF-957B-8ED1525EB0C0}"/>
              </a:ext>
            </a:extLst>
          </p:cNvPr>
          <p:cNvSpPr txBox="1">
            <a:spLocks/>
          </p:cNvSpPr>
          <p:nvPr/>
        </p:nvSpPr>
        <p:spPr>
          <a:xfrm>
            <a:off x="407987" y="1268761"/>
            <a:ext cx="6008707" cy="5205393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basic idea of H. </a:t>
            </a:r>
            <a:r>
              <a:rPr lang="en-US" b="1" dirty="0" err="1"/>
              <a:t>Herminghaus</a:t>
            </a:r>
            <a:endParaRPr lang="de-DE" b="1" dirty="0"/>
          </a:p>
          <a:p>
            <a:r>
              <a:rPr lang="en-US" dirty="0"/>
              <a:t>Assume a circular waveguide in which a TE</a:t>
            </a:r>
            <a:r>
              <a:rPr lang="en-US" baseline="-25000" dirty="0"/>
              <a:t>11</a:t>
            </a:r>
            <a:r>
              <a:rPr lang="en-US" dirty="0"/>
              <a:t>-wave is running</a:t>
            </a:r>
          </a:p>
          <a:p>
            <a:r>
              <a:rPr lang="en-US" dirty="0"/>
              <a:t>It is possible to form a resonator by denting locally the circular waveguide</a:t>
            </a:r>
          </a:p>
          <a:p>
            <a:pPr algn="just"/>
            <a:r>
              <a:rPr lang="en-US" dirty="0"/>
              <a:t>The dents form a capacitive load and the cut-off frequency is locally decreased. </a:t>
            </a:r>
          </a:p>
          <a:p>
            <a:pPr algn="just"/>
            <a:r>
              <a:rPr lang="en-US" dirty="0"/>
              <a:t>By a suitable forming one is able to achieve a situation, where all modes, except the one with the lowest frequency, will be above the cut-off frequency of the tube and therefore they will run in a load at one end of the tube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9D5586-15DB-43D4-B62E-7B91A8DFAE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30" y="1124744"/>
            <a:ext cx="4301346" cy="18306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B357AE-54AA-44AE-BB61-DD3171D18B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03" y="3377811"/>
            <a:ext cx="5518800" cy="263546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C19EC09-899D-4151-8AA7-51DDB35A8FC2}"/>
              </a:ext>
            </a:extLst>
          </p:cNvPr>
          <p:cNvSpPr/>
          <p:nvPr/>
        </p:nvSpPr>
        <p:spPr>
          <a:xfrm>
            <a:off x="6600056" y="2852936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Fig. 6:</a:t>
            </a:r>
            <a:r>
              <a:rPr lang="en-US" sz="1600" dirty="0"/>
              <a:t> </a:t>
            </a:r>
            <a:r>
              <a:rPr lang="en-US" sz="1600" i="1" dirty="0"/>
              <a:t>TE11-mode in a circular waveguide without and with dents [3]</a:t>
            </a:r>
            <a:endParaRPr lang="de-DE" sz="1600" i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56D42D-F144-433E-87DE-F2C6DD3A6AD6}"/>
              </a:ext>
            </a:extLst>
          </p:cNvPr>
          <p:cNvSpPr/>
          <p:nvPr/>
        </p:nvSpPr>
        <p:spPr>
          <a:xfrm>
            <a:off x="6528047" y="5889379"/>
            <a:ext cx="5472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Fig. 7: </a:t>
            </a:r>
            <a:r>
              <a:rPr lang="en-US" sz="1600" dirty="0"/>
              <a:t>TE11-single mode cavities connected to a rf feeder line. The dents are formed by the nose cones [3]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77422360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1680</Words>
  <Application>Microsoft Office PowerPoint</Application>
  <PresentationFormat>Breitbild</PresentationFormat>
  <Paragraphs>168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DESY</vt:lpstr>
      <vt:lpstr>Single Mode Structures as an Alternative for the PETRA IV High Harmonics RF System</vt:lpstr>
      <vt:lpstr>Content</vt:lpstr>
      <vt:lpstr>Motivation for searching a single mode structure</vt:lpstr>
      <vt:lpstr>What is a sigle mode structure</vt:lpstr>
      <vt:lpstr>First Proposal of a “single mode structure”</vt:lpstr>
      <vt:lpstr>Two promising candidates for a closer look </vt:lpstr>
      <vt:lpstr>Two promising candidates for a closer look</vt:lpstr>
      <vt:lpstr>Two promising candidates for a closer look</vt:lpstr>
      <vt:lpstr>Two promising candidates for a closer look</vt:lpstr>
      <vt:lpstr>Two promising candidates for a closer look</vt:lpstr>
      <vt:lpstr>Two promising candidates for a closer look</vt:lpstr>
      <vt:lpstr>Two promising candidates for a closer look</vt:lpstr>
      <vt:lpstr>Conclusion and outlook</vt:lpstr>
      <vt:lpstr>Thank you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Huelsmann, Peter</dc:creator>
  <cp:lastModifiedBy>Huelsmann, Peter</cp:lastModifiedBy>
  <cp:revision>49</cp:revision>
  <cp:lastPrinted>2021-11-09T10:59:22Z</cp:lastPrinted>
  <dcterms:created xsi:type="dcterms:W3CDTF">2021-11-02T08:17:56Z</dcterms:created>
  <dcterms:modified xsi:type="dcterms:W3CDTF">2021-11-09T11:00:17Z</dcterms:modified>
</cp:coreProperties>
</file>