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301" r:id="rId2"/>
    <p:sldId id="311" r:id="rId3"/>
    <p:sldId id="312" r:id="rId4"/>
    <p:sldId id="313" r:id="rId5"/>
    <p:sldId id="314" r:id="rId6"/>
  </p:sldIdLst>
  <p:sldSz cx="9144000" cy="6858000" type="screen4x3"/>
  <p:notesSz cx="6794500" cy="9906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16">
          <p15:clr>
            <a:srgbClr val="A4A3A4"/>
          </p15:clr>
        </p15:guide>
        <p15:guide id="2" orient="horz" pos="167">
          <p15:clr>
            <a:srgbClr val="A4A3A4"/>
          </p15:clr>
        </p15:guide>
        <p15:guide id="3" orient="horz" pos="616">
          <p15:clr>
            <a:srgbClr val="A4A3A4"/>
          </p15:clr>
        </p15:guide>
        <p15:guide id="4" orient="horz" pos="2672">
          <p15:clr>
            <a:srgbClr val="A4A3A4"/>
          </p15:clr>
        </p15:guide>
        <p15:guide id="5" orient="horz" pos="1165">
          <p15:clr>
            <a:srgbClr val="A4A3A4"/>
          </p15:clr>
        </p15:guide>
        <p15:guide id="6" pos="5551">
          <p15:clr>
            <a:srgbClr val="A4A3A4"/>
          </p15:clr>
        </p15:guide>
        <p15:guide id="7" pos="1551">
          <p15:clr>
            <a:srgbClr val="A4A3A4"/>
          </p15:clr>
        </p15:guide>
        <p15:guide id="8" pos="4178">
          <p15:clr>
            <a:srgbClr val="A4A3A4"/>
          </p15:clr>
        </p15:guide>
        <p15:guide id="9" pos="2927">
          <p15:clr>
            <a:srgbClr val="A4A3A4"/>
          </p15:clr>
        </p15:guide>
        <p15:guide id="10" pos="2809">
          <p15:clr>
            <a:srgbClr val="A4A3A4"/>
          </p15:clr>
        </p15:guide>
        <p15:guide id="11" pos="178">
          <p15:clr>
            <a:srgbClr val="A4A3A4"/>
          </p15:clr>
        </p15:guide>
        <p15:guide id="12" pos="4299">
          <p15:clr>
            <a:srgbClr val="A4A3A4"/>
          </p15:clr>
        </p15:guide>
        <p15:guide id="13" pos="143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B4C2"/>
    <a:srgbClr val="00A5EB"/>
    <a:srgbClr val="FFFFCC"/>
    <a:srgbClr val="FFFF99"/>
    <a:srgbClr val="D3E903"/>
    <a:srgbClr val="FFFF00"/>
    <a:srgbClr val="FFFFFF"/>
    <a:srgbClr val="9C9E9F"/>
    <a:srgbClr val="DDDDDD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54" autoAdjust="0"/>
    <p:restoredTop sz="94374" autoAdjust="0"/>
  </p:normalViewPr>
  <p:slideViewPr>
    <p:cSldViewPr snapToGrid="0">
      <p:cViewPr varScale="1">
        <p:scale>
          <a:sx n="67" d="100"/>
          <a:sy n="67" d="100"/>
        </p:scale>
        <p:origin x="857" y="34"/>
      </p:cViewPr>
      <p:guideLst>
        <p:guide orient="horz" pos="3816"/>
        <p:guide orient="horz" pos="167"/>
        <p:guide orient="horz" pos="616"/>
        <p:guide orient="horz" pos="2672"/>
        <p:guide orient="horz" pos="1165"/>
        <p:guide pos="5551"/>
        <p:guide pos="1551"/>
        <p:guide pos="4178"/>
        <p:guide pos="2927"/>
        <p:guide pos="2809"/>
        <p:guide pos="178"/>
        <p:guide pos="4299"/>
        <p:guide pos="143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8" d="100"/>
          <a:sy n="48" d="100"/>
        </p:scale>
        <p:origin x="-1602" y="-90"/>
      </p:cViewPr>
      <p:guideLst>
        <p:guide orient="horz" pos="3120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GB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GB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Textmasterformate durch Klicken bearbeiten</a:t>
            </a:r>
          </a:p>
          <a:p>
            <a:pPr lvl="1"/>
            <a:r>
              <a:rPr lang="en-GB" smtClean="0"/>
              <a:t>Zweite Ebene</a:t>
            </a:r>
          </a:p>
          <a:p>
            <a:pPr lvl="2"/>
            <a:r>
              <a:rPr lang="en-GB" smtClean="0"/>
              <a:t>Dritte Ebene</a:t>
            </a:r>
          </a:p>
          <a:p>
            <a:pPr lvl="3"/>
            <a:r>
              <a:rPr lang="en-GB" smtClean="0"/>
              <a:t>Vierte Ebene</a:t>
            </a:r>
          </a:p>
          <a:p>
            <a:pPr lvl="4"/>
            <a:r>
              <a:rPr lang="en-GB" smtClean="0"/>
              <a:t>Fünfte Ebene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113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GB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736858A-39C2-4BA9-B2EA-2EBB3C5D7C04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90343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6858A-39C2-4BA9-B2EA-2EBB3C5D7C04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53295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6858A-39C2-4BA9-B2EA-2EBB3C5D7C04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72352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6858A-39C2-4BA9-B2EA-2EBB3C5D7C04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64399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6858A-39C2-4BA9-B2EA-2EBB3C5D7C04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30644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6858A-39C2-4BA9-B2EA-2EBB3C5D7C04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0558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"/>
          <p:cNvSpPr>
            <a:spLocks noChangeArrowheads="1"/>
          </p:cNvSpPr>
          <p:nvPr/>
        </p:nvSpPr>
        <p:spPr bwMode="auto">
          <a:xfrm>
            <a:off x="0" y="0"/>
            <a:ext cx="9144000" cy="900113"/>
          </a:xfrm>
          <a:prstGeom prst="rect">
            <a:avLst/>
          </a:prstGeom>
          <a:solidFill>
            <a:srgbClr val="00A6E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02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8142" y="900113"/>
            <a:ext cx="8520113" cy="485775"/>
          </a:xfrm>
        </p:spPr>
        <p:txBody>
          <a:bodyPr/>
          <a:lstStyle>
            <a:lvl1pPr marL="0" indent="0">
              <a:buFont typeface="Arial Black" pitchFamily="34" charset="0"/>
              <a:buNone/>
              <a:defRPr b="1">
                <a:solidFill>
                  <a:srgbClr val="F28E00"/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subtitle style</a:t>
            </a:r>
            <a:endParaRPr lang="en-GB" noProof="0" dirty="0" smtClean="0"/>
          </a:p>
        </p:txBody>
      </p:sp>
      <p:sp>
        <p:nvSpPr>
          <p:cNvPr id="40243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900113" y="0"/>
            <a:ext cx="8219281" cy="900113"/>
          </a:xfrm>
        </p:spPr>
        <p:txBody>
          <a:bodyPr anchor="b"/>
          <a:lstStyle>
            <a:lvl1pPr>
              <a:lnSpc>
                <a:spcPct val="80000"/>
              </a:lnSpc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pic>
        <p:nvPicPr>
          <p:cNvPr id="402441" name="Picture 9" descr="DESY-Logo-cyan-RGB_ger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554" t="-4523" r="-13409"/>
          <a:stretch>
            <a:fillRect/>
          </a:stretch>
        </p:blipFill>
        <p:spPr bwMode="auto">
          <a:xfrm>
            <a:off x="7794625" y="5684838"/>
            <a:ext cx="1149350" cy="1027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2448" name="Text Box 16"/>
          <p:cNvSpPr txBox="1">
            <a:spLocks noChangeArrowheads="1"/>
          </p:cNvSpPr>
          <p:nvPr userDrawn="1"/>
        </p:nvSpPr>
        <p:spPr bwMode="auto">
          <a:xfrm>
            <a:off x="2003425" y="2481263"/>
            <a:ext cx="28559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/>
          </a:p>
        </p:txBody>
      </p:sp>
      <p:pic>
        <p:nvPicPr>
          <p:cNvPr id="402453" name="Picture 21" descr="HG_LOGO_70_ENG_K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" y="5949950"/>
            <a:ext cx="1473200" cy="598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5"/>
          <p:cNvSpPr>
            <a:spLocks noChangeArrowheads="1"/>
          </p:cNvSpPr>
          <p:nvPr userDrawn="1"/>
        </p:nvSpPr>
        <p:spPr bwMode="auto">
          <a:xfrm>
            <a:off x="732094" y="6463378"/>
            <a:ext cx="7062531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0" anchor="ctr"/>
          <a:lstStyle/>
          <a:p>
            <a:pPr algn="r" eaLnBrk="1" hangingPunct="1"/>
            <a:r>
              <a:rPr lang="en-GB" sz="900" b="1" dirty="0" smtClean="0">
                <a:solidFill>
                  <a:schemeClr val="bg2"/>
                </a:solidFill>
              </a:rPr>
              <a:t>Wolfgang</a:t>
            </a:r>
            <a:r>
              <a:rPr lang="en-GB" sz="900" b="1" baseline="0" dirty="0" smtClean="0">
                <a:solidFill>
                  <a:schemeClr val="bg2"/>
                </a:solidFill>
              </a:rPr>
              <a:t> Lohmann</a:t>
            </a:r>
            <a:r>
              <a:rPr lang="en-GB" sz="900" dirty="0" smtClean="0">
                <a:solidFill>
                  <a:schemeClr val="bg2"/>
                </a:solidFill>
              </a:rPr>
              <a:t>  </a:t>
            </a:r>
            <a:r>
              <a:rPr lang="en-GB" sz="900" dirty="0">
                <a:solidFill>
                  <a:schemeClr val="bg2"/>
                </a:solidFill>
              </a:rPr>
              <a:t>| </a:t>
            </a:r>
            <a:r>
              <a:rPr lang="en-GB" sz="900" baseline="0" dirty="0" smtClean="0">
                <a:solidFill>
                  <a:schemeClr val="bg2"/>
                </a:solidFill>
              </a:rPr>
              <a:t> 09.10.2020 </a:t>
            </a:r>
            <a:r>
              <a:rPr lang="en-GB" sz="900" dirty="0" smtClean="0">
                <a:solidFill>
                  <a:schemeClr val="bg2"/>
                </a:solidFill>
              </a:rPr>
              <a:t>  </a:t>
            </a:r>
            <a:r>
              <a:rPr lang="en-GB" sz="900" b="1" dirty="0">
                <a:solidFill>
                  <a:schemeClr val="bg2"/>
                </a:solidFill>
              </a:rPr>
              <a:t>Page </a:t>
            </a:r>
            <a:fld id="{ABA098E9-E6EE-44BF-9612-6777A6DF1330}" type="slidenum">
              <a:rPr lang="en-GB" sz="900" b="1">
                <a:solidFill>
                  <a:schemeClr val="bg2"/>
                </a:solidFill>
              </a:rPr>
              <a:pPr algn="r" eaLnBrk="1" hangingPunct="1"/>
              <a:t>‹Nr.›</a:t>
            </a:fld>
            <a:endParaRPr lang="en-GB" sz="900" b="1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43400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1806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ChangeArrowheads="1"/>
          </p:cNvSpPr>
          <p:nvPr/>
        </p:nvSpPr>
        <p:spPr bwMode="auto">
          <a:xfrm>
            <a:off x="0" y="0"/>
            <a:ext cx="9144000" cy="744538"/>
          </a:xfrm>
          <a:prstGeom prst="rect">
            <a:avLst/>
          </a:prstGeom>
          <a:solidFill>
            <a:srgbClr val="00A6E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2575" y="977900"/>
            <a:ext cx="8520113" cy="4792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 smtClean="0"/>
              <a:t>Textmasterformate</a:t>
            </a:r>
            <a:r>
              <a:rPr lang="en-GB" dirty="0" smtClean="0"/>
              <a:t> </a:t>
            </a:r>
            <a:r>
              <a:rPr lang="en-GB" dirty="0" err="1" smtClean="0"/>
              <a:t>durch</a:t>
            </a:r>
            <a:r>
              <a:rPr lang="en-GB" dirty="0" smtClean="0"/>
              <a:t> </a:t>
            </a:r>
            <a:r>
              <a:rPr lang="en-GB" dirty="0" err="1" smtClean="0"/>
              <a:t>Klicken</a:t>
            </a:r>
            <a:r>
              <a:rPr lang="en-GB" dirty="0" smtClean="0"/>
              <a:t> </a:t>
            </a:r>
            <a:r>
              <a:rPr lang="en-GB" dirty="0" err="1" smtClean="0"/>
              <a:t>bearbeiten</a:t>
            </a:r>
            <a:endParaRPr lang="en-GB" dirty="0" smtClean="0"/>
          </a:p>
          <a:p>
            <a:pPr lvl="1"/>
            <a:r>
              <a:rPr lang="en-GB" dirty="0" err="1" smtClean="0"/>
              <a:t>Zweite</a:t>
            </a:r>
            <a:r>
              <a:rPr lang="en-GB" dirty="0" smtClean="0"/>
              <a:t> </a:t>
            </a:r>
            <a:r>
              <a:rPr lang="en-GB" dirty="0" err="1" smtClean="0"/>
              <a:t>Ebene</a:t>
            </a:r>
            <a:endParaRPr lang="en-GB" dirty="0" smtClean="0"/>
          </a:p>
        </p:txBody>
      </p:sp>
      <p:sp>
        <p:nvSpPr>
          <p:cNvPr id="40141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00113" y="103188"/>
            <a:ext cx="7912100" cy="54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 smtClean="0"/>
              <a:t>Titelmasterformat</a:t>
            </a:r>
            <a:r>
              <a:rPr lang="en-GB" dirty="0" smtClean="0"/>
              <a:t> </a:t>
            </a:r>
            <a:r>
              <a:rPr lang="en-GB" dirty="0" err="1" smtClean="0"/>
              <a:t>durch</a:t>
            </a:r>
            <a:r>
              <a:rPr lang="en-GB" dirty="0" smtClean="0"/>
              <a:t> </a:t>
            </a:r>
            <a:r>
              <a:rPr lang="en-GB" dirty="0" err="1" smtClean="0"/>
              <a:t>Klicken</a:t>
            </a:r>
            <a:r>
              <a:rPr lang="en-GB" dirty="0" smtClean="0"/>
              <a:t> </a:t>
            </a:r>
            <a:r>
              <a:rPr lang="en-GB" dirty="0" err="1" smtClean="0"/>
              <a:t>bearbeiten</a:t>
            </a:r>
            <a:endParaRPr lang="en-GB" dirty="0" smtClean="0"/>
          </a:p>
        </p:txBody>
      </p:sp>
      <p:pic>
        <p:nvPicPr>
          <p:cNvPr id="401418" name="Picture 10" descr="DESY-Logo-cyan-RGB_ge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424" t="-7854" r="-18587" b="-12566"/>
          <a:stretch>
            <a:fillRect/>
          </a:stretch>
        </p:blipFill>
        <p:spPr bwMode="auto">
          <a:xfrm>
            <a:off x="8035925" y="6099175"/>
            <a:ext cx="776288" cy="73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5" descr="CMSLogo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0113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7" r:id="rId3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9pPr>
    </p:titleStyle>
    <p:bodyStyle>
      <a:lvl1pPr marL="265113" indent="-265113" algn="l" rtl="0" eaLnBrk="1" fontAlgn="base" hangingPunct="1">
        <a:spcBef>
          <a:spcPct val="0"/>
        </a:spcBef>
        <a:spcAft>
          <a:spcPct val="50000"/>
        </a:spcAft>
        <a:buClr>
          <a:srgbClr val="F28E00"/>
        </a:buClr>
        <a:buFont typeface="Arial Black" pitchFamily="34" charset="0"/>
        <a:buChar char="&gt;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184150" algn="l" rtl="0" eaLnBrk="1" fontAlgn="base" hangingPunct="1">
        <a:spcBef>
          <a:spcPct val="0"/>
        </a:spcBef>
        <a:spcAft>
          <a:spcPct val="5000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2pPr>
      <a:lvl3pPr marL="1236663" indent="-228600" algn="l" rtl="0" eaLnBrk="1" fontAlgn="base" hangingPunct="1">
        <a:spcBef>
          <a:spcPct val="0"/>
        </a:spcBef>
        <a:spcAft>
          <a:spcPct val="0"/>
        </a:spcAft>
        <a:buClr>
          <a:srgbClr val="FF9900"/>
        </a:buClr>
        <a:buFont typeface="Arial Black" pitchFamily="34" charset="0"/>
        <a:defRPr sz="1200">
          <a:solidFill>
            <a:schemeClr val="tx1"/>
          </a:solidFill>
          <a:latin typeface="+mn-lt"/>
        </a:defRPr>
      </a:lvl3pPr>
      <a:lvl4pPr marL="1644650" indent="-228600" algn="l" rtl="0" eaLnBrk="1" fontAlgn="base" hangingPunct="1">
        <a:spcBef>
          <a:spcPct val="0"/>
        </a:spcBef>
        <a:spcAft>
          <a:spcPct val="0"/>
        </a:spcAft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emf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73" name="Rectangle 2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 smtClean="0"/>
              <a:t>Technical Note</a:t>
            </a:r>
            <a:endParaRPr lang="de-DE" sz="2800" dirty="0"/>
          </a:p>
        </p:txBody>
      </p:sp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482659" y="2133490"/>
            <a:ext cx="8431469" cy="2308324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 smtClean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r>
              <a:rPr lang="en-US" sz="2400" dirty="0" smtClean="0"/>
              <a:t>Wolfgang Lohmann </a:t>
            </a:r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 smtClean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21785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73" name="Rectangle 2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 smtClean="0"/>
              <a:t> </a:t>
            </a:r>
            <a:endParaRPr lang="de-DE" sz="2800" dirty="0"/>
          </a:p>
        </p:txBody>
      </p:sp>
      <p:sp>
        <p:nvSpPr>
          <p:cNvPr id="5" name="Rectangle 29"/>
          <p:cNvSpPr txBox="1">
            <a:spLocks noChangeArrowheads="1"/>
          </p:cNvSpPr>
          <p:nvPr/>
        </p:nvSpPr>
        <p:spPr bwMode="auto">
          <a:xfrm>
            <a:off x="1069658" y="76199"/>
            <a:ext cx="8219281" cy="747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en-US" sz="2800" kern="0" dirty="0" smtClean="0"/>
              <a:t>Technical Note</a:t>
            </a:r>
            <a:endParaRPr lang="de-DE" sz="2800" kern="0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901" y="1424832"/>
            <a:ext cx="4006558" cy="487895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4586459" y="1954243"/>
            <a:ext cx="24345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done</a:t>
            </a:r>
            <a:r>
              <a:rPr lang="de-DE" dirty="0" smtClean="0"/>
              <a:t>, HA, WL</a:t>
            </a:r>
            <a:endParaRPr lang="en-GB" dirty="0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9901" y="2035630"/>
            <a:ext cx="4032407" cy="203559"/>
          </a:xfrm>
          <a:prstGeom prst="rect">
            <a:avLst/>
          </a:prstGeom>
        </p:spPr>
      </p:pic>
      <p:sp>
        <p:nvSpPr>
          <p:cNvPr id="12" name="Textfeld 11"/>
          <p:cNvSpPr txBox="1"/>
          <p:nvPr/>
        </p:nvSpPr>
        <p:spPr>
          <a:xfrm>
            <a:off x="4675992" y="4144501"/>
            <a:ext cx="444340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5.1 </a:t>
            </a:r>
            <a:r>
              <a:rPr lang="de-DE" dirty="0" err="1" smtClean="0"/>
              <a:t>some</a:t>
            </a:r>
            <a:r>
              <a:rPr lang="de-DE" dirty="0" smtClean="0"/>
              <a:t> </a:t>
            </a:r>
            <a:r>
              <a:rPr lang="de-DE" dirty="0" err="1" smtClean="0"/>
              <a:t>more</a:t>
            </a:r>
            <a:r>
              <a:rPr lang="de-DE" dirty="0" smtClean="0"/>
              <a:t> </a:t>
            </a:r>
            <a:r>
              <a:rPr lang="de-DE" dirty="0" err="1" smtClean="0"/>
              <a:t>details</a:t>
            </a:r>
            <a:r>
              <a:rPr lang="de-DE" dirty="0" smtClean="0"/>
              <a:t> </a:t>
            </a:r>
            <a:r>
              <a:rPr lang="de-DE" dirty="0" err="1" smtClean="0"/>
              <a:t>about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frame</a:t>
            </a:r>
            <a:r>
              <a:rPr lang="de-DE" dirty="0" smtClean="0"/>
              <a:t> (</a:t>
            </a:r>
            <a:r>
              <a:rPr lang="de-DE" dirty="0" err="1" smtClean="0"/>
              <a:t>which</a:t>
            </a:r>
            <a:r>
              <a:rPr lang="de-DE" dirty="0" smtClean="0"/>
              <a:t> </a:t>
            </a:r>
            <a:r>
              <a:rPr lang="de-DE" dirty="0" err="1" smtClean="0"/>
              <a:t>aluminum</a:t>
            </a:r>
            <a:r>
              <a:rPr lang="de-DE" dirty="0" smtClean="0"/>
              <a:t>, </a:t>
            </a:r>
            <a:r>
              <a:rPr lang="de-DE" dirty="0" err="1" smtClean="0"/>
              <a:t>precision</a:t>
            </a:r>
            <a:r>
              <a:rPr lang="de-DE" dirty="0" smtClean="0"/>
              <a:t>, </a:t>
            </a:r>
            <a:r>
              <a:rPr lang="de-DE" dirty="0" err="1" smtClean="0"/>
              <a:t>positioning</a:t>
            </a:r>
            <a:r>
              <a:rPr lang="de-DE" dirty="0" smtClean="0"/>
              <a:t>, </a:t>
            </a:r>
            <a:r>
              <a:rPr lang="de-DE" dirty="0" err="1" smtClean="0"/>
              <a:t>charactrisation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plates</a:t>
            </a:r>
            <a:r>
              <a:rPr lang="de-DE" dirty="0" smtClean="0"/>
              <a:t>    (MG)</a:t>
            </a:r>
          </a:p>
          <a:p>
            <a:r>
              <a:rPr lang="de-DE" dirty="0" smtClean="0"/>
              <a:t>5.2 </a:t>
            </a:r>
            <a:r>
              <a:rPr lang="de-DE" dirty="0" err="1" smtClean="0"/>
              <a:t>some</a:t>
            </a:r>
            <a:r>
              <a:rPr lang="de-DE" dirty="0" smtClean="0"/>
              <a:t> </a:t>
            </a:r>
            <a:r>
              <a:rPr lang="de-DE" dirty="0" err="1" smtClean="0"/>
              <a:t>more</a:t>
            </a:r>
            <a:r>
              <a:rPr lang="de-DE" dirty="0" smtClean="0"/>
              <a:t> </a:t>
            </a:r>
            <a:r>
              <a:rPr lang="de-DE" dirty="0" err="1" smtClean="0"/>
              <a:t>details</a:t>
            </a:r>
            <a:r>
              <a:rPr lang="de-DE" dirty="0" smtClean="0"/>
              <a:t> on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sensor</a:t>
            </a:r>
            <a:r>
              <a:rPr lang="de-DE" dirty="0" smtClean="0"/>
              <a:t> </a:t>
            </a:r>
            <a:r>
              <a:rPr lang="de-DE" dirty="0" err="1" smtClean="0"/>
              <a:t>materials</a:t>
            </a:r>
            <a:endParaRPr lang="de-DE" dirty="0" smtClean="0"/>
          </a:p>
          <a:p>
            <a:r>
              <a:rPr lang="de-DE" dirty="0" smtClean="0"/>
              <a:t>(AT, YB)</a:t>
            </a:r>
          </a:p>
          <a:p>
            <a:r>
              <a:rPr lang="de-DE" dirty="0" smtClean="0"/>
              <a:t>5.3 update (YB, AT)</a:t>
            </a:r>
          </a:p>
          <a:p>
            <a:r>
              <a:rPr lang="de-DE" dirty="0" smtClean="0"/>
              <a:t>5.4 update, </a:t>
            </a:r>
            <a:r>
              <a:rPr lang="de-DE" dirty="0" err="1" smtClean="0"/>
              <a:t>more</a:t>
            </a:r>
            <a:r>
              <a:rPr lang="de-DE" dirty="0" smtClean="0"/>
              <a:t> </a:t>
            </a:r>
            <a:r>
              <a:rPr lang="de-DE" dirty="0" err="1" smtClean="0"/>
              <a:t>details</a:t>
            </a:r>
            <a:r>
              <a:rPr lang="de-DE" dirty="0" smtClean="0"/>
              <a:t> on FPGA (MI, JM)</a:t>
            </a:r>
          </a:p>
          <a:p>
            <a:endParaRPr lang="en-GB" dirty="0"/>
          </a:p>
        </p:txBody>
      </p:sp>
      <p:pic>
        <p:nvPicPr>
          <p:cNvPr id="11" name="Grafik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1598" y="2608382"/>
            <a:ext cx="3980710" cy="1046875"/>
          </a:xfrm>
          <a:prstGeom prst="rect">
            <a:avLst/>
          </a:prstGeom>
        </p:spPr>
      </p:pic>
      <p:sp>
        <p:nvSpPr>
          <p:cNvPr id="14" name="Textfeld 13"/>
          <p:cNvSpPr txBox="1"/>
          <p:nvPr/>
        </p:nvSpPr>
        <p:spPr>
          <a:xfrm>
            <a:off x="4675993" y="2479683"/>
            <a:ext cx="417654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done</a:t>
            </a:r>
            <a:r>
              <a:rPr lang="de-DE" dirty="0" smtClean="0"/>
              <a:t>, 4.1 </a:t>
            </a:r>
            <a:r>
              <a:rPr lang="de-DE" dirty="0" err="1" smtClean="0"/>
              <a:t>available</a:t>
            </a:r>
            <a:r>
              <a:rPr lang="de-DE" dirty="0" smtClean="0"/>
              <a:t> (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repeated</a:t>
            </a:r>
            <a:r>
              <a:rPr lang="de-DE" dirty="0" smtClean="0"/>
              <a:t>)</a:t>
            </a:r>
          </a:p>
          <a:p>
            <a:r>
              <a:rPr lang="de-DE" dirty="0" smtClean="0"/>
              <a:t>4.2 (Shan, Michal?)</a:t>
            </a:r>
          </a:p>
          <a:p>
            <a:r>
              <a:rPr lang="de-DE" dirty="0" smtClean="0"/>
              <a:t>4.3 Shan</a:t>
            </a:r>
          </a:p>
          <a:p>
            <a:r>
              <a:rPr lang="de-DE" dirty="0" smtClean="0"/>
              <a:t>4.4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defined</a:t>
            </a:r>
            <a:r>
              <a:rPr lang="de-DE" dirty="0" smtClean="0"/>
              <a:t> </a:t>
            </a:r>
            <a:endParaRPr lang="en-GB" dirty="0"/>
          </a:p>
        </p:txBody>
      </p:sp>
      <p:pic>
        <p:nvPicPr>
          <p:cNvPr id="15" name="Grafik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9901" y="4195936"/>
            <a:ext cx="3967162" cy="994236"/>
          </a:xfrm>
          <a:prstGeom prst="rect">
            <a:avLst/>
          </a:prstGeom>
        </p:spPr>
      </p:pic>
      <p:sp>
        <p:nvSpPr>
          <p:cNvPr id="17" name="Textfeld 16"/>
          <p:cNvSpPr txBox="1"/>
          <p:nvPr/>
        </p:nvSpPr>
        <p:spPr>
          <a:xfrm>
            <a:off x="4738859" y="1618748"/>
            <a:ext cx="24345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Draft</a:t>
            </a:r>
            <a:r>
              <a:rPr lang="de-DE" dirty="0" smtClean="0"/>
              <a:t> </a:t>
            </a:r>
            <a:r>
              <a:rPr lang="de-DE" dirty="0" err="1" smtClean="0"/>
              <a:t>done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489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73" name="Rectangle 2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 smtClean="0"/>
              <a:t> </a:t>
            </a:r>
            <a:endParaRPr lang="de-DE" sz="2800" dirty="0"/>
          </a:p>
        </p:txBody>
      </p:sp>
      <p:sp>
        <p:nvSpPr>
          <p:cNvPr id="5" name="Rectangle 29"/>
          <p:cNvSpPr txBox="1">
            <a:spLocks noChangeArrowheads="1"/>
          </p:cNvSpPr>
          <p:nvPr/>
        </p:nvSpPr>
        <p:spPr bwMode="auto">
          <a:xfrm>
            <a:off x="1069658" y="76199"/>
            <a:ext cx="8219281" cy="747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en-US" sz="2800" kern="0" dirty="0" smtClean="0"/>
              <a:t>Technical Note</a:t>
            </a:r>
            <a:endParaRPr lang="de-DE" sz="2800" kern="0" dirty="0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178" y="1216628"/>
            <a:ext cx="3877314" cy="332803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4244340" y="2480330"/>
            <a:ext cx="38176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written</a:t>
            </a:r>
            <a:r>
              <a:rPr lang="de-DE" dirty="0" smtClean="0"/>
              <a:t>, </a:t>
            </a:r>
            <a:r>
              <a:rPr lang="de-DE" dirty="0" err="1" smtClean="0"/>
              <a:t>some</a:t>
            </a:r>
            <a:r>
              <a:rPr lang="de-DE" dirty="0" smtClean="0"/>
              <a:t> </a:t>
            </a:r>
            <a:r>
              <a:rPr lang="de-DE" dirty="0" err="1" smtClean="0"/>
              <a:t>information</a:t>
            </a:r>
            <a:r>
              <a:rPr lang="de-DE" dirty="0" smtClean="0"/>
              <a:t> </a:t>
            </a:r>
            <a:r>
              <a:rPr lang="de-DE" dirty="0" err="1" smtClean="0"/>
              <a:t>exists</a:t>
            </a:r>
            <a:endParaRPr lang="de-DE" dirty="0" smtClean="0"/>
          </a:p>
          <a:p>
            <a:r>
              <a:rPr lang="de-DE" dirty="0" smtClean="0"/>
              <a:t>On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google</a:t>
            </a:r>
            <a:r>
              <a:rPr lang="de-DE" dirty="0" smtClean="0"/>
              <a:t> </a:t>
            </a:r>
            <a:r>
              <a:rPr lang="de-DE" dirty="0" err="1" smtClean="0"/>
              <a:t>page</a:t>
            </a:r>
            <a:r>
              <a:rPr lang="de-DE" dirty="0" smtClean="0"/>
              <a:t>  (HA,MI, WL))</a:t>
            </a:r>
            <a:endParaRPr lang="en-GB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8951" y="2480330"/>
            <a:ext cx="3838541" cy="765770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4244340" y="1026795"/>
            <a:ext cx="38176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A </a:t>
            </a:r>
            <a:r>
              <a:rPr lang="de-DE" dirty="0" err="1" smtClean="0"/>
              <a:t>bit</a:t>
            </a:r>
            <a:r>
              <a:rPr lang="de-DE" dirty="0" smtClean="0"/>
              <a:t> </a:t>
            </a:r>
            <a:r>
              <a:rPr lang="de-DE" dirty="0" err="1" smtClean="0"/>
              <a:t>more</a:t>
            </a:r>
            <a:r>
              <a:rPr lang="de-DE" dirty="0" smtClean="0"/>
              <a:t> </a:t>
            </a:r>
            <a:r>
              <a:rPr lang="de-DE" dirty="0" err="1" smtClean="0"/>
              <a:t>text</a:t>
            </a:r>
            <a:r>
              <a:rPr lang="de-DE" dirty="0" smtClean="0"/>
              <a:t>, </a:t>
            </a:r>
            <a:r>
              <a:rPr lang="de-DE" dirty="0" err="1" smtClean="0"/>
              <a:t>scheme</a:t>
            </a:r>
            <a:r>
              <a:rPr lang="de-DE" dirty="0" smtClean="0"/>
              <a:t>?</a:t>
            </a:r>
          </a:p>
          <a:p>
            <a:r>
              <a:rPr lang="de-DE" dirty="0" smtClean="0"/>
              <a:t>Synchronisation </a:t>
            </a:r>
            <a:r>
              <a:rPr lang="de-DE" dirty="0" err="1" smtClean="0"/>
              <a:t>with</a:t>
            </a:r>
            <a:r>
              <a:rPr lang="de-DE" dirty="0" smtClean="0"/>
              <a:t> LUXE  (YB, JM)</a:t>
            </a:r>
            <a:endParaRPr lang="en-GB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9564" y="3582760"/>
            <a:ext cx="3877314" cy="355420"/>
          </a:xfrm>
          <a:prstGeom prst="rect">
            <a:avLst/>
          </a:prstGeom>
        </p:spPr>
      </p:pic>
      <p:sp>
        <p:nvSpPr>
          <p:cNvPr id="9" name="Textfeld 8"/>
          <p:cNvSpPr txBox="1"/>
          <p:nvPr/>
        </p:nvSpPr>
        <p:spPr>
          <a:xfrm>
            <a:off x="4244340" y="3582760"/>
            <a:ext cx="38176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idea</a:t>
            </a:r>
            <a:endParaRPr lang="de-DE" dirty="0" smtClean="0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8951" y="4366159"/>
            <a:ext cx="3954861" cy="743152"/>
          </a:xfrm>
          <a:prstGeom prst="rect">
            <a:avLst/>
          </a:prstGeom>
        </p:spPr>
      </p:pic>
      <p:sp>
        <p:nvSpPr>
          <p:cNvPr id="11" name="Textfeld 10"/>
          <p:cNvSpPr txBox="1"/>
          <p:nvPr/>
        </p:nvSpPr>
        <p:spPr>
          <a:xfrm>
            <a:off x="4244340" y="4366159"/>
            <a:ext cx="38176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Some</a:t>
            </a:r>
            <a:r>
              <a:rPr lang="de-DE" dirty="0" smtClean="0"/>
              <a:t> </a:t>
            </a:r>
            <a:r>
              <a:rPr lang="de-DE" dirty="0" err="1" smtClean="0"/>
              <a:t>information</a:t>
            </a:r>
            <a:r>
              <a:rPr lang="de-DE" dirty="0" smtClean="0"/>
              <a:t> </a:t>
            </a:r>
            <a:r>
              <a:rPr lang="de-DE" dirty="0" err="1" smtClean="0"/>
              <a:t>exists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previous</a:t>
            </a:r>
            <a:r>
              <a:rPr lang="de-DE" dirty="0" smtClean="0"/>
              <a:t> </a:t>
            </a:r>
            <a:r>
              <a:rPr lang="de-DE" dirty="0" err="1" smtClean="0"/>
              <a:t>schedules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plans</a:t>
            </a:r>
            <a:r>
              <a:rPr lang="de-DE" dirty="0" smtClean="0"/>
              <a:t>,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redone</a:t>
            </a:r>
            <a:endParaRPr lang="de-DE" dirty="0" smtClean="0"/>
          </a:p>
          <a:p>
            <a:r>
              <a:rPr lang="de-DE" dirty="0" err="1" smtClean="0"/>
              <a:t>Risk</a:t>
            </a:r>
            <a:r>
              <a:rPr lang="de-DE" dirty="0" smtClean="0"/>
              <a:t> </a:t>
            </a:r>
            <a:r>
              <a:rPr lang="de-DE" dirty="0" err="1" smtClean="0"/>
              <a:t>management</a:t>
            </a:r>
            <a:r>
              <a:rPr lang="de-DE" dirty="0"/>
              <a:t> </a:t>
            </a:r>
            <a:r>
              <a:rPr lang="de-DE" dirty="0" smtClean="0"/>
              <a:t> ????</a:t>
            </a:r>
          </a:p>
          <a:p>
            <a:r>
              <a:rPr lang="de-DE" dirty="0" err="1" smtClean="0"/>
              <a:t>Responsibilities</a:t>
            </a:r>
            <a:r>
              <a:rPr lang="de-DE" dirty="0" smtClean="0"/>
              <a:t>: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fixed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532031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73" name="Rectangle 2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 smtClean="0"/>
              <a:t> </a:t>
            </a:r>
            <a:endParaRPr lang="de-DE" sz="2800" dirty="0"/>
          </a:p>
        </p:txBody>
      </p:sp>
      <p:sp>
        <p:nvSpPr>
          <p:cNvPr id="5" name="Rectangle 29"/>
          <p:cNvSpPr txBox="1">
            <a:spLocks noChangeArrowheads="1"/>
          </p:cNvSpPr>
          <p:nvPr/>
        </p:nvSpPr>
        <p:spPr bwMode="auto">
          <a:xfrm>
            <a:off x="1069658" y="76199"/>
            <a:ext cx="8219281" cy="747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en-US" sz="2800" kern="0" dirty="0" smtClean="0"/>
              <a:t>Technical Note</a:t>
            </a:r>
            <a:endParaRPr lang="de-DE" sz="2800" kern="0" dirty="0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381" y="1155015"/>
            <a:ext cx="3916088" cy="261719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4752975" y="1049655"/>
            <a:ext cx="38176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Plan </a:t>
            </a:r>
            <a:r>
              <a:rPr lang="de-DE" dirty="0" err="1" smtClean="0"/>
              <a:t>for</a:t>
            </a:r>
            <a:r>
              <a:rPr lang="de-DE" dirty="0" smtClean="0"/>
              <a:t> 2021, 2022, </a:t>
            </a:r>
            <a:r>
              <a:rPr lang="de-DE" dirty="0" err="1" smtClean="0"/>
              <a:t>calibration</a:t>
            </a:r>
            <a:r>
              <a:rPr lang="de-DE" dirty="0" smtClean="0"/>
              <a:t> 2023</a:t>
            </a:r>
          </a:p>
          <a:p>
            <a:r>
              <a:rPr lang="de-DE" dirty="0" smtClean="0"/>
              <a:t> (YB, JM)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6609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73" name="Rectangle 2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 smtClean="0"/>
              <a:t> </a:t>
            </a:r>
            <a:endParaRPr lang="de-DE" sz="2800" dirty="0"/>
          </a:p>
        </p:txBody>
      </p:sp>
      <p:sp>
        <p:nvSpPr>
          <p:cNvPr id="5" name="Rectangle 29"/>
          <p:cNvSpPr txBox="1">
            <a:spLocks noChangeArrowheads="1"/>
          </p:cNvSpPr>
          <p:nvPr/>
        </p:nvSpPr>
        <p:spPr bwMode="auto">
          <a:xfrm>
            <a:off x="1069658" y="76199"/>
            <a:ext cx="8219281" cy="747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en-US" sz="2800" kern="0" dirty="0" smtClean="0"/>
              <a:t>Technical Note</a:t>
            </a:r>
            <a:endParaRPr lang="de-DE" sz="2800" kern="0" dirty="0"/>
          </a:p>
        </p:txBody>
      </p:sp>
    </p:spTree>
    <p:extLst>
      <p:ext uri="{BB962C8B-B14F-4D97-AF65-F5344CB8AC3E}">
        <p14:creationId xmlns:p14="http://schemas.microsoft.com/office/powerpoint/2010/main" val="1930406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-Vorlage_en">
  <a:themeElements>
    <a:clrScheme name="2_DESY_Vortrag_3-1 14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00A5EB"/>
      </a:accent1>
      <a:accent2>
        <a:srgbClr val="F28E00"/>
      </a:accent2>
      <a:accent3>
        <a:srgbClr val="FFFFFF"/>
      </a:accent3>
      <a:accent4>
        <a:srgbClr val="000000"/>
      </a:accent4>
      <a:accent5>
        <a:srgbClr val="AACFF3"/>
      </a:accent5>
      <a:accent6>
        <a:srgbClr val="DB8000"/>
      </a:accent6>
      <a:hlink>
        <a:srgbClr val="00A5EB"/>
      </a:hlink>
      <a:folHlink>
        <a:srgbClr val="808080"/>
      </a:folHlink>
    </a:clrScheme>
    <a:fontScheme name="2_DESY_Vortrag_3-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DESY_Vortrag_3-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A5EB"/>
        </a:accent1>
        <a:accent2>
          <a:srgbClr val="F28E00"/>
        </a:accent2>
        <a:accent3>
          <a:srgbClr val="FFFFFF"/>
        </a:accent3>
        <a:accent4>
          <a:srgbClr val="000000"/>
        </a:accent4>
        <a:accent5>
          <a:srgbClr val="AACFF3"/>
        </a:accent5>
        <a:accent6>
          <a:srgbClr val="DB8000"/>
        </a:accent6>
        <a:hlink>
          <a:srgbClr val="00A5EB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14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A5EB"/>
        </a:accent1>
        <a:accent2>
          <a:srgbClr val="F28E00"/>
        </a:accent2>
        <a:accent3>
          <a:srgbClr val="FFFFFF"/>
        </a:accent3>
        <a:accent4>
          <a:srgbClr val="000000"/>
        </a:accent4>
        <a:accent5>
          <a:srgbClr val="AACFF3"/>
        </a:accent5>
        <a:accent6>
          <a:srgbClr val="DB8000"/>
        </a:accent6>
        <a:hlink>
          <a:srgbClr val="00A5EB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PPT-Vorlage_en</Template>
  <TotalTime>0</TotalTime>
  <Words>173</Words>
  <Application>Microsoft Office PowerPoint</Application>
  <PresentationFormat>Bildschirmpräsentation (4:3)</PresentationFormat>
  <Paragraphs>39</Paragraphs>
  <Slides>5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Arial Black</vt:lpstr>
      <vt:lpstr>Wingdings</vt:lpstr>
      <vt:lpstr>PPT-Vorlage_en</vt:lpstr>
      <vt:lpstr>Technical Note</vt:lpstr>
      <vt:lpstr> </vt:lpstr>
      <vt:lpstr> </vt:lpstr>
      <vt:lpstr> </vt:lpstr>
      <vt:lpstr> </vt:lpstr>
    </vt:vector>
  </TitlesOfParts>
  <Company>DESY Zeuthen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BCM1F Workshop Report</dc:title>
  <dc:creator>DESY Mitarbeiter</dc:creator>
  <cp:lastModifiedBy>Wolfgang Lohmann</cp:lastModifiedBy>
  <cp:revision>290</cp:revision>
  <dcterms:created xsi:type="dcterms:W3CDTF">2012-02-28T14:56:30Z</dcterms:created>
  <dcterms:modified xsi:type="dcterms:W3CDTF">2021-10-11T12:24:00Z</dcterms:modified>
</cp:coreProperties>
</file>