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452" r:id="rId3"/>
    <p:sldId id="457" r:id="rId4"/>
    <p:sldId id="458" r:id="rId5"/>
    <p:sldId id="459" r:id="rId6"/>
    <p:sldId id="460" r:id="rId7"/>
    <p:sldId id="4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5610"/>
  </p:normalViewPr>
  <p:slideViewPr>
    <p:cSldViewPr snapToGrid="0" snapToObjects="1">
      <p:cViewPr varScale="1">
        <p:scale>
          <a:sx n="126" d="100"/>
          <a:sy n="126" d="100"/>
        </p:scale>
        <p:origin x="36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67377-EE2B-0C47-A928-8149B247BB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31362A-CEF2-804C-B652-87E44B20B0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CA67EC-A215-1345-B489-47495EA1B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32F29-16DE-C74C-BE71-6D017C35EE6B}" type="datetimeFigureOut">
              <a:rPr lang="it-IT" smtClean="0"/>
              <a:t>14/10/21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B05733-696F-FA40-B4FB-23167FD7E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E5893-AF61-4E4C-B55D-A4F9BBDBD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46EC-E8DF-6847-ABCD-49BBD054318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983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37DF8-3406-0742-8870-588912024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02DE64-2F2D-B247-A311-127424748A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CCB5F5-4662-C848-9853-0242569B9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32F29-16DE-C74C-BE71-6D017C35EE6B}" type="datetimeFigureOut">
              <a:rPr lang="it-IT" smtClean="0"/>
              <a:t>14/10/21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281A8-246A-9442-B714-13563C97F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D1323-7D2E-7141-9951-960264A62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46EC-E8DF-6847-ABCD-49BBD054318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161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79910C-3CB0-F94A-8A19-C574E0B17B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40C110-9735-324D-902E-97C52A3D79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B5990-A66D-9C46-ABF1-9346DB120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32F29-16DE-C74C-BE71-6D017C35EE6B}" type="datetimeFigureOut">
              <a:rPr lang="it-IT" smtClean="0"/>
              <a:t>14/10/21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15D59-70CF-5746-8200-58E76851C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5999CE-6E0C-5741-B1F5-4F1F98034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46EC-E8DF-6847-ABCD-49BBD054318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6318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8BE15-B50C-EE47-915F-C1E80B04D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A5CCD-23DD-7847-99F1-82BE6D046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F2F2B-CA96-5A43-9F4D-7374E066B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32F29-16DE-C74C-BE71-6D017C35EE6B}" type="datetimeFigureOut">
              <a:rPr lang="it-IT" smtClean="0"/>
              <a:t>14/10/21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7412A3-EC73-3749-9877-19CDBE99D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FC12CE-71F8-C449-864D-76A34D2E9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46EC-E8DF-6847-ABCD-49BBD054318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6037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0571D-802B-F742-9CF4-2EF3D78E7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FD572F-C3A6-7241-86B6-66C2F8EF72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3F86F-352D-F242-97D9-F3BC3BE82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32F29-16DE-C74C-BE71-6D017C35EE6B}" type="datetimeFigureOut">
              <a:rPr lang="it-IT" smtClean="0"/>
              <a:t>14/10/21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7976F-ED63-EC4E-8266-2F19BA42D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10631-2CC7-BE4C-BC02-D3F45F63D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46EC-E8DF-6847-ABCD-49BBD054318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653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EF975-F7E2-7248-A092-68E7AB05E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082BC-BB41-354D-846C-69D67C9A8D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4AD4BD-C5BE-2B41-B186-6C38489634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5079D7-C16E-0A4D-A97E-B05311C13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32F29-16DE-C74C-BE71-6D017C35EE6B}" type="datetimeFigureOut">
              <a:rPr lang="it-IT" smtClean="0"/>
              <a:t>14/10/21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C5DE0-73FB-1546-BFB1-7D76DDF66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FE19A8-46F0-EE46-B8A0-679FA2ABF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46EC-E8DF-6847-ABCD-49BBD054318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4811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9BB49-5209-9045-AA22-1CB374C44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074787-7CD8-7A43-AFCA-62277846C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255675-8EC0-FC47-82C2-40376FB71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5603A2-02FE-A142-9CD2-CB6CEAA61D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B416E7-370F-574A-8A82-52765A28C2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565CFF-01CB-214D-97C1-F9A3EDA43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32F29-16DE-C74C-BE71-6D017C35EE6B}" type="datetimeFigureOut">
              <a:rPr lang="it-IT" smtClean="0"/>
              <a:t>14/10/21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A5F6EB-FEF7-AE42-BBFC-994CF7C20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EA8919-CDA6-3442-9126-636A4D2B5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46EC-E8DF-6847-ABCD-49BBD054318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2134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FD082-011F-184B-AB6C-CABCC6A72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9CF7FB-0682-D549-B5F8-16C29743C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32F29-16DE-C74C-BE71-6D017C35EE6B}" type="datetimeFigureOut">
              <a:rPr lang="it-IT" smtClean="0"/>
              <a:t>14/10/21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5E13AB-9B0C-2A42-96DD-68B00C911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1DDC4F-AEEF-8F45-862A-770F4F51A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46EC-E8DF-6847-ABCD-49BBD054318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1501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B2908C-B661-2A46-8097-4CDC9BE35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32F29-16DE-C74C-BE71-6D017C35EE6B}" type="datetimeFigureOut">
              <a:rPr lang="it-IT" smtClean="0"/>
              <a:t>14/10/21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368E93-3342-7F4F-8623-128F82AF0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CE1E5-F9F7-354E-9FE8-B6C8440E8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46EC-E8DF-6847-ABCD-49BBD054318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4038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E14AF-DCCE-5746-BC2E-562227E1E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0BCA3-0E06-414A-8477-4BA4CAE35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25EB46-62BD-BF40-92F2-CD96B4DBF8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3D06F9-C7F8-0348-B0B5-1D301FD3A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32F29-16DE-C74C-BE71-6D017C35EE6B}" type="datetimeFigureOut">
              <a:rPr lang="it-IT" smtClean="0"/>
              <a:t>14/10/21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D49750-B9C6-754B-95CA-A1793C8BE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6B0D33-644D-0144-9C50-27BBCB8EA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46EC-E8DF-6847-ABCD-49BBD054318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7163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2C95A-D533-3F4C-9871-5210ECAC3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219E07-4A42-4A46-AD53-E357376C33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8398D3-8AEA-F94E-A62F-DD785038DF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97A34F-5083-CA4B-8167-42EBDD4BE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32F29-16DE-C74C-BE71-6D017C35EE6B}" type="datetimeFigureOut">
              <a:rPr lang="it-IT" smtClean="0"/>
              <a:t>14/10/21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940A8B-B929-EB45-99F0-1935AA0FD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C6D760-D6A9-854B-B9E6-85302007D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46EC-E8DF-6847-ABCD-49BBD054318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3806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C2825C-7AB9-3841-BCDB-6A9A6171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A60FE8-FCFE-E24B-9F45-775798C52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7F09B-2756-754C-854E-FBE45CA675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32F29-16DE-C74C-BE71-6D017C35EE6B}" type="datetimeFigureOut">
              <a:rPr lang="it-IT" smtClean="0"/>
              <a:t>14/10/21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1E089-D1DC-7A4E-A9DC-333F16D3A8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DBFF7-E5B5-3948-A4FE-7EC685A247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246EC-E8DF-6847-ABCD-49BBD054318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7562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E444B-BF21-8544-AB3E-75603067E4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GBP: Technical Note Status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786A40-71CF-AA41-A934-62C2A118A9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M. Bruschi (INFN Bologna)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8C106A-1EA4-3848-8F70-D2641760A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2ABB-72DD-7540-BBF7-C14A5FE90D1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2254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2207E-02A3-104F-BA69-013576D31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ED08B-9BA6-7543-B2DB-5CF7149EB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AB087A-C899-0841-8923-C0C15B499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2ABB-72DD-7540-BBF7-C14A5FE90D19}" type="slidenum">
              <a:rPr lang="it-IT" smtClean="0"/>
              <a:t>2</a:t>
            </a:fld>
            <a:endParaRPr lang="it-IT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29D8DDB-0FF6-9C46-8CD6-AF801CC4A1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" y="365125"/>
            <a:ext cx="5820600" cy="624998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13ACFF3-7AEA-EB4D-8F4E-6317111B20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7242" y="0"/>
            <a:ext cx="5613958" cy="617696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651B235-E6B6-024A-AE6D-FD5E690B3E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5883" y="5897111"/>
            <a:ext cx="3876676" cy="414789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7857AE3-046C-2D44-9A7D-E06DFACC59FE}"/>
              </a:ext>
            </a:extLst>
          </p:cNvPr>
          <p:cNvCxnSpPr/>
          <p:nvPr/>
        </p:nvCxnSpPr>
        <p:spPr>
          <a:xfrm>
            <a:off x="6422740" y="1065126"/>
            <a:ext cx="653143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A2C815D-02C5-E848-B517-31E59A1D2F48}"/>
              </a:ext>
            </a:extLst>
          </p:cNvPr>
          <p:cNvCxnSpPr/>
          <p:nvPr/>
        </p:nvCxnSpPr>
        <p:spPr>
          <a:xfrm>
            <a:off x="6422740" y="1837349"/>
            <a:ext cx="653143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67EAB34-1901-5345-81D9-5EEE6F0107C1}"/>
              </a:ext>
            </a:extLst>
          </p:cNvPr>
          <p:cNvCxnSpPr/>
          <p:nvPr/>
        </p:nvCxnSpPr>
        <p:spPr>
          <a:xfrm>
            <a:off x="6422740" y="5165028"/>
            <a:ext cx="653143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9626DB3-3F09-9947-9637-1EE9B7B259D3}"/>
              </a:ext>
            </a:extLst>
          </p:cNvPr>
          <p:cNvCxnSpPr/>
          <p:nvPr/>
        </p:nvCxnSpPr>
        <p:spPr>
          <a:xfrm>
            <a:off x="6422740" y="4684382"/>
            <a:ext cx="653143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0882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855E8-22EE-0C44-A1EA-21A334108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GBP </a:t>
            </a:r>
            <a:r>
              <a:rPr lang="it-IT" dirty="0" err="1"/>
              <a:t>measurement</a:t>
            </a:r>
            <a:r>
              <a:rPr lang="it-IT" dirty="0"/>
              <a:t> </a:t>
            </a:r>
            <a:r>
              <a:rPr lang="it-IT" dirty="0" err="1"/>
              <a:t>principles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11003-8866-3E45-B2F2-19381F739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658" y="1836642"/>
            <a:ext cx="7204113" cy="4351338"/>
          </a:xfrm>
        </p:spPr>
        <p:txBody>
          <a:bodyPr>
            <a:normAutofit lnSpcReduction="10000"/>
          </a:bodyPr>
          <a:lstStyle/>
          <a:p>
            <a:r>
              <a:rPr lang="it-IT" dirty="0"/>
              <a:t>GBP can </a:t>
            </a:r>
            <a:r>
              <a:rPr lang="it-IT" dirty="0" err="1"/>
              <a:t>measure</a:t>
            </a:r>
            <a:r>
              <a:rPr lang="it-IT" dirty="0"/>
              <a:t> X and Y </a:t>
            </a:r>
            <a:r>
              <a:rPr lang="it-IT" dirty="0" err="1"/>
              <a:t>distributions</a:t>
            </a:r>
            <a:r>
              <a:rPr lang="it-IT" dirty="0"/>
              <a:t> </a:t>
            </a:r>
            <a:r>
              <a:rPr lang="it-IT" dirty="0" err="1"/>
              <a:t>precisely</a:t>
            </a:r>
            <a:r>
              <a:rPr lang="it-IT" dirty="0"/>
              <a:t> (SA MC sample: </a:t>
            </a:r>
            <a:r>
              <a:rPr lang="it-IT" dirty="0" err="1"/>
              <a:t>N</a:t>
            </a:r>
            <a:r>
              <a:rPr lang="it-IT" dirty="0" err="1">
                <a:latin typeface="Symbol" pitchFamily="2" charset="2"/>
              </a:rPr>
              <a:t>g</a:t>
            </a:r>
            <a:r>
              <a:rPr lang="it-IT" dirty="0"/>
              <a:t> ~ 10</a:t>
            </a:r>
            <a:r>
              <a:rPr lang="it-IT" baseline="30000" dirty="0"/>
              <a:t>7</a:t>
            </a:r>
            <a:r>
              <a:rPr lang="it-IT" dirty="0"/>
              <a:t>,exp.  ~10</a:t>
            </a:r>
            <a:r>
              <a:rPr lang="it-IT" baseline="30000" dirty="0"/>
              <a:t>9</a:t>
            </a:r>
            <a:r>
              <a:rPr lang="it-IT" dirty="0"/>
              <a:t> )</a:t>
            </a:r>
          </a:p>
          <a:p>
            <a:pPr lvl="1"/>
            <a:r>
              <a:rPr lang="it-IT" dirty="0" err="1"/>
              <a:t>Amplitude</a:t>
            </a:r>
            <a:r>
              <a:rPr lang="it-IT" dirty="0"/>
              <a:t> (A): ~1%</a:t>
            </a:r>
          </a:p>
          <a:p>
            <a:pPr lvl="1"/>
            <a:r>
              <a:rPr lang="it-IT" dirty="0" err="1"/>
              <a:t>Mean</a:t>
            </a:r>
            <a:r>
              <a:rPr lang="it-IT" dirty="0"/>
              <a:t> (M): ~3 </a:t>
            </a:r>
            <a:r>
              <a:rPr lang="it-IT" dirty="0">
                <a:latin typeface="Symbol" pitchFamily="2" charset="2"/>
              </a:rPr>
              <a:t>m</a:t>
            </a:r>
            <a:r>
              <a:rPr lang="it-IT" dirty="0"/>
              <a:t>m</a:t>
            </a:r>
          </a:p>
          <a:p>
            <a:pPr lvl="1"/>
            <a:r>
              <a:rPr lang="it-IT" dirty="0"/>
              <a:t>Sigma (</a:t>
            </a:r>
            <a:r>
              <a:rPr lang="it-IT" dirty="0" err="1">
                <a:latin typeface="Symbol" pitchFamily="2" charset="2"/>
              </a:rPr>
              <a:t>s</a:t>
            </a:r>
            <a:r>
              <a:rPr lang="it-IT" dirty="0"/>
              <a:t>): ~3 </a:t>
            </a:r>
            <a:r>
              <a:rPr lang="it-IT" dirty="0">
                <a:latin typeface="Symbol" pitchFamily="2" charset="2"/>
              </a:rPr>
              <a:t>m</a:t>
            </a:r>
            <a:r>
              <a:rPr lang="it-IT" dirty="0"/>
              <a:t>m</a:t>
            </a:r>
          </a:p>
          <a:p>
            <a:pPr lvl="1"/>
            <a:endParaRPr lang="it-IT" dirty="0"/>
          </a:p>
          <a:p>
            <a:r>
              <a:rPr lang="it-IT" dirty="0"/>
              <a:t>(</a:t>
            </a:r>
            <a:r>
              <a:rPr lang="it-IT" dirty="0" err="1"/>
              <a:t>Still</a:t>
            </a:r>
            <a:r>
              <a:rPr lang="it-IT" dirty="0"/>
              <a:t>) </a:t>
            </a:r>
            <a:r>
              <a:rPr lang="it-IT" dirty="0" err="1"/>
              <a:t>unknown</a:t>
            </a:r>
            <a:r>
              <a:rPr lang="it-IT" dirty="0"/>
              <a:t> </a:t>
            </a:r>
            <a:r>
              <a:rPr lang="it-IT" dirty="0" err="1"/>
              <a:t>systematics</a:t>
            </a:r>
            <a:r>
              <a:rPr lang="it-IT" dirty="0"/>
              <a:t> </a:t>
            </a:r>
            <a:r>
              <a:rPr lang="it-IT" dirty="0" err="1"/>
              <a:t>sources</a:t>
            </a:r>
            <a:endParaRPr lang="it-IT" dirty="0"/>
          </a:p>
          <a:p>
            <a:pPr lvl="1"/>
            <a:r>
              <a:rPr lang="it-IT" dirty="0"/>
              <a:t>CCE</a:t>
            </a:r>
          </a:p>
          <a:p>
            <a:pPr lvl="2"/>
            <a:r>
              <a:rPr lang="it-IT" dirty="0" err="1"/>
              <a:t>Digitization</a:t>
            </a:r>
            <a:r>
              <a:rPr lang="it-IT" dirty="0"/>
              <a:t> must be </a:t>
            </a:r>
            <a:r>
              <a:rPr lang="it-IT" dirty="0" err="1"/>
              <a:t>implemented</a:t>
            </a:r>
            <a:r>
              <a:rPr lang="it-IT" dirty="0"/>
              <a:t> in MC</a:t>
            </a:r>
          </a:p>
          <a:p>
            <a:pPr lvl="2"/>
            <a:r>
              <a:rPr lang="it-IT" dirty="0"/>
              <a:t>CCE must be </a:t>
            </a:r>
            <a:r>
              <a:rPr lang="it-IT" dirty="0" err="1"/>
              <a:t>studied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 </a:t>
            </a:r>
            <a:r>
              <a:rPr lang="it-IT" dirty="0" err="1"/>
              <a:t>function</a:t>
            </a:r>
            <a:r>
              <a:rPr lang="it-IT" dirty="0"/>
              <a:t> of the dose</a:t>
            </a:r>
          </a:p>
          <a:p>
            <a:pPr lvl="1"/>
            <a:r>
              <a:rPr lang="it-IT" dirty="0"/>
              <a:t>Electronic </a:t>
            </a:r>
            <a:r>
              <a:rPr lang="it-IT" dirty="0" err="1"/>
              <a:t>noise</a:t>
            </a:r>
            <a:r>
              <a:rPr lang="it-IT" dirty="0"/>
              <a:t> (</a:t>
            </a:r>
            <a:r>
              <a:rPr lang="it-IT" dirty="0" err="1"/>
              <a:t>probably</a:t>
            </a:r>
            <a:r>
              <a:rPr lang="it-IT" dirty="0"/>
              <a:t> </a:t>
            </a:r>
            <a:r>
              <a:rPr lang="it-IT" dirty="0" err="1"/>
              <a:t>negligible</a:t>
            </a:r>
            <a:r>
              <a:rPr lang="it-IT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277B38-2E13-954A-A40E-45C687B01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2ABB-72DD-7540-BBF7-C14A5FE90D19}" type="slidenum">
              <a:rPr lang="it-IT" smtClean="0"/>
              <a:t>3</a:t>
            </a:fld>
            <a:endParaRPr lang="it-IT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15DF86-8F26-8441-B639-AB7BD87B20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007"/>
          <a:stretch/>
        </p:blipFill>
        <p:spPr>
          <a:xfrm>
            <a:off x="7463771" y="1236554"/>
            <a:ext cx="4550928" cy="3203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590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9E277-A923-6744-A721-5290CBEF6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Info for LUXE – </a:t>
            </a:r>
            <a:r>
              <a:rPr lang="it-IT" dirty="0" err="1"/>
              <a:t>Stability</a:t>
            </a:r>
            <a:r>
              <a:rPr lang="it-IT" dirty="0"/>
              <a:t> monitor </a:t>
            </a:r>
            <a:br>
              <a:rPr lang="it-IT" dirty="0"/>
            </a:br>
            <a:r>
              <a:rPr lang="it-IT" dirty="0"/>
              <a:t>(relative </a:t>
            </a:r>
            <a:r>
              <a:rPr lang="it-IT" dirty="0" err="1"/>
              <a:t>measurements</a:t>
            </a:r>
            <a:r>
              <a:rPr lang="it-IT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5C69C-AD4C-B34C-9A76-B2268B6DC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GBP can be a precise </a:t>
            </a:r>
            <a:r>
              <a:rPr lang="it-IT" dirty="0" err="1"/>
              <a:t>shot</a:t>
            </a:r>
            <a:r>
              <a:rPr lang="it-IT" dirty="0"/>
              <a:t> by </a:t>
            </a:r>
            <a:r>
              <a:rPr lang="it-IT" dirty="0" err="1"/>
              <a:t>shot</a:t>
            </a:r>
            <a:r>
              <a:rPr lang="it-IT" dirty="0"/>
              <a:t> </a:t>
            </a:r>
            <a:r>
              <a:rPr lang="it-IT" dirty="0" err="1"/>
              <a:t>stability</a:t>
            </a:r>
            <a:r>
              <a:rPr lang="it-IT" dirty="0"/>
              <a:t> monitor</a:t>
            </a:r>
          </a:p>
          <a:p>
            <a:endParaRPr lang="it-IT" dirty="0"/>
          </a:p>
          <a:p>
            <a:r>
              <a:rPr lang="it-IT" dirty="0" err="1"/>
              <a:t>Provide</a:t>
            </a:r>
            <a:r>
              <a:rPr lang="it-IT" dirty="0"/>
              <a:t>, for </a:t>
            </a:r>
            <a:r>
              <a:rPr lang="it-IT" dirty="0" err="1"/>
              <a:t>instance</a:t>
            </a:r>
            <a:r>
              <a:rPr lang="it-IT" dirty="0"/>
              <a:t>, 2D plots </a:t>
            </a:r>
            <a:r>
              <a:rPr lang="it-IT" dirty="0" err="1"/>
              <a:t>containing</a:t>
            </a:r>
            <a:endParaRPr lang="it-IT" dirty="0"/>
          </a:p>
          <a:p>
            <a:pPr lvl="1"/>
            <a:r>
              <a:rPr lang="it-IT" dirty="0"/>
              <a:t>A</a:t>
            </a:r>
            <a:r>
              <a:rPr lang="it-IT" baseline="-25000" dirty="0"/>
              <a:t>Y</a:t>
            </a:r>
            <a:r>
              <a:rPr lang="it-IT" dirty="0"/>
              <a:t> vs A</a:t>
            </a:r>
            <a:r>
              <a:rPr lang="it-IT" baseline="-25000" dirty="0"/>
              <a:t>X</a:t>
            </a:r>
          </a:p>
          <a:p>
            <a:pPr lvl="1"/>
            <a:r>
              <a:rPr lang="it-IT" dirty="0"/>
              <a:t>M</a:t>
            </a:r>
            <a:r>
              <a:rPr lang="it-IT" baseline="-25000" dirty="0"/>
              <a:t>Y</a:t>
            </a:r>
            <a:r>
              <a:rPr lang="it-IT" dirty="0"/>
              <a:t> vs M</a:t>
            </a:r>
            <a:r>
              <a:rPr lang="it-IT" baseline="-25000" dirty="0"/>
              <a:t>X</a:t>
            </a:r>
          </a:p>
          <a:p>
            <a:pPr lvl="1"/>
            <a:r>
              <a:rPr lang="it-IT" dirty="0" err="1">
                <a:latin typeface="Symbol" pitchFamily="2" charset="2"/>
              </a:rPr>
              <a:t>s</a:t>
            </a:r>
            <a:r>
              <a:rPr lang="it-IT" baseline="-25000" dirty="0" err="1"/>
              <a:t>Y</a:t>
            </a:r>
            <a:r>
              <a:rPr lang="it-IT" dirty="0"/>
              <a:t> vs </a:t>
            </a:r>
            <a:r>
              <a:rPr lang="it-IT" dirty="0" err="1">
                <a:latin typeface="Symbol" pitchFamily="2" charset="2"/>
              </a:rPr>
              <a:t>s</a:t>
            </a:r>
            <a:r>
              <a:rPr lang="it-IT" baseline="-25000" dirty="0" err="1"/>
              <a:t>X</a:t>
            </a:r>
            <a:endParaRPr lang="it-IT" baseline="-25000" dirty="0"/>
          </a:p>
          <a:p>
            <a:pPr lvl="1"/>
            <a:endParaRPr lang="it-IT" baseline="-25000" dirty="0"/>
          </a:p>
          <a:p>
            <a:r>
              <a:rPr lang="it-IT" dirty="0" err="1"/>
              <a:t>These</a:t>
            </a:r>
            <a:r>
              <a:rPr lang="it-IT" dirty="0"/>
              <a:t> </a:t>
            </a:r>
            <a:r>
              <a:rPr lang="it-IT" dirty="0" err="1"/>
              <a:t>type</a:t>
            </a:r>
            <a:r>
              <a:rPr lang="it-IT" dirty="0"/>
              <a:t> of plots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measure</a:t>
            </a:r>
            <a:r>
              <a:rPr lang="it-IT" dirty="0"/>
              <a:t> </a:t>
            </a:r>
            <a:r>
              <a:rPr lang="it-IT" dirty="0" err="1"/>
              <a:t>precisely</a:t>
            </a:r>
            <a:r>
              <a:rPr lang="it-IT" dirty="0"/>
              <a:t> (~1% </a:t>
            </a:r>
            <a:r>
              <a:rPr lang="it-IT" dirty="0" err="1"/>
              <a:t>level</a:t>
            </a:r>
            <a:r>
              <a:rPr lang="it-IT" dirty="0"/>
              <a:t>) the </a:t>
            </a:r>
            <a:r>
              <a:rPr lang="it-IT" dirty="0" err="1"/>
              <a:t>beam</a:t>
            </a:r>
            <a:r>
              <a:rPr lang="it-IT" dirty="0"/>
              <a:t> </a:t>
            </a:r>
            <a:r>
              <a:rPr lang="it-IT" dirty="0" err="1"/>
              <a:t>conditions</a:t>
            </a:r>
            <a:r>
              <a:rPr lang="it-IT" dirty="0"/>
              <a:t> and </a:t>
            </a:r>
            <a:r>
              <a:rPr lang="it-IT" dirty="0" err="1"/>
              <a:t>stability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the IP </a:t>
            </a:r>
          </a:p>
          <a:p>
            <a:pPr lvl="1"/>
            <a:r>
              <a:rPr lang="it-IT" dirty="0" err="1"/>
              <a:t>Unique</a:t>
            </a:r>
            <a:r>
              <a:rPr lang="it-IT" dirty="0"/>
              <a:t> </a:t>
            </a:r>
            <a:r>
              <a:rPr lang="it-IT" dirty="0" err="1"/>
              <a:t>measure</a:t>
            </a:r>
            <a:r>
              <a:rPr lang="it-IT" dirty="0"/>
              <a:t> </a:t>
            </a:r>
            <a:r>
              <a:rPr lang="it-IT" dirty="0" err="1"/>
              <a:t>provided</a:t>
            </a:r>
            <a:r>
              <a:rPr lang="it-IT" dirty="0"/>
              <a:t> by GBP </a:t>
            </a:r>
            <a:r>
              <a:rPr lang="it-IT" dirty="0" err="1"/>
              <a:t>amongst</a:t>
            </a:r>
            <a:r>
              <a:rPr lang="it-IT" dirty="0"/>
              <a:t> </a:t>
            </a:r>
            <a:r>
              <a:rPr lang="it-IT" dirty="0" err="1"/>
              <a:t>all</a:t>
            </a:r>
            <a:r>
              <a:rPr lang="it-IT" dirty="0"/>
              <a:t> the LUXE detectors</a:t>
            </a:r>
          </a:p>
          <a:p>
            <a:pPr lvl="1"/>
            <a:endParaRPr lang="it-I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149E2F-B7AD-7049-AB0F-F2EF7D967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2ABB-72DD-7540-BBF7-C14A5FE90D19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9048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1416F-279B-E24F-B888-B18BD1759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861" y="-11835"/>
            <a:ext cx="10515600" cy="1325563"/>
          </a:xfrm>
        </p:spPr>
        <p:txBody>
          <a:bodyPr/>
          <a:lstStyle/>
          <a:p>
            <a:r>
              <a:rPr lang="it-IT" dirty="0"/>
              <a:t>Info for LUXE – </a:t>
            </a:r>
            <a:r>
              <a:rPr lang="it-IT" dirty="0">
                <a:latin typeface="Symbol" pitchFamily="2" charset="2"/>
              </a:rPr>
              <a:t>x</a:t>
            </a:r>
            <a:r>
              <a:rPr lang="it-IT" dirty="0"/>
              <a:t> </a:t>
            </a:r>
            <a:r>
              <a:rPr lang="it-IT" dirty="0" err="1"/>
              <a:t>measurement</a:t>
            </a:r>
            <a:br>
              <a:rPr lang="it-IT" dirty="0"/>
            </a:br>
            <a:r>
              <a:rPr lang="it-IT" dirty="0"/>
              <a:t>(</a:t>
            </a:r>
            <a:r>
              <a:rPr lang="it-IT" dirty="0" err="1"/>
              <a:t>absolute</a:t>
            </a:r>
            <a:r>
              <a:rPr lang="it-IT" dirty="0"/>
              <a:t> </a:t>
            </a:r>
            <a:r>
              <a:rPr lang="it-IT" dirty="0" err="1"/>
              <a:t>measurement</a:t>
            </a:r>
            <a:r>
              <a:rPr lang="it-IT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A8D29-1E1E-C54D-9512-E68A4A581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581" y="1313728"/>
            <a:ext cx="10515600" cy="4709904"/>
          </a:xfrm>
        </p:spPr>
        <p:txBody>
          <a:bodyPr>
            <a:normAutofit lnSpcReduction="10000"/>
          </a:bodyPr>
          <a:lstStyle/>
          <a:p>
            <a:r>
              <a:rPr lang="it-IT" dirty="0"/>
              <a:t>MC </a:t>
            </a:r>
            <a:r>
              <a:rPr lang="it-IT" dirty="0" err="1"/>
              <a:t>simulation</a:t>
            </a:r>
            <a:r>
              <a:rPr lang="it-IT" dirty="0"/>
              <a:t> </a:t>
            </a:r>
            <a:r>
              <a:rPr lang="it-IT" dirty="0" err="1"/>
              <a:t>presently</a:t>
            </a:r>
            <a:r>
              <a:rPr lang="it-IT" dirty="0"/>
              <a:t> </a:t>
            </a:r>
            <a:r>
              <a:rPr lang="it-IT" dirty="0" err="1"/>
              <a:t>available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for </a:t>
            </a:r>
            <a:r>
              <a:rPr lang="it-IT" dirty="0">
                <a:latin typeface="Symbol" pitchFamily="2" charset="2"/>
              </a:rPr>
              <a:t>x</a:t>
            </a:r>
            <a:r>
              <a:rPr lang="it-IT" dirty="0"/>
              <a:t>&gt;&gt;1 (LCF </a:t>
            </a:r>
            <a:r>
              <a:rPr lang="it-IT" dirty="0" err="1"/>
              <a:t>Approximation</a:t>
            </a:r>
            <a:r>
              <a:rPr lang="it-IT" dirty="0"/>
              <a:t>)</a:t>
            </a:r>
          </a:p>
          <a:p>
            <a:pPr lvl="1"/>
            <a:r>
              <a:rPr lang="it-IT" dirty="0" err="1"/>
              <a:t>Thanks</a:t>
            </a:r>
            <a:r>
              <a:rPr lang="it-IT" dirty="0"/>
              <a:t> to Tom for </a:t>
            </a:r>
            <a:r>
              <a:rPr lang="it-IT" dirty="0" err="1"/>
              <a:t>having</a:t>
            </a:r>
            <a:r>
              <a:rPr lang="it-IT" dirty="0"/>
              <a:t> </a:t>
            </a:r>
            <a:r>
              <a:rPr lang="it-IT" dirty="0" err="1"/>
              <a:t>provided</a:t>
            </a:r>
            <a:r>
              <a:rPr lang="it-IT" dirty="0"/>
              <a:t> </a:t>
            </a:r>
            <a:r>
              <a:rPr lang="it-IT" dirty="0" err="1"/>
              <a:t>quickly</a:t>
            </a:r>
            <a:r>
              <a:rPr lang="it-IT" dirty="0"/>
              <a:t> MC </a:t>
            </a:r>
            <a:r>
              <a:rPr lang="it-IT" dirty="0" err="1"/>
              <a:t>samples</a:t>
            </a:r>
            <a:r>
              <a:rPr lang="it-IT" dirty="0"/>
              <a:t> </a:t>
            </a:r>
            <a:r>
              <a:rPr lang="it-IT" dirty="0" err="1"/>
              <a:t>usable</a:t>
            </a:r>
            <a:r>
              <a:rPr lang="it-IT" dirty="0"/>
              <a:t> for the </a:t>
            </a:r>
            <a:r>
              <a:rPr lang="it-IT" dirty="0" err="1"/>
              <a:t>technical</a:t>
            </a:r>
            <a:r>
              <a:rPr lang="it-IT" dirty="0"/>
              <a:t> note</a:t>
            </a:r>
          </a:p>
          <a:p>
            <a:pPr lvl="1"/>
            <a:r>
              <a:rPr lang="it-IT" dirty="0" err="1"/>
              <a:t>improvements</a:t>
            </a:r>
            <a:r>
              <a:rPr lang="it-IT" dirty="0"/>
              <a:t> in </a:t>
            </a:r>
            <a:r>
              <a:rPr lang="it-IT" dirty="0" err="1"/>
              <a:t>modelling</a:t>
            </a:r>
            <a:r>
              <a:rPr lang="it-IT" dirty="0"/>
              <a:t> </a:t>
            </a:r>
            <a:r>
              <a:rPr lang="it-IT" dirty="0" err="1"/>
              <a:t>ongoing</a:t>
            </a:r>
            <a:r>
              <a:rPr lang="it-IT" dirty="0"/>
              <a:t>, ready in a </a:t>
            </a:r>
            <a:r>
              <a:rPr lang="it-IT" dirty="0" err="1"/>
              <a:t>couple</a:t>
            </a:r>
            <a:r>
              <a:rPr lang="it-IT" dirty="0"/>
              <a:t> of </a:t>
            </a:r>
            <a:r>
              <a:rPr lang="it-IT" dirty="0" err="1"/>
              <a:t>months</a:t>
            </a:r>
            <a:endParaRPr lang="it-IT" dirty="0"/>
          </a:p>
          <a:p>
            <a:r>
              <a:rPr lang="it-IT" dirty="0"/>
              <a:t>Ratio </a:t>
            </a:r>
            <a:r>
              <a:rPr lang="it-IT" dirty="0" err="1">
                <a:latin typeface="Symbol" pitchFamily="2" charset="2"/>
              </a:rPr>
              <a:t>s</a:t>
            </a:r>
            <a:r>
              <a:rPr lang="it-IT" baseline="-25000" dirty="0">
                <a:latin typeface="Symbol" pitchFamily="2" charset="2"/>
              </a:rPr>
              <a:t>∥</a:t>
            </a:r>
            <a:r>
              <a:rPr lang="it-IT" dirty="0"/>
              <a:t>/</a:t>
            </a:r>
            <a:r>
              <a:rPr lang="it-IT" dirty="0" err="1">
                <a:latin typeface="Symbol" pitchFamily="2" charset="2"/>
              </a:rPr>
              <a:t>s</a:t>
            </a:r>
            <a:r>
              <a:rPr lang="it-IT" baseline="-25000" dirty="0"/>
              <a:t>⟂</a:t>
            </a:r>
            <a:r>
              <a:rPr lang="it-IT" dirty="0"/>
              <a:t> ~ </a:t>
            </a:r>
            <a:r>
              <a:rPr lang="it-IT" dirty="0">
                <a:latin typeface="Symbol" pitchFamily="2" charset="2"/>
              </a:rPr>
              <a:t>x (</a:t>
            </a:r>
            <a:r>
              <a:rPr lang="it-IT" dirty="0" err="1"/>
              <a:t>proposed</a:t>
            </a:r>
            <a:r>
              <a:rPr lang="it-IT" dirty="0"/>
              <a:t> in CDR</a:t>
            </a:r>
            <a:r>
              <a:rPr lang="it-IT" dirty="0">
                <a:latin typeface="Symbol" pitchFamily="2" charset="2"/>
              </a:rPr>
              <a:t>)</a:t>
            </a:r>
          </a:p>
          <a:p>
            <a:pPr lvl="1"/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applicable</a:t>
            </a:r>
            <a:r>
              <a:rPr lang="it-IT" dirty="0"/>
              <a:t> with </a:t>
            </a:r>
            <a:r>
              <a:rPr lang="it-IT" dirty="0" err="1"/>
              <a:t>lower</a:t>
            </a:r>
            <a:r>
              <a:rPr lang="it-IT" dirty="0"/>
              <a:t> electron </a:t>
            </a:r>
            <a:r>
              <a:rPr lang="it-IT" dirty="0" err="1"/>
              <a:t>energies</a:t>
            </a:r>
            <a:endParaRPr lang="it-IT" dirty="0"/>
          </a:p>
          <a:p>
            <a:pPr lvl="1"/>
            <a:r>
              <a:rPr lang="it-IT" dirty="0" err="1"/>
              <a:t>Present</a:t>
            </a:r>
            <a:r>
              <a:rPr lang="it-IT" dirty="0"/>
              <a:t> MC </a:t>
            </a:r>
            <a:r>
              <a:rPr lang="it-IT" dirty="0" err="1"/>
              <a:t>simulation</a:t>
            </a:r>
            <a:r>
              <a:rPr lang="it-IT" dirty="0"/>
              <a:t> </a:t>
            </a:r>
            <a:r>
              <a:rPr lang="it-IT" dirty="0" err="1"/>
              <a:t>give</a:t>
            </a:r>
            <a:r>
              <a:rPr lang="it-IT" dirty="0"/>
              <a:t>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hints</a:t>
            </a:r>
            <a:endParaRPr lang="it-IT" dirty="0"/>
          </a:p>
          <a:p>
            <a:r>
              <a:rPr lang="en-US" sz="2400" dirty="0">
                <a:ea typeface="Baskerville" panose="02020502070401020303" pitchFamily="18" charset="0"/>
              </a:rPr>
              <a:t>A model-independent method of extracting a</a:t>
            </a:r>
            <a:r>
              <a:rPr lang="en-US" sz="2400" baseline="-25000" dirty="0">
                <a:ea typeface="Baskerville" panose="02020502070401020303" pitchFamily="18" charset="0"/>
              </a:rPr>
              <a:t>0</a:t>
            </a:r>
            <a:r>
              <a:rPr lang="en-US" sz="2400" dirty="0">
                <a:ea typeface="Baskerville" panose="02020502070401020303" pitchFamily="18" charset="0"/>
              </a:rPr>
              <a:t> has been proposed by Tom and others</a:t>
            </a:r>
          </a:p>
          <a:p>
            <a:endParaRPr lang="en-US" sz="2400" dirty="0">
              <a:ea typeface="Baskerville" panose="02020502070401020303" pitchFamily="18" charset="0"/>
            </a:endParaRPr>
          </a:p>
          <a:p>
            <a:pPr marL="457200" lvl="1" indent="0">
              <a:buNone/>
            </a:pPr>
            <a:endParaRPr lang="en-US" sz="2000" dirty="0">
              <a:ea typeface="Baskerville" panose="02020502070401020303" pitchFamily="18" charset="0"/>
            </a:endParaRPr>
          </a:p>
          <a:p>
            <a:pPr marL="0" indent="0">
              <a:buNone/>
            </a:pPr>
            <a:r>
              <a:rPr lang="it-IT" dirty="0"/>
              <a:t>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A9DBE2-7EDD-8845-8681-B8271B3F9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2ABB-72DD-7540-BBF7-C14A5FE90D19}" type="slidenum">
              <a:rPr lang="it-IT" smtClean="0"/>
              <a:t>5</a:t>
            </a:fld>
            <a:endParaRPr lang="it-IT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0768F4-9D2B-584E-B3EA-08254B121D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8991" y="4275694"/>
            <a:ext cx="4813300" cy="762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989E257-BEA2-314D-8C47-39D4FFDAEB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1220" y="4989792"/>
            <a:ext cx="4545988" cy="1293255"/>
          </a:xfrm>
          <a:prstGeom prst="rect">
            <a:avLst/>
          </a:prstGeom>
        </p:spPr>
      </p:pic>
      <p:pic>
        <p:nvPicPr>
          <p:cNvPr id="7" name="Picture 6" descr="xi squared equals k open parentheses sigma subscript parallel to superscript 2 minus sigma subscript perpendicular superscript 2 close parentheses" title="{&quot;mathml&quot;:&quot;&lt;math xmlns=\&quot;http://www.w3.org/1998/Math/MathML\&quot;&gt;&lt;msup&gt;&lt;mi&gt;&amp;#x3BE;&lt;/mi&gt;&lt;mn&gt;2&lt;/mn&gt;&lt;/msup&gt;&lt;mo&gt;=&lt;/mo&gt;&lt;mi&gt;k&lt;/mi&gt;&lt;mfenced&gt;&lt;mrow&gt;&lt;msubsup&gt;&lt;mi&gt;&amp;#x3C3;&lt;/mi&gt;&lt;mo&gt;&amp;#x2225;&lt;/mo&gt;&lt;mn&gt;2&lt;/mn&gt;&lt;/msubsup&gt;&lt;mo&gt;-&lt;/mo&gt;&lt;msubsup&gt;&lt;mi&gt;&amp;#x3C3;&lt;/mi&gt;&lt;mo&gt;&amp;#x22A5;&lt;/mo&gt;&lt;mn&gt;2&lt;/mn&gt;&lt;/msubsup&gt;&lt;/mrow&gt;&lt;/mfenced&gt;&lt;/math&gt;&quot;}">
            <a:extLst>
              <a:ext uri="{FF2B5EF4-FFF2-40B4-BE49-F238E27FC236}">
                <a16:creationId xmlns:a16="http://schemas.microsoft.com/office/drawing/2014/main" id="{636C1B63-8DA0-F941-AD6F-C5E3FAB1DF73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5428" y="4251704"/>
            <a:ext cx="2680924" cy="612187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3290A03-92F7-8747-B391-85A7A547EED2}"/>
              </a:ext>
            </a:extLst>
          </p:cNvPr>
          <p:cNvCxnSpPr/>
          <p:nvPr/>
        </p:nvCxnSpPr>
        <p:spPr>
          <a:xfrm>
            <a:off x="7425369" y="4377203"/>
            <a:ext cx="50295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92B210A-2621-CC4C-A7F7-142ACC0F585F}"/>
              </a:ext>
            </a:extLst>
          </p:cNvPr>
          <p:cNvCxnSpPr>
            <a:cxnSpLocks/>
          </p:cNvCxnSpPr>
          <p:nvPr/>
        </p:nvCxnSpPr>
        <p:spPr>
          <a:xfrm flipH="1">
            <a:off x="7534314" y="4787314"/>
            <a:ext cx="1076286" cy="31349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CD440412-E3F3-C849-91F3-EEBE5838305C}"/>
              </a:ext>
            </a:extLst>
          </p:cNvPr>
          <p:cNvSpPr/>
          <p:nvPr/>
        </p:nvSpPr>
        <p:spPr>
          <a:xfrm>
            <a:off x="5750805" y="5442333"/>
            <a:ext cx="1926039" cy="91401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EA33355-040C-DE40-AC2A-FC00FDA3D0FA}"/>
              </a:ext>
            </a:extLst>
          </p:cNvPr>
          <p:cNvSpPr txBox="1"/>
          <p:nvPr/>
        </p:nvSpPr>
        <p:spPr>
          <a:xfrm>
            <a:off x="91588" y="6423795"/>
            <a:ext cx="10852523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it-IT" dirty="0"/>
              <a:t>VERY DIFFICULT TO REACH d</a:t>
            </a:r>
            <a:r>
              <a:rPr lang="it-IT" dirty="0">
                <a:latin typeface="Symbol" pitchFamily="2" charset="2"/>
              </a:rPr>
              <a:t>x/x</a:t>
            </a:r>
            <a:r>
              <a:rPr lang="it-IT" dirty="0"/>
              <a:t>~2.5% with the </a:t>
            </a:r>
            <a:r>
              <a:rPr lang="it-IT" dirty="0" err="1"/>
              <a:t>latter</a:t>
            </a:r>
            <a:r>
              <a:rPr lang="it-IT" dirty="0"/>
              <a:t> </a:t>
            </a:r>
            <a:r>
              <a:rPr lang="it-IT" dirty="0" err="1"/>
              <a:t>approach</a:t>
            </a:r>
            <a:r>
              <a:rPr lang="it-IT" dirty="0"/>
              <a:t> (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needs</a:t>
            </a:r>
            <a:r>
              <a:rPr lang="it-IT" dirty="0"/>
              <a:t>,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least</a:t>
            </a:r>
            <a:r>
              <a:rPr lang="it-IT" dirty="0"/>
              <a:t>,  </a:t>
            </a:r>
            <a:r>
              <a:rPr lang="it-IT" dirty="0">
                <a:latin typeface="Symbol" pitchFamily="2" charset="2"/>
              </a:rPr>
              <a:t>x</a:t>
            </a:r>
            <a:r>
              <a:rPr lang="it-IT" dirty="0"/>
              <a:t>&gt;&gt;1): must be </a:t>
            </a:r>
            <a:r>
              <a:rPr lang="it-IT" dirty="0" err="1"/>
              <a:t>carefully</a:t>
            </a:r>
            <a:r>
              <a:rPr lang="it-IT" dirty="0"/>
              <a:t> </a:t>
            </a:r>
            <a:r>
              <a:rPr lang="it-IT" dirty="0" err="1"/>
              <a:t>studied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09122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BCEB0-6226-914E-A285-83677D818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Info for LUXE – </a:t>
            </a:r>
            <a:r>
              <a:rPr lang="it-IT" dirty="0">
                <a:latin typeface="Symbol" pitchFamily="2" charset="2"/>
              </a:rPr>
              <a:t>x</a:t>
            </a:r>
            <a:r>
              <a:rPr lang="it-IT" dirty="0"/>
              <a:t> </a:t>
            </a:r>
            <a:r>
              <a:rPr lang="it-IT" dirty="0" err="1"/>
              <a:t>measurement</a:t>
            </a:r>
            <a:br>
              <a:rPr lang="it-IT" dirty="0"/>
            </a:br>
            <a:r>
              <a:rPr lang="it-IT" dirty="0"/>
              <a:t>(</a:t>
            </a:r>
            <a:r>
              <a:rPr lang="it-IT" dirty="0" err="1"/>
              <a:t>absolute</a:t>
            </a:r>
            <a:r>
              <a:rPr lang="it-IT" dirty="0"/>
              <a:t> </a:t>
            </a:r>
            <a:r>
              <a:rPr lang="it-IT" dirty="0" err="1"/>
              <a:t>measurement</a:t>
            </a:r>
            <a:r>
              <a:rPr lang="it-IT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ED4D7-523C-7848-89C2-3876CA2BE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GBP</a:t>
            </a:r>
          </a:p>
          <a:p>
            <a:pPr lvl="1"/>
            <a:r>
              <a:rPr lang="it-IT" dirty="0" err="1"/>
              <a:t>Amplitude</a:t>
            </a:r>
            <a:endParaRPr lang="it-IT" dirty="0"/>
          </a:p>
          <a:p>
            <a:pPr lvl="1"/>
            <a:r>
              <a:rPr lang="it-IT" dirty="0" err="1"/>
              <a:t>Mean</a:t>
            </a:r>
            <a:endParaRPr lang="it-IT" dirty="0"/>
          </a:p>
          <a:p>
            <a:pPr lvl="1"/>
            <a:r>
              <a:rPr lang="it-IT" dirty="0"/>
              <a:t>Sigma</a:t>
            </a:r>
          </a:p>
          <a:p>
            <a:r>
              <a:rPr lang="it-IT" dirty="0"/>
              <a:t>Laser</a:t>
            </a:r>
          </a:p>
          <a:p>
            <a:pPr lvl="1"/>
            <a:r>
              <a:rPr lang="it-IT" dirty="0">
                <a:latin typeface="Symbol" pitchFamily="2" charset="2"/>
              </a:rPr>
              <a:t>x </a:t>
            </a:r>
            <a:r>
              <a:rPr lang="it-IT" dirty="0"/>
              <a:t>(from 3D monitor)</a:t>
            </a:r>
          </a:p>
          <a:p>
            <a:r>
              <a:rPr lang="it-IT" dirty="0"/>
              <a:t>XFEL </a:t>
            </a:r>
            <a:r>
              <a:rPr lang="it-IT" dirty="0" err="1"/>
              <a:t>electrons</a:t>
            </a:r>
            <a:endParaRPr lang="it-IT" dirty="0"/>
          </a:p>
          <a:p>
            <a:pPr lvl="1"/>
            <a:r>
              <a:rPr lang="it-IT" dirty="0" err="1"/>
              <a:t>Amplitude</a:t>
            </a:r>
            <a:endParaRPr lang="it-IT" dirty="0"/>
          </a:p>
          <a:p>
            <a:pPr lvl="1"/>
            <a:r>
              <a:rPr lang="it-IT" dirty="0" err="1"/>
              <a:t>Mean</a:t>
            </a:r>
            <a:r>
              <a:rPr lang="it-IT" dirty="0"/>
              <a:t> </a:t>
            </a:r>
          </a:p>
          <a:p>
            <a:pPr lvl="1"/>
            <a:r>
              <a:rPr lang="it-IT" dirty="0"/>
              <a:t>Sigma</a:t>
            </a:r>
          </a:p>
          <a:p>
            <a:r>
              <a:rPr lang="it-IT" dirty="0" err="1"/>
              <a:t>Extract</a:t>
            </a:r>
            <a:r>
              <a:rPr lang="it-IT" dirty="0"/>
              <a:t> </a:t>
            </a:r>
            <a:r>
              <a:rPr lang="it-IT" dirty="0" err="1">
                <a:latin typeface="Symbol" pitchFamily="2" charset="2"/>
              </a:rPr>
              <a:t>x</a:t>
            </a:r>
            <a:r>
              <a:rPr lang="it-IT" baseline="-25000" dirty="0" err="1"/>
              <a:t>Nominal</a:t>
            </a:r>
            <a:r>
              <a:rPr lang="it-IT" dirty="0"/>
              <a:t> for </a:t>
            </a:r>
            <a:r>
              <a:rPr lang="it-IT" dirty="0" err="1"/>
              <a:t>each</a:t>
            </a:r>
            <a:r>
              <a:rPr lang="it-IT" dirty="0"/>
              <a:t> BX by </a:t>
            </a:r>
            <a:r>
              <a:rPr lang="it-IT" dirty="0" err="1"/>
              <a:t>using</a:t>
            </a:r>
            <a:r>
              <a:rPr lang="it-IT" dirty="0"/>
              <a:t> MC </a:t>
            </a:r>
            <a:r>
              <a:rPr lang="it-IT" dirty="0" err="1"/>
              <a:t>simulation</a:t>
            </a:r>
            <a:r>
              <a:rPr lang="it-IT" dirty="0"/>
              <a:t> and the </a:t>
            </a:r>
            <a:r>
              <a:rPr lang="it-IT" dirty="0" err="1"/>
              <a:t>inputs</a:t>
            </a:r>
            <a:r>
              <a:rPr lang="it-IT" dirty="0"/>
              <a:t> </a:t>
            </a:r>
            <a:r>
              <a:rPr lang="it-IT" dirty="0" err="1"/>
              <a:t>above</a:t>
            </a:r>
            <a:r>
              <a:rPr lang="it-IT" dirty="0"/>
              <a:t> </a:t>
            </a:r>
            <a:r>
              <a:rPr lang="it-IT" dirty="0" err="1"/>
              <a:t>mentioned</a:t>
            </a:r>
            <a:endParaRPr lang="it-IT" dirty="0"/>
          </a:p>
          <a:p>
            <a:pPr lvl="1"/>
            <a:r>
              <a:rPr lang="it-IT" dirty="0"/>
              <a:t>The </a:t>
            </a:r>
            <a:r>
              <a:rPr lang="it-IT" dirty="0" err="1"/>
              <a:t>simulation</a:t>
            </a:r>
            <a:r>
              <a:rPr lang="it-IT" dirty="0"/>
              <a:t> of the gamma </a:t>
            </a:r>
            <a:r>
              <a:rPr lang="it-IT" dirty="0" err="1"/>
              <a:t>beam</a:t>
            </a:r>
            <a:r>
              <a:rPr lang="it-IT" dirty="0"/>
              <a:t> </a:t>
            </a:r>
            <a:r>
              <a:rPr lang="it-IT" dirty="0" err="1"/>
              <a:t>seen</a:t>
            </a:r>
            <a:r>
              <a:rPr lang="it-IT" dirty="0"/>
              <a:t> by the GBP </a:t>
            </a:r>
            <a:r>
              <a:rPr lang="it-IT" dirty="0" err="1"/>
              <a:t>should</a:t>
            </a:r>
            <a:r>
              <a:rPr lang="it-IT" dirty="0"/>
              <a:t> be </a:t>
            </a:r>
            <a:r>
              <a:rPr lang="it-IT" dirty="0" err="1"/>
              <a:t>quite</a:t>
            </a:r>
            <a:r>
              <a:rPr lang="it-IT" dirty="0"/>
              <a:t> </a:t>
            </a:r>
            <a:r>
              <a:rPr lang="it-IT" dirty="0" err="1"/>
              <a:t>straightforward</a:t>
            </a:r>
            <a:endParaRPr lang="it-IT" dirty="0"/>
          </a:p>
          <a:p>
            <a:endParaRPr lang="it-IT" dirty="0"/>
          </a:p>
          <a:p>
            <a:pPr lvl="1"/>
            <a:endParaRPr lang="it-IT" dirty="0"/>
          </a:p>
          <a:p>
            <a:pPr marL="457200" lvl="1" indent="0">
              <a:buNone/>
            </a:pPr>
            <a:endParaRPr lang="it-I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7C0D8D-1C22-744A-A999-65CCBE9A5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2ABB-72DD-7540-BBF7-C14A5FE90D19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325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A3599-B151-E94F-8161-31C611805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GBP Detector </a:t>
            </a:r>
            <a:r>
              <a:rPr lang="it-IT" dirty="0" err="1"/>
              <a:t>calibration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7CB94-ED38-4442-A30B-696382CCE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Use special </a:t>
            </a:r>
            <a:r>
              <a:rPr lang="it-IT" dirty="0" err="1"/>
              <a:t>runs</a:t>
            </a:r>
            <a:r>
              <a:rPr lang="it-IT" dirty="0"/>
              <a:t> with </a:t>
            </a:r>
            <a:r>
              <a:rPr lang="it-IT" dirty="0" err="1"/>
              <a:t>tungsten</a:t>
            </a:r>
            <a:r>
              <a:rPr lang="it-IT" dirty="0"/>
              <a:t> </a:t>
            </a:r>
            <a:r>
              <a:rPr lang="it-IT" dirty="0" err="1"/>
              <a:t>converter</a:t>
            </a:r>
            <a:r>
              <a:rPr lang="it-IT" dirty="0"/>
              <a:t> </a:t>
            </a:r>
            <a:r>
              <a:rPr lang="it-IT" dirty="0" err="1"/>
              <a:t>foil</a:t>
            </a:r>
            <a:r>
              <a:rPr lang="it-IT" dirty="0"/>
              <a:t> (~ 10^7 </a:t>
            </a:r>
            <a:r>
              <a:rPr lang="it-IT" dirty="0" err="1"/>
              <a:t>gammas</a:t>
            </a:r>
            <a:r>
              <a:rPr lang="it-IT" dirty="0"/>
              <a:t>/BC)</a:t>
            </a:r>
          </a:p>
          <a:p>
            <a:r>
              <a:rPr lang="it-IT" dirty="0" err="1"/>
              <a:t>Acquire</a:t>
            </a:r>
            <a:r>
              <a:rPr lang="it-IT" dirty="0"/>
              <a:t> </a:t>
            </a:r>
            <a:r>
              <a:rPr lang="it-IT" dirty="0" err="1"/>
              <a:t>several</a:t>
            </a:r>
            <a:r>
              <a:rPr lang="it-IT" dirty="0"/>
              <a:t> </a:t>
            </a:r>
            <a:r>
              <a:rPr lang="it-IT" dirty="0" err="1"/>
              <a:t>shots</a:t>
            </a:r>
            <a:r>
              <a:rPr lang="it-IT" dirty="0"/>
              <a:t> by </a:t>
            </a:r>
            <a:r>
              <a:rPr lang="it-IT" dirty="0" err="1"/>
              <a:t>moving</a:t>
            </a:r>
            <a:r>
              <a:rPr lang="it-IT" dirty="0"/>
              <a:t> the station position and </a:t>
            </a:r>
            <a:r>
              <a:rPr lang="it-IT" dirty="0" err="1"/>
              <a:t>measure</a:t>
            </a:r>
            <a:r>
              <a:rPr lang="it-IT" dirty="0"/>
              <a:t> detector </a:t>
            </a:r>
            <a:r>
              <a:rPr lang="it-IT" dirty="0" err="1"/>
              <a:t>response</a:t>
            </a:r>
            <a:r>
              <a:rPr lang="it-IT" dirty="0"/>
              <a:t> and compare with MC </a:t>
            </a:r>
            <a:r>
              <a:rPr lang="it-IT" dirty="0" err="1"/>
              <a:t>simulation</a:t>
            </a:r>
            <a:r>
              <a:rPr lang="it-IT" dirty="0"/>
              <a:t> (I assume electron </a:t>
            </a:r>
            <a:r>
              <a:rPr lang="it-IT" dirty="0" err="1"/>
              <a:t>beam</a:t>
            </a:r>
            <a:r>
              <a:rPr lang="it-IT" dirty="0"/>
              <a:t> </a:t>
            </a:r>
            <a:r>
              <a:rPr lang="it-IT" dirty="0" err="1"/>
              <a:t>initial</a:t>
            </a:r>
            <a:r>
              <a:rPr lang="it-IT" dirty="0"/>
              <a:t> </a:t>
            </a:r>
            <a:r>
              <a:rPr lang="it-IT" dirty="0" err="1"/>
              <a:t>condition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well</a:t>
            </a:r>
            <a:r>
              <a:rPr lang="it-IT" dirty="0"/>
              <a:t> </a:t>
            </a:r>
            <a:r>
              <a:rPr lang="it-IT" dirty="0" err="1"/>
              <a:t>measured</a:t>
            </a:r>
            <a:r>
              <a:rPr lang="it-IT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A4C455-9262-3148-AAE9-606357E64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2ABB-72DD-7540-BBF7-C14A5FE90D19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0766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1925</TotalTime>
  <Words>379</Words>
  <Application>Microsoft Macintosh PowerPoint</Application>
  <PresentationFormat>Widescreen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Office Theme</vt:lpstr>
      <vt:lpstr>GBP: Technical Note Status</vt:lpstr>
      <vt:lpstr>PowerPoint Presentation</vt:lpstr>
      <vt:lpstr>GBP measurement principles</vt:lpstr>
      <vt:lpstr>Info for LUXE – Stability monitor  (relative measurements)</vt:lpstr>
      <vt:lpstr>Info for LUXE – x measurement (absolute measurement)</vt:lpstr>
      <vt:lpstr>Info for LUXE – x measurement (absolute measurement)</vt:lpstr>
      <vt:lpstr>GBP Detector calibration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GBP Report</dc:title>
  <dc:creator>Marco Bruschi</dc:creator>
  <cp:lastModifiedBy>Marco Bruschi</cp:lastModifiedBy>
  <cp:revision>6</cp:revision>
  <dcterms:created xsi:type="dcterms:W3CDTF">2021-10-05T17:49:33Z</dcterms:created>
  <dcterms:modified xsi:type="dcterms:W3CDTF">2021-10-14T12:04:58Z</dcterms:modified>
</cp:coreProperties>
</file>