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E7481-9C20-AB4E-ABC4-A33F0DC36F5F}" type="datetimeFigureOut">
              <a:rPr lang="en-IL" smtClean="0"/>
              <a:t>12/10/2021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575D1-5718-BD47-8190-0F87BF8A79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89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6595-17DA-C44C-9874-C5D86826A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D04B10-E628-B749-A0A4-5BF18ED13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71F61-951A-0047-8624-7F94686A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ACBE9-881C-A548-91B9-986E5306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58564-0F35-FC42-9DC8-2B90C194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C83DB-22A2-AD4F-A50A-2F45AAB7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12D96-BBFF-354D-9CD1-333B39232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83C5B-C8BC-754B-8E6B-CEDE1225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3EC57-155D-0543-80B7-86F0BBC68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EEC39-7053-BB4D-91AD-5B3BBE816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A54535-D2BD-244C-875C-EAB88300F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9795F-FF8A-424A-83CF-BB50ACAE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40C6D-E98E-6549-8C09-7C64AFD0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9D2C-ACCF-524A-9879-79684153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CC351-BFA5-E34A-BEF7-5528645B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9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612CD-4301-DD48-B096-76067F8C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45C80-4F92-994D-B3A0-82402F16A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83317-5AE2-744B-A205-051E498F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CD1D-9C3A-E549-BECB-3242B220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ED2F9-DB47-5946-A1AE-32953F0C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8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F4A3-9D66-C64E-961F-232F3316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A0A06-139C-5240-A2FC-071BED1B3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AB7B6-417E-2D42-998C-58E34C3F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46C8-DA9D-7E48-A148-34CF3293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24BD2-33C8-C244-982B-8B026F58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38BA-B6D9-7842-BB97-241A5259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B306-A3D4-AC47-A7F9-3ABADBEC9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2DDF7-74D8-6443-AAC1-730C35820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1FBC9-A3A9-754D-9766-9C64E38B0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2A55F-6BEC-5441-9E1F-7771DB06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42A1E-BBD8-6448-8647-47838EA9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8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C7606-EC5A-4141-A20C-395A4742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30946-A2A3-FB48-A89F-76BEC0B5E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2F321-0B9E-F246-BF87-ACBA3F6A2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B1EF5-0249-744E-9E81-E533FA377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4C3DC-7463-EA4A-866D-1F39DCBC8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FAEC1A-590D-0347-9A3C-96211CA35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0FA6AC-21C0-3C47-A232-89552388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FC152-5878-524F-82EC-9C561FB46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3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BD4A6-F0C9-B440-A488-7057C069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EC6EF-9A30-CC44-A4EE-A39D1F2FF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6C955-49D6-B64B-A947-B8EDB027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24A21-E06C-D34D-A4DB-FA52B009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846187-1560-3744-B33D-8555C63C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A8399-5CA1-F746-A53B-8A36B9D8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B0A14-236F-FD4A-95DA-63CC2484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5313-75B4-7548-B5D1-BBB3B25FA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0FF9-AA09-F445-80F1-58C7609C2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CF017-A7B2-0A4E-B13A-8AAA26886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99752-D0FC-1644-9ED9-40B555F0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9F843-E284-5D4C-A21B-55C607F4E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20F78-40C2-B047-A828-DA009EF4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8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C46A-E315-B64E-8C65-557255AC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04B02-A4AC-464E-A1B7-93BCB1120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F5749-4CF4-4646-A167-BB8333256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E7E8E-3498-D742-B751-33A7A76E3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65A76-514C-2049-9DFE-57E8C48E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5E704-3773-EE4B-9D94-3E5A607F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6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CF586-2E44-9847-BB23-099255625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D8A7-A433-5C40-A20B-7AD4EE903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8C1EE-0352-6849-8D32-5BE226F13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936C8-D8E2-E249-BA96-DDDF486D4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F26AD-1A71-9F42-A516-41BA527EB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03637-B25F-064C-ADBB-A471C4851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9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745F2A-B58C-1A42-BC7C-DE25EFA1D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1" y="2848840"/>
            <a:ext cx="8863177" cy="1072168"/>
          </a:xfrm>
        </p:spPr>
        <p:txBody>
          <a:bodyPr anchor="b">
            <a:normAutofit/>
          </a:bodyPr>
          <a:lstStyle/>
          <a:p>
            <a:r>
              <a:rPr lang="en-US" sz="6600" b="1" dirty="0">
                <a:solidFill>
                  <a:srgbClr val="7030A0"/>
                </a:solidFill>
              </a:rPr>
              <a:t>CB Matters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348F2-3017-5A40-87C4-BF688D614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79" y="3996596"/>
            <a:ext cx="10909643" cy="552659"/>
          </a:xfrm>
        </p:spPr>
        <p:txBody>
          <a:bodyPr anchor="t">
            <a:noAutofit/>
          </a:bodyPr>
          <a:lstStyle/>
          <a:p>
            <a:r>
              <a:rPr lang="en-US" dirty="0"/>
              <a:t>Aharon Levy</a:t>
            </a:r>
          </a:p>
          <a:p>
            <a:r>
              <a:rPr lang="en-US" dirty="0"/>
              <a:t>Tel Aviv University</a:t>
            </a:r>
          </a:p>
        </p:txBody>
      </p:sp>
      <p:pic>
        <p:nvPicPr>
          <p:cNvPr id="5" name="Picture 4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B0A6241-AA4E-6C43-B052-9B68F3F9E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303" y="623377"/>
            <a:ext cx="5505794" cy="2020271"/>
          </a:xfrm>
          <a:prstGeom prst="rect">
            <a:avLst/>
          </a:prstGeom>
        </p:spPr>
      </p:pic>
      <p:sp>
        <p:nvSpPr>
          <p:cNvPr id="12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Tel Aviv University has a new Logo by Mel Rosenberg - מל רוזנברג - Ourboox.com">
            <a:extLst>
              <a:ext uri="{FF2B5EF4-FFF2-40B4-BE49-F238E27FC236}">
                <a16:creationId xmlns:a16="http://schemas.microsoft.com/office/drawing/2014/main" id="{6584CA35-8A3E-EB48-BF5B-55BD40528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911" y="4201788"/>
            <a:ext cx="1179960" cy="130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A06D8-F3FF-C24D-B034-3DA08EC1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A2326-7C52-CB41-9419-AC9BEF9A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75622-A646-B542-8A82-C8A5BF8D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DD979-780C-724B-9CFB-C59FD1F6F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L" b="1" dirty="0">
                <a:solidFill>
                  <a:srgbClr val="7030A0"/>
                </a:solidFill>
              </a:rPr>
              <a:t>Plans (</a:t>
            </a:r>
            <a:r>
              <a:rPr lang="en-IL" sz="3200" b="1" dirty="0"/>
              <a:t>from June 30 meeting</a:t>
            </a:r>
            <a:r>
              <a:rPr lang="en-IL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A200A-64F2-584A-A7AB-263157548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658"/>
            <a:ext cx="10515600" cy="5003691"/>
          </a:xfrm>
        </p:spPr>
        <p:txBody>
          <a:bodyPr>
            <a:normAutofit fontScale="70000" lnSpcReduction="20000"/>
          </a:bodyPr>
          <a:lstStyle/>
          <a:p>
            <a:r>
              <a:rPr lang="en-IL" dirty="0">
                <a:solidFill>
                  <a:srgbClr val="FF0000"/>
                </a:solidFill>
              </a:rPr>
              <a:t>Form CB and circulate draft of MoC for comments</a:t>
            </a:r>
            <a:r>
              <a:rPr lang="en-IL" dirty="0"/>
              <a:t>.   </a:t>
            </a:r>
          </a:p>
          <a:p>
            <a:pPr marL="0" indent="0">
              <a:buNone/>
            </a:pPr>
            <a:r>
              <a:rPr lang="en-US" sz="2300" dirty="0"/>
              <a:t>C</a:t>
            </a:r>
            <a:r>
              <a:rPr lang="en-IL" sz="2300" dirty="0"/>
              <a:t>hange draft according to Jenny’s suggestion (to use format of existing collaborations </a:t>
            </a:r>
            <a:r>
              <a:rPr lang="en-IL" sz="2300"/>
              <a:t>at DESY). </a:t>
            </a:r>
            <a:r>
              <a:rPr lang="en-IL" sz="2300" dirty="0"/>
              <a:t>New structure: </a:t>
            </a:r>
          </a:p>
          <a:p>
            <a:pPr marL="514350" indent="-514350">
              <a:buAutoNum type="arabicPeriod"/>
            </a:pPr>
            <a:r>
              <a:rPr lang="en-IL" sz="2300" dirty="0"/>
              <a:t>Framework Cooperation (general issues, knowledge, property rights,…)</a:t>
            </a:r>
          </a:p>
          <a:p>
            <a:pPr marL="514350" indent="-514350">
              <a:buAutoNum type="arabicPeriod"/>
            </a:pPr>
            <a:r>
              <a:rPr lang="en-IL" sz="2300" dirty="0"/>
              <a:t>Appendix 1 (the “old” MoC)</a:t>
            </a:r>
          </a:p>
          <a:p>
            <a:pPr marL="514350" indent="-514350">
              <a:buAutoNum type="arabicPeriod"/>
            </a:pPr>
            <a:r>
              <a:rPr lang="en-IL" sz="2300" dirty="0"/>
              <a:t>Appendix 2 (Partner’s contriburion and timeline)</a:t>
            </a:r>
          </a:p>
          <a:p>
            <a:pPr marL="514350" indent="-514350">
              <a:buAutoNum type="arabicPeriod"/>
            </a:pPr>
            <a:r>
              <a:rPr lang="en-IL" sz="2300" dirty="0"/>
              <a:t>Annexes (the “old” ones. </a:t>
            </a:r>
            <a:r>
              <a:rPr lang="en-US" sz="2300" dirty="0"/>
              <a:t>L</a:t>
            </a:r>
            <a:r>
              <a:rPr lang="en-IL" sz="2300" dirty="0"/>
              <a:t>ist of Partners and more details about organisational structure)</a:t>
            </a:r>
          </a:p>
          <a:p>
            <a:r>
              <a:rPr lang="en-IL" dirty="0">
                <a:solidFill>
                  <a:srgbClr val="FF0000"/>
                </a:solidFill>
              </a:rPr>
              <a:t>Approve MoC by CB members.</a:t>
            </a:r>
          </a:p>
          <a:p>
            <a:pPr marL="0" indent="0">
              <a:buNone/>
            </a:pPr>
            <a:r>
              <a:rPr lang="en-IL" sz="2300" dirty="0"/>
              <a:t>Draft was circulated to all CB/coord meembers. Implemented comments by Matthew. No other comments.  The formal approval will happen at the first CB meeting called by the elected CB chair.</a:t>
            </a:r>
          </a:p>
          <a:p>
            <a:r>
              <a:rPr lang="en-IL" sz="2300" dirty="0">
                <a:solidFill>
                  <a:srgbClr val="FF0000"/>
                </a:solidFill>
              </a:rPr>
              <a:t>Elect CB Chair.</a:t>
            </a:r>
          </a:p>
          <a:p>
            <a:pPr marL="0" indent="0">
              <a:buNone/>
            </a:pPr>
            <a:r>
              <a:rPr lang="en-IL" sz="2300" dirty="0"/>
              <a:t>A Polling Team was formed: Halina Abramowicz and Massimo Altarelli (Chair)</a:t>
            </a:r>
          </a:p>
          <a:p>
            <a:r>
              <a:rPr lang="en-IL" dirty="0">
                <a:solidFill>
                  <a:srgbClr val="FF0000"/>
                </a:solidFill>
              </a:rPr>
              <a:t>Admit new partners.</a:t>
            </a:r>
          </a:p>
          <a:p>
            <a:pPr marL="0" indent="0">
              <a:buNone/>
            </a:pPr>
            <a:r>
              <a:rPr lang="en-IL" sz="2300" dirty="0"/>
              <a:t>We admitted Bologna and Padove. Today we present ISS.</a:t>
            </a:r>
          </a:p>
          <a:p>
            <a:r>
              <a:rPr lang="en-IL" dirty="0">
                <a:solidFill>
                  <a:srgbClr val="FF0000"/>
                </a:solidFill>
              </a:rPr>
              <a:t>Elect Spokesperson.</a:t>
            </a:r>
          </a:p>
          <a:p>
            <a:pPr marL="0" indent="0">
              <a:buNone/>
            </a:pPr>
            <a:r>
              <a:rPr lang="en-IL" sz="2600" dirty="0"/>
              <a:t>First action of elected CB Chair.</a:t>
            </a:r>
          </a:p>
          <a:p>
            <a:r>
              <a:rPr lang="en-IL" dirty="0">
                <a:solidFill>
                  <a:srgbClr val="FF0000"/>
                </a:solidFill>
              </a:rPr>
              <a:t>Approve all SB members suggested by the Spokesperson.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E5E1B-E1BB-CC48-A930-D43503F90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6/30/21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9C1C-5E39-6649-9E3F-0C07CDC1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LUXE Organisation, Coord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98BB1-0BB2-6349-B576-81FF5470E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3637-B25F-064C-ADBB-A471C4851C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5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199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CB Matters</vt:lpstr>
      <vt:lpstr>Plans (from June 30 meeting)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Aharon Levy</cp:lastModifiedBy>
  <cp:revision>31</cp:revision>
  <cp:lastPrinted>2021-06-28T12:59:52Z</cp:lastPrinted>
  <dcterms:created xsi:type="dcterms:W3CDTF">2021-02-24T19:06:00Z</dcterms:created>
  <dcterms:modified xsi:type="dcterms:W3CDTF">2021-10-12T15:02:27Z</dcterms:modified>
</cp:coreProperties>
</file>