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01" r:id="rId2"/>
    <p:sldId id="313" r:id="rId3"/>
    <p:sldId id="311" r:id="rId4"/>
    <p:sldId id="314" r:id="rId5"/>
    <p:sldId id="316" r:id="rId6"/>
    <p:sldId id="315" r:id="rId7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FF0000"/>
    <a:srgbClr val="C00000"/>
    <a:srgbClr val="2AB4C2"/>
    <a:srgbClr val="00A5EB"/>
    <a:srgbClr val="FFFFCC"/>
    <a:srgbClr val="FFFF99"/>
    <a:srgbClr val="D3E903"/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94374" autoAdjust="0"/>
  </p:normalViewPr>
  <p:slideViewPr>
    <p:cSldViewPr snapToGrid="0">
      <p:cViewPr varScale="1">
        <p:scale>
          <a:sx n="67" d="100"/>
          <a:sy n="67" d="100"/>
        </p:scale>
        <p:origin x="857" y="3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820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235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812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320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171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</a:t>
            </a:r>
            <a:r>
              <a:rPr lang="en-GB" sz="900" baseline="0" dirty="0" smtClean="0">
                <a:solidFill>
                  <a:schemeClr val="bg2"/>
                </a:solidFill>
              </a:rPr>
              <a:t>21.10.2021 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err="1" smtClean="0"/>
              <a:t>Testbeam</a:t>
            </a:r>
            <a:r>
              <a:rPr lang="en-US" sz="2800" dirty="0" smtClean="0"/>
              <a:t> ECAL, </a:t>
            </a:r>
            <a:r>
              <a:rPr lang="en-US" sz="2800" dirty="0" err="1" smtClean="0"/>
              <a:t>Responsibilies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Wolfgang Lohmann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Planning2022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Schedule 2021, Responsibilities</a:t>
            </a:r>
            <a:endParaRPr lang="de-DE" sz="28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69445"/>
            <a:ext cx="9144000" cy="1161946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0" y="913583"/>
            <a:ext cx="3950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smtClean="0"/>
              <a:t>Schedule</a:t>
            </a:r>
            <a:r>
              <a:rPr lang="de-DE" sz="1800" dirty="0" smtClean="0"/>
              <a:t> </a:t>
            </a:r>
            <a:endParaRPr lang="en-GB" sz="1800" dirty="0"/>
          </a:p>
        </p:txBody>
      </p:sp>
      <p:sp>
        <p:nvSpPr>
          <p:cNvPr id="7" name="Textfeld 6"/>
          <p:cNvSpPr txBox="1"/>
          <p:nvPr/>
        </p:nvSpPr>
        <p:spPr>
          <a:xfrm>
            <a:off x="1245870" y="886643"/>
            <a:ext cx="3950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smtClean="0"/>
              <a:t> </a:t>
            </a:r>
            <a:r>
              <a:rPr lang="de-DE" sz="1800" dirty="0" err="1" smtClean="0"/>
              <a:t>start</a:t>
            </a:r>
            <a:r>
              <a:rPr lang="de-DE" sz="1800" dirty="0" smtClean="0"/>
              <a:t> Nov. 8 ( (</a:t>
            </a:r>
            <a:r>
              <a:rPr lang="de-DE" sz="1800" dirty="0" err="1" smtClean="0"/>
              <a:t>Monday</a:t>
            </a:r>
            <a:r>
              <a:rPr lang="de-DE" sz="1800" dirty="0" smtClean="0"/>
              <a:t>)</a:t>
            </a:r>
            <a:endParaRPr lang="en-GB" sz="1800" dirty="0"/>
          </a:p>
        </p:txBody>
      </p:sp>
      <p:sp>
        <p:nvSpPr>
          <p:cNvPr id="6" name="Textfeld 5"/>
          <p:cNvSpPr txBox="1"/>
          <p:nvPr/>
        </p:nvSpPr>
        <p:spPr>
          <a:xfrm>
            <a:off x="240030" y="2700483"/>
            <a:ext cx="9829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Sensors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1810870" y="2699757"/>
            <a:ext cx="4389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smtClean="0"/>
              <a:t>Lab </a:t>
            </a:r>
            <a:r>
              <a:rPr lang="de-DE" dirty="0" err="1" smtClean="0"/>
              <a:t>tests</a:t>
            </a:r>
            <a:r>
              <a:rPr lang="de-DE" dirty="0" smtClean="0"/>
              <a:t> (</a:t>
            </a:r>
            <a:r>
              <a:rPr lang="de-DE" dirty="0" err="1" smtClean="0"/>
              <a:t>characteristics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all pads)</a:t>
            </a:r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err="1" smtClean="0"/>
              <a:t>Assembly</a:t>
            </a:r>
            <a:r>
              <a:rPr lang="de-DE" dirty="0" smtClean="0"/>
              <a:t> (</a:t>
            </a:r>
            <a:r>
              <a:rPr lang="de-DE" dirty="0" err="1" smtClean="0"/>
              <a:t>bonding</a:t>
            </a:r>
            <a:r>
              <a:rPr lang="de-DE" dirty="0" smtClean="0"/>
              <a:t>, fan-outs, </a:t>
            </a:r>
            <a:r>
              <a:rPr lang="de-DE" dirty="0" err="1" smtClean="0"/>
              <a:t>connectors</a:t>
            </a:r>
            <a:r>
              <a:rPr lang="de-DE" dirty="0" smtClean="0"/>
              <a:t>)</a:t>
            </a:r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smtClean="0"/>
              <a:t>Cables (HV)</a:t>
            </a:r>
            <a:endParaRPr lang="en-GB" dirty="0"/>
          </a:p>
        </p:txBody>
      </p:sp>
      <p:sp>
        <p:nvSpPr>
          <p:cNvPr id="10" name="Textfeld 9"/>
          <p:cNvSpPr txBox="1"/>
          <p:nvPr/>
        </p:nvSpPr>
        <p:spPr>
          <a:xfrm>
            <a:off x="6200774" y="2746649"/>
            <a:ext cx="24231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Yan (</a:t>
            </a:r>
            <a:r>
              <a:rPr lang="de-DE" dirty="0" err="1" smtClean="0"/>
              <a:t>arrival</a:t>
            </a:r>
            <a:r>
              <a:rPr lang="de-DE" dirty="0" smtClean="0"/>
              <a:t> Nov. 7), </a:t>
            </a:r>
            <a:r>
              <a:rPr lang="de-DE" dirty="0" err="1" smtClean="0"/>
              <a:t>delivery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desy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Yan</a:t>
            </a:r>
            <a:endParaRPr lang="en-GB" dirty="0"/>
          </a:p>
        </p:txBody>
      </p:sp>
      <p:sp>
        <p:nvSpPr>
          <p:cNvPr id="12" name="Textfeld 11"/>
          <p:cNvSpPr txBox="1"/>
          <p:nvPr/>
        </p:nvSpPr>
        <p:spPr>
          <a:xfrm>
            <a:off x="353546" y="4296087"/>
            <a:ext cx="1508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Front-end, </a:t>
            </a:r>
            <a:r>
              <a:rPr lang="de-DE" dirty="0" err="1" smtClean="0"/>
              <a:t>readout</a:t>
            </a:r>
            <a:endParaRPr lang="en-GB" dirty="0"/>
          </a:p>
        </p:txBody>
      </p:sp>
      <p:sp>
        <p:nvSpPr>
          <p:cNvPr id="13" name="Textfeld 12"/>
          <p:cNvSpPr txBox="1"/>
          <p:nvPr/>
        </p:nvSpPr>
        <p:spPr>
          <a:xfrm>
            <a:off x="1810870" y="4392930"/>
            <a:ext cx="41762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smtClean="0"/>
              <a:t>ASICs on PCB, </a:t>
            </a:r>
            <a:r>
              <a:rPr lang="de-DE" dirty="0" err="1" smtClean="0"/>
              <a:t>connectors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sensors</a:t>
            </a:r>
            <a:endParaRPr lang="de-DE" dirty="0" smtClean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smtClean="0"/>
              <a:t>FPGAs</a:t>
            </a:r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smtClean="0"/>
              <a:t>Trigger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smtClean="0"/>
              <a:t>DAQ</a:t>
            </a:r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err="1" smtClean="0"/>
              <a:t>Mechnical</a:t>
            </a:r>
            <a:r>
              <a:rPr lang="de-DE" dirty="0" smtClean="0"/>
              <a:t> </a:t>
            </a:r>
            <a:r>
              <a:rPr lang="de-DE" dirty="0" err="1" smtClean="0"/>
              <a:t>frame</a:t>
            </a:r>
            <a:r>
              <a:rPr lang="de-DE" dirty="0" smtClean="0"/>
              <a:t> </a:t>
            </a:r>
            <a:endParaRPr lang="en-GB" dirty="0"/>
          </a:p>
        </p:txBody>
      </p:sp>
      <p:sp>
        <p:nvSpPr>
          <p:cNvPr id="14" name="Textfeld 13"/>
          <p:cNvSpPr txBox="1"/>
          <p:nvPr/>
        </p:nvSpPr>
        <p:spPr>
          <a:xfrm>
            <a:off x="6303643" y="4469874"/>
            <a:ext cx="18345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Jakub, </a:t>
            </a:r>
            <a:r>
              <a:rPr lang="de-DE" dirty="0" smtClean="0"/>
              <a:t>Nov. 7,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car</a:t>
            </a:r>
            <a:r>
              <a:rPr lang="de-DE" dirty="0" smtClean="0"/>
              <a:t>)</a:t>
            </a:r>
            <a:endParaRPr lang="en-GB" dirty="0"/>
          </a:p>
        </p:txBody>
      </p:sp>
      <p:sp>
        <p:nvSpPr>
          <p:cNvPr id="4" name="Textfeld 3"/>
          <p:cNvSpPr txBox="1"/>
          <p:nvPr/>
        </p:nvSpPr>
        <p:spPr>
          <a:xfrm>
            <a:off x="7263765" y="954405"/>
            <a:ext cx="1257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TB 24</a:t>
            </a:r>
            <a:endParaRPr lang="en-GB" dirty="0"/>
          </a:p>
        </p:txBody>
      </p:sp>
      <p:sp>
        <p:nvSpPr>
          <p:cNvPr id="5" name="Ellipse 4"/>
          <p:cNvSpPr/>
          <p:nvPr/>
        </p:nvSpPr>
        <p:spPr bwMode="auto">
          <a:xfrm>
            <a:off x="6926580" y="1879199"/>
            <a:ext cx="1931670" cy="338221"/>
          </a:xfrm>
          <a:prstGeom prst="ellipse">
            <a:avLst/>
          </a:prstGeom>
          <a:solidFill>
            <a:srgbClr val="FF0000">
              <a:alpha val="3137"/>
            </a:srgbClr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8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Responsibilities</a:t>
            </a:r>
            <a:endParaRPr lang="de-DE" sz="2800" dirty="0"/>
          </a:p>
        </p:txBody>
      </p:sp>
      <p:sp>
        <p:nvSpPr>
          <p:cNvPr id="5" name="Textfeld 4"/>
          <p:cNvSpPr txBox="1"/>
          <p:nvPr/>
        </p:nvSpPr>
        <p:spPr>
          <a:xfrm>
            <a:off x="771525" y="1217295"/>
            <a:ext cx="1491614" cy="588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Data </a:t>
            </a:r>
            <a:r>
              <a:rPr lang="de-DE" dirty="0" err="1" smtClean="0"/>
              <a:t>storage</a:t>
            </a:r>
            <a:r>
              <a:rPr lang="de-DE" dirty="0" smtClean="0"/>
              <a:t>, </a:t>
            </a:r>
            <a:r>
              <a:rPr lang="de-DE" dirty="0" err="1" smtClean="0"/>
              <a:t>bookkeeping</a:t>
            </a:r>
            <a:endParaRPr lang="en-GB" dirty="0"/>
          </a:p>
        </p:txBody>
      </p:sp>
      <p:sp>
        <p:nvSpPr>
          <p:cNvPr id="6" name="Textfeld 5"/>
          <p:cNvSpPr txBox="1"/>
          <p:nvPr/>
        </p:nvSpPr>
        <p:spPr>
          <a:xfrm>
            <a:off x="2548105" y="1371600"/>
            <a:ext cx="41762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smtClean="0"/>
              <a:t>Disk </a:t>
            </a:r>
            <a:r>
              <a:rPr lang="de-DE" dirty="0" err="1" smtClean="0"/>
              <a:t>space</a:t>
            </a:r>
            <a:r>
              <a:rPr lang="de-DE" dirty="0" smtClean="0"/>
              <a:t> (1TB??)</a:t>
            </a:r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smtClean="0"/>
              <a:t>Log-</a:t>
            </a:r>
            <a:r>
              <a:rPr lang="de-DE" dirty="0" err="1" smtClean="0"/>
              <a:t>book</a:t>
            </a:r>
            <a:r>
              <a:rPr lang="de-DE" dirty="0" smtClean="0"/>
              <a:t> (electronic)</a:t>
            </a:r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err="1" smtClean="0"/>
              <a:t>Safety</a:t>
            </a:r>
            <a:r>
              <a:rPr lang="de-DE" dirty="0" smtClean="0"/>
              <a:t> </a:t>
            </a:r>
            <a:r>
              <a:rPr lang="de-DE" dirty="0" err="1" smtClean="0"/>
              <a:t>copies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>
            <a:off x="6332127" y="3032272"/>
            <a:ext cx="1834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Sasha </a:t>
            </a:r>
            <a:r>
              <a:rPr lang="de-DE" dirty="0" err="1" smtClean="0"/>
              <a:t>and</a:t>
            </a:r>
            <a:r>
              <a:rPr lang="de-DE" dirty="0" smtClean="0"/>
              <a:t> I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900113" y="2955327"/>
            <a:ext cx="14916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Adminitrative</a:t>
            </a:r>
            <a:r>
              <a:rPr lang="de-DE" dirty="0" smtClean="0"/>
              <a:t> </a:t>
            </a:r>
            <a:r>
              <a:rPr lang="de-DE" dirty="0" err="1" smtClean="0"/>
              <a:t>support</a:t>
            </a:r>
            <a:r>
              <a:rPr lang="de-DE" dirty="0" smtClean="0"/>
              <a:t> at DESY</a:t>
            </a:r>
            <a:endParaRPr lang="en-GB" dirty="0"/>
          </a:p>
        </p:txBody>
      </p:sp>
      <p:sp>
        <p:nvSpPr>
          <p:cNvPr id="10" name="Textfeld 9"/>
          <p:cNvSpPr txBox="1"/>
          <p:nvPr/>
        </p:nvSpPr>
        <p:spPr>
          <a:xfrm>
            <a:off x="2548105" y="3032272"/>
            <a:ext cx="41762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err="1" smtClean="0"/>
              <a:t>customs</a:t>
            </a:r>
            <a:endParaRPr lang="de-DE" dirty="0" smtClean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err="1" smtClean="0"/>
              <a:t>Safety</a:t>
            </a:r>
            <a:r>
              <a:rPr lang="de-DE" dirty="0" smtClean="0"/>
              <a:t> </a:t>
            </a:r>
            <a:r>
              <a:rPr lang="de-DE" dirty="0" err="1" smtClean="0"/>
              <a:t>course</a:t>
            </a:r>
            <a:endParaRPr lang="de-DE" dirty="0" smtClean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err="1" smtClean="0"/>
              <a:t>Contact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TB </a:t>
            </a:r>
            <a:r>
              <a:rPr lang="de-DE" dirty="0" err="1" smtClean="0"/>
              <a:t>crew</a:t>
            </a:r>
            <a:endParaRPr lang="en-GB" dirty="0"/>
          </a:p>
        </p:txBody>
      </p:sp>
      <p:sp>
        <p:nvSpPr>
          <p:cNvPr id="11" name="Textfeld 10"/>
          <p:cNvSpPr txBox="1"/>
          <p:nvPr/>
        </p:nvSpPr>
        <p:spPr>
          <a:xfrm>
            <a:off x="6244497" y="1479916"/>
            <a:ext cx="2247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Veta</a:t>
            </a:r>
            <a:r>
              <a:rPr lang="de-DE" dirty="0" smtClean="0"/>
              <a:t> </a:t>
            </a:r>
            <a:r>
              <a:rPr lang="de-DE" dirty="0" smtClean="0"/>
              <a:t>(</a:t>
            </a:r>
            <a:r>
              <a:rPr lang="de-DE" dirty="0" err="1" smtClean="0"/>
              <a:t>arrival</a:t>
            </a:r>
            <a:r>
              <a:rPr lang="de-DE" dirty="0" smtClean="0"/>
              <a:t> Nov. 7</a:t>
            </a:r>
            <a:r>
              <a:rPr lang="de-DE" dirty="0" smtClean="0"/>
              <a:t>)</a:t>
            </a:r>
            <a:endParaRPr lang="en-GB" dirty="0"/>
          </a:p>
        </p:txBody>
      </p:sp>
      <p:sp>
        <p:nvSpPr>
          <p:cNvPr id="2" name="Textfeld 1"/>
          <p:cNvSpPr txBox="1"/>
          <p:nvPr/>
        </p:nvSpPr>
        <p:spPr>
          <a:xfrm>
            <a:off x="1074420" y="5052060"/>
            <a:ext cx="7418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All </a:t>
            </a:r>
            <a:r>
              <a:rPr lang="de-DE" dirty="0" err="1" smtClean="0"/>
              <a:t>people</a:t>
            </a:r>
            <a:r>
              <a:rPr lang="de-DE" dirty="0" smtClean="0"/>
              <a:t> not </a:t>
            </a:r>
            <a:r>
              <a:rPr lang="de-DE" dirty="0" err="1" smtClean="0"/>
              <a:t>employed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DESY </a:t>
            </a:r>
            <a:r>
              <a:rPr lang="de-DE" dirty="0" err="1" smtClean="0"/>
              <a:t>need</a:t>
            </a:r>
            <a:r>
              <a:rPr lang="de-DE" dirty="0" smtClean="0"/>
              <a:t> a negative PCR </a:t>
            </a:r>
            <a:r>
              <a:rPr lang="de-DE" dirty="0" err="1" smtClean="0"/>
              <a:t>test</a:t>
            </a:r>
            <a:r>
              <a:rPr lang="de-DE" dirty="0" smtClean="0"/>
              <a:t>!!!!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8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Participation</a:t>
            </a:r>
            <a:endParaRPr lang="de-DE" sz="2800" dirty="0"/>
          </a:p>
        </p:txBody>
      </p:sp>
      <p:sp>
        <p:nvSpPr>
          <p:cNvPr id="2" name="Textfeld 1"/>
          <p:cNvSpPr txBox="1"/>
          <p:nvPr/>
        </p:nvSpPr>
        <p:spPr>
          <a:xfrm>
            <a:off x="874395" y="1657350"/>
            <a:ext cx="67779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TA                    Yan, Shan, </a:t>
            </a:r>
            <a:r>
              <a:rPr lang="de-DE" dirty="0" smtClean="0"/>
              <a:t>…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AGH-UST        Jakub, </a:t>
            </a:r>
            <a:r>
              <a:rPr lang="de-DE" dirty="0" smtClean="0"/>
              <a:t>Marek</a:t>
            </a:r>
            <a:r>
              <a:rPr lang="de-DE" dirty="0"/>
              <a:t> </a:t>
            </a:r>
            <a:r>
              <a:rPr lang="de-DE" dirty="0" smtClean="0"/>
              <a:t>….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ISS                   </a:t>
            </a:r>
            <a:r>
              <a:rPr lang="de-DE" dirty="0" err="1" smtClean="0"/>
              <a:t>Veta</a:t>
            </a:r>
            <a:r>
              <a:rPr lang="de-DE" dirty="0" smtClean="0"/>
              <a:t>, </a:t>
            </a:r>
            <a:r>
              <a:rPr lang="de-DE" dirty="0" smtClean="0"/>
              <a:t> Mihai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DESY               Sasha, </a:t>
            </a:r>
            <a:r>
              <a:rPr lang="de-DE" dirty="0" smtClean="0"/>
              <a:t>I </a:t>
            </a:r>
            <a:endParaRPr lang="en-GB" dirty="0"/>
          </a:p>
        </p:txBody>
      </p:sp>
      <p:sp>
        <p:nvSpPr>
          <p:cNvPr id="3" name="Textfeld 2"/>
          <p:cNvSpPr txBox="1"/>
          <p:nvPr/>
        </p:nvSpPr>
        <p:spPr>
          <a:xfrm>
            <a:off x="754380" y="3678972"/>
            <a:ext cx="72209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Safety</a:t>
            </a:r>
            <a:r>
              <a:rPr lang="de-DE" dirty="0" smtClean="0"/>
              <a:t> </a:t>
            </a:r>
            <a:r>
              <a:rPr lang="de-DE" dirty="0" err="1" smtClean="0"/>
              <a:t>courses</a:t>
            </a:r>
            <a:endParaRPr lang="de-DE" dirty="0"/>
          </a:p>
          <a:p>
            <a:endParaRPr lang="de-DE" dirty="0" smtClean="0"/>
          </a:p>
          <a:p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experienced</a:t>
            </a:r>
            <a:r>
              <a:rPr lang="de-DE" dirty="0" smtClean="0"/>
              <a:t> </a:t>
            </a:r>
            <a:r>
              <a:rPr lang="de-DE" dirty="0" err="1" smtClean="0"/>
              <a:t>shifters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r>
              <a:rPr lang="de-DE" dirty="0" smtClean="0"/>
              <a:t> </a:t>
            </a:r>
            <a:r>
              <a:rPr lang="de-DE" dirty="0" err="1" smtClean="0"/>
              <a:t>remotly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week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(</a:t>
            </a:r>
            <a:r>
              <a:rPr lang="de-DE" dirty="0" err="1" smtClean="0"/>
              <a:t>Friday</a:t>
            </a:r>
            <a:r>
              <a:rPr lang="de-DE" dirty="0" smtClean="0"/>
              <a:t> ?), but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fix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names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. I </a:t>
            </a:r>
            <a:r>
              <a:rPr lang="de-DE" dirty="0" err="1" smtClean="0"/>
              <a:t>think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category</a:t>
            </a:r>
            <a:r>
              <a:rPr lang="de-DE" dirty="0" smtClean="0"/>
              <a:t> </a:t>
            </a:r>
            <a:r>
              <a:rPr lang="de-DE" dirty="0" err="1" smtClean="0"/>
              <a:t>belong</a:t>
            </a:r>
            <a:r>
              <a:rPr lang="de-DE" dirty="0" smtClean="0"/>
              <a:t>: Yan, Jakub, Marek, </a:t>
            </a:r>
            <a:r>
              <a:rPr lang="de-DE" dirty="0" err="1" smtClean="0"/>
              <a:t>Veta</a:t>
            </a:r>
            <a:r>
              <a:rPr lang="de-DE" dirty="0" smtClean="0"/>
              <a:t>, Sasha </a:t>
            </a:r>
            <a:r>
              <a:rPr lang="de-DE" dirty="0" err="1" smtClean="0"/>
              <a:t>and</a:t>
            </a:r>
            <a:r>
              <a:rPr lang="de-DE" dirty="0" smtClean="0"/>
              <a:t> I</a:t>
            </a:r>
          </a:p>
          <a:p>
            <a:endParaRPr lang="de-DE" dirty="0"/>
          </a:p>
          <a:p>
            <a:r>
              <a:rPr lang="de-DE" dirty="0" smtClean="0"/>
              <a:t>New </a:t>
            </a:r>
            <a:r>
              <a:rPr lang="de-DE" dirty="0" err="1" smtClean="0"/>
              <a:t>shifters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attend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safety</a:t>
            </a:r>
            <a:r>
              <a:rPr lang="de-DE" dirty="0" smtClean="0"/>
              <a:t> </a:t>
            </a:r>
            <a:r>
              <a:rPr lang="de-DE" dirty="0" err="1" smtClean="0"/>
              <a:t>instructions</a:t>
            </a:r>
            <a:r>
              <a:rPr lang="de-DE" dirty="0" smtClean="0"/>
              <a:t> </a:t>
            </a:r>
            <a:r>
              <a:rPr lang="de-DE" dirty="0" err="1" smtClean="0"/>
              <a:t>Monday</a:t>
            </a:r>
            <a:r>
              <a:rPr lang="de-DE" dirty="0" smtClean="0"/>
              <a:t>, Nov. 8, 1 </a:t>
            </a:r>
            <a:r>
              <a:rPr lang="de-DE" dirty="0" err="1" smtClean="0"/>
              <a:t>pm</a:t>
            </a:r>
            <a:r>
              <a:rPr lang="de-DE" dirty="0" smtClean="0"/>
              <a:t>, in </a:t>
            </a:r>
            <a:r>
              <a:rPr lang="de-DE" dirty="0" err="1" smtClean="0"/>
              <a:t>the</a:t>
            </a:r>
            <a:r>
              <a:rPr lang="de-DE" dirty="0" smtClean="0"/>
              <a:t> ATLAS </a:t>
            </a:r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room</a:t>
            </a:r>
            <a:r>
              <a:rPr lang="de-DE" dirty="0" smtClean="0"/>
              <a:t>, </a:t>
            </a:r>
            <a:r>
              <a:rPr lang="de-DE" b="1" dirty="0" smtClean="0"/>
              <a:t>B</a:t>
            </a:r>
            <a:r>
              <a:rPr lang="en-GB" b="1" dirty="0" err="1" smtClean="0"/>
              <a:t>uilding</a:t>
            </a:r>
            <a:r>
              <a:rPr lang="en-GB" b="1" dirty="0" smtClean="0"/>
              <a:t> </a:t>
            </a:r>
            <a:r>
              <a:rPr lang="en-GB" b="1" dirty="0"/>
              <a:t>1c/room O1.310 (1st floor</a:t>
            </a:r>
            <a:r>
              <a:rPr lang="en-GB" b="1" dirty="0" smtClean="0"/>
              <a:t>), </a:t>
            </a:r>
          </a:p>
          <a:p>
            <a:r>
              <a:rPr lang="de-DE" dirty="0" smtClean="0"/>
              <a:t>This </a:t>
            </a:r>
            <a:r>
              <a:rPr lang="de-DE" dirty="0" err="1" smtClean="0"/>
              <a:t>holds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Shan, Mihai ……..</a:t>
            </a:r>
            <a:endParaRPr lang="en-GB" dirty="0"/>
          </a:p>
        </p:txBody>
      </p:sp>
      <p:sp>
        <p:nvSpPr>
          <p:cNvPr id="4" name="Textfeld 3"/>
          <p:cNvSpPr txBox="1"/>
          <p:nvPr/>
        </p:nvSpPr>
        <p:spPr>
          <a:xfrm>
            <a:off x="5229225" y="1908810"/>
            <a:ext cx="37890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DACHS Card </a:t>
            </a:r>
            <a:r>
              <a:rPr lang="de-DE" dirty="0" err="1" smtClean="0"/>
              <a:t>needed</a:t>
            </a:r>
            <a:r>
              <a:rPr lang="de-DE" dirty="0" smtClean="0"/>
              <a:t>,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obtained</a:t>
            </a:r>
            <a:r>
              <a:rPr lang="de-DE" dirty="0" smtClean="0"/>
              <a:t> </a:t>
            </a:r>
            <a:r>
              <a:rPr lang="de-DE" dirty="0"/>
              <a:t>in  </a:t>
            </a:r>
            <a:r>
              <a:rPr lang="de-DE" dirty="0" err="1"/>
              <a:t>building</a:t>
            </a:r>
            <a:r>
              <a:rPr lang="de-DE" dirty="0"/>
              <a:t> 6</a:t>
            </a:r>
            <a:r>
              <a:rPr lang="de-DE" dirty="0" smtClean="0"/>
              <a:t>, R110</a:t>
            </a:r>
          </a:p>
          <a:p>
            <a:r>
              <a:rPr lang="en-GB" dirty="0"/>
              <a:t>Mon-Thu 8:00-12:00 and 13:00-16:00, Fri 8:00-12:00 and 13:00-14:00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Registration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indico</a:t>
            </a:r>
            <a:r>
              <a:rPr lang="de-DE" dirty="0" smtClean="0"/>
              <a:t> </a:t>
            </a:r>
            <a:r>
              <a:rPr lang="de-DE" dirty="0" err="1" smtClean="0"/>
              <a:t>page</a:t>
            </a:r>
            <a:r>
              <a:rPr lang="de-DE" dirty="0" smtClean="0"/>
              <a:t> (in </a:t>
            </a:r>
            <a:r>
              <a:rPr lang="de-DE" dirty="0" err="1" smtClean="0"/>
              <a:t>preparation</a:t>
            </a:r>
            <a:r>
              <a:rPr lang="de-DE" dirty="0" smtClean="0"/>
              <a:t>)</a:t>
            </a:r>
            <a:endParaRPr lang="en-GB" dirty="0"/>
          </a:p>
        </p:txBody>
      </p:sp>
      <p:sp>
        <p:nvSpPr>
          <p:cNvPr id="6" name="Textfeld 5"/>
          <p:cNvSpPr txBox="1"/>
          <p:nvPr/>
        </p:nvSpPr>
        <p:spPr>
          <a:xfrm>
            <a:off x="900113" y="1064479"/>
            <a:ext cx="7220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Names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shifter</a:t>
            </a:r>
            <a:r>
              <a:rPr lang="de-DE" dirty="0" smtClean="0"/>
              <a:t> </a:t>
            </a:r>
            <a:r>
              <a:rPr lang="de-DE" dirty="0" err="1" smtClean="0"/>
              <a:t>list</a:t>
            </a:r>
            <a:r>
              <a:rPr lang="de-DE" dirty="0" smtClean="0"/>
              <a:t> (8 </a:t>
            </a:r>
            <a:r>
              <a:rPr lang="de-DE" dirty="0" err="1" smtClean="0"/>
              <a:t>people</a:t>
            </a:r>
            <a:r>
              <a:rPr lang="de-DE" dirty="0" smtClean="0"/>
              <a:t>, tentative </a:t>
            </a:r>
            <a:r>
              <a:rPr lang="de-DE" dirty="0" err="1" smtClean="0"/>
              <a:t>proposal</a:t>
            </a:r>
            <a:r>
              <a:rPr lang="de-DE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0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Equipment</a:t>
            </a:r>
            <a:endParaRPr lang="de-DE" sz="2800" dirty="0"/>
          </a:p>
        </p:txBody>
      </p:sp>
      <p:sp>
        <p:nvSpPr>
          <p:cNvPr id="3" name="Textfeld 2"/>
          <p:cNvSpPr txBox="1"/>
          <p:nvPr/>
        </p:nvSpPr>
        <p:spPr>
          <a:xfrm>
            <a:off x="811530" y="1280160"/>
            <a:ext cx="82181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use </a:t>
            </a:r>
            <a:r>
              <a:rPr lang="en-GB" dirty="0" err="1" smtClean="0"/>
              <a:t>Alpide</a:t>
            </a:r>
            <a:r>
              <a:rPr lang="en-GB" dirty="0" smtClean="0"/>
              <a:t> </a:t>
            </a:r>
            <a:r>
              <a:rPr lang="en-GB" dirty="0"/>
              <a:t>telescope is </a:t>
            </a:r>
            <a:r>
              <a:rPr lang="en-GB" dirty="0" smtClean="0"/>
              <a:t>foreseen, </a:t>
            </a:r>
            <a:r>
              <a:rPr lang="en-GB" dirty="0"/>
              <a:t>the telescope crew is informed (Adrian </a:t>
            </a:r>
            <a:r>
              <a:rPr lang="en-GB" dirty="0" err="1"/>
              <a:t>Herkert</a:t>
            </a:r>
            <a:r>
              <a:rPr lang="en-GB" dirty="0" smtClean="0"/>
              <a:t>)</a:t>
            </a:r>
          </a:p>
          <a:p>
            <a:pPr>
              <a:buSzPct val="156000"/>
            </a:pPr>
            <a:r>
              <a:rPr lang="de-DE" dirty="0" smtClean="0"/>
              <a:t>    (</a:t>
            </a:r>
            <a:r>
              <a:rPr lang="en-GB" dirty="0"/>
              <a:t>There will be the telescope stage plus 2 additional </a:t>
            </a:r>
            <a:r>
              <a:rPr lang="en-GB" dirty="0" smtClean="0"/>
              <a:t>stages </a:t>
            </a:r>
            <a:r>
              <a:rPr lang="en-GB" dirty="0"/>
              <a:t>in the </a:t>
            </a:r>
            <a:r>
              <a:rPr lang="en-GB" dirty="0" smtClean="0"/>
              <a:t>area)</a:t>
            </a:r>
            <a:endParaRPr lang="de-DE" dirty="0"/>
          </a:p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r>
              <a:rPr lang="en-GB" dirty="0"/>
              <a:t>craning of the calorimeter in the second week should not be a problem </a:t>
            </a:r>
            <a:r>
              <a:rPr lang="en-GB" dirty="0" smtClean="0"/>
              <a:t>(Oliver </a:t>
            </a:r>
            <a:r>
              <a:rPr lang="en-GB" dirty="0" err="1" smtClean="0"/>
              <a:t>Schäfer</a:t>
            </a:r>
            <a:r>
              <a:rPr lang="en-GB" dirty="0" smtClean="0"/>
              <a:t>)</a:t>
            </a:r>
          </a:p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56000"/>
              <a:buFont typeface="Arial" panose="020B0604020202020204" pitchFamily="34" charset="0"/>
              <a:buChar char="•"/>
            </a:pPr>
            <a:r>
              <a:rPr lang="en-GB" dirty="0"/>
              <a:t>Dry nitrogen is available in all beam areas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42950" y="3783330"/>
            <a:ext cx="7858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move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out </a:t>
            </a:r>
            <a:r>
              <a:rPr lang="de-DE" dirty="0" err="1" smtClean="0"/>
              <a:t>equiment</a:t>
            </a:r>
            <a:r>
              <a:rPr lang="de-DE" dirty="0" smtClean="0"/>
              <a:t> </a:t>
            </a:r>
            <a:r>
              <a:rPr lang="de-DE" dirty="0" err="1" smtClean="0"/>
              <a:t>already</a:t>
            </a:r>
            <a:r>
              <a:rPr lang="de-DE" dirty="0" smtClean="0"/>
              <a:t> Nov. 7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area</a:t>
            </a:r>
            <a:r>
              <a:rPr lang="de-DE" dirty="0" smtClean="0"/>
              <a:t> (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agreed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Louis) </a:t>
            </a:r>
          </a:p>
          <a:p>
            <a:endParaRPr lang="de-DE" dirty="0"/>
          </a:p>
          <a:p>
            <a:r>
              <a:rPr lang="de-DE" dirty="0" err="1" smtClean="0"/>
              <a:t>During</a:t>
            </a:r>
            <a:r>
              <a:rPr lang="de-DE" dirty="0" smtClean="0"/>
              <a:t> </a:t>
            </a:r>
            <a:r>
              <a:rPr lang="de-DE" dirty="0" err="1" smtClean="0"/>
              <a:t>shifts</a:t>
            </a:r>
            <a:r>
              <a:rPr lang="de-DE" dirty="0" smtClean="0"/>
              <a:t>: </a:t>
            </a:r>
            <a:r>
              <a:rPr lang="de-DE" dirty="0" err="1" smtClean="0"/>
              <a:t>maximum</a:t>
            </a:r>
            <a:r>
              <a:rPr lang="de-DE" dirty="0" smtClean="0"/>
              <a:t> </a:t>
            </a:r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people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hut</a:t>
            </a:r>
            <a:r>
              <a:rPr lang="de-DE" smtClean="0"/>
              <a:t> !!!!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More </a:t>
            </a:r>
            <a:r>
              <a:rPr lang="de-DE" dirty="0" err="1" smtClean="0"/>
              <a:t>questions</a:t>
            </a:r>
            <a:r>
              <a:rPr lang="de-DE" dirty="0" smtClean="0"/>
              <a:t>???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13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Participation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32706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383</Words>
  <Application>Microsoft Office PowerPoint</Application>
  <PresentationFormat>Bildschirmpräsentation (4:3)</PresentationFormat>
  <Paragraphs>79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Wingdings</vt:lpstr>
      <vt:lpstr>PPT-Vorlage_en</vt:lpstr>
      <vt:lpstr>Testbeam ECAL, Responsibilies</vt:lpstr>
      <vt:lpstr>Planning2022         Schedule 2021, Responsibilities</vt:lpstr>
      <vt:lpstr>Responsibilities</vt:lpstr>
      <vt:lpstr>Participation</vt:lpstr>
      <vt:lpstr>Equipment</vt:lpstr>
      <vt:lpstr>Participation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299</cp:revision>
  <dcterms:created xsi:type="dcterms:W3CDTF">2012-02-28T14:56:30Z</dcterms:created>
  <dcterms:modified xsi:type="dcterms:W3CDTF">2021-10-21T12:35:12Z</dcterms:modified>
</cp:coreProperties>
</file>