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54"/>
  </p:notesMasterIdLst>
  <p:sldIdLst>
    <p:sldId id="256" r:id="rId3"/>
    <p:sldId id="457" r:id="rId4"/>
    <p:sldId id="464" r:id="rId5"/>
    <p:sldId id="465" r:id="rId6"/>
    <p:sldId id="466" r:id="rId7"/>
    <p:sldId id="467" r:id="rId8"/>
    <p:sldId id="468" r:id="rId9"/>
    <p:sldId id="415" r:id="rId10"/>
    <p:sldId id="458" r:id="rId11"/>
    <p:sldId id="459" r:id="rId12"/>
    <p:sldId id="460" r:id="rId13"/>
    <p:sldId id="461" r:id="rId14"/>
    <p:sldId id="462" r:id="rId15"/>
    <p:sldId id="454" r:id="rId16"/>
    <p:sldId id="463" r:id="rId17"/>
    <p:sldId id="453" r:id="rId18"/>
    <p:sldId id="456" r:id="rId19"/>
    <p:sldId id="455" r:id="rId20"/>
    <p:sldId id="447" r:id="rId21"/>
    <p:sldId id="448" r:id="rId22"/>
    <p:sldId id="450" r:id="rId23"/>
    <p:sldId id="440" r:id="rId24"/>
    <p:sldId id="442" r:id="rId25"/>
    <p:sldId id="451" r:id="rId26"/>
    <p:sldId id="431" r:id="rId27"/>
    <p:sldId id="427" r:id="rId28"/>
    <p:sldId id="263" r:id="rId29"/>
    <p:sldId id="428" r:id="rId30"/>
    <p:sldId id="433" r:id="rId31"/>
    <p:sldId id="434" r:id="rId32"/>
    <p:sldId id="435" r:id="rId33"/>
    <p:sldId id="436" r:id="rId34"/>
    <p:sldId id="441" r:id="rId35"/>
    <p:sldId id="437" r:id="rId36"/>
    <p:sldId id="438" r:id="rId37"/>
    <p:sldId id="439" r:id="rId38"/>
    <p:sldId id="307" r:id="rId39"/>
    <p:sldId id="443" r:id="rId40"/>
    <p:sldId id="444" r:id="rId41"/>
    <p:sldId id="257" r:id="rId42"/>
    <p:sldId id="259" r:id="rId43"/>
    <p:sldId id="258" r:id="rId44"/>
    <p:sldId id="260" r:id="rId45"/>
    <p:sldId id="261" r:id="rId46"/>
    <p:sldId id="303" r:id="rId47"/>
    <p:sldId id="262" r:id="rId48"/>
    <p:sldId id="300" r:id="rId49"/>
    <p:sldId id="304" r:id="rId50"/>
    <p:sldId id="301" r:id="rId51"/>
    <p:sldId id="445" r:id="rId52"/>
    <p:sldId id="446"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89"/>
    <p:restoredTop sz="96327"/>
  </p:normalViewPr>
  <p:slideViewPr>
    <p:cSldViewPr snapToGrid="0" snapToObjects="1">
      <p:cViewPr varScale="1">
        <p:scale>
          <a:sx n="106" d="100"/>
          <a:sy n="106" d="100"/>
        </p:scale>
        <p:origin x="696" y="17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E19373-FEE6-6B4F-86F2-C8AA0E77EB11}" type="datetimeFigureOut">
              <a:rPr lang="it-IT" smtClean="0"/>
              <a:t>27/10/21</a:t>
            </a:fld>
            <a:endParaRPr lang="it-I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B8954F-4F4B-924B-8DAB-388C0AA42005}" type="slidenum">
              <a:rPr lang="it-IT" smtClean="0"/>
              <a:t>‹#›</a:t>
            </a:fld>
            <a:endParaRPr lang="it-IT"/>
          </a:p>
        </p:txBody>
      </p:sp>
    </p:spTree>
    <p:extLst>
      <p:ext uri="{BB962C8B-B14F-4D97-AF65-F5344CB8AC3E}">
        <p14:creationId xmlns:p14="http://schemas.microsoft.com/office/powerpoint/2010/main" val="1717130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D4B8954F-4F4B-924B-8DAB-388C0AA42005}" type="slidenum">
              <a:rPr lang="it-IT" smtClean="0"/>
              <a:t>27</a:t>
            </a:fld>
            <a:endParaRPr lang="it-IT"/>
          </a:p>
        </p:txBody>
      </p:sp>
    </p:spTree>
    <p:extLst>
      <p:ext uri="{BB962C8B-B14F-4D97-AF65-F5344CB8AC3E}">
        <p14:creationId xmlns:p14="http://schemas.microsoft.com/office/powerpoint/2010/main" val="29662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C2FC-ACF1-4E41-A8AA-8CED9996DC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t-IT"/>
          </a:p>
        </p:txBody>
      </p:sp>
      <p:sp>
        <p:nvSpPr>
          <p:cNvPr id="3" name="Subtitle 2">
            <a:extLst>
              <a:ext uri="{FF2B5EF4-FFF2-40B4-BE49-F238E27FC236}">
                <a16:creationId xmlns:a16="http://schemas.microsoft.com/office/drawing/2014/main" id="{644B1776-221E-9347-AF64-1C257CB430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t-IT"/>
          </a:p>
        </p:txBody>
      </p:sp>
      <p:sp>
        <p:nvSpPr>
          <p:cNvPr id="4" name="Date Placeholder 3">
            <a:extLst>
              <a:ext uri="{FF2B5EF4-FFF2-40B4-BE49-F238E27FC236}">
                <a16:creationId xmlns:a16="http://schemas.microsoft.com/office/drawing/2014/main" id="{0E2A3C43-441B-3F44-AA09-87A1F0DEA596}"/>
              </a:ext>
            </a:extLst>
          </p:cNvPr>
          <p:cNvSpPr>
            <a:spLocks noGrp="1"/>
          </p:cNvSpPr>
          <p:nvPr>
            <p:ph type="dt" sz="half" idx="10"/>
          </p:nvPr>
        </p:nvSpPr>
        <p:spPr/>
        <p:txBody>
          <a:bodyPr/>
          <a:lstStyle/>
          <a:p>
            <a:fld id="{2D571D43-0326-3C42-BF2D-B58139B1EBD5}" type="datetime1">
              <a:rPr lang="en-US" smtClean="0"/>
              <a:t>10/27/21</a:t>
            </a:fld>
            <a:endParaRPr lang="it-IT"/>
          </a:p>
        </p:txBody>
      </p:sp>
      <p:sp>
        <p:nvSpPr>
          <p:cNvPr id="5" name="Footer Placeholder 4">
            <a:extLst>
              <a:ext uri="{FF2B5EF4-FFF2-40B4-BE49-F238E27FC236}">
                <a16:creationId xmlns:a16="http://schemas.microsoft.com/office/drawing/2014/main" id="{0C86D8FD-A2DC-704F-86CB-5DAD27D1E165}"/>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37D25EE8-FC50-884A-8F9A-729467C4F218}"/>
              </a:ext>
            </a:extLst>
          </p:cNvPr>
          <p:cNvSpPr>
            <a:spLocks noGrp="1"/>
          </p:cNvSpPr>
          <p:nvPr>
            <p:ph type="sldNum" sz="quarter" idx="12"/>
          </p:nvPr>
        </p:nvSpPr>
        <p:spPr/>
        <p:txBody>
          <a:bodyPr/>
          <a:lstStyle/>
          <a:p>
            <a:fld id="{14B42ABB-72DD-7540-BBF7-C14A5FE90D19}" type="slidenum">
              <a:rPr lang="it-IT" smtClean="0"/>
              <a:t>‹#›</a:t>
            </a:fld>
            <a:endParaRPr lang="it-IT"/>
          </a:p>
        </p:txBody>
      </p:sp>
    </p:spTree>
    <p:extLst>
      <p:ext uri="{BB962C8B-B14F-4D97-AF65-F5344CB8AC3E}">
        <p14:creationId xmlns:p14="http://schemas.microsoft.com/office/powerpoint/2010/main" val="1607262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9613E-6560-DB44-8E84-54AC65832A66}"/>
              </a:ext>
            </a:extLst>
          </p:cNvPr>
          <p:cNvSpPr>
            <a:spLocks noGrp="1"/>
          </p:cNvSpPr>
          <p:nvPr>
            <p:ph type="title"/>
          </p:nvPr>
        </p:nvSpPr>
        <p:spPr/>
        <p:txBody>
          <a:bodyPr/>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A0AB2E72-F9A4-4442-A6A4-1A9384EB2B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E78710AE-25D4-6E41-8DD9-7B24A2491957}"/>
              </a:ext>
            </a:extLst>
          </p:cNvPr>
          <p:cNvSpPr>
            <a:spLocks noGrp="1"/>
          </p:cNvSpPr>
          <p:nvPr>
            <p:ph type="dt" sz="half" idx="10"/>
          </p:nvPr>
        </p:nvSpPr>
        <p:spPr/>
        <p:txBody>
          <a:bodyPr/>
          <a:lstStyle/>
          <a:p>
            <a:fld id="{11D25A60-3796-9A45-A30B-5130D7E2DDA4}" type="datetime1">
              <a:rPr lang="en-US" smtClean="0"/>
              <a:t>10/27/21</a:t>
            </a:fld>
            <a:endParaRPr lang="it-IT"/>
          </a:p>
        </p:txBody>
      </p:sp>
      <p:sp>
        <p:nvSpPr>
          <p:cNvPr id="5" name="Footer Placeholder 4">
            <a:extLst>
              <a:ext uri="{FF2B5EF4-FFF2-40B4-BE49-F238E27FC236}">
                <a16:creationId xmlns:a16="http://schemas.microsoft.com/office/drawing/2014/main" id="{C70B1E11-F7AD-E04D-A4D9-F2B2D6A6D121}"/>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3EBB716D-5B9C-AF4E-AC7F-B4980EBEAED1}"/>
              </a:ext>
            </a:extLst>
          </p:cNvPr>
          <p:cNvSpPr>
            <a:spLocks noGrp="1"/>
          </p:cNvSpPr>
          <p:nvPr>
            <p:ph type="sldNum" sz="quarter" idx="12"/>
          </p:nvPr>
        </p:nvSpPr>
        <p:spPr/>
        <p:txBody>
          <a:bodyPr/>
          <a:lstStyle/>
          <a:p>
            <a:fld id="{14B42ABB-72DD-7540-BBF7-C14A5FE90D19}" type="slidenum">
              <a:rPr lang="it-IT" smtClean="0"/>
              <a:t>‹#›</a:t>
            </a:fld>
            <a:endParaRPr lang="it-IT"/>
          </a:p>
        </p:txBody>
      </p:sp>
    </p:spTree>
    <p:extLst>
      <p:ext uri="{BB962C8B-B14F-4D97-AF65-F5344CB8AC3E}">
        <p14:creationId xmlns:p14="http://schemas.microsoft.com/office/powerpoint/2010/main" val="4077888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BE5AAC-1D19-B345-BD58-31BDE8FE19E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EFE473A6-FAA7-1240-86D4-1E9FB74BC2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405C5EEA-88E6-C64A-A728-D52B18FDBB31}"/>
              </a:ext>
            </a:extLst>
          </p:cNvPr>
          <p:cNvSpPr>
            <a:spLocks noGrp="1"/>
          </p:cNvSpPr>
          <p:nvPr>
            <p:ph type="dt" sz="half" idx="10"/>
          </p:nvPr>
        </p:nvSpPr>
        <p:spPr/>
        <p:txBody>
          <a:bodyPr/>
          <a:lstStyle/>
          <a:p>
            <a:fld id="{4B46832F-B001-864F-8455-B1940986091C}" type="datetime1">
              <a:rPr lang="en-US" smtClean="0"/>
              <a:t>10/27/21</a:t>
            </a:fld>
            <a:endParaRPr lang="it-IT"/>
          </a:p>
        </p:txBody>
      </p:sp>
      <p:sp>
        <p:nvSpPr>
          <p:cNvPr id="5" name="Footer Placeholder 4">
            <a:extLst>
              <a:ext uri="{FF2B5EF4-FFF2-40B4-BE49-F238E27FC236}">
                <a16:creationId xmlns:a16="http://schemas.microsoft.com/office/drawing/2014/main" id="{201C365F-3010-2446-81EA-19473A639616}"/>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1173C706-8E23-7D4B-889A-9B9F0676C4A2}"/>
              </a:ext>
            </a:extLst>
          </p:cNvPr>
          <p:cNvSpPr>
            <a:spLocks noGrp="1"/>
          </p:cNvSpPr>
          <p:nvPr>
            <p:ph type="sldNum" sz="quarter" idx="12"/>
          </p:nvPr>
        </p:nvSpPr>
        <p:spPr/>
        <p:txBody>
          <a:bodyPr/>
          <a:lstStyle/>
          <a:p>
            <a:fld id="{14B42ABB-72DD-7540-BBF7-C14A5FE90D19}" type="slidenum">
              <a:rPr lang="it-IT" smtClean="0"/>
              <a:t>‹#›</a:t>
            </a:fld>
            <a:endParaRPr lang="it-IT"/>
          </a:p>
        </p:txBody>
      </p:sp>
    </p:spTree>
    <p:extLst>
      <p:ext uri="{BB962C8B-B14F-4D97-AF65-F5344CB8AC3E}">
        <p14:creationId xmlns:p14="http://schemas.microsoft.com/office/powerpoint/2010/main" val="493471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E863D46-1262-CE48-ADE6-5A6DE5086C97}"/>
              </a:ext>
            </a:extLst>
          </p:cNvPr>
          <p:cNvSpPr/>
          <p:nvPr userDrawn="1"/>
        </p:nvSpPr>
        <p:spPr>
          <a:xfrm>
            <a:off x="0" y="6096000"/>
            <a:ext cx="12192000" cy="762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4904CF6-19D1-6348-95D4-D36105005006}"/>
              </a:ext>
            </a:extLst>
          </p:cNvPr>
          <p:cNvSpPr>
            <a:spLocks noGrp="1"/>
          </p:cNvSpPr>
          <p:nvPr>
            <p:ph type="ctrTitle"/>
          </p:nvPr>
        </p:nvSpPr>
        <p:spPr>
          <a:xfrm>
            <a:off x="1524000" y="1270000"/>
            <a:ext cx="9245600" cy="2247900"/>
          </a:xfrm>
        </p:spPr>
        <p:txBody>
          <a:bodyPr anchor="b">
            <a:normAutofit/>
          </a:bodyPr>
          <a:lstStyle>
            <a:lvl1pPr algn="ctr">
              <a:defRPr sz="5400">
                <a:solidFill>
                  <a:srgbClr val="FF0000"/>
                </a:solidFill>
                <a:latin typeface="Helvetica" pitchFamily="2"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3088A443-B88F-8A4E-B61E-2CD7BE40B21F}"/>
              </a:ext>
            </a:extLst>
          </p:cNvPr>
          <p:cNvSpPr>
            <a:spLocks noGrp="1"/>
          </p:cNvSpPr>
          <p:nvPr>
            <p:ph type="subTitle" idx="1"/>
          </p:nvPr>
        </p:nvSpPr>
        <p:spPr>
          <a:xfrm>
            <a:off x="1524000" y="3788570"/>
            <a:ext cx="9144000" cy="1655762"/>
          </a:xfrm>
        </p:spPr>
        <p:txBody>
          <a:bodyPr>
            <a:normAutofit/>
          </a:bodyPr>
          <a:lstStyle>
            <a:lvl1pPr marL="0" indent="0" algn="ctr">
              <a:buNone/>
              <a:defRPr sz="3200">
                <a:solidFill>
                  <a:srgbClr val="00206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7A1EBB26-D2AB-A14B-B360-B5E458030B9F}"/>
              </a:ext>
            </a:extLst>
          </p:cNvPr>
          <p:cNvSpPr>
            <a:spLocks noGrp="1"/>
          </p:cNvSpPr>
          <p:nvPr>
            <p:ph type="dt" sz="half" idx="10"/>
          </p:nvPr>
        </p:nvSpPr>
        <p:spPr/>
        <p:txBody>
          <a:bodyPr/>
          <a:lstStyle>
            <a:lvl1pPr>
              <a:defRPr sz="1800" b="1">
                <a:solidFill>
                  <a:schemeClr val="bg1"/>
                </a:solidFill>
              </a:defRPr>
            </a:lvl1pPr>
          </a:lstStyle>
          <a:p>
            <a:fld id="{964A0FB7-4FAF-5F47-86D8-038C01A2BEAD}" type="datetime1">
              <a:rPr lang="en-US" smtClean="0"/>
              <a:t>10/27/21</a:t>
            </a:fld>
            <a:endParaRPr lang="en-GB"/>
          </a:p>
        </p:txBody>
      </p:sp>
      <p:sp>
        <p:nvSpPr>
          <p:cNvPr id="5" name="Footer Placeholder 4">
            <a:extLst>
              <a:ext uri="{FF2B5EF4-FFF2-40B4-BE49-F238E27FC236}">
                <a16:creationId xmlns:a16="http://schemas.microsoft.com/office/drawing/2014/main" id="{0BF1B5AA-0323-8D4A-B778-13D7C8B03E66}"/>
              </a:ext>
            </a:extLst>
          </p:cNvPr>
          <p:cNvSpPr>
            <a:spLocks noGrp="1"/>
          </p:cNvSpPr>
          <p:nvPr>
            <p:ph type="ftr" sz="quarter" idx="11"/>
          </p:nvPr>
        </p:nvSpPr>
        <p:spPr/>
        <p:txBody>
          <a:bodyPr/>
          <a:lstStyle>
            <a:lvl1pPr>
              <a:defRPr sz="1800" b="1">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31739991-8773-5646-8AE9-1DAB9461D559}"/>
              </a:ext>
            </a:extLst>
          </p:cNvPr>
          <p:cNvSpPr>
            <a:spLocks noGrp="1"/>
          </p:cNvSpPr>
          <p:nvPr>
            <p:ph type="sldNum" sz="quarter" idx="12"/>
          </p:nvPr>
        </p:nvSpPr>
        <p:spPr>
          <a:xfrm>
            <a:off x="10325100" y="6356350"/>
            <a:ext cx="1028700" cy="365125"/>
          </a:xfrm>
          <a:solidFill>
            <a:srgbClr val="0070C0"/>
          </a:solidFill>
        </p:spPr>
        <p:txBody>
          <a:bodyPr/>
          <a:lstStyle>
            <a:lvl1pPr>
              <a:defRPr sz="1800" b="1">
                <a:solidFill>
                  <a:schemeClr val="bg1"/>
                </a:solidFill>
              </a:defRPr>
            </a:lvl1pPr>
          </a:lstStyle>
          <a:p>
            <a:fld id="{4937FEE4-6955-6144-97DB-3F8891831B30}" type="slidenum">
              <a:rPr lang="en-GB" smtClean="0"/>
              <a:pPr/>
              <a:t>‹#›</a:t>
            </a:fld>
            <a:endParaRPr lang="en-GB"/>
          </a:p>
        </p:txBody>
      </p:sp>
      <p:pic>
        <p:nvPicPr>
          <p:cNvPr id="7" name="Picture 6">
            <a:extLst>
              <a:ext uri="{FF2B5EF4-FFF2-40B4-BE49-F238E27FC236}">
                <a16:creationId xmlns:a16="http://schemas.microsoft.com/office/drawing/2014/main" id="{66EBB15D-F728-9B4F-92DC-C8954613DA7B}"/>
              </a:ext>
            </a:extLst>
          </p:cNvPr>
          <p:cNvPicPr>
            <a:picLocks noChangeAspect="1"/>
          </p:cNvPicPr>
          <p:nvPr userDrawn="1"/>
        </p:nvPicPr>
        <p:blipFill>
          <a:blip r:embed="rId2"/>
          <a:stretch>
            <a:fillRect/>
          </a:stretch>
        </p:blipFill>
        <p:spPr>
          <a:xfrm>
            <a:off x="11074400" y="370271"/>
            <a:ext cx="809664" cy="791263"/>
          </a:xfrm>
          <a:prstGeom prst="rect">
            <a:avLst/>
          </a:prstGeom>
        </p:spPr>
      </p:pic>
    </p:spTree>
    <p:extLst>
      <p:ext uri="{BB962C8B-B14F-4D97-AF65-F5344CB8AC3E}">
        <p14:creationId xmlns:p14="http://schemas.microsoft.com/office/powerpoint/2010/main" val="2709290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3D1E453-897F-F540-9D4D-6F424949F5FE}"/>
              </a:ext>
            </a:extLst>
          </p:cNvPr>
          <p:cNvSpPr/>
          <p:nvPr userDrawn="1"/>
        </p:nvSpPr>
        <p:spPr>
          <a:xfrm>
            <a:off x="11376026" y="0"/>
            <a:ext cx="815974"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rgbClr val="FFFF00"/>
              </a:solidFill>
            </a:endParaRPr>
          </a:p>
        </p:txBody>
      </p:sp>
      <p:sp>
        <p:nvSpPr>
          <p:cNvPr id="2" name="Title 1">
            <a:extLst>
              <a:ext uri="{FF2B5EF4-FFF2-40B4-BE49-F238E27FC236}">
                <a16:creationId xmlns:a16="http://schemas.microsoft.com/office/drawing/2014/main" id="{B372FAD2-3C7C-D54C-B600-D0BFF901ABAB}"/>
              </a:ext>
            </a:extLst>
          </p:cNvPr>
          <p:cNvSpPr>
            <a:spLocks noGrp="1"/>
          </p:cNvSpPr>
          <p:nvPr>
            <p:ph type="title"/>
          </p:nvPr>
        </p:nvSpPr>
        <p:spPr>
          <a:xfrm>
            <a:off x="279400" y="85090"/>
            <a:ext cx="10913746" cy="967396"/>
          </a:xfrm>
        </p:spPr>
        <p:txBody>
          <a:bodyPr>
            <a:normAutofit/>
          </a:bodyPr>
          <a:lstStyle>
            <a:lvl1pPr>
              <a:defRPr sz="4000">
                <a:solidFill>
                  <a:srgbClr val="FF0000"/>
                </a:solidFill>
                <a:latin typeface="Helvetica" pitchFamily="2" charset="0"/>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E2A805AC-8DC9-C144-A837-CAFB04B6FC06}"/>
              </a:ext>
            </a:extLst>
          </p:cNvPr>
          <p:cNvSpPr>
            <a:spLocks noGrp="1"/>
          </p:cNvSpPr>
          <p:nvPr>
            <p:ph idx="1"/>
          </p:nvPr>
        </p:nvSpPr>
        <p:spPr>
          <a:xfrm>
            <a:off x="279400" y="1293812"/>
            <a:ext cx="6832600" cy="5437187"/>
          </a:xfrm>
        </p:spPr>
        <p:txBody>
          <a:bodyPr/>
          <a:lstStyle>
            <a:lvl1pPr>
              <a:defRPr>
                <a:solidFill>
                  <a:srgbClr val="002060"/>
                </a:solidFill>
                <a:latin typeface="Helvetica" pitchFamily="2" charset="0"/>
              </a:defRPr>
            </a:lvl1pPr>
            <a:lvl2pPr>
              <a:defRPr>
                <a:solidFill>
                  <a:srgbClr val="002060"/>
                </a:solidFill>
                <a:latin typeface="Helvetica" pitchFamily="2" charset="0"/>
              </a:defRPr>
            </a:lvl2pPr>
            <a:lvl3pPr>
              <a:defRPr>
                <a:solidFill>
                  <a:srgbClr val="002060"/>
                </a:solidFill>
                <a:latin typeface="Helvetica" pitchFamily="2" charset="0"/>
              </a:defRPr>
            </a:lvl3pPr>
            <a:lvl4pPr>
              <a:defRPr>
                <a:solidFill>
                  <a:srgbClr val="002060"/>
                </a:solidFill>
                <a:latin typeface="Helvetica" pitchFamily="2" charset="0"/>
              </a:defRPr>
            </a:lvl4pPr>
            <a:lvl5pPr>
              <a:defRPr>
                <a:solidFill>
                  <a:srgbClr val="002060"/>
                </a:solidFill>
                <a:latin typeface="Helvetica"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223F6E28-4326-E545-812F-A235B162BD11}"/>
              </a:ext>
            </a:extLst>
          </p:cNvPr>
          <p:cNvSpPr>
            <a:spLocks noGrp="1"/>
          </p:cNvSpPr>
          <p:nvPr>
            <p:ph type="dt" sz="half" idx="10"/>
          </p:nvPr>
        </p:nvSpPr>
        <p:spPr>
          <a:xfrm rot="16200000">
            <a:off x="11204564" y="1522399"/>
            <a:ext cx="1304951" cy="365125"/>
          </a:xfrm>
        </p:spPr>
        <p:txBody>
          <a:bodyPr/>
          <a:lstStyle>
            <a:lvl1pPr>
              <a:defRPr sz="1400" b="1">
                <a:solidFill>
                  <a:schemeClr val="bg1"/>
                </a:solidFill>
                <a:latin typeface="Helvetica" pitchFamily="2" charset="0"/>
              </a:defRPr>
            </a:lvl1pPr>
          </a:lstStyle>
          <a:p>
            <a:fld id="{14B73EC0-521F-7F4F-BE5A-A098B39EFEEF}" type="datetime1">
              <a:rPr lang="en-US" smtClean="0"/>
              <a:t>10/27/21</a:t>
            </a:fld>
            <a:endParaRPr lang="en-GB" dirty="0"/>
          </a:p>
        </p:txBody>
      </p:sp>
      <p:sp>
        <p:nvSpPr>
          <p:cNvPr id="5" name="Footer Placeholder 4">
            <a:extLst>
              <a:ext uri="{FF2B5EF4-FFF2-40B4-BE49-F238E27FC236}">
                <a16:creationId xmlns:a16="http://schemas.microsoft.com/office/drawing/2014/main" id="{EDC1D6D0-2C58-9644-B97E-F8E22F04FA76}"/>
              </a:ext>
            </a:extLst>
          </p:cNvPr>
          <p:cNvSpPr>
            <a:spLocks noGrp="1"/>
          </p:cNvSpPr>
          <p:nvPr>
            <p:ph type="ftr" sz="quarter" idx="11"/>
          </p:nvPr>
        </p:nvSpPr>
        <p:spPr>
          <a:xfrm rot="16200000">
            <a:off x="10129442" y="4148534"/>
            <a:ext cx="3455194" cy="365125"/>
          </a:xfrm>
        </p:spPr>
        <p:txBody>
          <a:bodyPr/>
          <a:lstStyle>
            <a:lvl1pPr>
              <a:defRPr sz="1400" b="1">
                <a:solidFill>
                  <a:schemeClr val="bg1"/>
                </a:solidFill>
                <a:latin typeface="Helvetica" pitchFamily="2" charset="0"/>
              </a:defRPr>
            </a:lvl1pPr>
          </a:lstStyle>
          <a:p>
            <a:endParaRPr lang="en-GB" dirty="0"/>
          </a:p>
        </p:txBody>
      </p:sp>
      <p:sp>
        <p:nvSpPr>
          <p:cNvPr id="6" name="Slide Number Placeholder 5">
            <a:extLst>
              <a:ext uri="{FF2B5EF4-FFF2-40B4-BE49-F238E27FC236}">
                <a16:creationId xmlns:a16="http://schemas.microsoft.com/office/drawing/2014/main" id="{53F04A07-CA2A-0947-AF12-49E949F56A77}"/>
              </a:ext>
            </a:extLst>
          </p:cNvPr>
          <p:cNvSpPr>
            <a:spLocks noGrp="1"/>
          </p:cNvSpPr>
          <p:nvPr>
            <p:ph type="sldNum" sz="quarter" idx="12"/>
          </p:nvPr>
        </p:nvSpPr>
        <p:spPr>
          <a:xfrm>
            <a:off x="11439526" y="6189663"/>
            <a:ext cx="685800" cy="365125"/>
          </a:xfrm>
          <a:solidFill>
            <a:srgbClr val="0070C0"/>
          </a:solidFill>
        </p:spPr>
        <p:txBody>
          <a:bodyPr/>
          <a:lstStyle>
            <a:lvl1pPr>
              <a:defRPr sz="1400" b="1">
                <a:solidFill>
                  <a:schemeClr val="bg1"/>
                </a:solidFill>
                <a:latin typeface="Helvetica" pitchFamily="2" charset="0"/>
              </a:defRPr>
            </a:lvl1pPr>
          </a:lstStyle>
          <a:p>
            <a:fld id="{4937FEE4-6955-6144-97DB-3F8891831B30}" type="slidenum">
              <a:rPr lang="en-GB" smtClean="0"/>
              <a:pPr/>
              <a:t>‹#›</a:t>
            </a:fld>
            <a:endParaRPr lang="en-GB" dirty="0"/>
          </a:p>
        </p:txBody>
      </p:sp>
      <p:pic>
        <p:nvPicPr>
          <p:cNvPr id="9" name="Picture 8">
            <a:extLst>
              <a:ext uri="{FF2B5EF4-FFF2-40B4-BE49-F238E27FC236}">
                <a16:creationId xmlns:a16="http://schemas.microsoft.com/office/drawing/2014/main" id="{372AD56D-AA7C-FC4B-AA12-1ABCD021DF4F}"/>
              </a:ext>
            </a:extLst>
          </p:cNvPr>
          <p:cNvPicPr>
            <a:picLocks noChangeAspect="1"/>
          </p:cNvPicPr>
          <p:nvPr userDrawn="1"/>
        </p:nvPicPr>
        <p:blipFill>
          <a:blip r:embed="rId2"/>
          <a:stretch>
            <a:fillRect/>
          </a:stretch>
        </p:blipFill>
        <p:spPr>
          <a:xfrm>
            <a:off x="11503026" y="167852"/>
            <a:ext cx="558800" cy="546100"/>
          </a:xfrm>
          <a:prstGeom prst="rect">
            <a:avLst/>
          </a:prstGeom>
        </p:spPr>
      </p:pic>
    </p:spTree>
    <p:extLst>
      <p:ext uri="{BB962C8B-B14F-4D97-AF65-F5344CB8AC3E}">
        <p14:creationId xmlns:p14="http://schemas.microsoft.com/office/powerpoint/2010/main" val="3198886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2344-91AB-5240-A4AF-C33628917D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A6EAB27-2A5A-FA44-B02C-99EC18A8E4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8DEB21B-AB08-7A44-AF03-F5E7F49B4C96}"/>
              </a:ext>
            </a:extLst>
          </p:cNvPr>
          <p:cNvSpPr>
            <a:spLocks noGrp="1"/>
          </p:cNvSpPr>
          <p:nvPr>
            <p:ph type="dt" sz="half" idx="10"/>
          </p:nvPr>
        </p:nvSpPr>
        <p:spPr/>
        <p:txBody>
          <a:bodyPr/>
          <a:lstStyle/>
          <a:p>
            <a:fld id="{B322DD7C-8916-3545-8ECB-EF8187B66E5D}" type="datetime1">
              <a:rPr lang="en-US" smtClean="0"/>
              <a:t>10/27/21</a:t>
            </a:fld>
            <a:endParaRPr lang="en-GB"/>
          </a:p>
        </p:txBody>
      </p:sp>
      <p:sp>
        <p:nvSpPr>
          <p:cNvPr id="5" name="Footer Placeholder 4">
            <a:extLst>
              <a:ext uri="{FF2B5EF4-FFF2-40B4-BE49-F238E27FC236}">
                <a16:creationId xmlns:a16="http://schemas.microsoft.com/office/drawing/2014/main" id="{380FF4A2-8BDF-EC47-81E5-5957A7A794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3F2443-8894-454E-80FC-EF32782980AD}"/>
              </a:ext>
            </a:extLst>
          </p:cNvPr>
          <p:cNvSpPr>
            <a:spLocks noGrp="1"/>
          </p:cNvSpPr>
          <p:nvPr>
            <p:ph type="sldNum" sz="quarter" idx="12"/>
          </p:nvPr>
        </p:nvSpPr>
        <p:spPr/>
        <p:txBody>
          <a:bodyPr/>
          <a:lstStyle/>
          <a:p>
            <a:fld id="{4937FEE4-6955-6144-97DB-3F8891831B30}" type="slidenum">
              <a:rPr lang="en-GB" smtClean="0"/>
              <a:t>‹#›</a:t>
            </a:fld>
            <a:endParaRPr lang="en-GB"/>
          </a:p>
        </p:txBody>
      </p:sp>
    </p:spTree>
    <p:extLst>
      <p:ext uri="{BB962C8B-B14F-4D97-AF65-F5344CB8AC3E}">
        <p14:creationId xmlns:p14="http://schemas.microsoft.com/office/powerpoint/2010/main" val="15707001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88054-F992-2B48-B187-774CB8AAC92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BB1231C-D990-1C48-81F5-2ADA70AC697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DD142B7-82AD-0D49-8A5E-087B3037739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0B063A1-9A97-204B-B077-FA2D09F4F367}"/>
              </a:ext>
            </a:extLst>
          </p:cNvPr>
          <p:cNvSpPr>
            <a:spLocks noGrp="1"/>
          </p:cNvSpPr>
          <p:nvPr>
            <p:ph type="dt" sz="half" idx="10"/>
          </p:nvPr>
        </p:nvSpPr>
        <p:spPr/>
        <p:txBody>
          <a:bodyPr/>
          <a:lstStyle/>
          <a:p>
            <a:fld id="{C12F40CD-0F43-6C4E-910F-6AA553550AE1}" type="datetime1">
              <a:rPr lang="en-US" smtClean="0"/>
              <a:t>10/27/21</a:t>
            </a:fld>
            <a:endParaRPr lang="en-GB"/>
          </a:p>
        </p:txBody>
      </p:sp>
      <p:sp>
        <p:nvSpPr>
          <p:cNvPr id="6" name="Footer Placeholder 5">
            <a:extLst>
              <a:ext uri="{FF2B5EF4-FFF2-40B4-BE49-F238E27FC236}">
                <a16:creationId xmlns:a16="http://schemas.microsoft.com/office/drawing/2014/main" id="{4B0B5703-5B6C-4443-A7B0-6BFE4C25CCC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686F8C2-3B94-DE4D-AD09-49882D1A6DF9}"/>
              </a:ext>
            </a:extLst>
          </p:cNvPr>
          <p:cNvSpPr>
            <a:spLocks noGrp="1"/>
          </p:cNvSpPr>
          <p:nvPr>
            <p:ph type="sldNum" sz="quarter" idx="12"/>
          </p:nvPr>
        </p:nvSpPr>
        <p:spPr/>
        <p:txBody>
          <a:bodyPr/>
          <a:lstStyle/>
          <a:p>
            <a:fld id="{4937FEE4-6955-6144-97DB-3F8891831B30}" type="slidenum">
              <a:rPr lang="en-GB" smtClean="0"/>
              <a:t>‹#›</a:t>
            </a:fld>
            <a:endParaRPr lang="en-GB"/>
          </a:p>
        </p:txBody>
      </p:sp>
    </p:spTree>
    <p:extLst>
      <p:ext uri="{BB962C8B-B14F-4D97-AF65-F5344CB8AC3E}">
        <p14:creationId xmlns:p14="http://schemas.microsoft.com/office/powerpoint/2010/main" val="2136269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52AFE-AFAC-554A-B487-8DD0DAC1291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EE283D-59B1-BC4C-8030-E249111CDE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6DF6BBC-317D-D042-8150-F73B6961697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D2A89BC-BFC2-914B-9F71-7227559B7A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F0866D6-3D5A-A24D-8A26-B182B4E21F2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F066A2F-4425-4C42-86BA-F8E2FB75425E}"/>
              </a:ext>
            </a:extLst>
          </p:cNvPr>
          <p:cNvSpPr>
            <a:spLocks noGrp="1"/>
          </p:cNvSpPr>
          <p:nvPr>
            <p:ph type="dt" sz="half" idx="10"/>
          </p:nvPr>
        </p:nvSpPr>
        <p:spPr/>
        <p:txBody>
          <a:bodyPr/>
          <a:lstStyle/>
          <a:p>
            <a:fld id="{3E7086A9-1730-A44B-8C0E-D7EF1000C6D2}" type="datetime1">
              <a:rPr lang="en-US" smtClean="0"/>
              <a:t>10/27/21</a:t>
            </a:fld>
            <a:endParaRPr lang="en-GB"/>
          </a:p>
        </p:txBody>
      </p:sp>
      <p:sp>
        <p:nvSpPr>
          <p:cNvPr id="8" name="Footer Placeholder 7">
            <a:extLst>
              <a:ext uri="{FF2B5EF4-FFF2-40B4-BE49-F238E27FC236}">
                <a16:creationId xmlns:a16="http://schemas.microsoft.com/office/drawing/2014/main" id="{284C3257-A485-7B4B-8E40-246389B68F1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A45947B-5DF7-3A45-85F8-B9826A7CB8D0}"/>
              </a:ext>
            </a:extLst>
          </p:cNvPr>
          <p:cNvSpPr>
            <a:spLocks noGrp="1"/>
          </p:cNvSpPr>
          <p:nvPr>
            <p:ph type="sldNum" sz="quarter" idx="12"/>
          </p:nvPr>
        </p:nvSpPr>
        <p:spPr/>
        <p:txBody>
          <a:bodyPr/>
          <a:lstStyle/>
          <a:p>
            <a:fld id="{4937FEE4-6955-6144-97DB-3F8891831B30}" type="slidenum">
              <a:rPr lang="en-GB" smtClean="0"/>
              <a:t>‹#›</a:t>
            </a:fld>
            <a:endParaRPr lang="en-GB"/>
          </a:p>
        </p:txBody>
      </p:sp>
    </p:spTree>
    <p:extLst>
      <p:ext uri="{BB962C8B-B14F-4D97-AF65-F5344CB8AC3E}">
        <p14:creationId xmlns:p14="http://schemas.microsoft.com/office/powerpoint/2010/main" val="2411440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4AEEB-122C-5B4B-94A8-993E41EA4FD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E40282C-E961-854D-BE75-B84303664D25}"/>
              </a:ext>
            </a:extLst>
          </p:cNvPr>
          <p:cNvSpPr>
            <a:spLocks noGrp="1"/>
          </p:cNvSpPr>
          <p:nvPr>
            <p:ph type="dt" sz="half" idx="10"/>
          </p:nvPr>
        </p:nvSpPr>
        <p:spPr/>
        <p:txBody>
          <a:bodyPr/>
          <a:lstStyle/>
          <a:p>
            <a:fld id="{46021066-508B-F84B-ABF2-99A85EE5C9ED}" type="datetime1">
              <a:rPr lang="en-US" smtClean="0"/>
              <a:t>10/27/21</a:t>
            </a:fld>
            <a:endParaRPr lang="en-GB"/>
          </a:p>
        </p:txBody>
      </p:sp>
      <p:sp>
        <p:nvSpPr>
          <p:cNvPr id="4" name="Footer Placeholder 3">
            <a:extLst>
              <a:ext uri="{FF2B5EF4-FFF2-40B4-BE49-F238E27FC236}">
                <a16:creationId xmlns:a16="http://schemas.microsoft.com/office/drawing/2014/main" id="{69433F15-F08D-B043-89FC-3D170DC4034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E5E8B2A-994A-E640-8AB1-F80A4122F9F5}"/>
              </a:ext>
            </a:extLst>
          </p:cNvPr>
          <p:cNvSpPr>
            <a:spLocks noGrp="1"/>
          </p:cNvSpPr>
          <p:nvPr>
            <p:ph type="sldNum" sz="quarter" idx="12"/>
          </p:nvPr>
        </p:nvSpPr>
        <p:spPr/>
        <p:txBody>
          <a:bodyPr/>
          <a:lstStyle/>
          <a:p>
            <a:fld id="{4937FEE4-6955-6144-97DB-3F8891831B30}" type="slidenum">
              <a:rPr lang="en-GB" smtClean="0"/>
              <a:t>‹#›</a:t>
            </a:fld>
            <a:endParaRPr lang="en-GB"/>
          </a:p>
        </p:txBody>
      </p:sp>
    </p:spTree>
    <p:extLst>
      <p:ext uri="{BB962C8B-B14F-4D97-AF65-F5344CB8AC3E}">
        <p14:creationId xmlns:p14="http://schemas.microsoft.com/office/powerpoint/2010/main" val="1798824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DED35C-F4CD-B342-97DE-DD430B419188}"/>
              </a:ext>
            </a:extLst>
          </p:cNvPr>
          <p:cNvSpPr>
            <a:spLocks noGrp="1"/>
          </p:cNvSpPr>
          <p:nvPr>
            <p:ph type="dt" sz="half" idx="10"/>
          </p:nvPr>
        </p:nvSpPr>
        <p:spPr/>
        <p:txBody>
          <a:bodyPr/>
          <a:lstStyle/>
          <a:p>
            <a:fld id="{E86C5EDF-923B-A94D-8442-B860E71D112A}" type="datetime1">
              <a:rPr lang="en-US" smtClean="0"/>
              <a:t>10/27/21</a:t>
            </a:fld>
            <a:endParaRPr lang="en-GB"/>
          </a:p>
        </p:txBody>
      </p:sp>
      <p:sp>
        <p:nvSpPr>
          <p:cNvPr id="3" name="Footer Placeholder 2">
            <a:extLst>
              <a:ext uri="{FF2B5EF4-FFF2-40B4-BE49-F238E27FC236}">
                <a16:creationId xmlns:a16="http://schemas.microsoft.com/office/drawing/2014/main" id="{D9600930-23FF-C347-9DEC-23AA1ADC0F8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99650E1-AC7B-7C45-83A8-D359CE536606}"/>
              </a:ext>
            </a:extLst>
          </p:cNvPr>
          <p:cNvSpPr>
            <a:spLocks noGrp="1"/>
          </p:cNvSpPr>
          <p:nvPr>
            <p:ph type="sldNum" sz="quarter" idx="12"/>
          </p:nvPr>
        </p:nvSpPr>
        <p:spPr/>
        <p:txBody>
          <a:bodyPr/>
          <a:lstStyle/>
          <a:p>
            <a:fld id="{4937FEE4-6955-6144-97DB-3F8891831B30}" type="slidenum">
              <a:rPr lang="en-GB" smtClean="0"/>
              <a:t>‹#›</a:t>
            </a:fld>
            <a:endParaRPr lang="en-GB"/>
          </a:p>
        </p:txBody>
      </p:sp>
    </p:spTree>
    <p:extLst>
      <p:ext uri="{BB962C8B-B14F-4D97-AF65-F5344CB8AC3E}">
        <p14:creationId xmlns:p14="http://schemas.microsoft.com/office/powerpoint/2010/main" val="38011393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10A47-FF22-604A-9ACE-76581CF0BF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71741E4-9ADB-B745-A045-09F865DE04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B38EFE9-DF2B-634F-987D-5E02E21592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DAB2215-0123-9046-824C-FC7AB769DBC4}"/>
              </a:ext>
            </a:extLst>
          </p:cNvPr>
          <p:cNvSpPr>
            <a:spLocks noGrp="1"/>
          </p:cNvSpPr>
          <p:nvPr>
            <p:ph type="dt" sz="half" idx="10"/>
          </p:nvPr>
        </p:nvSpPr>
        <p:spPr/>
        <p:txBody>
          <a:bodyPr/>
          <a:lstStyle/>
          <a:p>
            <a:fld id="{5B65577A-B8A6-874B-9B75-043F58AF7ED7}" type="datetime1">
              <a:rPr lang="en-US" smtClean="0"/>
              <a:t>10/27/21</a:t>
            </a:fld>
            <a:endParaRPr lang="en-GB"/>
          </a:p>
        </p:txBody>
      </p:sp>
      <p:sp>
        <p:nvSpPr>
          <p:cNvPr id="6" name="Footer Placeholder 5">
            <a:extLst>
              <a:ext uri="{FF2B5EF4-FFF2-40B4-BE49-F238E27FC236}">
                <a16:creationId xmlns:a16="http://schemas.microsoft.com/office/drawing/2014/main" id="{723B4260-EE1E-FB43-B074-A0EAD9FD3F7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A375D4A-C0B8-8349-B68A-74CEB634789B}"/>
              </a:ext>
            </a:extLst>
          </p:cNvPr>
          <p:cNvSpPr>
            <a:spLocks noGrp="1"/>
          </p:cNvSpPr>
          <p:nvPr>
            <p:ph type="sldNum" sz="quarter" idx="12"/>
          </p:nvPr>
        </p:nvSpPr>
        <p:spPr/>
        <p:txBody>
          <a:bodyPr/>
          <a:lstStyle/>
          <a:p>
            <a:fld id="{4937FEE4-6955-6144-97DB-3F8891831B30}" type="slidenum">
              <a:rPr lang="en-GB" smtClean="0"/>
              <a:t>‹#›</a:t>
            </a:fld>
            <a:endParaRPr lang="en-GB"/>
          </a:p>
        </p:txBody>
      </p:sp>
    </p:spTree>
    <p:extLst>
      <p:ext uri="{BB962C8B-B14F-4D97-AF65-F5344CB8AC3E}">
        <p14:creationId xmlns:p14="http://schemas.microsoft.com/office/powerpoint/2010/main" val="1173319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04B58-CB57-AD4C-92EA-AE8EA849D036}"/>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D11519DB-8143-274B-AC87-40CD912705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7F4C0728-08C1-6E4F-AE39-214F6854FB4F}"/>
              </a:ext>
            </a:extLst>
          </p:cNvPr>
          <p:cNvSpPr>
            <a:spLocks noGrp="1"/>
          </p:cNvSpPr>
          <p:nvPr>
            <p:ph type="dt" sz="half" idx="10"/>
          </p:nvPr>
        </p:nvSpPr>
        <p:spPr/>
        <p:txBody>
          <a:bodyPr/>
          <a:lstStyle/>
          <a:p>
            <a:fld id="{CB4773C4-BEB9-0045-B8A3-5C4676E545D1}" type="datetime1">
              <a:rPr lang="en-US" smtClean="0"/>
              <a:t>10/27/21</a:t>
            </a:fld>
            <a:endParaRPr lang="it-IT"/>
          </a:p>
        </p:txBody>
      </p:sp>
      <p:sp>
        <p:nvSpPr>
          <p:cNvPr id="5" name="Footer Placeholder 4">
            <a:extLst>
              <a:ext uri="{FF2B5EF4-FFF2-40B4-BE49-F238E27FC236}">
                <a16:creationId xmlns:a16="http://schemas.microsoft.com/office/drawing/2014/main" id="{0C179B17-DD86-1C4B-852F-7AFF1F298083}"/>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A69DD0FC-59E1-4241-AE5C-9198A07B3445}"/>
              </a:ext>
            </a:extLst>
          </p:cNvPr>
          <p:cNvSpPr>
            <a:spLocks noGrp="1"/>
          </p:cNvSpPr>
          <p:nvPr>
            <p:ph type="sldNum" sz="quarter" idx="12"/>
          </p:nvPr>
        </p:nvSpPr>
        <p:spPr/>
        <p:txBody>
          <a:bodyPr/>
          <a:lstStyle/>
          <a:p>
            <a:fld id="{14B42ABB-72DD-7540-BBF7-C14A5FE90D19}" type="slidenum">
              <a:rPr lang="it-IT" smtClean="0"/>
              <a:t>‹#›</a:t>
            </a:fld>
            <a:endParaRPr lang="it-IT"/>
          </a:p>
        </p:txBody>
      </p:sp>
    </p:spTree>
    <p:extLst>
      <p:ext uri="{BB962C8B-B14F-4D97-AF65-F5344CB8AC3E}">
        <p14:creationId xmlns:p14="http://schemas.microsoft.com/office/powerpoint/2010/main" val="40098720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968E7-6844-EA43-B9A8-D56F3CCEC4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9163BE9-B54A-7B44-9AC9-A10107590E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8B10ABB3-31EB-944A-B8B6-8035F72D8F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9D1B12F-2EA2-2B42-AC54-F18B956728C7}"/>
              </a:ext>
            </a:extLst>
          </p:cNvPr>
          <p:cNvSpPr>
            <a:spLocks noGrp="1"/>
          </p:cNvSpPr>
          <p:nvPr>
            <p:ph type="dt" sz="half" idx="10"/>
          </p:nvPr>
        </p:nvSpPr>
        <p:spPr/>
        <p:txBody>
          <a:bodyPr/>
          <a:lstStyle/>
          <a:p>
            <a:fld id="{3C7DFD38-EFD0-6440-A91A-41A17B296770}" type="datetime1">
              <a:rPr lang="en-US" smtClean="0"/>
              <a:t>10/27/21</a:t>
            </a:fld>
            <a:endParaRPr lang="en-GB"/>
          </a:p>
        </p:txBody>
      </p:sp>
      <p:sp>
        <p:nvSpPr>
          <p:cNvPr id="6" name="Footer Placeholder 5">
            <a:extLst>
              <a:ext uri="{FF2B5EF4-FFF2-40B4-BE49-F238E27FC236}">
                <a16:creationId xmlns:a16="http://schemas.microsoft.com/office/drawing/2014/main" id="{A4CDAB24-FC11-BA41-93BC-B3A2A77E9ED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80BCB94-A1BD-714F-885F-3C3E5BB2996D}"/>
              </a:ext>
            </a:extLst>
          </p:cNvPr>
          <p:cNvSpPr>
            <a:spLocks noGrp="1"/>
          </p:cNvSpPr>
          <p:nvPr>
            <p:ph type="sldNum" sz="quarter" idx="12"/>
          </p:nvPr>
        </p:nvSpPr>
        <p:spPr/>
        <p:txBody>
          <a:bodyPr/>
          <a:lstStyle/>
          <a:p>
            <a:fld id="{4937FEE4-6955-6144-97DB-3F8891831B30}" type="slidenum">
              <a:rPr lang="en-GB" smtClean="0"/>
              <a:t>‹#›</a:t>
            </a:fld>
            <a:endParaRPr lang="en-GB"/>
          </a:p>
        </p:txBody>
      </p:sp>
    </p:spTree>
    <p:extLst>
      <p:ext uri="{BB962C8B-B14F-4D97-AF65-F5344CB8AC3E}">
        <p14:creationId xmlns:p14="http://schemas.microsoft.com/office/powerpoint/2010/main" val="10512770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9AA49-B742-644B-8F3C-E923489E210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4DF343-8CF7-564F-8A7D-748F422FC9B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673AB3-C333-624B-AF71-3F1C5150FF9F}"/>
              </a:ext>
            </a:extLst>
          </p:cNvPr>
          <p:cNvSpPr>
            <a:spLocks noGrp="1"/>
          </p:cNvSpPr>
          <p:nvPr>
            <p:ph type="dt" sz="half" idx="10"/>
          </p:nvPr>
        </p:nvSpPr>
        <p:spPr/>
        <p:txBody>
          <a:bodyPr/>
          <a:lstStyle/>
          <a:p>
            <a:fld id="{3B74C7B2-6DC4-714F-8D33-9D9DA0A88C51}" type="datetime1">
              <a:rPr lang="en-US" smtClean="0"/>
              <a:t>10/27/21</a:t>
            </a:fld>
            <a:endParaRPr lang="en-GB"/>
          </a:p>
        </p:txBody>
      </p:sp>
      <p:sp>
        <p:nvSpPr>
          <p:cNvPr id="5" name="Footer Placeholder 4">
            <a:extLst>
              <a:ext uri="{FF2B5EF4-FFF2-40B4-BE49-F238E27FC236}">
                <a16:creationId xmlns:a16="http://schemas.microsoft.com/office/drawing/2014/main" id="{897A39E5-86B4-2D4C-9A55-1BA11DE439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2AF2EE-DEED-6E4D-BFCD-DDBADAE80C57}"/>
              </a:ext>
            </a:extLst>
          </p:cNvPr>
          <p:cNvSpPr>
            <a:spLocks noGrp="1"/>
          </p:cNvSpPr>
          <p:nvPr>
            <p:ph type="sldNum" sz="quarter" idx="12"/>
          </p:nvPr>
        </p:nvSpPr>
        <p:spPr/>
        <p:txBody>
          <a:bodyPr/>
          <a:lstStyle/>
          <a:p>
            <a:fld id="{4937FEE4-6955-6144-97DB-3F8891831B30}" type="slidenum">
              <a:rPr lang="en-GB" smtClean="0"/>
              <a:t>‹#›</a:t>
            </a:fld>
            <a:endParaRPr lang="en-GB"/>
          </a:p>
        </p:txBody>
      </p:sp>
    </p:spTree>
    <p:extLst>
      <p:ext uri="{BB962C8B-B14F-4D97-AF65-F5344CB8AC3E}">
        <p14:creationId xmlns:p14="http://schemas.microsoft.com/office/powerpoint/2010/main" val="39996112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CBDEF1-010C-AF46-86E6-77F2052CF2C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2FCA226-EB01-014E-9526-64C553D3A68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06E393-4ACD-1149-BB03-9CC412DE7D29}"/>
              </a:ext>
            </a:extLst>
          </p:cNvPr>
          <p:cNvSpPr>
            <a:spLocks noGrp="1"/>
          </p:cNvSpPr>
          <p:nvPr>
            <p:ph type="dt" sz="half" idx="10"/>
          </p:nvPr>
        </p:nvSpPr>
        <p:spPr/>
        <p:txBody>
          <a:bodyPr/>
          <a:lstStyle/>
          <a:p>
            <a:fld id="{6DAAD5FF-AB48-3448-B0FD-826FB420BCC2}" type="datetime1">
              <a:rPr lang="en-US" smtClean="0"/>
              <a:t>10/27/21</a:t>
            </a:fld>
            <a:endParaRPr lang="en-GB"/>
          </a:p>
        </p:txBody>
      </p:sp>
      <p:sp>
        <p:nvSpPr>
          <p:cNvPr id="5" name="Footer Placeholder 4">
            <a:extLst>
              <a:ext uri="{FF2B5EF4-FFF2-40B4-BE49-F238E27FC236}">
                <a16:creationId xmlns:a16="http://schemas.microsoft.com/office/drawing/2014/main" id="{5F6681A8-E1C0-D042-8D01-01C916D760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0267FC-9AE2-2B4A-BE5E-CDFB96A3A874}"/>
              </a:ext>
            </a:extLst>
          </p:cNvPr>
          <p:cNvSpPr>
            <a:spLocks noGrp="1"/>
          </p:cNvSpPr>
          <p:nvPr>
            <p:ph type="sldNum" sz="quarter" idx="12"/>
          </p:nvPr>
        </p:nvSpPr>
        <p:spPr/>
        <p:txBody>
          <a:bodyPr/>
          <a:lstStyle/>
          <a:p>
            <a:fld id="{4937FEE4-6955-6144-97DB-3F8891831B30}" type="slidenum">
              <a:rPr lang="en-GB" smtClean="0"/>
              <a:t>‹#›</a:t>
            </a:fld>
            <a:endParaRPr lang="en-GB"/>
          </a:p>
        </p:txBody>
      </p:sp>
    </p:spTree>
    <p:extLst>
      <p:ext uri="{BB962C8B-B14F-4D97-AF65-F5344CB8AC3E}">
        <p14:creationId xmlns:p14="http://schemas.microsoft.com/office/powerpoint/2010/main" val="4602891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Master title style</a:t>
            </a:r>
          </a:p>
        </p:txBody>
      </p:sp>
      <p:sp>
        <p:nvSpPr>
          <p:cNvPr id="4" name="Content Placeholder 3"/>
          <p:cNvSpPr>
            <a:spLocks noGrp="1"/>
          </p:cNvSpPr>
          <p:nvPr>
            <p:ph sz="half" idx="2"/>
          </p:nvPr>
        </p:nvSpPr>
        <p:spPr>
          <a:xfrm>
            <a:off x="6272011" y="1233197"/>
            <a:ext cx="5502125" cy="49229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132653" y="6439211"/>
            <a:ext cx="2743200" cy="365125"/>
          </a:xfrm>
        </p:spPr>
        <p:txBody>
          <a:bodyPr/>
          <a:lstStyle/>
          <a:p>
            <a:fld id="{E784E5D8-90BD-4B4C-B9B5-7E02AF798E34}" type="datetime1">
              <a:rPr lang="en-US" smtClean="0"/>
              <a:t>10/27/21</a:t>
            </a:fld>
            <a:endParaRPr lang="en-US"/>
          </a:p>
        </p:txBody>
      </p:sp>
      <p:sp>
        <p:nvSpPr>
          <p:cNvPr id="7" name="Slide Number Placeholder 6"/>
          <p:cNvSpPr>
            <a:spLocks noGrp="1"/>
          </p:cNvSpPr>
          <p:nvPr>
            <p:ph type="sldNum" sz="quarter" idx="12"/>
          </p:nvPr>
        </p:nvSpPr>
        <p:spPr>
          <a:xfrm>
            <a:off x="9030936" y="6454734"/>
            <a:ext cx="2743200" cy="365125"/>
          </a:xfrm>
        </p:spPr>
        <p:txBody>
          <a:bodyPr/>
          <a:lstStyle/>
          <a:p>
            <a:fld id="{6E762142-C9B6-5147-A91F-36225ECF297D}" type="slidenum">
              <a:rPr lang="en-US" smtClean="0"/>
              <a:pPr/>
              <a:t>‹#›</a:t>
            </a:fld>
            <a:endParaRPr lang="en-US" dirty="0"/>
          </a:p>
        </p:txBody>
      </p:sp>
      <p:sp>
        <p:nvSpPr>
          <p:cNvPr id="8" name="Content Placeholder 3"/>
          <p:cNvSpPr>
            <a:spLocks noGrp="1"/>
          </p:cNvSpPr>
          <p:nvPr>
            <p:ph sz="half" idx="13"/>
          </p:nvPr>
        </p:nvSpPr>
        <p:spPr>
          <a:xfrm>
            <a:off x="446722" y="1233197"/>
            <a:ext cx="5348771" cy="49229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0303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42B68-DE45-4E4C-A7F5-6F85048891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t-IT"/>
          </a:p>
        </p:txBody>
      </p:sp>
      <p:sp>
        <p:nvSpPr>
          <p:cNvPr id="3" name="Text Placeholder 2">
            <a:extLst>
              <a:ext uri="{FF2B5EF4-FFF2-40B4-BE49-F238E27FC236}">
                <a16:creationId xmlns:a16="http://schemas.microsoft.com/office/drawing/2014/main" id="{2933F346-1B7B-AE4B-804A-10BF618E16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554011-2542-B34F-A942-60D3C47C6290}"/>
              </a:ext>
            </a:extLst>
          </p:cNvPr>
          <p:cNvSpPr>
            <a:spLocks noGrp="1"/>
          </p:cNvSpPr>
          <p:nvPr>
            <p:ph type="dt" sz="half" idx="10"/>
          </p:nvPr>
        </p:nvSpPr>
        <p:spPr/>
        <p:txBody>
          <a:bodyPr/>
          <a:lstStyle/>
          <a:p>
            <a:fld id="{89B401F9-3EB3-0E46-95A1-627DAE873D1E}" type="datetime1">
              <a:rPr lang="en-US" smtClean="0"/>
              <a:t>10/27/21</a:t>
            </a:fld>
            <a:endParaRPr lang="it-IT"/>
          </a:p>
        </p:txBody>
      </p:sp>
      <p:sp>
        <p:nvSpPr>
          <p:cNvPr id="5" name="Footer Placeholder 4">
            <a:extLst>
              <a:ext uri="{FF2B5EF4-FFF2-40B4-BE49-F238E27FC236}">
                <a16:creationId xmlns:a16="http://schemas.microsoft.com/office/drawing/2014/main" id="{65E17414-1453-1741-8B71-230622D53E11}"/>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0888F50C-AFE1-3E48-BF60-14E80174D1F8}"/>
              </a:ext>
            </a:extLst>
          </p:cNvPr>
          <p:cNvSpPr>
            <a:spLocks noGrp="1"/>
          </p:cNvSpPr>
          <p:nvPr>
            <p:ph type="sldNum" sz="quarter" idx="12"/>
          </p:nvPr>
        </p:nvSpPr>
        <p:spPr/>
        <p:txBody>
          <a:bodyPr/>
          <a:lstStyle/>
          <a:p>
            <a:fld id="{14B42ABB-72DD-7540-BBF7-C14A5FE90D19}" type="slidenum">
              <a:rPr lang="it-IT" smtClean="0"/>
              <a:t>‹#›</a:t>
            </a:fld>
            <a:endParaRPr lang="it-IT"/>
          </a:p>
        </p:txBody>
      </p:sp>
    </p:spTree>
    <p:extLst>
      <p:ext uri="{BB962C8B-B14F-4D97-AF65-F5344CB8AC3E}">
        <p14:creationId xmlns:p14="http://schemas.microsoft.com/office/powerpoint/2010/main" val="2189425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B4F63-3F6A-854C-983E-EA32ACB5183A}"/>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CB70412F-1A4D-4244-BA8C-C587B668EE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a:extLst>
              <a:ext uri="{FF2B5EF4-FFF2-40B4-BE49-F238E27FC236}">
                <a16:creationId xmlns:a16="http://schemas.microsoft.com/office/drawing/2014/main" id="{E059BADA-352A-4B4C-8866-33D4C1FB10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a:extLst>
              <a:ext uri="{FF2B5EF4-FFF2-40B4-BE49-F238E27FC236}">
                <a16:creationId xmlns:a16="http://schemas.microsoft.com/office/drawing/2014/main" id="{0242E4B0-356D-DA4D-8EF2-0E38839238DA}"/>
              </a:ext>
            </a:extLst>
          </p:cNvPr>
          <p:cNvSpPr>
            <a:spLocks noGrp="1"/>
          </p:cNvSpPr>
          <p:nvPr>
            <p:ph type="dt" sz="half" idx="10"/>
          </p:nvPr>
        </p:nvSpPr>
        <p:spPr/>
        <p:txBody>
          <a:bodyPr/>
          <a:lstStyle/>
          <a:p>
            <a:fld id="{F1187922-47EB-2241-984B-DE7068717385}" type="datetime1">
              <a:rPr lang="en-US" smtClean="0"/>
              <a:t>10/27/21</a:t>
            </a:fld>
            <a:endParaRPr lang="it-IT"/>
          </a:p>
        </p:txBody>
      </p:sp>
      <p:sp>
        <p:nvSpPr>
          <p:cNvPr id="6" name="Footer Placeholder 5">
            <a:extLst>
              <a:ext uri="{FF2B5EF4-FFF2-40B4-BE49-F238E27FC236}">
                <a16:creationId xmlns:a16="http://schemas.microsoft.com/office/drawing/2014/main" id="{B0E4FAFF-AC77-9B43-B1EB-A6AE64FF7EB9}"/>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A66FF533-EBB1-654A-8577-D7DA8AA38B89}"/>
              </a:ext>
            </a:extLst>
          </p:cNvPr>
          <p:cNvSpPr>
            <a:spLocks noGrp="1"/>
          </p:cNvSpPr>
          <p:nvPr>
            <p:ph type="sldNum" sz="quarter" idx="12"/>
          </p:nvPr>
        </p:nvSpPr>
        <p:spPr/>
        <p:txBody>
          <a:bodyPr/>
          <a:lstStyle/>
          <a:p>
            <a:fld id="{14B42ABB-72DD-7540-BBF7-C14A5FE90D19}" type="slidenum">
              <a:rPr lang="it-IT" smtClean="0"/>
              <a:t>‹#›</a:t>
            </a:fld>
            <a:endParaRPr lang="it-IT"/>
          </a:p>
        </p:txBody>
      </p:sp>
    </p:spTree>
    <p:extLst>
      <p:ext uri="{BB962C8B-B14F-4D97-AF65-F5344CB8AC3E}">
        <p14:creationId xmlns:p14="http://schemas.microsoft.com/office/powerpoint/2010/main" val="2581958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A37B5-14DC-B04A-B401-2DA31BEB6DF0}"/>
              </a:ext>
            </a:extLst>
          </p:cNvPr>
          <p:cNvSpPr>
            <a:spLocks noGrp="1"/>
          </p:cNvSpPr>
          <p:nvPr>
            <p:ph type="title"/>
          </p:nvPr>
        </p:nvSpPr>
        <p:spPr>
          <a:xfrm>
            <a:off x="839788" y="365125"/>
            <a:ext cx="10515600" cy="1325563"/>
          </a:xfrm>
        </p:spPr>
        <p:txBody>
          <a:bodyPr/>
          <a:lstStyle/>
          <a:p>
            <a:r>
              <a:rPr lang="en-US"/>
              <a:t>Click to edit Master title style</a:t>
            </a:r>
            <a:endParaRPr lang="it-IT"/>
          </a:p>
        </p:txBody>
      </p:sp>
      <p:sp>
        <p:nvSpPr>
          <p:cNvPr id="3" name="Text Placeholder 2">
            <a:extLst>
              <a:ext uri="{FF2B5EF4-FFF2-40B4-BE49-F238E27FC236}">
                <a16:creationId xmlns:a16="http://schemas.microsoft.com/office/drawing/2014/main" id="{8EB22E00-C27E-DC4E-BAF0-4150847D11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749026-F184-0C4F-AF75-CF6572DFF9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a:extLst>
              <a:ext uri="{FF2B5EF4-FFF2-40B4-BE49-F238E27FC236}">
                <a16:creationId xmlns:a16="http://schemas.microsoft.com/office/drawing/2014/main" id="{0FFC0487-5EC3-2644-914D-820B466C76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3F125A-F453-C347-8BB6-00BB414A5F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a:extLst>
              <a:ext uri="{FF2B5EF4-FFF2-40B4-BE49-F238E27FC236}">
                <a16:creationId xmlns:a16="http://schemas.microsoft.com/office/drawing/2014/main" id="{1841B25E-5F3B-884A-8BBF-B945FE558F03}"/>
              </a:ext>
            </a:extLst>
          </p:cNvPr>
          <p:cNvSpPr>
            <a:spLocks noGrp="1"/>
          </p:cNvSpPr>
          <p:nvPr>
            <p:ph type="dt" sz="half" idx="10"/>
          </p:nvPr>
        </p:nvSpPr>
        <p:spPr/>
        <p:txBody>
          <a:bodyPr/>
          <a:lstStyle/>
          <a:p>
            <a:fld id="{E49991AC-BC52-8446-80D9-E1011B478857}" type="datetime1">
              <a:rPr lang="en-US" smtClean="0"/>
              <a:t>10/27/21</a:t>
            </a:fld>
            <a:endParaRPr lang="it-IT"/>
          </a:p>
        </p:txBody>
      </p:sp>
      <p:sp>
        <p:nvSpPr>
          <p:cNvPr id="8" name="Footer Placeholder 7">
            <a:extLst>
              <a:ext uri="{FF2B5EF4-FFF2-40B4-BE49-F238E27FC236}">
                <a16:creationId xmlns:a16="http://schemas.microsoft.com/office/drawing/2014/main" id="{BE2BB244-086A-EA44-A1F6-8FA65E2714B9}"/>
              </a:ext>
            </a:extLst>
          </p:cNvPr>
          <p:cNvSpPr>
            <a:spLocks noGrp="1"/>
          </p:cNvSpPr>
          <p:nvPr>
            <p:ph type="ftr" sz="quarter" idx="11"/>
          </p:nvPr>
        </p:nvSpPr>
        <p:spPr/>
        <p:txBody>
          <a:bodyPr/>
          <a:lstStyle/>
          <a:p>
            <a:endParaRPr lang="it-IT"/>
          </a:p>
        </p:txBody>
      </p:sp>
      <p:sp>
        <p:nvSpPr>
          <p:cNvPr id="9" name="Slide Number Placeholder 8">
            <a:extLst>
              <a:ext uri="{FF2B5EF4-FFF2-40B4-BE49-F238E27FC236}">
                <a16:creationId xmlns:a16="http://schemas.microsoft.com/office/drawing/2014/main" id="{716008A1-5AB0-254A-A8C9-F347656EF20B}"/>
              </a:ext>
            </a:extLst>
          </p:cNvPr>
          <p:cNvSpPr>
            <a:spLocks noGrp="1"/>
          </p:cNvSpPr>
          <p:nvPr>
            <p:ph type="sldNum" sz="quarter" idx="12"/>
          </p:nvPr>
        </p:nvSpPr>
        <p:spPr/>
        <p:txBody>
          <a:bodyPr/>
          <a:lstStyle/>
          <a:p>
            <a:fld id="{14B42ABB-72DD-7540-BBF7-C14A5FE90D19}" type="slidenum">
              <a:rPr lang="it-IT" smtClean="0"/>
              <a:t>‹#›</a:t>
            </a:fld>
            <a:endParaRPr lang="it-IT"/>
          </a:p>
        </p:txBody>
      </p:sp>
    </p:spTree>
    <p:extLst>
      <p:ext uri="{BB962C8B-B14F-4D97-AF65-F5344CB8AC3E}">
        <p14:creationId xmlns:p14="http://schemas.microsoft.com/office/powerpoint/2010/main" val="1573995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71765-47A5-5946-8E2F-8B4DDDAA7D8A}"/>
              </a:ext>
            </a:extLst>
          </p:cNvPr>
          <p:cNvSpPr>
            <a:spLocks noGrp="1"/>
          </p:cNvSpPr>
          <p:nvPr>
            <p:ph type="title"/>
          </p:nvPr>
        </p:nvSpPr>
        <p:spPr/>
        <p:txBody>
          <a:bodyPr/>
          <a:lstStyle/>
          <a:p>
            <a:r>
              <a:rPr lang="en-US"/>
              <a:t>Click to edit Master title style</a:t>
            </a:r>
            <a:endParaRPr lang="it-IT"/>
          </a:p>
        </p:txBody>
      </p:sp>
      <p:sp>
        <p:nvSpPr>
          <p:cNvPr id="3" name="Date Placeholder 2">
            <a:extLst>
              <a:ext uri="{FF2B5EF4-FFF2-40B4-BE49-F238E27FC236}">
                <a16:creationId xmlns:a16="http://schemas.microsoft.com/office/drawing/2014/main" id="{B6A7CF12-ECF6-EF4A-BCF6-CCF4A728C284}"/>
              </a:ext>
            </a:extLst>
          </p:cNvPr>
          <p:cNvSpPr>
            <a:spLocks noGrp="1"/>
          </p:cNvSpPr>
          <p:nvPr>
            <p:ph type="dt" sz="half" idx="10"/>
          </p:nvPr>
        </p:nvSpPr>
        <p:spPr/>
        <p:txBody>
          <a:bodyPr/>
          <a:lstStyle/>
          <a:p>
            <a:fld id="{20344991-7E26-9A4D-A9BF-C8A738B4A271}" type="datetime1">
              <a:rPr lang="en-US" smtClean="0"/>
              <a:t>10/27/21</a:t>
            </a:fld>
            <a:endParaRPr lang="it-IT"/>
          </a:p>
        </p:txBody>
      </p:sp>
      <p:sp>
        <p:nvSpPr>
          <p:cNvPr id="4" name="Footer Placeholder 3">
            <a:extLst>
              <a:ext uri="{FF2B5EF4-FFF2-40B4-BE49-F238E27FC236}">
                <a16:creationId xmlns:a16="http://schemas.microsoft.com/office/drawing/2014/main" id="{9898FCDD-30EC-D247-B430-CDA25CC4EA58}"/>
              </a:ext>
            </a:extLst>
          </p:cNvPr>
          <p:cNvSpPr>
            <a:spLocks noGrp="1"/>
          </p:cNvSpPr>
          <p:nvPr>
            <p:ph type="ftr" sz="quarter" idx="11"/>
          </p:nvPr>
        </p:nvSpPr>
        <p:spPr/>
        <p:txBody>
          <a:bodyPr/>
          <a:lstStyle/>
          <a:p>
            <a:endParaRPr lang="it-IT"/>
          </a:p>
        </p:txBody>
      </p:sp>
      <p:sp>
        <p:nvSpPr>
          <p:cNvPr id="5" name="Slide Number Placeholder 4">
            <a:extLst>
              <a:ext uri="{FF2B5EF4-FFF2-40B4-BE49-F238E27FC236}">
                <a16:creationId xmlns:a16="http://schemas.microsoft.com/office/drawing/2014/main" id="{C9CB389C-3CC4-2146-8D3C-70E2CEDAE245}"/>
              </a:ext>
            </a:extLst>
          </p:cNvPr>
          <p:cNvSpPr>
            <a:spLocks noGrp="1"/>
          </p:cNvSpPr>
          <p:nvPr>
            <p:ph type="sldNum" sz="quarter" idx="12"/>
          </p:nvPr>
        </p:nvSpPr>
        <p:spPr/>
        <p:txBody>
          <a:bodyPr/>
          <a:lstStyle/>
          <a:p>
            <a:fld id="{14B42ABB-72DD-7540-BBF7-C14A5FE90D19}" type="slidenum">
              <a:rPr lang="it-IT" smtClean="0"/>
              <a:t>‹#›</a:t>
            </a:fld>
            <a:endParaRPr lang="it-IT"/>
          </a:p>
        </p:txBody>
      </p:sp>
    </p:spTree>
    <p:extLst>
      <p:ext uri="{BB962C8B-B14F-4D97-AF65-F5344CB8AC3E}">
        <p14:creationId xmlns:p14="http://schemas.microsoft.com/office/powerpoint/2010/main" val="3516762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190EE3-6116-4542-8FAC-CCE0ACA4CE80}"/>
              </a:ext>
            </a:extLst>
          </p:cNvPr>
          <p:cNvSpPr>
            <a:spLocks noGrp="1"/>
          </p:cNvSpPr>
          <p:nvPr>
            <p:ph type="dt" sz="half" idx="10"/>
          </p:nvPr>
        </p:nvSpPr>
        <p:spPr/>
        <p:txBody>
          <a:bodyPr/>
          <a:lstStyle/>
          <a:p>
            <a:fld id="{87AEB8C1-8D59-8B49-BF84-8F892264237A}" type="datetime1">
              <a:rPr lang="en-US" smtClean="0"/>
              <a:t>10/27/21</a:t>
            </a:fld>
            <a:endParaRPr lang="it-IT"/>
          </a:p>
        </p:txBody>
      </p:sp>
      <p:sp>
        <p:nvSpPr>
          <p:cNvPr id="3" name="Footer Placeholder 2">
            <a:extLst>
              <a:ext uri="{FF2B5EF4-FFF2-40B4-BE49-F238E27FC236}">
                <a16:creationId xmlns:a16="http://schemas.microsoft.com/office/drawing/2014/main" id="{FB8BCAC3-F77A-C04D-98D2-E971ABF7D217}"/>
              </a:ext>
            </a:extLst>
          </p:cNvPr>
          <p:cNvSpPr>
            <a:spLocks noGrp="1"/>
          </p:cNvSpPr>
          <p:nvPr>
            <p:ph type="ftr" sz="quarter" idx="11"/>
          </p:nvPr>
        </p:nvSpPr>
        <p:spPr/>
        <p:txBody>
          <a:bodyPr/>
          <a:lstStyle/>
          <a:p>
            <a:endParaRPr lang="it-IT"/>
          </a:p>
        </p:txBody>
      </p:sp>
      <p:sp>
        <p:nvSpPr>
          <p:cNvPr id="4" name="Slide Number Placeholder 3">
            <a:extLst>
              <a:ext uri="{FF2B5EF4-FFF2-40B4-BE49-F238E27FC236}">
                <a16:creationId xmlns:a16="http://schemas.microsoft.com/office/drawing/2014/main" id="{70AA5E20-BBE3-054E-A86D-5C889E0B06B8}"/>
              </a:ext>
            </a:extLst>
          </p:cNvPr>
          <p:cNvSpPr>
            <a:spLocks noGrp="1"/>
          </p:cNvSpPr>
          <p:nvPr>
            <p:ph type="sldNum" sz="quarter" idx="12"/>
          </p:nvPr>
        </p:nvSpPr>
        <p:spPr/>
        <p:txBody>
          <a:bodyPr/>
          <a:lstStyle/>
          <a:p>
            <a:fld id="{14B42ABB-72DD-7540-BBF7-C14A5FE90D19}" type="slidenum">
              <a:rPr lang="it-IT" smtClean="0"/>
              <a:t>‹#›</a:t>
            </a:fld>
            <a:endParaRPr lang="it-IT"/>
          </a:p>
        </p:txBody>
      </p:sp>
    </p:spTree>
    <p:extLst>
      <p:ext uri="{BB962C8B-B14F-4D97-AF65-F5344CB8AC3E}">
        <p14:creationId xmlns:p14="http://schemas.microsoft.com/office/powerpoint/2010/main" val="2677910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741D9-E909-0E47-B7B9-08B28E7C86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Content Placeholder 2">
            <a:extLst>
              <a:ext uri="{FF2B5EF4-FFF2-40B4-BE49-F238E27FC236}">
                <a16:creationId xmlns:a16="http://schemas.microsoft.com/office/drawing/2014/main" id="{DFFE1953-B65A-8545-BD0B-3118B7FF88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a:extLst>
              <a:ext uri="{FF2B5EF4-FFF2-40B4-BE49-F238E27FC236}">
                <a16:creationId xmlns:a16="http://schemas.microsoft.com/office/drawing/2014/main" id="{DED8172C-F30C-DE48-B1CF-65B47C055F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9FDF6A-582A-E34A-AE9C-66179CAB78F8}"/>
              </a:ext>
            </a:extLst>
          </p:cNvPr>
          <p:cNvSpPr>
            <a:spLocks noGrp="1"/>
          </p:cNvSpPr>
          <p:nvPr>
            <p:ph type="dt" sz="half" idx="10"/>
          </p:nvPr>
        </p:nvSpPr>
        <p:spPr/>
        <p:txBody>
          <a:bodyPr/>
          <a:lstStyle/>
          <a:p>
            <a:fld id="{7565265F-42A9-E84F-B2F5-13427F9381B9}" type="datetime1">
              <a:rPr lang="en-US" smtClean="0"/>
              <a:t>10/27/21</a:t>
            </a:fld>
            <a:endParaRPr lang="it-IT"/>
          </a:p>
        </p:txBody>
      </p:sp>
      <p:sp>
        <p:nvSpPr>
          <p:cNvPr id="6" name="Footer Placeholder 5">
            <a:extLst>
              <a:ext uri="{FF2B5EF4-FFF2-40B4-BE49-F238E27FC236}">
                <a16:creationId xmlns:a16="http://schemas.microsoft.com/office/drawing/2014/main" id="{DB85F9D0-5A6E-EA4E-A907-F091DB0364D2}"/>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56E80A4C-9591-2846-9AFD-B476F06BBA3F}"/>
              </a:ext>
            </a:extLst>
          </p:cNvPr>
          <p:cNvSpPr>
            <a:spLocks noGrp="1"/>
          </p:cNvSpPr>
          <p:nvPr>
            <p:ph type="sldNum" sz="quarter" idx="12"/>
          </p:nvPr>
        </p:nvSpPr>
        <p:spPr/>
        <p:txBody>
          <a:bodyPr/>
          <a:lstStyle/>
          <a:p>
            <a:fld id="{14B42ABB-72DD-7540-BBF7-C14A5FE90D19}" type="slidenum">
              <a:rPr lang="it-IT" smtClean="0"/>
              <a:t>‹#›</a:t>
            </a:fld>
            <a:endParaRPr lang="it-IT"/>
          </a:p>
        </p:txBody>
      </p:sp>
    </p:spTree>
    <p:extLst>
      <p:ext uri="{BB962C8B-B14F-4D97-AF65-F5344CB8AC3E}">
        <p14:creationId xmlns:p14="http://schemas.microsoft.com/office/powerpoint/2010/main" val="1039451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1A449-A85D-6347-ACAE-D068B9FFD6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Picture Placeholder 2">
            <a:extLst>
              <a:ext uri="{FF2B5EF4-FFF2-40B4-BE49-F238E27FC236}">
                <a16:creationId xmlns:a16="http://schemas.microsoft.com/office/drawing/2014/main" id="{C637BC3C-A58F-C74B-B719-756924F7DB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a:extLst>
              <a:ext uri="{FF2B5EF4-FFF2-40B4-BE49-F238E27FC236}">
                <a16:creationId xmlns:a16="http://schemas.microsoft.com/office/drawing/2014/main" id="{21B7FD88-9A77-9549-9403-04381ECF05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A01983-719B-B34A-A48C-DBC821A9753D}"/>
              </a:ext>
            </a:extLst>
          </p:cNvPr>
          <p:cNvSpPr>
            <a:spLocks noGrp="1"/>
          </p:cNvSpPr>
          <p:nvPr>
            <p:ph type="dt" sz="half" idx="10"/>
          </p:nvPr>
        </p:nvSpPr>
        <p:spPr/>
        <p:txBody>
          <a:bodyPr/>
          <a:lstStyle/>
          <a:p>
            <a:fld id="{036319F3-EC26-BF4D-B400-8275EF52C362}" type="datetime1">
              <a:rPr lang="en-US" smtClean="0"/>
              <a:t>10/27/21</a:t>
            </a:fld>
            <a:endParaRPr lang="it-IT"/>
          </a:p>
        </p:txBody>
      </p:sp>
      <p:sp>
        <p:nvSpPr>
          <p:cNvPr id="6" name="Footer Placeholder 5">
            <a:extLst>
              <a:ext uri="{FF2B5EF4-FFF2-40B4-BE49-F238E27FC236}">
                <a16:creationId xmlns:a16="http://schemas.microsoft.com/office/drawing/2014/main" id="{0A8BBA7F-2B3F-3E45-971D-E12FD4289AE5}"/>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656111D4-ED2E-6442-87AA-D07F1648C503}"/>
              </a:ext>
            </a:extLst>
          </p:cNvPr>
          <p:cNvSpPr>
            <a:spLocks noGrp="1"/>
          </p:cNvSpPr>
          <p:nvPr>
            <p:ph type="sldNum" sz="quarter" idx="12"/>
          </p:nvPr>
        </p:nvSpPr>
        <p:spPr/>
        <p:txBody>
          <a:bodyPr/>
          <a:lstStyle/>
          <a:p>
            <a:fld id="{14B42ABB-72DD-7540-BBF7-C14A5FE90D19}" type="slidenum">
              <a:rPr lang="it-IT" smtClean="0"/>
              <a:t>‹#›</a:t>
            </a:fld>
            <a:endParaRPr lang="it-IT"/>
          </a:p>
        </p:txBody>
      </p:sp>
    </p:spTree>
    <p:extLst>
      <p:ext uri="{BB962C8B-B14F-4D97-AF65-F5344CB8AC3E}">
        <p14:creationId xmlns:p14="http://schemas.microsoft.com/office/powerpoint/2010/main" val="2659498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72B868-1A47-7945-B8A7-F826708CA4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t-IT"/>
          </a:p>
        </p:txBody>
      </p:sp>
      <p:sp>
        <p:nvSpPr>
          <p:cNvPr id="3" name="Text Placeholder 2">
            <a:extLst>
              <a:ext uri="{FF2B5EF4-FFF2-40B4-BE49-F238E27FC236}">
                <a16:creationId xmlns:a16="http://schemas.microsoft.com/office/drawing/2014/main" id="{BAEE3896-427D-8747-A0AB-4BCAC075C5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893ACF33-CE1F-9A40-81C0-CCAF65AC92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795DB4-A16B-7146-982A-236AF7375BBA}" type="datetime1">
              <a:rPr lang="en-US" smtClean="0"/>
              <a:t>10/27/21</a:t>
            </a:fld>
            <a:endParaRPr lang="it-IT"/>
          </a:p>
        </p:txBody>
      </p:sp>
      <p:sp>
        <p:nvSpPr>
          <p:cNvPr id="5" name="Footer Placeholder 4">
            <a:extLst>
              <a:ext uri="{FF2B5EF4-FFF2-40B4-BE49-F238E27FC236}">
                <a16:creationId xmlns:a16="http://schemas.microsoft.com/office/drawing/2014/main" id="{D5842AB0-A5DE-7D43-AC3A-34B3453D23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a:extLst>
              <a:ext uri="{FF2B5EF4-FFF2-40B4-BE49-F238E27FC236}">
                <a16:creationId xmlns:a16="http://schemas.microsoft.com/office/drawing/2014/main" id="{819A5FEB-EC49-9941-B070-77D7B47912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B42ABB-72DD-7540-BBF7-C14A5FE90D19}" type="slidenum">
              <a:rPr lang="it-IT" smtClean="0"/>
              <a:t>‹#›</a:t>
            </a:fld>
            <a:endParaRPr lang="it-IT"/>
          </a:p>
        </p:txBody>
      </p:sp>
    </p:spTree>
    <p:extLst>
      <p:ext uri="{BB962C8B-B14F-4D97-AF65-F5344CB8AC3E}">
        <p14:creationId xmlns:p14="http://schemas.microsoft.com/office/powerpoint/2010/main" val="3958236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1FF536-BCAA-8A46-9D82-A1937BC73F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D53B5C3-0E8D-B448-9F84-D26129BC19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D55106-1DF1-464D-9B7B-5E981FE313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0490BB-852D-1946-ADDA-6E6BC091D9BD}" type="datetime1">
              <a:rPr lang="en-US" smtClean="0"/>
              <a:t>10/27/21</a:t>
            </a:fld>
            <a:endParaRPr lang="en-GB"/>
          </a:p>
        </p:txBody>
      </p:sp>
      <p:sp>
        <p:nvSpPr>
          <p:cNvPr id="5" name="Footer Placeholder 4">
            <a:extLst>
              <a:ext uri="{FF2B5EF4-FFF2-40B4-BE49-F238E27FC236}">
                <a16:creationId xmlns:a16="http://schemas.microsoft.com/office/drawing/2014/main" id="{6051FDFA-1AB3-DB4E-8F48-11065990FF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4B0D3B0-4EA0-5F48-93DA-FF8493E1D0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37FEE4-6955-6144-97DB-3F8891831B30}" type="slidenum">
              <a:rPr lang="en-GB" smtClean="0"/>
              <a:t>‹#›</a:t>
            </a:fld>
            <a:endParaRPr lang="en-GB"/>
          </a:p>
        </p:txBody>
      </p:sp>
    </p:spTree>
    <p:extLst>
      <p:ext uri="{BB962C8B-B14F-4D97-AF65-F5344CB8AC3E}">
        <p14:creationId xmlns:p14="http://schemas.microsoft.com/office/powerpoint/2010/main" val="26232763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dropbox.com/s/55sp91doia95e3d/LUXE_GBP-project-description-ELBE.pdf?dl=0"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hyperlink" Target="https://www.caen.it/products/a2519/" TargetMode="External"/><Relationship Id="rId4" Type="http://schemas.openxmlformats.org/officeDocument/2006/relationships/hyperlink" Target="https://www.caen.it/products/sy5527lc/"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xglab.it/products/cube/" TargetMode="Externa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hyperlink" Target="https://indico.desy.de/event/31855/" TargetMode="External"/><Relationship Id="rId2" Type="http://schemas.openxmlformats.org/officeDocument/2006/relationships/hyperlink" Target="https://syncandshare.desy.de/index.php/s/Ds6QaDNRCcpcLNE"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dropbox.com/s/ujpb9o0v7689iwc/LUXE%20Gamma%20Beam%20Profiler%20Test%20Beam%20Requirements.docx?dl=0"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hyperlink" Target="https://www.overleaf.com/read/zdsbztjptkyb"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indico.desy.de/event/31251/"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0.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ww.caen.it/products/ag561h/"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hyperlink" Target="https://www.dropbox.com/s/fp3zru83xj46a4n/GBP_repository.xlsx?dl=0" TargetMode="External"/><Relationship Id="rId2" Type="http://schemas.openxmlformats.org/officeDocument/2006/relationships/hyperlink" Target="https://mmm.cern.ch/owa/redir.aspx?C=vQeIiezJIwGwhpGzOv-F46srU5LNFkiDuqjORiR7f7TT5Ye180bZCA..&amp;URL=https%3a%2f%2fwww.dropbox.com%2fs%2ffp3zru83xj46a4n%2fGBP_repository.xlsx%3fdl%3d0" TargetMode="External"/><Relationship Id="rId1" Type="http://schemas.openxmlformats.org/officeDocument/2006/relationships/slideLayout" Target="../slideLayouts/slideLayout13.xml"/><Relationship Id="rId4" Type="http://schemas.openxmlformats.org/officeDocument/2006/relationships/hyperlink" Target="https://confluence.desy.de/display/LUXE/Gamma+Beam+Profiler"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google.com/url?sa=t&amp;rct=j&amp;q=&amp;esrc=s&amp;source=web&amp;cd=&amp;cad=rja&amp;uact=8&amp;ved=2ahUKEwizo6rsvIHzAhVZhf0HHTtpB1UQFnoECAcQAQ&amp;url=https%3A%2F%2Findico.cern.ch%2Fevent%2F818956%2Fcontributions%2F3555298%2Fattachments%2F1911876%2F3159455%2FLEW_sem1.pdf&amp;usg=AOvVaw04xRUlzDt5AdeUUAguYAvX" TargetMode="External"/><Relationship Id="rId2" Type="http://schemas.openxmlformats.org/officeDocument/2006/relationships/hyperlink" Target="https://inis.iaea.org/search/search.aspx?orig_q=RN:50004955" TargetMode="External"/><Relationship Id="rId1" Type="http://schemas.openxmlformats.org/officeDocument/2006/relationships/slideLayout" Target="../slideLayouts/slideLayout13.xml"/><Relationship Id="rId4" Type="http://schemas.openxmlformats.org/officeDocument/2006/relationships/image" Target="../media/image33.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hyperlink" Target="https://www.dropbox.com/s/55sp91doia95e3d/LUXE_GBP-project-description-ELBE.pdf?dl=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E444B-BF21-8544-AB3E-75603067E416}"/>
              </a:ext>
            </a:extLst>
          </p:cNvPr>
          <p:cNvSpPr>
            <a:spLocks noGrp="1"/>
          </p:cNvSpPr>
          <p:nvPr>
            <p:ph type="ctrTitle"/>
          </p:nvPr>
        </p:nvSpPr>
        <p:spPr/>
        <p:txBody>
          <a:bodyPr/>
          <a:lstStyle/>
          <a:p>
            <a:r>
              <a:rPr lang="it-IT" dirty="0"/>
              <a:t>GBP Report</a:t>
            </a:r>
          </a:p>
        </p:txBody>
      </p:sp>
      <p:sp>
        <p:nvSpPr>
          <p:cNvPr id="3" name="Subtitle 2">
            <a:extLst>
              <a:ext uri="{FF2B5EF4-FFF2-40B4-BE49-F238E27FC236}">
                <a16:creationId xmlns:a16="http://schemas.microsoft.com/office/drawing/2014/main" id="{5D786A40-71CF-AA41-A934-62C2A118A97E}"/>
              </a:ext>
            </a:extLst>
          </p:cNvPr>
          <p:cNvSpPr>
            <a:spLocks noGrp="1"/>
          </p:cNvSpPr>
          <p:nvPr>
            <p:ph type="subTitle" idx="1"/>
          </p:nvPr>
        </p:nvSpPr>
        <p:spPr/>
        <p:txBody>
          <a:bodyPr/>
          <a:lstStyle/>
          <a:p>
            <a:r>
              <a:rPr lang="it-IT" dirty="0"/>
              <a:t>M. Bruschi (INFN Bologna)</a:t>
            </a:r>
          </a:p>
        </p:txBody>
      </p:sp>
      <p:sp>
        <p:nvSpPr>
          <p:cNvPr id="4" name="Slide Number Placeholder 3">
            <a:extLst>
              <a:ext uri="{FF2B5EF4-FFF2-40B4-BE49-F238E27FC236}">
                <a16:creationId xmlns:a16="http://schemas.microsoft.com/office/drawing/2014/main" id="{198C106A-1EA4-3848-8F70-D2641760A64A}"/>
              </a:ext>
            </a:extLst>
          </p:cNvPr>
          <p:cNvSpPr>
            <a:spLocks noGrp="1"/>
          </p:cNvSpPr>
          <p:nvPr>
            <p:ph type="sldNum" sz="quarter" idx="12"/>
          </p:nvPr>
        </p:nvSpPr>
        <p:spPr/>
        <p:txBody>
          <a:bodyPr/>
          <a:lstStyle/>
          <a:p>
            <a:fld id="{14B42ABB-72DD-7540-BBF7-C14A5FE90D19}" type="slidenum">
              <a:rPr lang="it-IT" smtClean="0"/>
              <a:t>1</a:t>
            </a:fld>
            <a:endParaRPr lang="it-IT"/>
          </a:p>
        </p:txBody>
      </p:sp>
    </p:spTree>
    <p:extLst>
      <p:ext uri="{BB962C8B-B14F-4D97-AF65-F5344CB8AC3E}">
        <p14:creationId xmlns:p14="http://schemas.microsoft.com/office/powerpoint/2010/main" val="1199531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9E277-A923-6744-A721-5290CBEF674C}"/>
              </a:ext>
            </a:extLst>
          </p:cNvPr>
          <p:cNvSpPr>
            <a:spLocks noGrp="1"/>
          </p:cNvSpPr>
          <p:nvPr>
            <p:ph type="title"/>
          </p:nvPr>
        </p:nvSpPr>
        <p:spPr/>
        <p:txBody>
          <a:bodyPr/>
          <a:lstStyle/>
          <a:p>
            <a:r>
              <a:rPr lang="it-IT" dirty="0"/>
              <a:t>Info for LUXE – </a:t>
            </a:r>
            <a:r>
              <a:rPr lang="it-IT" dirty="0" err="1"/>
              <a:t>Stability</a:t>
            </a:r>
            <a:r>
              <a:rPr lang="it-IT" dirty="0"/>
              <a:t> monitor </a:t>
            </a:r>
            <a:br>
              <a:rPr lang="it-IT" dirty="0"/>
            </a:br>
            <a:r>
              <a:rPr lang="it-IT" dirty="0"/>
              <a:t>(relative </a:t>
            </a:r>
            <a:r>
              <a:rPr lang="it-IT" dirty="0" err="1"/>
              <a:t>measurements</a:t>
            </a:r>
            <a:r>
              <a:rPr lang="it-IT" dirty="0"/>
              <a:t>)</a:t>
            </a:r>
          </a:p>
        </p:txBody>
      </p:sp>
      <p:sp>
        <p:nvSpPr>
          <p:cNvPr id="3" name="Content Placeholder 2">
            <a:extLst>
              <a:ext uri="{FF2B5EF4-FFF2-40B4-BE49-F238E27FC236}">
                <a16:creationId xmlns:a16="http://schemas.microsoft.com/office/drawing/2014/main" id="{95C5C69C-AD4C-B34C-9A76-B2268B6DCA06}"/>
              </a:ext>
            </a:extLst>
          </p:cNvPr>
          <p:cNvSpPr>
            <a:spLocks noGrp="1"/>
          </p:cNvSpPr>
          <p:nvPr>
            <p:ph idx="1"/>
          </p:nvPr>
        </p:nvSpPr>
        <p:spPr/>
        <p:txBody>
          <a:bodyPr/>
          <a:lstStyle/>
          <a:p>
            <a:r>
              <a:rPr lang="it-IT" dirty="0"/>
              <a:t>GBP can be a precise </a:t>
            </a:r>
            <a:r>
              <a:rPr lang="it-IT" dirty="0" err="1"/>
              <a:t>shot</a:t>
            </a:r>
            <a:r>
              <a:rPr lang="it-IT" dirty="0"/>
              <a:t> by </a:t>
            </a:r>
            <a:r>
              <a:rPr lang="it-IT" dirty="0" err="1"/>
              <a:t>shot</a:t>
            </a:r>
            <a:r>
              <a:rPr lang="it-IT" dirty="0"/>
              <a:t> </a:t>
            </a:r>
            <a:r>
              <a:rPr lang="it-IT" dirty="0" err="1"/>
              <a:t>stability</a:t>
            </a:r>
            <a:r>
              <a:rPr lang="it-IT" dirty="0"/>
              <a:t> monitor</a:t>
            </a:r>
          </a:p>
          <a:p>
            <a:endParaRPr lang="it-IT" dirty="0"/>
          </a:p>
          <a:p>
            <a:r>
              <a:rPr lang="it-IT" dirty="0" err="1"/>
              <a:t>Provide</a:t>
            </a:r>
            <a:r>
              <a:rPr lang="it-IT" dirty="0"/>
              <a:t>, for </a:t>
            </a:r>
            <a:r>
              <a:rPr lang="it-IT" dirty="0" err="1"/>
              <a:t>instance</a:t>
            </a:r>
            <a:r>
              <a:rPr lang="it-IT" dirty="0"/>
              <a:t>, 2D plots </a:t>
            </a:r>
            <a:r>
              <a:rPr lang="it-IT" dirty="0" err="1"/>
              <a:t>containing</a:t>
            </a:r>
            <a:endParaRPr lang="it-IT" dirty="0"/>
          </a:p>
          <a:p>
            <a:pPr lvl="1"/>
            <a:r>
              <a:rPr lang="it-IT" dirty="0"/>
              <a:t>A</a:t>
            </a:r>
            <a:r>
              <a:rPr lang="it-IT" baseline="-25000" dirty="0"/>
              <a:t>Y</a:t>
            </a:r>
            <a:r>
              <a:rPr lang="it-IT" dirty="0"/>
              <a:t> vs A</a:t>
            </a:r>
            <a:r>
              <a:rPr lang="it-IT" baseline="-25000" dirty="0"/>
              <a:t>X</a:t>
            </a:r>
          </a:p>
          <a:p>
            <a:pPr lvl="1"/>
            <a:r>
              <a:rPr lang="it-IT" dirty="0"/>
              <a:t>M</a:t>
            </a:r>
            <a:r>
              <a:rPr lang="it-IT" baseline="-25000" dirty="0"/>
              <a:t>Y</a:t>
            </a:r>
            <a:r>
              <a:rPr lang="it-IT" dirty="0"/>
              <a:t> vs M</a:t>
            </a:r>
            <a:r>
              <a:rPr lang="it-IT" baseline="-25000" dirty="0"/>
              <a:t>X</a:t>
            </a:r>
          </a:p>
          <a:p>
            <a:pPr lvl="1"/>
            <a:r>
              <a:rPr lang="it-IT" dirty="0" err="1">
                <a:latin typeface="Symbol" pitchFamily="2" charset="2"/>
              </a:rPr>
              <a:t>s</a:t>
            </a:r>
            <a:r>
              <a:rPr lang="it-IT" baseline="-25000" dirty="0" err="1"/>
              <a:t>Y</a:t>
            </a:r>
            <a:r>
              <a:rPr lang="it-IT" dirty="0"/>
              <a:t> vs </a:t>
            </a:r>
            <a:r>
              <a:rPr lang="it-IT" dirty="0" err="1">
                <a:latin typeface="Symbol" pitchFamily="2" charset="2"/>
              </a:rPr>
              <a:t>s</a:t>
            </a:r>
            <a:r>
              <a:rPr lang="it-IT" baseline="-25000" dirty="0" err="1"/>
              <a:t>X</a:t>
            </a:r>
            <a:endParaRPr lang="it-IT" baseline="-25000" dirty="0"/>
          </a:p>
          <a:p>
            <a:pPr lvl="1"/>
            <a:endParaRPr lang="it-IT" baseline="-25000" dirty="0"/>
          </a:p>
          <a:p>
            <a:r>
              <a:rPr lang="it-IT" dirty="0" err="1"/>
              <a:t>These</a:t>
            </a:r>
            <a:r>
              <a:rPr lang="it-IT" dirty="0"/>
              <a:t> </a:t>
            </a:r>
            <a:r>
              <a:rPr lang="it-IT" dirty="0" err="1"/>
              <a:t>type</a:t>
            </a:r>
            <a:r>
              <a:rPr lang="it-IT" dirty="0"/>
              <a:t> of plots </a:t>
            </a:r>
            <a:r>
              <a:rPr lang="it-IT" dirty="0" err="1"/>
              <a:t>will</a:t>
            </a:r>
            <a:r>
              <a:rPr lang="it-IT" dirty="0"/>
              <a:t> </a:t>
            </a:r>
            <a:r>
              <a:rPr lang="it-IT" dirty="0" err="1"/>
              <a:t>measure</a:t>
            </a:r>
            <a:r>
              <a:rPr lang="it-IT" dirty="0"/>
              <a:t> </a:t>
            </a:r>
            <a:r>
              <a:rPr lang="it-IT" dirty="0" err="1"/>
              <a:t>precisely</a:t>
            </a:r>
            <a:r>
              <a:rPr lang="it-IT" dirty="0"/>
              <a:t> (~1% </a:t>
            </a:r>
            <a:r>
              <a:rPr lang="it-IT" dirty="0" err="1"/>
              <a:t>level</a:t>
            </a:r>
            <a:r>
              <a:rPr lang="it-IT" dirty="0"/>
              <a:t>) the </a:t>
            </a:r>
            <a:r>
              <a:rPr lang="it-IT" dirty="0" err="1"/>
              <a:t>beam</a:t>
            </a:r>
            <a:r>
              <a:rPr lang="it-IT" dirty="0"/>
              <a:t> </a:t>
            </a:r>
            <a:r>
              <a:rPr lang="it-IT" dirty="0" err="1"/>
              <a:t>conditions</a:t>
            </a:r>
            <a:r>
              <a:rPr lang="it-IT" dirty="0"/>
              <a:t> and </a:t>
            </a:r>
            <a:r>
              <a:rPr lang="it-IT" dirty="0" err="1"/>
              <a:t>stability</a:t>
            </a:r>
            <a:r>
              <a:rPr lang="it-IT" dirty="0"/>
              <a:t> </a:t>
            </a:r>
            <a:r>
              <a:rPr lang="it-IT" dirty="0" err="1"/>
              <a:t>at</a:t>
            </a:r>
            <a:r>
              <a:rPr lang="it-IT" dirty="0"/>
              <a:t> the IP </a:t>
            </a:r>
          </a:p>
          <a:p>
            <a:pPr lvl="1"/>
            <a:r>
              <a:rPr lang="it-IT" dirty="0" err="1"/>
              <a:t>Unique</a:t>
            </a:r>
            <a:r>
              <a:rPr lang="it-IT" dirty="0"/>
              <a:t> </a:t>
            </a:r>
            <a:r>
              <a:rPr lang="it-IT" dirty="0" err="1"/>
              <a:t>measure</a:t>
            </a:r>
            <a:r>
              <a:rPr lang="it-IT" dirty="0"/>
              <a:t> </a:t>
            </a:r>
            <a:r>
              <a:rPr lang="it-IT" dirty="0" err="1"/>
              <a:t>provided</a:t>
            </a:r>
            <a:r>
              <a:rPr lang="it-IT" dirty="0"/>
              <a:t> by GBP </a:t>
            </a:r>
            <a:r>
              <a:rPr lang="it-IT" dirty="0" err="1"/>
              <a:t>amongst</a:t>
            </a:r>
            <a:r>
              <a:rPr lang="it-IT" dirty="0"/>
              <a:t> </a:t>
            </a:r>
            <a:r>
              <a:rPr lang="it-IT" dirty="0" err="1"/>
              <a:t>all</a:t>
            </a:r>
            <a:r>
              <a:rPr lang="it-IT" dirty="0"/>
              <a:t> the LUXE detectors</a:t>
            </a:r>
          </a:p>
          <a:p>
            <a:pPr lvl="1"/>
            <a:endParaRPr lang="it-IT" dirty="0"/>
          </a:p>
        </p:txBody>
      </p:sp>
      <p:sp>
        <p:nvSpPr>
          <p:cNvPr id="4" name="Slide Number Placeholder 3">
            <a:extLst>
              <a:ext uri="{FF2B5EF4-FFF2-40B4-BE49-F238E27FC236}">
                <a16:creationId xmlns:a16="http://schemas.microsoft.com/office/drawing/2014/main" id="{AA149E2F-B7AD-7049-AB0F-F2EF7D967E9B}"/>
              </a:ext>
            </a:extLst>
          </p:cNvPr>
          <p:cNvSpPr>
            <a:spLocks noGrp="1"/>
          </p:cNvSpPr>
          <p:nvPr>
            <p:ph type="sldNum" sz="quarter" idx="12"/>
          </p:nvPr>
        </p:nvSpPr>
        <p:spPr/>
        <p:txBody>
          <a:bodyPr/>
          <a:lstStyle/>
          <a:p>
            <a:fld id="{14B42ABB-72DD-7540-BBF7-C14A5FE90D19}" type="slidenum">
              <a:rPr lang="it-IT" smtClean="0"/>
              <a:t>10</a:t>
            </a:fld>
            <a:endParaRPr lang="it-IT"/>
          </a:p>
        </p:txBody>
      </p:sp>
    </p:spTree>
    <p:extLst>
      <p:ext uri="{BB962C8B-B14F-4D97-AF65-F5344CB8AC3E}">
        <p14:creationId xmlns:p14="http://schemas.microsoft.com/office/powerpoint/2010/main" val="1036875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1416F-279B-E24F-B888-B18BD1759745}"/>
              </a:ext>
            </a:extLst>
          </p:cNvPr>
          <p:cNvSpPr>
            <a:spLocks noGrp="1"/>
          </p:cNvSpPr>
          <p:nvPr>
            <p:ph type="title"/>
          </p:nvPr>
        </p:nvSpPr>
        <p:spPr>
          <a:xfrm>
            <a:off x="767861" y="-11835"/>
            <a:ext cx="10515600" cy="1325563"/>
          </a:xfrm>
        </p:spPr>
        <p:txBody>
          <a:bodyPr/>
          <a:lstStyle/>
          <a:p>
            <a:r>
              <a:rPr lang="it-IT" dirty="0"/>
              <a:t>Info for LUXE – </a:t>
            </a:r>
            <a:r>
              <a:rPr lang="it-IT" dirty="0">
                <a:latin typeface="Symbol" pitchFamily="2" charset="2"/>
              </a:rPr>
              <a:t>x</a:t>
            </a:r>
            <a:r>
              <a:rPr lang="it-IT" dirty="0"/>
              <a:t> </a:t>
            </a:r>
            <a:r>
              <a:rPr lang="it-IT" dirty="0" err="1"/>
              <a:t>measurement</a:t>
            </a:r>
            <a:br>
              <a:rPr lang="it-IT" dirty="0"/>
            </a:br>
            <a:r>
              <a:rPr lang="it-IT" dirty="0"/>
              <a:t>(</a:t>
            </a:r>
            <a:r>
              <a:rPr lang="it-IT" dirty="0" err="1"/>
              <a:t>absolute</a:t>
            </a:r>
            <a:r>
              <a:rPr lang="it-IT" dirty="0"/>
              <a:t> </a:t>
            </a:r>
            <a:r>
              <a:rPr lang="it-IT" dirty="0" err="1"/>
              <a:t>measurement</a:t>
            </a:r>
            <a:r>
              <a:rPr lang="it-IT" dirty="0"/>
              <a:t>)</a:t>
            </a:r>
          </a:p>
        </p:txBody>
      </p:sp>
      <p:sp>
        <p:nvSpPr>
          <p:cNvPr id="3" name="Content Placeholder 2">
            <a:extLst>
              <a:ext uri="{FF2B5EF4-FFF2-40B4-BE49-F238E27FC236}">
                <a16:creationId xmlns:a16="http://schemas.microsoft.com/office/drawing/2014/main" id="{335A8D29-1E1E-C54D-9512-E68A4A58133E}"/>
              </a:ext>
            </a:extLst>
          </p:cNvPr>
          <p:cNvSpPr>
            <a:spLocks noGrp="1"/>
          </p:cNvSpPr>
          <p:nvPr>
            <p:ph idx="1"/>
          </p:nvPr>
        </p:nvSpPr>
        <p:spPr>
          <a:xfrm>
            <a:off x="686581" y="1313728"/>
            <a:ext cx="10515600" cy="4709904"/>
          </a:xfrm>
        </p:spPr>
        <p:txBody>
          <a:bodyPr>
            <a:normAutofit lnSpcReduction="10000"/>
          </a:bodyPr>
          <a:lstStyle/>
          <a:p>
            <a:r>
              <a:rPr lang="it-IT" dirty="0"/>
              <a:t>MC </a:t>
            </a:r>
            <a:r>
              <a:rPr lang="it-IT" dirty="0" err="1"/>
              <a:t>simulation</a:t>
            </a:r>
            <a:r>
              <a:rPr lang="it-IT" dirty="0"/>
              <a:t> </a:t>
            </a:r>
            <a:r>
              <a:rPr lang="it-IT" dirty="0" err="1"/>
              <a:t>presently</a:t>
            </a:r>
            <a:r>
              <a:rPr lang="it-IT" dirty="0"/>
              <a:t> </a:t>
            </a:r>
            <a:r>
              <a:rPr lang="it-IT" dirty="0" err="1"/>
              <a:t>available</a:t>
            </a:r>
            <a:r>
              <a:rPr lang="it-IT" dirty="0"/>
              <a:t> </a:t>
            </a:r>
            <a:r>
              <a:rPr lang="it-IT" dirty="0" err="1"/>
              <a:t>only</a:t>
            </a:r>
            <a:r>
              <a:rPr lang="it-IT" dirty="0"/>
              <a:t> for </a:t>
            </a:r>
            <a:r>
              <a:rPr lang="it-IT" dirty="0">
                <a:latin typeface="Symbol" pitchFamily="2" charset="2"/>
              </a:rPr>
              <a:t>x</a:t>
            </a:r>
            <a:r>
              <a:rPr lang="it-IT" dirty="0"/>
              <a:t>&gt;&gt;1 (LCF </a:t>
            </a:r>
            <a:r>
              <a:rPr lang="it-IT" dirty="0" err="1"/>
              <a:t>Approximation</a:t>
            </a:r>
            <a:r>
              <a:rPr lang="it-IT" dirty="0"/>
              <a:t>)</a:t>
            </a:r>
          </a:p>
          <a:p>
            <a:pPr lvl="1"/>
            <a:r>
              <a:rPr lang="it-IT" dirty="0" err="1"/>
              <a:t>Thanks</a:t>
            </a:r>
            <a:r>
              <a:rPr lang="it-IT" dirty="0"/>
              <a:t> to Tom for </a:t>
            </a:r>
            <a:r>
              <a:rPr lang="it-IT" dirty="0" err="1"/>
              <a:t>having</a:t>
            </a:r>
            <a:r>
              <a:rPr lang="it-IT" dirty="0"/>
              <a:t> </a:t>
            </a:r>
            <a:r>
              <a:rPr lang="it-IT" dirty="0" err="1"/>
              <a:t>provided</a:t>
            </a:r>
            <a:r>
              <a:rPr lang="it-IT" dirty="0"/>
              <a:t> </a:t>
            </a:r>
            <a:r>
              <a:rPr lang="it-IT" dirty="0" err="1"/>
              <a:t>quickly</a:t>
            </a:r>
            <a:r>
              <a:rPr lang="it-IT" dirty="0"/>
              <a:t> MC </a:t>
            </a:r>
            <a:r>
              <a:rPr lang="it-IT" dirty="0" err="1"/>
              <a:t>samples</a:t>
            </a:r>
            <a:r>
              <a:rPr lang="it-IT" dirty="0"/>
              <a:t> </a:t>
            </a:r>
            <a:r>
              <a:rPr lang="it-IT" dirty="0" err="1"/>
              <a:t>usable</a:t>
            </a:r>
            <a:r>
              <a:rPr lang="it-IT" dirty="0"/>
              <a:t> for the </a:t>
            </a:r>
            <a:r>
              <a:rPr lang="it-IT" dirty="0" err="1"/>
              <a:t>technical</a:t>
            </a:r>
            <a:r>
              <a:rPr lang="it-IT" dirty="0"/>
              <a:t> note</a:t>
            </a:r>
          </a:p>
          <a:p>
            <a:pPr lvl="1"/>
            <a:r>
              <a:rPr lang="it-IT" dirty="0" err="1"/>
              <a:t>improvements</a:t>
            </a:r>
            <a:r>
              <a:rPr lang="it-IT" dirty="0"/>
              <a:t> in </a:t>
            </a:r>
            <a:r>
              <a:rPr lang="it-IT" dirty="0" err="1"/>
              <a:t>modelling</a:t>
            </a:r>
            <a:r>
              <a:rPr lang="it-IT" dirty="0"/>
              <a:t> </a:t>
            </a:r>
            <a:r>
              <a:rPr lang="it-IT" dirty="0" err="1"/>
              <a:t>ongoing</a:t>
            </a:r>
            <a:r>
              <a:rPr lang="it-IT" dirty="0"/>
              <a:t>, ready in a </a:t>
            </a:r>
            <a:r>
              <a:rPr lang="it-IT" dirty="0" err="1"/>
              <a:t>couple</a:t>
            </a:r>
            <a:r>
              <a:rPr lang="it-IT" dirty="0"/>
              <a:t> of </a:t>
            </a:r>
            <a:r>
              <a:rPr lang="it-IT" dirty="0" err="1"/>
              <a:t>months</a:t>
            </a:r>
            <a:endParaRPr lang="it-IT" dirty="0"/>
          </a:p>
          <a:p>
            <a:r>
              <a:rPr lang="it-IT" dirty="0"/>
              <a:t>Ratio </a:t>
            </a:r>
            <a:r>
              <a:rPr lang="it-IT" dirty="0" err="1">
                <a:latin typeface="Symbol" pitchFamily="2" charset="2"/>
              </a:rPr>
              <a:t>s</a:t>
            </a:r>
            <a:r>
              <a:rPr lang="it-IT" baseline="-25000" dirty="0">
                <a:latin typeface="Symbol" pitchFamily="2" charset="2"/>
              </a:rPr>
              <a:t>∥</a:t>
            </a:r>
            <a:r>
              <a:rPr lang="it-IT" dirty="0"/>
              <a:t>/</a:t>
            </a:r>
            <a:r>
              <a:rPr lang="it-IT" dirty="0" err="1">
                <a:latin typeface="Symbol" pitchFamily="2" charset="2"/>
              </a:rPr>
              <a:t>s</a:t>
            </a:r>
            <a:r>
              <a:rPr lang="it-IT" baseline="-25000" dirty="0"/>
              <a:t>⟂</a:t>
            </a:r>
            <a:r>
              <a:rPr lang="it-IT" dirty="0"/>
              <a:t> ~ </a:t>
            </a:r>
            <a:r>
              <a:rPr lang="it-IT" dirty="0">
                <a:latin typeface="Symbol" pitchFamily="2" charset="2"/>
              </a:rPr>
              <a:t>x (</a:t>
            </a:r>
            <a:r>
              <a:rPr lang="it-IT" dirty="0" err="1"/>
              <a:t>proposed</a:t>
            </a:r>
            <a:r>
              <a:rPr lang="it-IT" dirty="0"/>
              <a:t> in CDR</a:t>
            </a:r>
            <a:r>
              <a:rPr lang="it-IT" dirty="0">
                <a:latin typeface="Symbol" pitchFamily="2" charset="2"/>
              </a:rPr>
              <a:t>)</a:t>
            </a:r>
          </a:p>
          <a:p>
            <a:pPr lvl="1"/>
            <a:r>
              <a:rPr lang="it-IT" dirty="0" err="1"/>
              <a:t>it</a:t>
            </a:r>
            <a:r>
              <a:rPr lang="it-IT" dirty="0"/>
              <a:t> </a:t>
            </a:r>
            <a:r>
              <a:rPr lang="it-IT" dirty="0" err="1"/>
              <a:t>is</a:t>
            </a:r>
            <a:r>
              <a:rPr lang="it-IT" dirty="0"/>
              <a:t> </a:t>
            </a:r>
            <a:r>
              <a:rPr lang="it-IT" dirty="0" err="1"/>
              <a:t>applicable</a:t>
            </a:r>
            <a:r>
              <a:rPr lang="it-IT" dirty="0"/>
              <a:t> with </a:t>
            </a:r>
            <a:r>
              <a:rPr lang="it-IT" dirty="0" err="1"/>
              <a:t>lower</a:t>
            </a:r>
            <a:r>
              <a:rPr lang="it-IT" dirty="0"/>
              <a:t> electron </a:t>
            </a:r>
            <a:r>
              <a:rPr lang="it-IT" dirty="0" err="1"/>
              <a:t>energies</a:t>
            </a:r>
            <a:endParaRPr lang="it-IT" dirty="0"/>
          </a:p>
          <a:p>
            <a:pPr lvl="1"/>
            <a:r>
              <a:rPr lang="it-IT" dirty="0" err="1"/>
              <a:t>Present</a:t>
            </a:r>
            <a:r>
              <a:rPr lang="it-IT" dirty="0"/>
              <a:t> MC </a:t>
            </a:r>
            <a:r>
              <a:rPr lang="it-IT" dirty="0" err="1"/>
              <a:t>simulation</a:t>
            </a:r>
            <a:r>
              <a:rPr lang="it-IT" dirty="0"/>
              <a:t> </a:t>
            </a:r>
            <a:r>
              <a:rPr lang="it-IT" dirty="0" err="1"/>
              <a:t>give</a:t>
            </a:r>
            <a:r>
              <a:rPr lang="it-IT" dirty="0"/>
              <a:t> </a:t>
            </a:r>
            <a:r>
              <a:rPr lang="it-IT" dirty="0" err="1"/>
              <a:t>other</a:t>
            </a:r>
            <a:r>
              <a:rPr lang="it-IT" dirty="0"/>
              <a:t> </a:t>
            </a:r>
            <a:r>
              <a:rPr lang="it-IT" dirty="0" err="1"/>
              <a:t>hints</a:t>
            </a:r>
            <a:endParaRPr lang="it-IT" dirty="0"/>
          </a:p>
          <a:p>
            <a:r>
              <a:rPr lang="en-US" sz="2400" dirty="0">
                <a:ea typeface="Baskerville" panose="02020502070401020303" pitchFamily="18" charset="0"/>
              </a:rPr>
              <a:t>A model-independent method of extracting a</a:t>
            </a:r>
            <a:r>
              <a:rPr lang="en-US" sz="2400" baseline="-25000" dirty="0">
                <a:ea typeface="Baskerville" panose="02020502070401020303" pitchFamily="18" charset="0"/>
              </a:rPr>
              <a:t>0</a:t>
            </a:r>
            <a:r>
              <a:rPr lang="en-US" sz="2400" dirty="0">
                <a:ea typeface="Baskerville" panose="02020502070401020303" pitchFamily="18" charset="0"/>
              </a:rPr>
              <a:t> has been proposed by Tom and others</a:t>
            </a:r>
          </a:p>
          <a:p>
            <a:endParaRPr lang="en-US" sz="2400" dirty="0">
              <a:ea typeface="Baskerville" panose="02020502070401020303" pitchFamily="18" charset="0"/>
            </a:endParaRPr>
          </a:p>
          <a:p>
            <a:pPr marL="457200" lvl="1" indent="0">
              <a:buNone/>
            </a:pPr>
            <a:endParaRPr lang="en-US" sz="2000" dirty="0">
              <a:ea typeface="Baskerville" panose="02020502070401020303" pitchFamily="18" charset="0"/>
            </a:endParaRPr>
          </a:p>
          <a:p>
            <a:pPr marL="0" indent="0">
              <a:buNone/>
            </a:pPr>
            <a:r>
              <a:rPr lang="it-IT" dirty="0"/>
              <a:t> </a:t>
            </a:r>
          </a:p>
          <a:p>
            <a:endParaRPr lang="it-IT" dirty="0"/>
          </a:p>
          <a:p>
            <a:endParaRPr lang="it-IT" dirty="0"/>
          </a:p>
          <a:p>
            <a:endParaRPr lang="it-IT" dirty="0"/>
          </a:p>
        </p:txBody>
      </p:sp>
      <p:sp>
        <p:nvSpPr>
          <p:cNvPr id="4" name="Slide Number Placeholder 3">
            <a:extLst>
              <a:ext uri="{FF2B5EF4-FFF2-40B4-BE49-F238E27FC236}">
                <a16:creationId xmlns:a16="http://schemas.microsoft.com/office/drawing/2014/main" id="{0AA9DBE2-7EDD-8845-8681-B8271B3F90D3}"/>
              </a:ext>
            </a:extLst>
          </p:cNvPr>
          <p:cNvSpPr>
            <a:spLocks noGrp="1"/>
          </p:cNvSpPr>
          <p:nvPr>
            <p:ph type="sldNum" sz="quarter" idx="12"/>
          </p:nvPr>
        </p:nvSpPr>
        <p:spPr/>
        <p:txBody>
          <a:bodyPr/>
          <a:lstStyle/>
          <a:p>
            <a:fld id="{14B42ABB-72DD-7540-BBF7-C14A5FE90D19}" type="slidenum">
              <a:rPr lang="it-IT" smtClean="0"/>
              <a:t>11</a:t>
            </a:fld>
            <a:endParaRPr lang="it-IT"/>
          </a:p>
        </p:txBody>
      </p:sp>
      <p:pic>
        <p:nvPicPr>
          <p:cNvPr id="5" name="Picture 4">
            <a:extLst>
              <a:ext uri="{FF2B5EF4-FFF2-40B4-BE49-F238E27FC236}">
                <a16:creationId xmlns:a16="http://schemas.microsoft.com/office/drawing/2014/main" id="{060768F4-9D2B-584E-B3EA-08254B121D43}"/>
              </a:ext>
            </a:extLst>
          </p:cNvPr>
          <p:cNvPicPr>
            <a:picLocks noChangeAspect="1"/>
          </p:cNvPicPr>
          <p:nvPr/>
        </p:nvPicPr>
        <p:blipFill>
          <a:blip r:embed="rId2"/>
          <a:stretch>
            <a:fillRect/>
          </a:stretch>
        </p:blipFill>
        <p:spPr>
          <a:xfrm>
            <a:off x="2488991" y="4275694"/>
            <a:ext cx="4813300" cy="762000"/>
          </a:xfrm>
          <a:prstGeom prst="rect">
            <a:avLst/>
          </a:prstGeom>
        </p:spPr>
      </p:pic>
      <p:pic>
        <p:nvPicPr>
          <p:cNvPr id="6" name="Picture 5">
            <a:extLst>
              <a:ext uri="{FF2B5EF4-FFF2-40B4-BE49-F238E27FC236}">
                <a16:creationId xmlns:a16="http://schemas.microsoft.com/office/drawing/2014/main" id="{1989E257-BEA2-314D-8C47-39D4FFDAEB72}"/>
              </a:ext>
            </a:extLst>
          </p:cNvPr>
          <p:cNvPicPr>
            <a:picLocks noChangeAspect="1"/>
          </p:cNvPicPr>
          <p:nvPr/>
        </p:nvPicPr>
        <p:blipFill>
          <a:blip r:embed="rId3"/>
          <a:stretch>
            <a:fillRect/>
          </a:stretch>
        </p:blipFill>
        <p:spPr>
          <a:xfrm>
            <a:off x="3411220" y="4989792"/>
            <a:ext cx="4545988" cy="1293255"/>
          </a:xfrm>
          <a:prstGeom prst="rect">
            <a:avLst/>
          </a:prstGeom>
        </p:spPr>
      </p:pic>
      <p:pic>
        <p:nvPicPr>
          <p:cNvPr id="7" name="Picture 6" descr="xi squared equals k open parentheses sigma subscript parallel to superscript 2 minus sigma subscript perpendicular superscript 2 close parentheses" title="{&quot;mathml&quot;:&quot;&lt;math xmlns=\&quot;http://www.w3.org/1998/Math/MathML\&quot;&gt;&lt;msup&gt;&lt;mi&gt;&amp;#x3BE;&lt;/mi&gt;&lt;mn&gt;2&lt;/mn&gt;&lt;/msup&gt;&lt;mo&gt;=&lt;/mo&gt;&lt;mi&gt;k&lt;/mi&gt;&lt;mfenced&gt;&lt;mrow&gt;&lt;msubsup&gt;&lt;mi&gt;&amp;#x3C3;&lt;/mi&gt;&lt;mo&gt;&amp;#x2225;&lt;/mo&gt;&lt;mn&gt;2&lt;/mn&gt;&lt;/msubsup&gt;&lt;mo&gt;-&lt;/mo&gt;&lt;msubsup&gt;&lt;mi&gt;&amp;#x3C3;&lt;/mi&gt;&lt;mo&gt;&amp;#x22A5;&lt;/mo&gt;&lt;mn&gt;2&lt;/mn&gt;&lt;/msubsup&gt;&lt;/mrow&gt;&lt;/mfenced&gt;&lt;/math&gt;&quot;}">
            <a:extLst>
              <a:ext uri="{FF2B5EF4-FFF2-40B4-BE49-F238E27FC236}">
                <a16:creationId xmlns:a16="http://schemas.microsoft.com/office/drawing/2014/main" id="{636C1B63-8DA0-F941-AD6F-C5E3FAB1DF73}"/>
              </a:ext>
            </a:extLst>
          </p:cNvPr>
          <p:cNvPicPr/>
          <p:nvPr/>
        </p:nvPicPr>
        <p:blipFill>
          <a:blip r:embed="rId4">
            <a:extLst>
              <a:ext uri="{28A0092B-C50C-407E-A947-70E740481C1C}">
                <a14:useLocalDpi xmlns:a14="http://schemas.microsoft.com/office/drawing/2010/main" val="0"/>
              </a:ext>
            </a:extLst>
          </a:blip>
          <a:stretch>
            <a:fillRect/>
          </a:stretch>
        </p:blipFill>
        <p:spPr>
          <a:xfrm>
            <a:off x="8265428" y="4251704"/>
            <a:ext cx="2680924" cy="612187"/>
          </a:xfrm>
          <a:prstGeom prst="rect">
            <a:avLst/>
          </a:prstGeom>
        </p:spPr>
      </p:pic>
      <p:cxnSp>
        <p:nvCxnSpPr>
          <p:cNvPr id="9" name="Straight Arrow Connector 8">
            <a:extLst>
              <a:ext uri="{FF2B5EF4-FFF2-40B4-BE49-F238E27FC236}">
                <a16:creationId xmlns:a16="http://schemas.microsoft.com/office/drawing/2014/main" id="{E3290A03-92F7-8747-B391-85A7A547EED2}"/>
              </a:ext>
            </a:extLst>
          </p:cNvPr>
          <p:cNvCxnSpPr/>
          <p:nvPr/>
        </p:nvCxnSpPr>
        <p:spPr>
          <a:xfrm>
            <a:off x="7425369" y="4377203"/>
            <a:ext cx="50295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92B210A-2621-CC4C-A7F7-142ACC0F585F}"/>
              </a:ext>
            </a:extLst>
          </p:cNvPr>
          <p:cNvCxnSpPr>
            <a:cxnSpLocks/>
          </p:cNvCxnSpPr>
          <p:nvPr/>
        </p:nvCxnSpPr>
        <p:spPr>
          <a:xfrm flipH="1">
            <a:off x="7534314" y="4787314"/>
            <a:ext cx="1076286" cy="31349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CD440412-E3F3-C849-91F3-EEBE5838305C}"/>
              </a:ext>
            </a:extLst>
          </p:cNvPr>
          <p:cNvSpPr/>
          <p:nvPr/>
        </p:nvSpPr>
        <p:spPr>
          <a:xfrm>
            <a:off x="5750805" y="5442333"/>
            <a:ext cx="1926039" cy="91401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TextBox 14">
            <a:extLst>
              <a:ext uri="{FF2B5EF4-FFF2-40B4-BE49-F238E27FC236}">
                <a16:creationId xmlns:a16="http://schemas.microsoft.com/office/drawing/2014/main" id="{8EA33355-040C-DE40-AC2A-FC00FDA3D0FA}"/>
              </a:ext>
            </a:extLst>
          </p:cNvPr>
          <p:cNvSpPr txBox="1"/>
          <p:nvPr/>
        </p:nvSpPr>
        <p:spPr>
          <a:xfrm>
            <a:off x="91588" y="6423795"/>
            <a:ext cx="10852523" cy="369332"/>
          </a:xfrm>
          <a:prstGeom prst="rect">
            <a:avLst/>
          </a:prstGeom>
          <a:solidFill>
            <a:srgbClr val="FFFF00"/>
          </a:solidFill>
        </p:spPr>
        <p:txBody>
          <a:bodyPr wrap="none" rtlCol="0">
            <a:spAutoFit/>
          </a:bodyPr>
          <a:lstStyle/>
          <a:p>
            <a:r>
              <a:rPr lang="it-IT" dirty="0"/>
              <a:t>VERY DIFFICULT TO REACH d</a:t>
            </a:r>
            <a:r>
              <a:rPr lang="it-IT" dirty="0">
                <a:latin typeface="Symbol" pitchFamily="2" charset="2"/>
              </a:rPr>
              <a:t>x/x</a:t>
            </a:r>
            <a:r>
              <a:rPr lang="it-IT" dirty="0"/>
              <a:t>~2.5% with the </a:t>
            </a:r>
            <a:r>
              <a:rPr lang="it-IT" dirty="0" err="1"/>
              <a:t>latter</a:t>
            </a:r>
            <a:r>
              <a:rPr lang="it-IT" dirty="0"/>
              <a:t> </a:t>
            </a:r>
            <a:r>
              <a:rPr lang="it-IT" dirty="0" err="1"/>
              <a:t>approach</a:t>
            </a:r>
            <a:r>
              <a:rPr lang="it-IT" dirty="0"/>
              <a:t> (</a:t>
            </a:r>
            <a:r>
              <a:rPr lang="it-IT" dirty="0" err="1"/>
              <a:t>it</a:t>
            </a:r>
            <a:r>
              <a:rPr lang="it-IT" dirty="0"/>
              <a:t> </a:t>
            </a:r>
            <a:r>
              <a:rPr lang="it-IT" dirty="0" err="1"/>
              <a:t>needs</a:t>
            </a:r>
            <a:r>
              <a:rPr lang="it-IT" dirty="0"/>
              <a:t>, </a:t>
            </a:r>
            <a:r>
              <a:rPr lang="it-IT" dirty="0" err="1"/>
              <a:t>at</a:t>
            </a:r>
            <a:r>
              <a:rPr lang="it-IT" dirty="0"/>
              <a:t> </a:t>
            </a:r>
            <a:r>
              <a:rPr lang="it-IT" dirty="0" err="1"/>
              <a:t>least</a:t>
            </a:r>
            <a:r>
              <a:rPr lang="it-IT" dirty="0"/>
              <a:t>,  </a:t>
            </a:r>
            <a:r>
              <a:rPr lang="it-IT" dirty="0">
                <a:latin typeface="Symbol" pitchFamily="2" charset="2"/>
              </a:rPr>
              <a:t>x</a:t>
            </a:r>
            <a:r>
              <a:rPr lang="it-IT" dirty="0"/>
              <a:t>&gt;&gt;1): must be </a:t>
            </a:r>
            <a:r>
              <a:rPr lang="it-IT" dirty="0" err="1"/>
              <a:t>carefully</a:t>
            </a:r>
            <a:r>
              <a:rPr lang="it-IT" dirty="0"/>
              <a:t> </a:t>
            </a:r>
            <a:r>
              <a:rPr lang="it-IT" dirty="0" err="1"/>
              <a:t>studied</a:t>
            </a:r>
            <a:endParaRPr lang="it-IT" dirty="0"/>
          </a:p>
        </p:txBody>
      </p:sp>
    </p:spTree>
    <p:extLst>
      <p:ext uri="{BB962C8B-B14F-4D97-AF65-F5344CB8AC3E}">
        <p14:creationId xmlns:p14="http://schemas.microsoft.com/office/powerpoint/2010/main" val="1204021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BCEB0-6226-914E-A285-83677D8186E2}"/>
              </a:ext>
            </a:extLst>
          </p:cNvPr>
          <p:cNvSpPr>
            <a:spLocks noGrp="1"/>
          </p:cNvSpPr>
          <p:nvPr>
            <p:ph type="title"/>
          </p:nvPr>
        </p:nvSpPr>
        <p:spPr/>
        <p:txBody>
          <a:bodyPr/>
          <a:lstStyle/>
          <a:p>
            <a:r>
              <a:rPr lang="it-IT" dirty="0"/>
              <a:t>Info for LUXE – </a:t>
            </a:r>
            <a:r>
              <a:rPr lang="it-IT" dirty="0">
                <a:latin typeface="Symbol" pitchFamily="2" charset="2"/>
              </a:rPr>
              <a:t>x</a:t>
            </a:r>
            <a:r>
              <a:rPr lang="it-IT" dirty="0"/>
              <a:t> </a:t>
            </a:r>
            <a:r>
              <a:rPr lang="it-IT" dirty="0" err="1"/>
              <a:t>measurement</a:t>
            </a:r>
            <a:br>
              <a:rPr lang="it-IT" dirty="0"/>
            </a:br>
            <a:r>
              <a:rPr lang="it-IT" dirty="0"/>
              <a:t>(</a:t>
            </a:r>
            <a:r>
              <a:rPr lang="it-IT" dirty="0" err="1"/>
              <a:t>absolute</a:t>
            </a:r>
            <a:r>
              <a:rPr lang="it-IT" dirty="0"/>
              <a:t> </a:t>
            </a:r>
            <a:r>
              <a:rPr lang="it-IT" dirty="0" err="1"/>
              <a:t>measurement</a:t>
            </a:r>
            <a:r>
              <a:rPr lang="it-IT" dirty="0"/>
              <a:t>)</a:t>
            </a:r>
          </a:p>
        </p:txBody>
      </p:sp>
      <p:sp>
        <p:nvSpPr>
          <p:cNvPr id="3" name="Content Placeholder 2">
            <a:extLst>
              <a:ext uri="{FF2B5EF4-FFF2-40B4-BE49-F238E27FC236}">
                <a16:creationId xmlns:a16="http://schemas.microsoft.com/office/drawing/2014/main" id="{28EED4D7-523C-7848-89C2-3876CA2BE760}"/>
              </a:ext>
            </a:extLst>
          </p:cNvPr>
          <p:cNvSpPr>
            <a:spLocks noGrp="1"/>
          </p:cNvSpPr>
          <p:nvPr>
            <p:ph idx="1"/>
          </p:nvPr>
        </p:nvSpPr>
        <p:spPr/>
        <p:txBody>
          <a:bodyPr>
            <a:normAutofit fontScale="92500" lnSpcReduction="20000"/>
          </a:bodyPr>
          <a:lstStyle/>
          <a:p>
            <a:r>
              <a:rPr lang="it-IT" dirty="0"/>
              <a:t>GBP</a:t>
            </a:r>
          </a:p>
          <a:p>
            <a:pPr lvl="1"/>
            <a:r>
              <a:rPr lang="it-IT" dirty="0" err="1"/>
              <a:t>Amplitude</a:t>
            </a:r>
            <a:endParaRPr lang="it-IT" dirty="0"/>
          </a:p>
          <a:p>
            <a:pPr lvl="1"/>
            <a:r>
              <a:rPr lang="it-IT" dirty="0" err="1"/>
              <a:t>Mean</a:t>
            </a:r>
            <a:endParaRPr lang="it-IT" dirty="0"/>
          </a:p>
          <a:p>
            <a:pPr lvl="1"/>
            <a:r>
              <a:rPr lang="it-IT" dirty="0"/>
              <a:t>Sigma</a:t>
            </a:r>
          </a:p>
          <a:p>
            <a:r>
              <a:rPr lang="it-IT" dirty="0"/>
              <a:t>Laser</a:t>
            </a:r>
          </a:p>
          <a:p>
            <a:pPr lvl="1"/>
            <a:r>
              <a:rPr lang="it-IT" dirty="0">
                <a:latin typeface="Symbol" pitchFamily="2" charset="2"/>
              </a:rPr>
              <a:t>x </a:t>
            </a:r>
            <a:r>
              <a:rPr lang="it-IT" dirty="0"/>
              <a:t>(from 3D monitor)</a:t>
            </a:r>
          </a:p>
          <a:p>
            <a:r>
              <a:rPr lang="it-IT" dirty="0"/>
              <a:t>XFEL </a:t>
            </a:r>
            <a:r>
              <a:rPr lang="it-IT" dirty="0" err="1"/>
              <a:t>electrons</a:t>
            </a:r>
            <a:endParaRPr lang="it-IT" dirty="0"/>
          </a:p>
          <a:p>
            <a:pPr lvl="1"/>
            <a:r>
              <a:rPr lang="it-IT" dirty="0" err="1"/>
              <a:t>Amplitude</a:t>
            </a:r>
            <a:endParaRPr lang="it-IT" dirty="0"/>
          </a:p>
          <a:p>
            <a:pPr lvl="1"/>
            <a:r>
              <a:rPr lang="it-IT" dirty="0" err="1"/>
              <a:t>Mean</a:t>
            </a:r>
            <a:r>
              <a:rPr lang="it-IT" dirty="0"/>
              <a:t> </a:t>
            </a:r>
          </a:p>
          <a:p>
            <a:pPr lvl="1"/>
            <a:r>
              <a:rPr lang="it-IT" dirty="0"/>
              <a:t>Sigma</a:t>
            </a:r>
          </a:p>
          <a:p>
            <a:r>
              <a:rPr lang="it-IT" dirty="0" err="1"/>
              <a:t>Extract</a:t>
            </a:r>
            <a:r>
              <a:rPr lang="it-IT" dirty="0"/>
              <a:t> </a:t>
            </a:r>
            <a:r>
              <a:rPr lang="it-IT" dirty="0" err="1">
                <a:latin typeface="Symbol" pitchFamily="2" charset="2"/>
              </a:rPr>
              <a:t>x</a:t>
            </a:r>
            <a:r>
              <a:rPr lang="it-IT" baseline="-25000" dirty="0" err="1"/>
              <a:t>Nominal</a:t>
            </a:r>
            <a:r>
              <a:rPr lang="it-IT" dirty="0"/>
              <a:t> for </a:t>
            </a:r>
            <a:r>
              <a:rPr lang="it-IT" dirty="0" err="1"/>
              <a:t>each</a:t>
            </a:r>
            <a:r>
              <a:rPr lang="it-IT" dirty="0"/>
              <a:t> BX by </a:t>
            </a:r>
            <a:r>
              <a:rPr lang="it-IT" dirty="0" err="1"/>
              <a:t>using</a:t>
            </a:r>
            <a:r>
              <a:rPr lang="it-IT" dirty="0"/>
              <a:t> MC </a:t>
            </a:r>
            <a:r>
              <a:rPr lang="it-IT" dirty="0" err="1"/>
              <a:t>simulation</a:t>
            </a:r>
            <a:r>
              <a:rPr lang="it-IT" dirty="0"/>
              <a:t> and the </a:t>
            </a:r>
            <a:r>
              <a:rPr lang="it-IT" dirty="0" err="1"/>
              <a:t>inputs</a:t>
            </a:r>
            <a:r>
              <a:rPr lang="it-IT" dirty="0"/>
              <a:t> </a:t>
            </a:r>
            <a:r>
              <a:rPr lang="it-IT" dirty="0" err="1"/>
              <a:t>above</a:t>
            </a:r>
            <a:r>
              <a:rPr lang="it-IT" dirty="0"/>
              <a:t> </a:t>
            </a:r>
            <a:r>
              <a:rPr lang="it-IT" dirty="0" err="1"/>
              <a:t>mentioned</a:t>
            </a:r>
            <a:endParaRPr lang="it-IT" dirty="0"/>
          </a:p>
          <a:p>
            <a:pPr lvl="1"/>
            <a:r>
              <a:rPr lang="it-IT" dirty="0"/>
              <a:t>The </a:t>
            </a:r>
            <a:r>
              <a:rPr lang="it-IT" dirty="0" err="1"/>
              <a:t>simulation</a:t>
            </a:r>
            <a:r>
              <a:rPr lang="it-IT" dirty="0"/>
              <a:t> of the gamma </a:t>
            </a:r>
            <a:r>
              <a:rPr lang="it-IT" dirty="0" err="1"/>
              <a:t>beam</a:t>
            </a:r>
            <a:r>
              <a:rPr lang="it-IT" dirty="0"/>
              <a:t> </a:t>
            </a:r>
            <a:r>
              <a:rPr lang="it-IT" dirty="0" err="1"/>
              <a:t>seen</a:t>
            </a:r>
            <a:r>
              <a:rPr lang="it-IT" dirty="0"/>
              <a:t> by the GBP </a:t>
            </a:r>
            <a:r>
              <a:rPr lang="it-IT" dirty="0" err="1"/>
              <a:t>should</a:t>
            </a:r>
            <a:r>
              <a:rPr lang="it-IT" dirty="0"/>
              <a:t> be </a:t>
            </a:r>
            <a:r>
              <a:rPr lang="it-IT" dirty="0" err="1"/>
              <a:t>quite</a:t>
            </a:r>
            <a:r>
              <a:rPr lang="it-IT" dirty="0"/>
              <a:t> </a:t>
            </a:r>
            <a:r>
              <a:rPr lang="it-IT" dirty="0" err="1"/>
              <a:t>straightforward</a:t>
            </a:r>
            <a:endParaRPr lang="it-IT" dirty="0"/>
          </a:p>
          <a:p>
            <a:endParaRPr lang="it-IT" dirty="0"/>
          </a:p>
          <a:p>
            <a:pPr lvl="1"/>
            <a:endParaRPr lang="it-IT" dirty="0"/>
          </a:p>
          <a:p>
            <a:pPr marL="457200" lvl="1" indent="0">
              <a:buNone/>
            </a:pPr>
            <a:endParaRPr lang="it-IT" dirty="0"/>
          </a:p>
        </p:txBody>
      </p:sp>
      <p:sp>
        <p:nvSpPr>
          <p:cNvPr id="4" name="Slide Number Placeholder 3">
            <a:extLst>
              <a:ext uri="{FF2B5EF4-FFF2-40B4-BE49-F238E27FC236}">
                <a16:creationId xmlns:a16="http://schemas.microsoft.com/office/drawing/2014/main" id="{C37C0D8D-1C22-744A-A999-65CCBE9A5645}"/>
              </a:ext>
            </a:extLst>
          </p:cNvPr>
          <p:cNvSpPr>
            <a:spLocks noGrp="1"/>
          </p:cNvSpPr>
          <p:nvPr>
            <p:ph type="sldNum" sz="quarter" idx="12"/>
          </p:nvPr>
        </p:nvSpPr>
        <p:spPr/>
        <p:txBody>
          <a:bodyPr/>
          <a:lstStyle/>
          <a:p>
            <a:fld id="{14B42ABB-72DD-7540-BBF7-C14A5FE90D19}" type="slidenum">
              <a:rPr lang="it-IT" smtClean="0"/>
              <a:t>12</a:t>
            </a:fld>
            <a:endParaRPr lang="it-IT"/>
          </a:p>
        </p:txBody>
      </p:sp>
    </p:spTree>
    <p:extLst>
      <p:ext uri="{BB962C8B-B14F-4D97-AF65-F5344CB8AC3E}">
        <p14:creationId xmlns:p14="http://schemas.microsoft.com/office/powerpoint/2010/main" val="2169746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A3599-B151-E94F-8161-31C6118054B2}"/>
              </a:ext>
            </a:extLst>
          </p:cNvPr>
          <p:cNvSpPr>
            <a:spLocks noGrp="1"/>
          </p:cNvSpPr>
          <p:nvPr>
            <p:ph type="title"/>
          </p:nvPr>
        </p:nvSpPr>
        <p:spPr/>
        <p:txBody>
          <a:bodyPr/>
          <a:lstStyle/>
          <a:p>
            <a:r>
              <a:rPr lang="it-IT" dirty="0"/>
              <a:t>GBP Detector </a:t>
            </a:r>
            <a:r>
              <a:rPr lang="it-IT" dirty="0" err="1"/>
              <a:t>calibration</a:t>
            </a:r>
            <a:endParaRPr lang="it-IT" dirty="0"/>
          </a:p>
        </p:txBody>
      </p:sp>
      <p:sp>
        <p:nvSpPr>
          <p:cNvPr id="3" name="Content Placeholder 2">
            <a:extLst>
              <a:ext uri="{FF2B5EF4-FFF2-40B4-BE49-F238E27FC236}">
                <a16:creationId xmlns:a16="http://schemas.microsoft.com/office/drawing/2014/main" id="{FBC7CB94-ED38-4442-A30B-696382CCE6BB}"/>
              </a:ext>
            </a:extLst>
          </p:cNvPr>
          <p:cNvSpPr>
            <a:spLocks noGrp="1"/>
          </p:cNvSpPr>
          <p:nvPr>
            <p:ph idx="1"/>
          </p:nvPr>
        </p:nvSpPr>
        <p:spPr/>
        <p:txBody>
          <a:bodyPr/>
          <a:lstStyle/>
          <a:p>
            <a:r>
              <a:rPr lang="it-IT" dirty="0"/>
              <a:t>Use special </a:t>
            </a:r>
            <a:r>
              <a:rPr lang="it-IT" dirty="0" err="1"/>
              <a:t>runs</a:t>
            </a:r>
            <a:r>
              <a:rPr lang="it-IT" dirty="0"/>
              <a:t> with </a:t>
            </a:r>
            <a:r>
              <a:rPr lang="it-IT" dirty="0" err="1"/>
              <a:t>tungsten</a:t>
            </a:r>
            <a:r>
              <a:rPr lang="it-IT" dirty="0"/>
              <a:t> </a:t>
            </a:r>
            <a:r>
              <a:rPr lang="it-IT" dirty="0" err="1"/>
              <a:t>converter</a:t>
            </a:r>
            <a:r>
              <a:rPr lang="it-IT" dirty="0"/>
              <a:t> </a:t>
            </a:r>
            <a:r>
              <a:rPr lang="it-IT" dirty="0" err="1"/>
              <a:t>foil</a:t>
            </a:r>
            <a:r>
              <a:rPr lang="it-IT" dirty="0"/>
              <a:t> (~ 10^7 </a:t>
            </a:r>
            <a:r>
              <a:rPr lang="it-IT" dirty="0" err="1"/>
              <a:t>gammas</a:t>
            </a:r>
            <a:r>
              <a:rPr lang="it-IT" dirty="0"/>
              <a:t>/BC)</a:t>
            </a:r>
          </a:p>
          <a:p>
            <a:r>
              <a:rPr lang="it-IT" dirty="0" err="1"/>
              <a:t>Acquire</a:t>
            </a:r>
            <a:r>
              <a:rPr lang="it-IT" dirty="0"/>
              <a:t> </a:t>
            </a:r>
            <a:r>
              <a:rPr lang="it-IT" dirty="0" err="1"/>
              <a:t>several</a:t>
            </a:r>
            <a:r>
              <a:rPr lang="it-IT" dirty="0"/>
              <a:t> </a:t>
            </a:r>
            <a:r>
              <a:rPr lang="it-IT" dirty="0" err="1"/>
              <a:t>shots</a:t>
            </a:r>
            <a:r>
              <a:rPr lang="it-IT" dirty="0"/>
              <a:t> by </a:t>
            </a:r>
            <a:r>
              <a:rPr lang="it-IT" dirty="0" err="1"/>
              <a:t>moving</a:t>
            </a:r>
            <a:r>
              <a:rPr lang="it-IT" dirty="0"/>
              <a:t> the station position and </a:t>
            </a:r>
            <a:r>
              <a:rPr lang="it-IT" dirty="0" err="1"/>
              <a:t>measure</a:t>
            </a:r>
            <a:r>
              <a:rPr lang="it-IT" dirty="0"/>
              <a:t> detector </a:t>
            </a:r>
            <a:r>
              <a:rPr lang="it-IT" dirty="0" err="1"/>
              <a:t>response</a:t>
            </a:r>
            <a:r>
              <a:rPr lang="it-IT" dirty="0"/>
              <a:t> and compare with MC </a:t>
            </a:r>
            <a:r>
              <a:rPr lang="it-IT" dirty="0" err="1"/>
              <a:t>simulation</a:t>
            </a:r>
            <a:r>
              <a:rPr lang="it-IT" dirty="0"/>
              <a:t> (I assume electron </a:t>
            </a:r>
            <a:r>
              <a:rPr lang="it-IT" dirty="0" err="1"/>
              <a:t>beam</a:t>
            </a:r>
            <a:r>
              <a:rPr lang="it-IT" dirty="0"/>
              <a:t> </a:t>
            </a:r>
            <a:r>
              <a:rPr lang="it-IT" dirty="0" err="1"/>
              <a:t>initial</a:t>
            </a:r>
            <a:r>
              <a:rPr lang="it-IT" dirty="0"/>
              <a:t> </a:t>
            </a:r>
            <a:r>
              <a:rPr lang="it-IT" dirty="0" err="1"/>
              <a:t>condition</a:t>
            </a:r>
            <a:r>
              <a:rPr lang="it-IT" dirty="0"/>
              <a:t> </a:t>
            </a:r>
            <a:r>
              <a:rPr lang="it-IT" dirty="0" err="1"/>
              <a:t>is</a:t>
            </a:r>
            <a:r>
              <a:rPr lang="it-IT" dirty="0"/>
              <a:t> </a:t>
            </a:r>
            <a:r>
              <a:rPr lang="it-IT" dirty="0" err="1"/>
              <a:t>well</a:t>
            </a:r>
            <a:r>
              <a:rPr lang="it-IT" dirty="0"/>
              <a:t> </a:t>
            </a:r>
            <a:r>
              <a:rPr lang="it-IT" dirty="0" err="1"/>
              <a:t>measured</a:t>
            </a:r>
            <a:r>
              <a:rPr lang="it-IT" dirty="0"/>
              <a:t>)</a:t>
            </a:r>
          </a:p>
        </p:txBody>
      </p:sp>
      <p:sp>
        <p:nvSpPr>
          <p:cNvPr id="4" name="Slide Number Placeholder 3">
            <a:extLst>
              <a:ext uri="{FF2B5EF4-FFF2-40B4-BE49-F238E27FC236}">
                <a16:creationId xmlns:a16="http://schemas.microsoft.com/office/drawing/2014/main" id="{C9A4C455-9262-3148-AAE9-606357E646C7}"/>
              </a:ext>
            </a:extLst>
          </p:cNvPr>
          <p:cNvSpPr>
            <a:spLocks noGrp="1"/>
          </p:cNvSpPr>
          <p:nvPr>
            <p:ph type="sldNum" sz="quarter" idx="12"/>
          </p:nvPr>
        </p:nvSpPr>
        <p:spPr/>
        <p:txBody>
          <a:bodyPr/>
          <a:lstStyle/>
          <a:p>
            <a:fld id="{14B42ABB-72DD-7540-BBF7-C14A5FE90D19}" type="slidenum">
              <a:rPr lang="it-IT" smtClean="0"/>
              <a:t>13</a:t>
            </a:fld>
            <a:endParaRPr lang="it-IT"/>
          </a:p>
        </p:txBody>
      </p:sp>
    </p:spTree>
    <p:extLst>
      <p:ext uri="{BB962C8B-B14F-4D97-AF65-F5344CB8AC3E}">
        <p14:creationId xmlns:p14="http://schemas.microsoft.com/office/powerpoint/2010/main" val="3469000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0E082-8538-C44E-8D49-19C73F81F953}"/>
              </a:ext>
            </a:extLst>
          </p:cNvPr>
          <p:cNvSpPr>
            <a:spLocks noGrp="1"/>
          </p:cNvSpPr>
          <p:nvPr>
            <p:ph type="title"/>
          </p:nvPr>
        </p:nvSpPr>
        <p:spPr/>
        <p:txBody>
          <a:bodyPr/>
          <a:lstStyle/>
          <a:p>
            <a:r>
              <a:rPr lang="it-IT" dirty="0"/>
              <a:t>Test </a:t>
            </a:r>
            <a:r>
              <a:rPr lang="it-IT" dirty="0" err="1"/>
              <a:t>beam</a:t>
            </a:r>
            <a:r>
              <a:rPr lang="it-IT" dirty="0"/>
              <a:t> </a:t>
            </a:r>
            <a:r>
              <a:rPr lang="it-IT" dirty="0" err="1"/>
              <a:t>request</a:t>
            </a:r>
            <a:endParaRPr lang="it-IT" dirty="0"/>
          </a:p>
        </p:txBody>
      </p:sp>
      <p:sp>
        <p:nvSpPr>
          <p:cNvPr id="3" name="Content Placeholder 2">
            <a:extLst>
              <a:ext uri="{FF2B5EF4-FFF2-40B4-BE49-F238E27FC236}">
                <a16:creationId xmlns:a16="http://schemas.microsoft.com/office/drawing/2014/main" id="{5D8CA7FD-51BB-BE4B-9624-B6B613EB5781}"/>
              </a:ext>
            </a:extLst>
          </p:cNvPr>
          <p:cNvSpPr>
            <a:spLocks noGrp="1"/>
          </p:cNvSpPr>
          <p:nvPr>
            <p:ph idx="1"/>
          </p:nvPr>
        </p:nvSpPr>
        <p:spPr/>
        <p:txBody>
          <a:bodyPr>
            <a:normAutofit fontScale="85000" lnSpcReduction="20000"/>
          </a:bodyPr>
          <a:lstStyle/>
          <a:p>
            <a:r>
              <a:rPr lang="it-IT" dirty="0" err="1"/>
              <a:t>Deadline</a:t>
            </a:r>
            <a:r>
              <a:rPr lang="it-IT" dirty="0"/>
              <a:t> for </a:t>
            </a:r>
            <a:r>
              <a:rPr lang="it-IT" dirty="0" err="1"/>
              <a:t>application</a:t>
            </a:r>
            <a:r>
              <a:rPr lang="it-IT" dirty="0"/>
              <a:t>: </a:t>
            </a:r>
            <a:r>
              <a:rPr lang="it-IT" dirty="0" err="1"/>
              <a:t>November</a:t>
            </a:r>
            <a:r>
              <a:rPr lang="it-IT" dirty="0"/>
              <a:t> 8</a:t>
            </a:r>
            <a:r>
              <a:rPr lang="it-IT" baseline="-25000" dirty="0"/>
              <a:t> </a:t>
            </a:r>
          </a:p>
          <a:p>
            <a:endParaRPr lang="it-IT" baseline="-25000" dirty="0"/>
          </a:p>
          <a:p>
            <a:r>
              <a:rPr lang="it-IT" dirty="0">
                <a:hlinkClick r:id="rId2"/>
              </a:rPr>
              <a:t>Draft</a:t>
            </a:r>
            <a:r>
              <a:rPr lang="it-IT" dirty="0"/>
              <a:t> of the </a:t>
            </a:r>
            <a:r>
              <a:rPr lang="it-IT" dirty="0" err="1"/>
              <a:t>request</a:t>
            </a:r>
            <a:r>
              <a:rPr lang="it-IT" dirty="0"/>
              <a:t> </a:t>
            </a:r>
            <a:r>
              <a:rPr lang="it-IT" dirty="0" err="1"/>
              <a:t>is</a:t>
            </a:r>
            <a:r>
              <a:rPr lang="it-IT" dirty="0"/>
              <a:t> ready and </a:t>
            </a:r>
            <a:r>
              <a:rPr lang="it-IT" dirty="0" err="1"/>
              <a:t>circulated</a:t>
            </a:r>
            <a:r>
              <a:rPr lang="it-IT" dirty="0"/>
              <a:t> for </a:t>
            </a:r>
            <a:r>
              <a:rPr lang="it-IT" dirty="0" err="1"/>
              <a:t>comments</a:t>
            </a:r>
            <a:endParaRPr lang="it-IT" dirty="0"/>
          </a:p>
          <a:p>
            <a:pPr lvl="1"/>
            <a:r>
              <a:rPr lang="it-IT" dirty="0" err="1"/>
              <a:t>Deadline</a:t>
            </a:r>
            <a:r>
              <a:rPr lang="it-IT" dirty="0"/>
              <a:t> for </a:t>
            </a:r>
            <a:r>
              <a:rPr lang="it-IT" dirty="0" err="1"/>
              <a:t>comments</a:t>
            </a:r>
            <a:r>
              <a:rPr lang="it-IT" dirty="0"/>
              <a:t>: </a:t>
            </a:r>
            <a:r>
              <a:rPr lang="it-IT" dirty="0" err="1"/>
              <a:t>Monday</a:t>
            </a:r>
            <a:r>
              <a:rPr lang="it-IT" dirty="0"/>
              <a:t> </a:t>
            </a:r>
            <a:r>
              <a:rPr lang="it-IT" dirty="0" err="1"/>
              <a:t>October</a:t>
            </a:r>
            <a:r>
              <a:rPr lang="it-IT" dirty="0"/>
              <a:t> 18, </a:t>
            </a:r>
            <a:r>
              <a:rPr lang="it-IT" dirty="0" err="1"/>
              <a:t>then</a:t>
            </a:r>
            <a:r>
              <a:rPr lang="it-IT" dirty="0"/>
              <a:t> </a:t>
            </a:r>
            <a:r>
              <a:rPr lang="it-IT" dirty="0" err="1"/>
              <a:t>submitted</a:t>
            </a:r>
            <a:r>
              <a:rPr lang="it-IT" dirty="0"/>
              <a:t> to the ELBE</a:t>
            </a:r>
          </a:p>
          <a:p>
            <a:r>
              <a:rPr lang="it-IT" dirty="0" err="1"/>
              <a:t>Visit</a:t>
            </a:r>
            <a:r>
              <a:rPr lang="it-IT" dirty="0"/>
              <a:t> to the lab</a:t>
            </a:r>
          </a:p>
          <a:p>
            <a:pPr lvl="1"/>
            <a:r>
              <a:rPr lang="it-IT" dirty="0" err="1"/>
              <a:t>postponed</a:t>
            </a:r>
            <a:endParaRPr lang="it-IT" dirty="0"/>
          </a:p>
          <a:p>
            <a:pPr lvl="1"/>
            <a:r>
              <a:rPr lang="it-IT" dirty="0" err="1"/>
              <a:t>Constraints</a:t>
            </a:r>
            <a:r>
              <a:rPr lang="it-IT" dirty="0"/>
              <a:t> (</a:t>
            </a:r>
            <a:r>
              <a:rPr lang="it-IT" dirty="0" err="1"/>
              <a:t>days</a:t>
            </a:r>
            <a:r>
              <a:rPr lang="it-IT" dirty="0"/>
              <a:t> </a:t>
            </a:r>
            <a:r>
              <a:rPr lang="it-IT" dirty="0" err="1"/>
              <a:t>excluded</a:t>
            </a:r>
            <a:r>
              <a:rPr lang="it-IT" dirty="0"/>
              <a:t>)</a:t>
            </a:r>
          </a:p>
          <a:p>
            <a:pPr lvl="2"/>
            <a:r>
              <a:rPr lang="it-IT" dirty="0" err="1"/>
              <a:t>October</a:t>
            </a:r>
            <a:r>
              <a:rPr lang="it-IT" dirty="0"/>
              <a:t> 20-29</a:t>
            </a:r>
          </a:p>
          <a:p>
            <a:pPr lvl="2"/>
            <a:r>
              <a:rPr lang="it-IT" dirty="0" err="1"/>
              <a:t>Mondays</a:t>
            </a:r>
            <a:endParaRPr lang="it-IT" dirty="0"/>
          </a:p>
          <a:p>
            <a:pPr lvl="1"/>
            <a:r>
              <a:rPr lang="it-IT" dirty="0"/>
              <a:t>Machine </a:t>
            </a:r>
            <a:r>
              <a:rPr lang="it-IT" dirty="0" err="1"/>
              <a:t>developments</a:t>
            </a:r>
            <a:r>
              <a:rPr lang="it-IT" dirty="0"/>
              <a:t> (</a:t>
            </a:r>
            <a:r>
              <a:rPr lang="it-IT" dirty="0" err="1"/>
              <a:t>visit</a:t>
            </a:r>
            <a:r>
              <a:rPr lang="it-IT" dirty="0"/>
              <a:t> </a:t>
            </a:r>
            <a:r>
              <a:rPr lang="it-IT" dirty="0" err="1"/>
              <a:t>possible</a:t>
            </a:r>
            <a:r>
              <a:rPr lang="it-IT" dirty="0"/>
              <a:t>, </a:t>
            </a:r>
            <a:r>
              <a:rPr lang="it-IT" dirty="0" err="1"/>
              <a:t>but</a:t>
            </a:r>
            <a:r>
              <a:rPr lang="it-IT" dirty="0"/>
              <a:t> with </a:t>
            </a:r>
            <a:r>
              <a:rPr lang="it-IT" dirty="0" err="1"/>
              <a:t>caveats</a:t>
            </a:r>
            <a:r>
              <a:rPr lang="it-IT" dirty="0"/>
              <a:t>)</a:t>
            </a:r>
          </a:p>
          <a:p>
            <a:pPr lvl="2"/>
            <a:r>
              <a:rPr lang="it-IT" dirty="0" err="1"/>
              <a:t>November</a:t>
            </a:r>
            <a:r>
              <a:rPr lang="it-IT" dirty="0"/>
              <a:t> 8-12</a:t>
            </a:r>
          </a:p>
          <a:p>
            <a:pPr lvl="2"/>
            <a:r>
              <a:rPr lang="it-IT" dirty="0" err="1"/>
              <a:t>December</a:t>
            </a:r>
            <a:r>
              <a:rPr lang="it-IT" dirty="0"/>
              <a:t> 6-10</a:t>
            </a:r>
          </a:p>
          <a:p>
            <a:pPr lvl="1"/>
            <a:r>
              <a:rPr lang="it-IT" dirty="0"/>
              <a:t>I </a:t>
            </a:r>
            <a:r>
              <a:rPr lang="it-IT" dirty="0" err="1"/>
              <a:t>will</a:t>
            </a:r>
            <a:r>
              <a:rPr lang="it-IT" dirty="0"/>
              <a:t> propose some </a:t>
            </a:r>
            <a:r>
              <a:rPr lang="it-IT" dirty="0" err="1"/>
              <a:t>dates</a:t>
            </a:r>
            <a:r>
              <a:rPr lang="it-IT" dirty="0"/>
              <a:t> in </a:t>
            </a:r>
            <a:r>
              <a:rPr lang="it-IT" dirty="0" err="1"/>
              <a:t>December</a:t>
            </a:r>
            <a:r>
              <a:rPr lang="it-IT" dirty="0"/>
              <a:t> in a </a:t>
            </a:r>
            <a:r>
              <a:rPr lang="it-IT" dirty="0" err="1"/>
              <a:t>forthcoming</a:t>
            </a:r>
            <a:r>
              <a:rPr lang="it-IT" dirty="0"/>
              <a:t> DOODLE</a:t>
            </a:r>
          </a:p>
          <a:p>
            <a:pPr marL="914400" lvl="2" indent="0">
              <a:buNone/>
            </a:pPr>
            <a:endParaRPr lang="it-IT" dirty="0"/>
          </a:p>
          <a:p>
            <a:pPr marL="914400" lvl="2" indent="0">
              <a:buNone/>
            </a:pPr>
            <a:r>
              <a:rPr lang="it-IT" dirty="0"/>
              <a:t>		</a:t>
            </a:r>
          </a:p>
          <a:p>
            <a:pPr marL="914400" lvl="2" indent="0">
              <a:buNone/>
            </a:pPr>
            <a:endParaRPr lang="it-IT" dirty="0"/>
          </a:p>
          <a:p>
            <a:pPr lvl="1"/>
            <a:endParaRPr lang="it-IT" dirty="0"/>
          </a:p>
          <a:p>
            <a:endParaRPr lang="it-IT" dirty="0"/>
          </a:p>
        </p:txBody>
      </p:sp>
      <p:sp>
        <p:nvSpPr>
          <p:cNvPr id="4" name="Slide Number Placeholder 3">
            <a:extLst>
              <a:ext uri="{FF2B5EF4-FFF2-40B4-BE49-F238E27FC236}">
                <a16:creationId xmlns:a16="http://schemas.microsoft.com/office/drawing/2014/main" id="{1B2EB5C0-B7E6-4F4B-A672-667FF2DDAA5D}"/>
              </a:ext>
            </a:extLst>
          </p:cNvPr>
          <p:cNvSpPr>
            <a:spLocks noGrp="1"/>
          </p:cNvSpPr>
          <p:nvPr>
            <p:ph type="sldNum" sz="quarter" idx="12"/>
          </p:nvPr>
        </p:nvSpPr>
        <p:spPr/>
        <p:txBody>
          <a:bodyPr/>
          <a:lstStyle/>
          <a:p>
            <a:fld id="{14B42ABB-72DD-7540-BBF7-C14A5FE90D19}" type="slidenum">
              <a:rPr lang="it-IT" smtClean="0"/>
              <a:t>14</a:t>
            </a:fld>
            <a:endParaRPr lang="it-IT"/>
          </a:p>
        </p:txBody>
      </p:sp>
    </p:spTree>
    <p:extLst>
      <p:ext uri="{BB962C8B-B14F-4D97-AF65-F5344CB8AC3E}">
        <p14:creationId xmlns:p14="http://schemas.microsoft.com/office/powerpoint/2010/main" val="3679277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193EE-0AD4-2848-9155-C876A632C9D9}"/>
              </a:ext>
            </a:extLst>
          </p:cNvPr>
          <p:cNvSpPr>
            <a:spLocks noGrp="1"/>
          </p:cNvSpPr>
          <p:nvPr>
            <p:ph type="title"/>
          </p:nvPr>
        </p:nvSpPr>
        <p:spPr>
          <a:xfrm>
            <a:off x="682171" y="-273503"/>
            <a:ext cx="10515600" cy="1325563"/>
          </a:xfrm>
        </p:spPr>
        <p:txBody>
          <a:bodyPr/>
          <a:lstStyle/>
          <a:p>
            <a:r>
              <a:rPr lang="it-IT" dirty="0" err="1"/>
              <a:t>Other</a:t>
            </a:r>
            <a:r>
              <a:rPr lang="it-IT" dirty="0"/>
              <a:t> news</a:t>
            </a:r>
          </a:p>
        </p:txBody>
      </p:sp>
      <p:sp>
        <p:nvSpPr>
          <p:cNvPr id="3" name="Content Placeholder 2">
            <a:extLst>
              <a:ext uri="{FF2B5EF4-FFF2-40B4-BE49-F238E27FC236}">
                <a16:creationId xmlns:a16="http://schemas.microsoft.com/office/drawing/2014/main" id="{B0FA8BE6-0D0B-6F43-8259-04700B693494}"/>
              </a:ext>
            </a:extLst>
          </p:cNvPr>
          <p:cNvSpPr>
            <a:spLocks noGrp="1"/>
          </p:cNvSpPr>
          <p:nvPr>
            <p:ph idx="1"/>
          </p:nvPr>
        </p:nvSpPr>
        <p:spPr>
          <a:xfrm>
            <a:off x="682171" y="779052"/>
            <a:ext cx="10515600" cy="4351338"/>
          </a:xfrm>
        </p:spPr>
        <p:txBody>
          <a:bodyPr/>
          <a:lstStyle/>
          <a:p>
            <a:pPr marL="0" indent="0">
              <a:buNone/>
            </a:pPr>
            <a:r>
              <a:rPr lang="it-IT" dirty="0" err="1"/>
              <a:t>Timeline</a:t>
            </a:r>
            <a:r>
              <a:rPr lang="it-IT" dirty="0"/>
              <a:t> for the </a:t>
            </a:r>
            <a:r>
              <a:rPr lang="it-IT" dirty="0" err="1"/>
              <a:t>technical</a:t>
            </a:r>
            <a:r>
              <a:rPr lang="it-IT" dirty="0"/>
              <a:t> note</a:t>
            </a:r>
          </a:p>
        </p:txBody>
      </p:sp>
      <p:sp>
        <p:nvSpPr>
          <p:cNvPr id="4" name="Slide Number Placeholder 3">
            <a:extLst>
              <a:ext uri="{FF2B5EF4-FFF2-40B4-BE49-F238E27FC236}">
                <a16:creationId xmlns:a16="http://schemas.microsoft.com/office/drawing/2014/main" id="{83E60F90-7FA0-5842-990B-27902BBDC402}"/>
              </a:ext>
            </a:extLst>
          </p:cNvPr>
          <p:cNvSpPr>
            <a:spLocks noGrp="1"/>
          </p:cNvSpPr>
          <p:nvPr>
            <p:ph type="sldNum" sz="quarter" idx="12"/>
          </p:nvPr>
        </p:nvSpPr>
        <p:spPr/>
        <p:txBody>
          <a:bodyPr/>
          <a:lstStyle/>
          <a:p>
            <a:fld id="{14B42ABB-72DD-7540-BBF7-C14A5FE90D19}" type="slidenum">
              <a:rPr lang="it-IT" smtClean="0"/>
              <a:t>15</a:t>
            </a:fld>
            <a:endParaRPr lang="it-IT"/>
          </a:p>
        </p:txBody>
      </p:sp>
      <p:pic>
        <p:nvPicPr>
          <p:cNvPr id="7" name="Picture 6">
            <a:extLst>
              <a:ext uri="{FF2B5EF4-FFF2-40B4-BE49-F238E27FC236}">
                <a16:creationId xmlns:a16="http://schemas.microsoft.com/office/drawing/2014/main" id="{D695E318-58B0-7E46-A57B-6B4209E50739}"/>
              </a:ext>
            </a:extLst>
          </p:cNvPr>
          <p:cNvPicPr>
            <a:picLocks noChangeAspect="1"/>
          </p:cNvPicPr>
          <p:nvPr/>
        </p:nvPicPr>
        <p:blipFill rotWithShape="1">
          <a:blip r:embed="rId2"/>
          <a:srcRect t="14298"/>
          <a:stretch/>
        </p:blipFill>
        <p:spPr>
          <a:xfrm>
            <a:off x="682171" y="1334181"/>
            <a:ext cx="7532915" cy="1627394"/>
          </a:xfrm>
          <a:prstGeom prst="rect">
            <a:avLst/>
          </a:prstGeom>
        </p:spPr>
      </p:pic>
      <p:pic>
        <p:nvPicPr>
          <p:cNvPr id="8" name="Picture 7">
            <a:extLst>
              <a:ext uri="{FF2B5EF4-FFF2-40B4-BE49-F238E27FC236}">
                <a16:creationId xmlns:a16="http://schemas.microsoft.com/office/drawing/2014/main" id="{3D191E40-D035-2A4C-A023-42C2D6763E3E}"/>
              </a:ext>
            </a:extLst>
          </p:cNvPr>
          <p:cNvPicPr>
            <a:picLocks noChangeAspect="1"/>
          </p:cNvPicPr>
          <p:nvPr/>
        </p:nvPicPr>
        <p:blipFill>
          <a:blip r:embed="rId3"/>
          <a:stretch>
            <a:fillRect/>
          </a:stretch>
        </p:blipFill>
        <p:spPr>
          <a:xfrm>
            <a:off x="682171" y="3042619"/>
            <a:ext cx="7999673" cy="3424382"/>
          </a:xfrm>
          <a:prstGeom prst="rect">
            <a:avLst/>
          </a:prstGeom>
        </p:spPr>
      </p:pic>
    </p:spTree>
    <p:extLst>
      <p:ext uri="{BB962C8B-B14F-4D97-AF65-F5344CB8AC3E}">
        <p14:creationId xmlns:p14="http://schemas.microsoft.com/office/powerpoint/2010/main" val="1419984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C69A8-EC57-2D47-9D52-6D7B70233D0B}"/>
              </a:ext>
            </a:extLst>
          </p:cNvPr>
          <p:cNvSpPr>
            <a:spLocks noGrp="1"/>
          </p:cNvSpPr>
          <p:nvPr>
            <p:ph type="title"/>
          </p:nvPr>
        </p:nvSpPr>
        <p:spPr>
          <a:xfrm>
            <a:off x="279400" y="-127974"/>
            <a:ext cx="10913746" cy="967396"/>
          </a:xfrm>
        </p:spPr>
        <p:txBody>
          <a:bodyPr/>
          <a:lstStyle/>
          <a:p>
            <a:r>
              <a:rPr lang="en-GB" dirty="0"/>
              <a:t>GBP collaboration tasks</a:t>
            </a:r>
          </a:p>
        </p:txBody>
      </p:sp>
      <p:sp>
        <p:nvSpPr>
          <p:cNvPr id="3" name="Content Placeholder 2">
            <a:extLst>
              <a:ext uri="{FF2B5EF4-FFF2-40B4-BE49-F238E27FC236}">
                <a16:creationId xmlns:a16="http://schemas.microsoft.com/office/drawing/2014/main" id="{8C2F6702-82F4-274C-8A3C-C6B586BDAD9A}"/>
              </a:ext>
            </a:extLst>
          </p:cNvPr>
          <p:cNvSpPr>
            <a:spLocks noGrp="1"/>
          </p:cNvSpPr>
          <p:nvPr>
            <p:ph idx="1"/>
          </p:nvPr>
        </p:nvSpPr>
        <p:spPr>
          <a:xfrm>
            <a:off x="279400" y="752476"/>
            <a:ext cx="10569222" cy="5932409"/>
          </a:xfrm>
        </p:spPr>
        <p:txBody>
          <a:bodyPr>
            <a:normAutofit fontScale="47500" lnSpcReduction="20000"/>
          </a:bodyPr>
          <a:lstStyle/>
          <a:p>
            <a:r>
              <a:rPr lang="en-GB" dirty="0"/>
              <a:t>Detector </a:t>
            </a:r>
          </a:p>
          <a:p>
            <a:pPr lvl="1"/>
            <a:r>
              <a:rPr lang="en-GB" dirty="0"/>
              <a:t>Procurement (DESY, U. TOMSK, INFN PD)</a:t>
            </a:r>
          </a:p>
          <a:p>
            <a:pPr lvl="1"/>
            <a:r>
              <a:rPr lang="en-GB" dirty="0"/>
              <a:t>Production (TOMSK)</a:t>
            </a:r>
          </a:p>
          <a:p>
            <a:pPr lvl="1"/>
            <a:r>
              <a:rPr lang="en-GB" dirty="0"/>
              <a:t>Design and Integration (DESY, BELFAST, PD, BO, TOMSK)</a:t>
            </a:r>
          </a:p>
          <a:p>
            <a:pPr lvl="1"/>
            <a:r>
              <a:rPr lang="en-GB" dirty="0"/>
              <a:t>Tests</a:t>
            </a:r>
          </a:p>
          <a:p>
            <a:pPr lvl="2"/>
            <a:r>
              <a:rPr lang="en-GB" dirty="0"/>
              <a:t>Characterization in the lab (DESY, PD, BELFAST –laser tests at RAL-)</a:t>
            </a:r>
          </a:p>
          <a:p>
            <a:pPr lvl="2"/>
            <a:r>
              <a:rPr lang="en-GB" dirty="0"/>
              <a:t>CCE uniformity (DESY, PD, TOMSK)</a:t>
            </a:r>
          </a:p>
          <a:p>
            <a:pPr lvl="2"/>
            <a:r>
              <a:rPr lang="en-GB" dirty="0"/>
              <a:t>Test Beam (DESY, BO, PD, TOMSK, BELFAST)</a:t>
            </a:r>
          </a:p>
          <a:p>
            <a:r>
              <a:rPr lang="en-GB" dirty="0"/>
              <a:t>Mechanics (PD)</a:t>
            </a:r>
          </a:p>
          <a:p>
            <a:pPr lvl="1"/>
            <a:r>
              <a:rPr lang="en-GB" dirty="0"/>
              <a:t>Design (DESY, PD System Eng.)</a:t>
            </a:r>
          </a:p>
          <a:p>
            <a:pPr lvl="1"/>
            <a:r>
              <a:rPr lang="en-GB" dirty="0"/>
              <a:t>Production</a:t>
            </a:r>
          </a:p>
          <a:p>
            <a:pPr lvl="1"/>
            <a:r>
              <a:rPr lang="en-GB" dirty="0"/>
              <a:t>Tests, Commissioning</a:t>
            </a:r>
          </a:p>
          <a:p>
            <a:r>
              <a:rPr lang="en-GB" dirty="0"/>
              <a:t>Electronics (BO)</a:t>
            </a:r>
          </a:p>
          <a:p>
            <a:pPr lvl="1"/>
            <a:r>
              <a:rPr lang="en-GB" dirty="0"/>
              <a:t>Design </a:t>
            </a:r>
          </a:p>
          <a:p>
            <a:pPr lvl="1"/>
            <a:r>
              <a:rPr lang="en-GB" dirty="0"/>
              <a:t>Production</a:t>
            </a:r>
          </a:p>
          <a:p>
            <a:pPr lvl="1"/>
            <a:r>
              <a:rPr lang="en-GB" dirty="0"/>
              <a:t>Tests, Commissioning</a:t>
            </a:r>
          </a:p>
          <a:p>
            <a:r>
              <a:rPr lang="en-GB" dirty="0"/>
              <a:t>Data Acquisition (milestones in the readout talk)</a:t>
            </a:r>
          </a:p>
          <a:p>
            <a:r>
              <a:rPr lang="en-GB" dirty="0"/>
              <a:t>Slow control</a:t>
            </a:r>
          </a:p>
          <a:p>
            <a:pPr lvl="1"/>
            <a:r>
              <a:rPr lang="en-GB" dirty="0"/>
              <a:t>HV,LV</a:t>
            </a:r>
          </a:p>
          <a:p>
            <a:pPr lvl="1"/>
            <a:r>
              <a:rPr lang="en-GB" dirty="0"/>
              <a:t>Table movements (PD)</a:t>
            </a:r>
          </a:p>
          <a:p>
            <a:pPr lvl="1"/>
            <a:r>
              <a:rPr lang="en-GB" dirty="0"/>
              <a:t>Calibrations (BO)</a:t>
            </a:r>
          </a:p>
          <a:p>
            <a:r>
              <a:rPr lang="en-GB" dirty="0"/>
              <a:t>Data Quality (DESY, PhD)</a:t>
            </a:r>
          </a:p>
          <a:p>
            <a:r>
              <a:rPr lang="en-GB" dirty="0"/>
              <a:t>MC</a:t>
            </a:r>
          </a:p>
          <a:p>
            <a:pPr lvl="1"/>
            <a:r>
              <a:rPr lang="en-GB" dirty="0"/>
              <a:t>Detector performances (PD –PhD-, BELFAST)</a:t>
            </a:r>
          </a:p>
          <a:p>
            <a:pPr lvl="2"/>
            <a:r>
              <a:rPr lang="en-GB" dirty="0"/>
              <a:t>Stand Alone</a:t>
            </a:r>
          </a:p>
          <a:p>
            <a:pPr lvl="2"/>
            <a:r>
              <a:rPr lang="en-GB" dirty="0"/>
              <a:t>LUXE</a:t>
            </a:r>
          </a:p>
          <a:p>
            <a:r>
              <a:rPr lang="en-GB" dirty="0"/>
              <a:t>Data Analysis (DESY, PhD, BELFAST)</a:t>
            </a:r>
          </a:p>
          <a:p>
            <a:pPr lvl="1"/>
            <a:endParaRPr lang="en-GB" dirty="0"/>
          </a:p>
          <a:p>
            <a:pPr marL="914400" lvl="2" indent="0">
              <a:buNone/>
            </a:pPr>
            <a:endParaRPr lang="en-GB" dirty="0"/>
          </a:p>
          <a:p>
            <a:pPr marL="457200" lvl="1" indent="0">
              <a:buNone/>
            </a:pPr>
            <a:endParaRPr lang="en-GB" dirty="0"/>
          </a:p>
        </p:txBody>
      </p:sp>
      <p:sp>
        <p:nvSpPr>
          <p:cNvPr id="4" name="Date Placeholder 3">
            <a:extLst>
              <a:ext uri="{FF2B5EF4-FFF2-40B4-BE49-F238E27FC236}">
                <a16:creationId xmlns:a16="http://schemas.microsoft.com/office/drawing/2014/main" id="{7C66EF33-74F5-DD46-8BA5-81A41AF2CB94}"/>
              </a:ext>
            </a:extLst>
          </p:cNvPr>
          <p:cNvSpPr>
            <a:spLocks noGrp="1"/>
          </p:cNvSpPr>
          <p:nvPr>
            <p:ph type="dt" sz="half" idx="10"/>
          </p:nvPr>
        </p:nvSpPr>
        <p:spPr/>
        <p:txBody>
          <a:bodyPr/>
          <a:lstStyle/>
          <a:p>
            <a:fld id="{A7A94272-C749-4C46-9A88-B6C7B95421DE}" type="datetime1">
              <a:rPr lang="it-IT" smtClean="0"/>
              <a:t>27/10/21</a:t>
            </a:fld>
            <a:endParaRPr lang="en-GB" dirty="0"/>
          </a:p>
        </p:txBody>
      </p:sp>
      <p:sp>
        <p:nvSpPr>
          <p:cNvPr id="5" name="Footer Placeholder 4">
            <a:extLst>
              <a:ext uri="{FF2B5EF4-FFF2-40B4-BE49-F238E27FC236}">
                <a16:creationId xmlns:a16="http://schemas.microsoft.com/office/drawing/2014/main" id="{71DDDAC2-9D93-AB44-9B31-A85CA43350D2}"/>
              </a:ext>
            </a:extLst>
          </p:cNvPr>
          <p:cNvSpPr>
            <a:spLocks noGrp="1"/>
          </p:cNvSpPr>
          <p:nvPr>
            <p:ph type="ftr" sz="quarter" idx="11"/>
          </p:nvPr>
        </p:nvSpPr>
        <p:spPr/>
        <p:txBody>
          <a:bodyPr/>
          <a:lstStyle/>
          <a:p>
            <a:r>
              <a:rPr lang="en-GB"/>
              <a:t>M. Bruschi - INFN Bologna (Italy)</a:t>
            </a:r>
            <a:endParaRPr lang="en-GB" dirty="0"/>
          </a:p>
        </p:txBody>
      </p:sp>
      <p:sp>
        <p:nvSpPr>
          <p:cNvPr id="6" name="Slide Number Placeholder 5">
            <a:extLst>
              <a:ext uri="{FF2B5EF4-FFF2-40B4-BE49-F238E27FC236}">
                <a16:creationId xmlns:a16="http://schemas.microsoft.com/office/drawing/2014/main" id="{454CE7DF-CA97-7E44-8CD5-36337DBEC162}"/>
              </a:ext>
            </a:extLst>
          </p:cNvPr>
          <p:cNvSpPr>
            <a:spLocks noGrp="1"/>
          </p:cNvSpPr>
          <p:nvPr>
            <p:ph type="sldNum" sz="quarter" idx="12"/>
          </p:nvPr>
        </p:nvSpPr>
        <p:spPr/>
        <p:txBody>
          <a:bodyPr/>
          <a:lstStyle/>
          <a:p>
            <a:fld id="{4937FEE4-6955-6144-97DB-3F8891831B30}" type="slidenum">
              <a:rPr lang="en-GB" smtClean="0"/>
              <a:pPr/>
              <a:t>16</a:t>
            </a:fld>
            <a:endParaRPr lang="en-GB" dirty="0"/>
          </a:p>
        </p:txBody>
      </p:sp>
    </p:spTree>
    <p:extLst>
      <p:ext uri="{BB962C8B-B14F-4D97-AF65-F5344CB8AC3E}">
        <p14:creationId xmlns:p14="http://schemas.microsoft.com/office/powerpoint/2010/main" val="4122083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5DF05-F683-3A48-B3F8-582DC8287262}"/>
              </a:ext>
            </a:extLst>
          </p:cNvPr>
          <p:cNvSpPr>
            <a:spLocks noGrp="1"/>
          </p:cNvSpPr>
          <p:nvPr>
            <p:ph type="title"/>
          </p:nvPr>
        </p:nvSpPr>
        <p:spPr/>
        <p:txBody>
          <a:bodyPr/>
          <a:lstStyle/>
          <a:p>
            <a:r>
              <a:rPr lang="it-IT" dirty="0" err="1"/>
              <a:t>Q</a:t>
            </a:r>
            <a:r>
              <a:rPr lang="it-IT" dirty="0"/>
              <a:t>/A</a:t>
            </a:r>
          </a:p>
        </p:txBody>
      </p:sp>
      <p:sp>
        <p:nvSpPr>
          <p:cNvPr id="4" name="Slide Number Placeholder 3">
            <a:extLst>
              <a:ext uri="{FF2B5EF4-FFF2-40B4-BE49-F238E27FC236}">
                <a16:creationId xmlns:a16="http://schemas.microsoft.com/office/drawing/2014/main" id="{DECB32B0-DB1A-B141-9347-FE2DA1BAB484}"/>
              </a:ext>
            </a:extLst>
          </p:cNvPr>
          <p:cNvSpPr>
            <a:spLocks noGrp="1"/>
          </p:cNvSpPr>
          <p:nvPr>
            <p:ph type="sldNum" sz="quarter" idx="12"/>
          </p:nvPr>
        </p:nvSpPr>
        <p:spPr/>
        <p:txBody>
          <a:bodyPr/>
          <a:lstStyle/>
          <a:p>
            <a:fld id="{14B42ABB-72DD-7540-BBF7-C14A5FE90D19}" type="slidenum">
              <a:rPr lang="it-IT" smtClean="0"/>
              <a:t>17</a:t>
            </a:fld>
            <a:endParaRPr lang="it-IT"/>
          </a:p>
        </p:txBody>
      </p:sp>
      <p:sp>
        <p:nvSpPr>
          <p:cNvPr id="9" name="TextBox 8">
            <a:extLst>
              <a:ext uri="{FF2B5EF4-FFF2-40B4-BE49-F238E27FC236}">
                <a16:creationId xmlns:a16="http://schemas.microsoft.com/office/drawing/2014/main" id="{8A7D0D58-1A8A-A04A-A1A5-515BA565DDF4}"/>
              </a:ext>
            </a:extLst>
          </p:cNvPr>
          <p:cNvSpPr txBox="1"/>
          <p:nvPr/>
        </p:nvSpPr>
        <p:spPr>
          <a:xfrm>
            <a:off x="721045" y="1502688"/>
            <a:ext cx="10749909" cy="5078313"/>
          </a:xfrm>
          <a:prstGeom prst="rect">
            <a:avLst/>
          </a:prstGeom>
          <a:noFill/>
        </p:spPr>
        <p:txBody>
          <a:bodyPr wrap="square">
            <a:spAutoFit/>
          </a:bodyPr>
          <a:lstStyle/>
          <a:p>
            <a:pPr algn="l"/>
            <a:r>
              <a:rPr lang="en-US" dirty="0">
                <a:solidFill>
                  <a:srgbClr val="FF0000"/>
                </a:solidFill>
                <a:effectLst/>
              </a:rPr>
              <a:t>Q:</a:t>
            </a:r>
            <a:r>
              <a:rPr lang="en-US" dirty="0">
                <a:effectLst/>
              </a:rPr>
              <a:t> Do you have any general purpose support structure available for placing solid state detectors on beam ? Since we have to design the PCB supporting the detector we could probably adapt the design in order to fit the PCB in another supporting tool.</a:t>
            </a:r>
            <a:endParaRPr lang="en-US" b="0" i="0" u="none" strike="noStrike" dirty="0">
              <a:solidFill>
                <a:srgbClr val="000000"/>
              </a:solidFill>
              <a:effectLst/>
              <a:latin typeface="-webkit-standard"/>
            </a:endParaRPr>
          </a:p>
          <a:p>
            <a:pPr algn="l"/>
            <a:r>
              <a:rPr lang="en-US" b="0" i="0" u="none" strike="noStrike" dirty="0">
                <a:solidFill>
                  <a:srgbClr val="FF0000"/>
                </a:solidFill>
                <a:effectLst/>
                <a:latin typeface="-webkit-standard"/>
              </a:rPr>
              <a:t>A:</a:t>
            </a:r>
            <a:r>
              <a:rPr lang="en-US" b="0" i="0" u="none" strike="noStrike" dirty="0">
                <a:solidFill>
                  <a:srgbClr val="000000"/>
                </a:solidFill>
                <a:effectLst/>
                <a:latin typeface="-webkit-standard"/>
              </a:rPr>
              <a:t> We generally mount our detectors with Bosch profiles. I attach a couple of photos from two weeks ago which may give you an impression. You may also place material simply on a flat table. </a:t>
            </a:r>
            <a:endParaRPr lang="en-US" dirty="0">
              <a:solidFill>
                <a:srgbClr val="000000"/>
              </a:solidFill>
              <a:latin typeface="-webkit-standard"/>
            </a:endParaRPr>
          </a:p>
          <a:p>
            <a:r>
              <a:rPr lang="en-US" dirty="0"/>
              <a:t> </a:t>
            </a:r>
            <a:r>
              <a:rPr lang="en-US" dirty="0">
                <a:solidFill>
                  <a:srgbClr val="FF0000"/>
                </a:solidFill>
              </a:rPr>
              <a:t>Q:</a:t>
            </a:r>
            <a:r>
              <a:rPr lang="en-US" dirty="0"/>
              <a:t> Do you have movable tables where to place the device under test? If so, which are the characteristics?</a:t>
            </a:r>
          </a:p>
          <a:p>
            <a:r>
              <a:rPr lang="en-US" dirty="0">
                <a:solidFill>
                  <a:srgbClr val="FF0000"/>
                </a:solidFill>
              </a:rPr>
              <a:t>A:</a:t>
            </a:r>
            <a:r>
              <a:rPr lang="en-US" dirty="0"/>
              <a:t> We have an electropneumatic lifting device which can also move left/right, remote controlled. In each direction, at least 10 cm motion is possible.</a:t>
            </a:r>
          </a:p>
          <a:p>
            <a:r>
              <a:rPr lang="en-US" dirty="0">
                <a:solidFill>
                  <a:srgbClr val="FF0000"/>
                </a:solidFill>
              </a:rPr>
              <a:t>Q:</a:t>
            </a:r>
            <a:r>
              <a:rPr lang="en-US" dirty="0"/>
              <a:t> Which is the cable length needed to transmit the detector signals in the counting room ? Do you have already some signal cable installed which could be used ? which type are they ? Do you have also HV cables ? which type and which connectors?</a:t>
            </a:r>
          </a:p>
          <a:p>
            <a:r>
              <a:rPr lang="en-US" dirty="0">
                <a:solidFill>
                  <a:srgbClr val="FF0000"/>
                </a:solidFill>
              </a:rPr>
              <a:t>A:</a:t>
            </a:r>
            <a:r>
              <a:rPr lang="en-US" dirty="0"/>
              <a:t> We have already installed BNC signal cables and SHV high voltage cables of ca. 20m length each to the counting room. Adding other cables might be complicated because the cable ducts as far as I know have been closed with some fire resistant material, after the cables were placed there.</a:t>
            </a:r>
            <a:br>
              <a:rPr lang="en-US" dirty="0"/>
            </a:br>
            <a:r>
              <a:rPr lang="en-US" dirty="0">
                <a:solidFill>
                  <a:srgbClr val="FF0000"/>
                </a:solidFill>
              </a:rPr>
              <a:t>Q:</a:t>
            </a:r>
            <a:r>
              <a:rPr lang="en-US" dirty="0"/>
              <a:t> Which is the typical bunch duration assuming 10e6 electrons per bunch at 40 kHz repetition rate?</a:t>
            </a:r>
          </a:p>
          <a:p>
            <a:r>
              <a:rPr lang="en-US" dirty="0">
                <a:solidFill>
                  <a:srgbClr val="FF0000"/>
                </a:solidFill>
              </a:rPr>
              <a:t>A:</a:t>
            </a:r>
            <a:r>
              <a:rPr lang="en-US" dirty="0"/>
              <a:t> I believe this can be relatively freely set based on your requirements, using the macro- und micro-pulsing capabilities. Do you have a desired bunch length?</a:t>
            </a:r>
          </a:p>
          <a:p>
            <a:pPr algn="l"/>
            <a:endParaRPr lang="en-US" b="0" i="0" u="none" strike="noStrike" dirty="0">
              <a:solidFill>
                <a:srgbClr val="000000"/>
              </a:solidFill>
              <a:effectLst/>
              <a:latin typeface="-webkit-standard"/>
            </a:endParaRPr>
          </a:p>
        </p:txBody>
      </p:sp>
    </p:spTree>
    <p:extLst>
      <p:ext uri="{BB962C8B-B14F-4D97-AF65-F5344CB8AC3E}">
        <p14:creationId xmlns:p14="http://schemas.microsoft.com/office/powerpoint/2010/main" val="3636372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BFBBE-036D-D743-9818-D88F29CA6928}"/>
              </a:ext>
            </a:extLst>
          </p:cNvPr>
          <p:cNvSpPr>
            <a:spLocks noGrp="1"/>
          </p:cNvSpPr>
          <p:nvPr>
            <p:ph type="title"/>
          </p:nvPr>
        </p:nvSpPr>
        <p:spPr/>
        <p:txBody>
          <a:bodyPr/>
          <a:lstStyle/>
          <a:p>
            <a:r>
              <a:rPr lang="it-IT" dirty="0"/>
              <a:t>Technical Note Status</a:t>
            </a:r>
          </a:p>
        </p:txBody>
      </p:sp>
      <p:sp>
        <p:nvSpPr>
          <p:cNvPr id="3" name="Content Placeholder 2">
            <a:extLst>
              <a:ext uri="{FF2B5EF4-FFF2-40B4-BE49-F238E27FC236}">
                <a16:creationId xmlns:a16="http://schemas.microsoft.com/office/drawing/2014/main" id="{06AD865D-1ECF-C248-BFC0-5BDC90818291}"/>
              </a:ext>
            </a:extLst>
          </p:cNvPr>
          <p:cNvSpPr>
            <a:spLocks noGrp="1"/>
          </p:cNvSpPr>
          <p:nvPr>
            <p:ph idx="1"/>
          </p:nvPr>
        </p:nvSpPr>
        <p:spPr>
          <a:xfrm>
            <a:off x="838200" y="1575594"/>
            <a:ext cx="10515600" cy="4895850"/>
          </a:xfrm>
        </p:spPr>
        <p:txBody>
          <a:bodyPr>
            <a:normAutofit fontScale="92500" lnSpcReduction="20000"/>
          </a:bodyPr>
          <a:lstStyle/>
          <a:p>
            <a:r>
              <a:rPr lang="it-IT" dirty="0"/>
              <a:t>The CDR text </a:t>
            </a:r>
            <a:r>
              <a:rPr lang="it-IT" dirty="0" err="1"/>
              <a:t>already</a:t>
            </a:r>
            <a:r>
              <a:rPr lang="it-IT" dirty="0"/>
              <a:t> </a:t>
            </a:r>
            <a:r>
              <a:rPr lang="it-IT" dirty="0" err="1"/>
              <a:t>implemented</a:t>
            </a:r>
            <a:endParaRPr lang="it-IT" dirty="0"/>
          </a:p>
          <a:p>
            <a:pPr lvl="1"/>
            <a:r>
              <a:rPr lang="it-IT" dirty="0"/>
              <a:t>Must be </a:t>
            </a:r>
            <a:r>
              <a:rPr lang="it-IT" dirty="0" err="1"/>
              <a:t>updated</a:t>
            </a:r>
            <a:r>
              <a:rPr lang="it-IT" dirty="0"/>
              <a:t> by the </a:t>
            </a:r>
            <a:r>
              <a:rPr lang="it-IT" dirty="0" err="1"/>
              <a:t>different</a:t>
            </a:r>
            <a:r>
              <a:rPr lang="it-IT" dirty="0"/>
              <a:t> </a:t>
            </a:r>
            <a:r>
              <a:rPr lang="it-IT" dirty="0" err="1"/>
              <a:t>editors</a:t>
            </a:r>
            <a:endParaRPr lang="it-IT" dirty="0"/>
          </a:p>
          <a:p>
            <a:pPr lvl="1"/>
            <a:endParaRPr lang="it-IT" dirty="0"/>
          </a:p>
          <a:p>
            <a:r>
              <a:rPr lang="it-IT" dirty="0"/>
              <a:t>The </a:t>
            </a:r>
            <a:r>
              <a:rPr lang="it-IT" dirty="0" err="1"/>
              <a:t>writing</a:t>
            </a:r>
            <a:r>
              <a:rPr lang="it-IT" dirty="0"/>
              <a:t> of the </a:t>
            </a:r>
            <a:r>
              <a:rPr lang="it-IT" dirty="0" err="1"/>
              <a:t>document</a:t>
            </a:r>
            <a:r>
              <a:rPr lang="it-IT" dirty="0"/>
              <a:t> must start to be </a:t>
            </a:r>
            <a:r>
              <a:rPr lang="it-IT" dirty="0" err="1"/>
              <a:t>delivered</a:t>
            </a:r>
            <a:r>
              <a:rPr lang="it-IT" dirty="0"/>
              <a:t> to Beate </a:t>
            </a:r>
            <a:r>
              <a:rPr lang="it-IT" dirty="0" err="1"/>
              <a:t>at</a:t>
            </a:r>
            <a:r>
              <a:rPr lang="it-IT" dirty="0"/>
              <a:t> the </a:t>
            </a:r>
            <a:r>
              <a:rPr lang="it-IT" dirty="0" err="1"/>
              <a:t>beginning</a:t>
            </a:r>
            <a:r>
              <a:rPr lang="it-IT" dirty="0"/>
              <a:t> of </a:t>
            </a:r>
            <a:r>
              <a:rPr lang="it-IT" dirty="0" err="1"/>
              <a:t>November</a:t>
            </a:r>
            <a:endParaRPr lang="it-IT" dirty="0"/>
          </a:p>
          <a:p>
            <a:endParaRPr lang="it-IT" dirty="0"/>
          </a:p>
          <a:p>
            <a:r>
              <a:rPr lang="it-IT" dirty="0"/>
              <a:t>Critical </a:t>
            </a:r>
            <a:r>
              <a:rPr lang="it-IT" dirty="0" err="1"/>
              <a:t>sections</a:t>
            </a:r>
            <a:r>
              <a:rPr lang="it-IT" dirty="0"/>
              <a:t> (</a:t>
            </a:r>
            <a:r>
              <a:rPr lang="it-IT" dirty="0" err="1"/>
              <a:t>strongly</a:t>
            </a:r>
            <a:r>
              <a:rPr lang="it-IT" dirty="0"/>
              <a:t> </a:t>
            </a:r>
            <a:r>
              <a:rPr lang="it-IT" dirty="0" err="1"/>
              <a:t>rely</a:t>
            </a:r>
            <a:r>
              <a:rPr lang="it-IT" dirty="0"/>
              <a:t> on MC)</a:t>
            </a:r>
          </a:p>
          <a:p>
            <a:pPr lvl="1"/>
            <a:r>
              <a:rPr lang="it-IT" dirty="0" err="1"/>
              <a:t>Expected</a:t>
            </a:r>
            <a:r>
              <a:rPr lang="it-IT" dirty="0"/>
              <a:t> Performances</a:t>
            </a:r>
          </a:p>
          <a:p>
            <a:pPr lvl="1"/>
            <a:r>
              <a:rPr lang="it-IT" dirty="0" err="1"/>
              <a:t>Calibration</a:t>
            </a:r>
            <a:endParaRPr lang="it-IT" dirty="0"/>
          </a:p>
          <a:p>
            <a:pPr lvl="1"/>
            <a:r>
              <a:rPr lang="it-IT" dirty="0" err="1"/>
              <a:t>Also</a:t>
            </a:r>
            <a:r>
              <a:rPr lang="it-IT" dirty="0"/>
              <a:t>: a </a:t>
            </a:r>
            <a:r>
              <a:rPr lang="it-IT" dirty="0" err="1"/>
              <a:t>lot</a:t>
            </a:r>
            <a:r>
              <a:rPr lang="it-IT" dirty="0"/>
              <a:t> of </a:t>
            </a:r>
            <a:r>
              <a:rPr lang="it-IT" dirty="0" err="1"/>
              <a:t>organization</a:t>
            </a:r>
            <a:r>
              <a:rPr lang="it-IT" dirty="0"/>
              <a:t> </a:t>
            </a:r>
            <a:r>
              <a:rPr lang="it-IT" dirty="0" err="1"/>
              <a:t>parts</a:t>
            </a:r>
            <a:r>
              <a:rPr lang="it-IT" dirty="0"/>
              <a:t> to be </a:t>
            </a:r>
            <a:r>
              <a:rPr lang="it-IT" dirty="0" err="1"/>
              <a:t>thought</a:t>
            </a:r>
            <a:r>
              <a:rPr lang="it-IT" dirty="0"/>
              <a:t> and </a:t>
            </a:r>
            <a:r>
              <a:rPr lang="it-IT" dirty="0" err="1"/>
              <a:t>written</a:t>
            </a:r>
            <a:r>
              <a:rPr lang="it-IT" dirty="0"/>
              <a:t> from the scratch</a:t>
            </a:r>
          </a:p>
          <a:p>
            <a:pPr marL="457200" lvl="1" indent="0">
              <a:buNone/>
            </a:pPr>
            <a:endParaRPr lang="it-IT" dirty="0"/>
          </a:p>
          <a:p>
            <a:r>
              <a:rPr lang="it-IT" dirty="0" err="1"/>
              <a:t>We</a:t>
            </a:r>
            <a:r>
              <a:rPr lang="it-IT" dirty="0"/>
              <a:t> </a:t>
            </a:r>
            <a:r>
              <a:rPr lang="it-IT" dirty="0" err="1"/>
              <a:t>will</a:t>
            </a:r>
            <a:r>
              <a:rPr lang="it-IT" dirty="0"/>
              <a:t> start </a:t>
            </a:r>
            <a:r>
              <a:rPr lang="it-IT" dirty="0" err="1"/>
              <a:t>today</a:t>
            </a:r>
            <a:r>
              <a:rPr lang="it-IT" dirty="0"/>
              <a:t> with the MC status</a:t>
            </a:r>
          </a:p>
          <a:p>
            <a:pPr lvl="1"/>
            <a:r>
              <a:rPr lang="it-IT" dirty="0" err="1"/>
              <a:t>Decision</a:t>
            </a:r>
            <a:r>
              <a:rPr lang="it-IT" dirty="0"/>
              <a:t> on </a:t>
            </a:r>
            <a:r>
              <a:rPr lang="it-IT" dirty="0" err="1"/>
              <a:t>what</a:t>
            </a:r>
            <a:r>
              <a:rPr lang="it-IT" dirty="0"/>
              <a:t> can be ready for the end of </a:t>
            </a:r>
            <a:r>
              <a:rPr lang="it-IT" dirty="0" err="1"/>
              <a:t>October</a:t>
            </a:r>
            <a:endParaRPr lang="it-IT" dirty="0"/>
          </a:p>
          <a:p>
            <a:pPr lvl="1"/>
            <a:r>
              <a:rPr lang="it-IT" dirty="0"/>
              <a:t>Organization of the work, </a:t>
            </a:r>
            <a:r>
              <a:rPr lang="it-IT" dirty="0" err="1"/>
              <a:t>milestones</a:t>
            </a:r>
            <a:endParaRPr lang="it-IT" dirty="0"/>
          </a:p>
          <a:p>
            <a:pPr lvl="1"/>
            <a:endParaRPr lang="it-IT" dirty="0"/>
          </a:p>
          <a:p>
            <a:pPr lvl="1"/>
            <a:endParaRPr lang="it-IT" dirty="0"/>
          </a:p>
          <a:p>
            <a:pPr lvl="1"/>
            <a:endParaRPr lang="it-IT" dirty="0"/>
          </a:p>
        </p:txBody>
      </p:sp>
      <p:sp>
        <p:nvSpPr>
          <p:cNvPr id="4" name="Slide Number Placeholder 3">
            <a:extLst>
              <a:ext uri="{FF2B5EF4-FFF2-40B4-BE49-F238E27FC236}">
                <a16:creationId xmlns:a16="http://schemas.microsoft.com/office/drawing/2014/main" id="{EAA7D9E1-9789-D74D-97FB-02B45F843E74}"/>
              </a:ext>
            </a:extLst>
          </p:cNvPr>
          <p:cNvSpPr>
            <a:spLocks noGrp="1"/>
          </p:cNvSpPr>
          <p:nvPr>
            <p:ph type="sldNum" sz="quarter" idx="12"/>
          </p:nvPr>
        </p:nvSpPr>
        <p:spPr/>
        <p:txBody>
          <a:bodyPr/>
          <a:lstStyle/>
          <a:p>
            <a:fld id="{14B42ABB-72DD-7540-BBF7-C14A5FE90D19}" type="slidenum">
              <a:rPr lang="it-IT" smtClean="0"/>
              <a:t>18</a:t>
            </a:fld>
            <a:endParaRPr lang="it-IT"/>
          </a:p>
        </p:txBody>
      </p:sp>
    </p:spTree>
    <p:extLst>
      <p:ext uri="{BB962C8B-B14F-4D97-AF65-F5344CB8AC3E}">
        <p14:creationId xmlns:p14="http://schemas.microsoft.com/office/powerpoint/2010/main" val="164500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BBED3-E07F-BB4E-BD24-B58939647E21}"/>
              </a:ext>
            </a:extLst>
          </p:cNvPr>
          <p:cNvSpPr>
            <a:spLocks noGrp="1"/>
          </p:cNvSpPr>
          <p:nvPr>
            <p:ph type="title"/>
          </p:nvPr>
        </p:nvSpPr>
        <p:spPr>
          <a:xfrm>
            <a:off x="838200" y="0"/>
            <a:ext cx="10515600" cy="1325563"/>
          </a:xfrm>
        </p:spPr>
        <p:txBody>
          <a:bodyPr/>
          <a:lstStyle/>
          <a:p>
            <a:r>
              <a:rPr lang="en-US" dirty="0"/>
              <a:t>LUXE Gamma Beam Profiler test beam requirements</a:t>
            </a:r>
          </a:p>
        </p:txBody>
      </p:sp>
      <p:sp>
        <p:nvSpPr>
          <p:cNvPr id="3" name="Content Placeholder 2">
            <a:extLst>
              <a:ext uri="{FF2B5EF4-FFF2-40B4-BE49-F238E27FC236}">
                <a16:creationId xmlns:a16="http://schemas.microsoft.com/office/drawing/2014/main" id="{00BB9017-879D-044A-B176-EB845B78A54C}"/>
              </a:ext>
            </a:extLst>
          </p:cNvPr>
          <p:cNvSpPr>
            <a:spLocks noGrp="1"/>
          </p:cNvSpPr>
          <p:nvPr>
            <p:ph idx="1"/>
          </p:nvPr>
        </p:nvSpPr>
        <p:spPr>
          <a:xfrm>
            <a:off x="838200" y="1325564"/>
            <a:ext cx="10515600" cy="5532436"/>
          </a:xfrm>
        </p:spPr>
        <p:txBody>
          <a:bodyPr>
            <a:normAutofit fontScale="70000" lnSpcReduction="20000"/>
          </a:bodyPr>
          <a:lstStyle/>
          <a:p>
            <a:r>
              <a:rPr lang="en-US" dirty="0"/>
              <a:t>Period: Beginning 2022</a:t>
            </a:r>
          </a:p>
          <a:p>
            <a:r>
              <a:rPr lang="en-US" dirty="0"/>
              <a:t>Experimental </a:t>
            </a:r>
            <a:r>
              <a:rPr lang="en-US" dirty="0" err="1"/>
              <a:t>setup:Three</a:t>
            </a:r>
            <a:r>
              <a:rPr lang="en-US" dirty="0"/>
              <a:t> samples to be tested</a:t>
            </a:r>
          </a:p>
          <a:p>
            <a:pPr lvl="1"/>
            <a:r>
              <a:rPr lang="en-US" dirty="0"/>
              <a:t>1 sapphire </a:t>
            </a:r>
            <a:r>
              <a:rPr lang="en-US" dirty="0" err="1"/>
              <a:t>waferfrom</a:t>
            </a:r>
            <a:r>
              <a:rPr lang="en-US" dirty="0"/>
              <a:t> university wafer dz~150 um, 4 strips 0.5x20 mm2</a:t>
            </a:r>
          </a:p>
          <a:p>
            <a:pPr lvl="1"/>
            <a:r>
              <a:rPr lang="en-US" dirty="0"/>
              <a:t>1 sapphire wafer from Cristal company dz~150 um, 4 strips 0.5x20 mm2</a:t>
            </a:r>
          </a:p>
          <a:p>
            <a:pPr lvl="1"/>
            <a:r>
              <a:rPr lang="en-US" dirty="0"/>
              <a:t>1 sapphire wafer company in Wuppertal dz~105 um, 4 strips 0.5x20 mm2</a:t>
            </a:r>
          </a:p>
          <a:p>
            <a:r>
              <a:rPr lang="en-US" dirty="0"/>
              <a:t>Very basic support </a:t>
            </a:r>
            <a:r>
              <a:rPr lang="en-US" dirty="0" err="1"/>
              <a:t>pcb</a:t>
            </a:r>
            <a:r>
              <a:rPr lang="en-US" dirty="0"/>
              <a:t> with signal output on </a:t>
            </a:r>
            <a:r>
              <a:rPr lang="en-US" dirty="0" err="1"/>
              <a:t>lemo</a:t>
            </a:r>
            <a:r>
              <a:rPr lang="en-US" dirty="0"/>
              <a:t> cable.</a:t>
            </a:r>
          </a:p>
          <a:p>
            <a:r>
              <a:rPr lang="en-US" dirty="0"/>
              <a:t>Given the signal charge (tens of </a:t>
            </a:r>
            <a:r>
              <a:rPr lang="en-US" dirty="0" err="1"/>
              <a:t>pC</a:t>
            </a:r>
            <a:r>
              <a:rPr lang="en-US" dirty="0"/>
              <a:t>) the readout setup can be also placed in a safe area and the signal acquired during the irradiation</a:t>
            </a:r>
          </a:p>
          <a:p>
            <a:r>
              <a:rPr lang="en-US" dirty="0"/>
              <a:t>The 4 channels can be readout by a scope or with other system to be decided.</a:t>
            </a:r>
          </a:p>
          <a:p>
            <a:r>
              <a:rPr lang="en-US" dirty="0"/>
              <a:t>Important the possibility to record signals amplitude and duration and also the charge of the signals (for CCE measure) and the HV currents as well.</a:t>
            </a:r>
          </a:p>
          <a:p>
            <a:r>
              <a:rPr lang="en-US" dirty="0"/>
              <a:t>All the setup must be placed in a safely reachable area or otherwise remotely controlled.</a:t>
            </a:r>
          </a:p>
          <a:p>
            <a:r>
              <a:rPr lang="en-US" dirty="0"/>
              <a:t>Remote control of all the setup is in any case advisable (also in case the system is accessible directly during irradiation)</a:t>
            </a:r>
          </a:p>
          <a:p>
            <a:r>
              <a:rPr lang="en-US" dirty="0"/>
              <a:t>Signals should be recorded after interval of 1 </a:t>
            </a:r>
            <a:r>
              <a:rPr lang="en-US" dirty="0" err="1"/>
              <a:t>MGy</a:t>
            </a:r>
            <a:r>
              <a:rPr lang="en-US" dirty="0"/>
              <a:t> irradiation up to at least 10 </a:t>
            </a:r>
            <a:r>
              <a:rPr lang="en-US" dirty="0" err="1"/>
              <a:t>MGy</a:t>
            </a:r>
            <a:r>
              <a:rPr lang="en-US" dirty="0"/>
              <a:t> for each sample.</a:t>
            </a:r>
          </a:p>
          <a:p>
            <a:r>
              <a:rPr lang="en-US" dirty="0"/>
              <a:t>Also, important to take data at different HV (at least 4 different voltages)</a:t>
            </a:r>
          </a:p>
          <a:p>
            <a:r>
              <a:rPr lang="en-US" dirty="0"/>
              <a:t>Given the steep worsening of the detector response with the absorbed dose, probably some more data points in the first </a:t>
            </a:r>
            <a:r>
              <a:rPr lang="en-US" dirty="0" err="1"/>
              <a:t>MGy</a:t>
            </a:r>
            <a:r>
              <a:rPr lang="en-US" dirty="0"/>
              <a:t> should be taken</a:t>
            </a:r>
          </a:p>
        </p:txBody>
      </p:sp>
      <p:sp>
        <p:nvSpPr>
          <p:cNvPr id="4" name="Slide Number Placeholder 3">
            <a:extLst>
              <a:ext uri="{FF2B5EF4-FFF2-40B4-BE49-F238E27FC236}">
                <a16:creationId xmlns:a16="http://schemas.microsoft.com/office/drawing/2014/main" id="{E3EAE2F8-6166-294E-831F-FCED85D4EF13}"/>
              </a:ext>
            </a:extLst>
          </p:cNvPr>
          <p:cNvSpPr>
            <a:spLocks noGrp="1"/>
          </p:cNvSpPr>
          <p:nvPr>
            <p:ph type="sldNum" sz="quarter" idx="12"/>
          </p:nvPr>
        </p:nvSpPr>
        <p:spPr/>
        <p:txBody>
          <a:bodyPr/>
          <a:lstStyle/>
          <a:p>
            <a:fld id="{14B42ABB-72DD-7540-BBF7-C14A5FE90D19}" type="slidenum">
              <a:rPr lang="it-IT" smtClean="0"/>
              <a:t>19</a:t>
            </a:fld>
            <a:endParaRPr lang="it-IT"/>
          </a:p>
        </p:txBody>
      </p:sp>
    </p:spTree>
    <p:extLst>
      <p:ext uri="{BB962C8B-B14F-4D97-AF65-F5344CB8AC3E}">
        <p14:creationId xmlns:p14="http://schemas.microsoft.com/office/powerpoint/2010/main" val="1978913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2207E-02A3-104F-BA69-013576D318D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E6ED08B-9BA6-7543-B2DB-5CF7149EB044}"/>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DFAB087A-C899-0841-8923-C0C15B4991AF}"/>
              </a:ext>
            </a:extLst>
          </p:cNvPr>
          <p:cNvSpPr>
            <a:spLocks noGrp="1"/>
          </p:cNvSpPr>
          <p:nvPr>
            <p:ph type="sldNum" sz="quarter" idx="12"/>
          </p:nvPr>
        </p:nvSpPr>
        <p:spPr/>
        <p:txBody>
          <a:bodyPr/>
          <a:lstStyle/>
          <a:p>
            <a:fld id="{14B42ABB-72DD-7540-BBF7-C14A5FE90D19}" type="slidenum">
              <a:rPr lang="it-IT" smtClean="0"/>
              <a:t>2</a:t>
            </a:fld>
            <a:endParaRPr lang="it-IT"/>
          </a:p>
        </p:txBody>
      </p:sp>
      <p:pic>
        <p:nvPicPr>
          <p:cNvPr id="5" name="Picture 4">
            <a:extLst>
              <a:ext uri="{FF2B5EF4-FFF2-40B4-BE49-F238E27FC236}">
                <a16:creationId xmlns:a16="http://schemas.microsoft.com/office/drawing/2014/main" id="{829D8DDB-0FF6-9C46-8CD6-AF801CC4A1EB}"/>
              </a:ext>
            </a:extLst>
          </p:cNvPr>
          <p:cNvPicPr>
            <a:picLocks noChangeAspect="1"/>
          </p:cNvPicPr>
          <p:nvPr/>
        </p:nvPicPr>
        <p:blipFill>
          <a:blip r:embed="rId2"/>
          <a:stretch>
            <a:fillRect/>
          </a:stretch>
        </p:blipFill>
        <p:spPr>
          <a:xfrm>
            <a:off x="514350" y="365125"/>
            <a:ext cx="5820600" cy="6249988"/>
          </a:xfrm>
          <a:prstGeom prst="rect">
            <a:avLst/>
          </a:prstGeom>
        </p:spPr>
      </p:pic>
      <p:pic>
        <p:nvPicPr>
          <p:cNvPr id="6" name="Picture 5">
            <a:extLst>
              <a:ext uri="{FF2B5EF4-FFF2-40B4-BE49-F238E27FC236}">
                <a16:creationId xmlns:a16="http://schemas.microsoft.com/office/drawing/2014/main" id="{A13ACFF3-7AEA-EB4D-8F4E-6317111B207C}"/>
              </a:ext>
            </a:extLst>
          </p:cNvPr>
          <p:cNvPicPr>
            <a:picLocks noChangeAspect="1"/>
          </p:cNvPicPr>
          <p:nvPr/>
        </p:nvPicPr>
        <p:blipFill>
          <a:blip r:embed="rId3"/>
          <a:stretch>
            <a:fillRect/>
          </a:stretch>
        </p:blipFill>
        <p:spPr>
          <a:xfrm>
            <a:off x="6207242" y="0"/>
            <a:ext cx="5613958" cy="6176963"/>
          </a:xfrm>
          <a:prstGeom prst="rect">
            <a:avLst/>
          </a:prstGeom>
        </p:spPr>
      </p:pic>
      <p:pic>
        <p:nvPicPr>
          <p:cNvPr id="7" name="Picture 6">
            <a:extLst>
              <a:ext uri="{FF2B5EF4-FFF2-40B4-BE49-F238E27FC236}">
                <a16:creationId xmlns:a16="http://schemas.microsoft.com/office/drawing/2014/main" id="{2651B235-E6B6-024A-AE6D-FD5E690B3E83}"/>
              </a:ext>
            </a:extLst>
          </p:cNvPr>
          <p:cNvPicPr>
            <a:picLocks noChangeAspect="1"/>
          </p:cNvPicPr>
          <p:nvPr/>
        </p:nvPicPr>
        <p:blipFill>
          <a:blip r:embed="rId4"/>
          <a:stretch>
            <a:fillRect/>
          </a:stretch>
        </p:blipFill>
        <p:spPr>
          <a:xfrm>
            <a:off x="7075883" y="5897111"/>
            <a:ext cx="3876676" cy="414789"/>
          </a:xfrm>
          <a:prstGeom prst="rect">
            <a:avLst/>
          </a:prstGeom>
        </p:spPr>
      </p:pic>
      <p:cxnSp>
        <p:nvCxnSpPr>
          <p:cNvPr id="9" name="Straight Arrow Connector 8">
            <a:extLst>
              <a:ext uri="{FF2B5EF4-FFF2-40B4-BE49-F238E27FC236}">
                <a16:creationId xmlns:a16="http://schemas.microsoft.com/office/drawing/2014/main" id="{D7857AE3-046C-2D44-9A7D-E06DFACC59FE}"/>
              </a:ext>
            </a:extLst>
          </p:cNvPr>
          <p:cNvCxnSpPr/>
          <p:nvPr/>
        </p:nvCxnSpPr>
        <p:spPr>
          <a:xfrm>
            <a:off x="6422740" y="1065126"/>
            <a:ext cx="653143" cy="0"/>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0" name="Straight Arrow Connector 9">
            <a:extLst>
              <a:ext uri="{FF2B5EF4-FFF2-40B4-BE49-F238E27FC236}">
                <a16:creationId xmlns:a16="http://schemas.microsoft.com/office/drawing/2014/main" id="{3A2C815D-02C5-E848-B517-31E59A1D2F48}"/>
              </a:ext>
            </a:extLst>
          </p:cNvPr>
          <p:cNvCxnSpPr/>
          <p:nvPr/>
        </p:nvCxnSpPr>
        <p:spPr>
          <a:xfrm>
            <a:off x="6422740" y="1837349"/>
            <a:ext cx="653143" cy="0"/>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a:extLst>
              <a:ext uri="{FF2B5EF4-FFF2-40B4-BE49-F238E27FC236}">
                <a16:creationId xmlns:a16="http://schemas.microsoft.com/office/drawing/2014/main" id="{F67EAB34-1901-5345-81D9-5EEE6F0107C1}"/>
              </a:ext>
            </a:extLst>
          </p:cNvPr>
          <p:cNvCxnSpPr/>
          <p:nvPr/>
        </p:nvCxnSpPr>
        <p:spPr>
          <a:xfrm>
            <a:off x="6422740" y="5165028"/>
            <a:ext cx="653143" cy="0"/>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a:extLst>
              <a:ext uri="{FF2B5EF4-FFF2-40B4-BE49-F238E27FC236}">
                <a16:creationId xmlns:a16="http://schemas.microsoft.com/office/drawing/2014/main" id="{19626DB3-3F09-9947-9637-1EE9B7B259D3}"/>
              </a:ext>
            </a:extLst>
          </p:cNvPr>
          <p:cNvCxnSpPr/>
          <p:nvPr/>
        </p:nvCxnSpPr>
        <p:spPr>
          <a:xfrm>
            <a:off x="6422740" y="4684382"/>
            <a:ext cx="653143" cy="0"/>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56030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5FCF4-B884-624D-A7E2-9DF57C2616A9}"/>
              </a:ext>
            </a:extLst>
          </p:cNvPr>
          <p:cNvSpPr>
            <a:spLocks noGrp="1"/>
          </p:cNvSpPr>
          <p:nvPr>
            <p:ph type="title"/>
          </p:nvPr>
        </p:nvSpPr>
        <p:spPr/>
        <p:txBody>
          <a:bodyPr/>
          <a:lstStyle/>
          <a:p>
            <a:r>
              <a:rPr lang="en-US" dirty="0"/>
              <a:t>Beam conditions</a:t>
            </a:r>
          </a:p>
        </p:txBody>
      </p:sp>
      <p:sp>
        <p:nvSpPr>
          <p:cNvPr id="3" name="Content Placeholder 2">
            <a:extLst>
              <a:ext uri="{FF2B5EF4-FFF2-40B4-BE49-F238E27FC236}">
                <a16:creationId xmlns:a16="http://schemas.microsoft.com/office/drawing/2014/main" id="{1524CAC3-19ED-D84E-A669-BE1761E3F5C1}"/>
              </a:ext>
            </a:extLst>
          </p:cNvPr>
          <p:cNvSpPr>
            <a:spLocks noGrp="1"/>
          </p:cNvSpPr>
          <p:nvPr>
            <p:ph idx="1"/>
          </p:nvPr>
        </p:nvSpPr>
        <p:spPr>
          <a:xfrm>
            <a:off x="838200" y="1825625"/>
            <a:ext cx="10515600" cy="4895850"/>
          </a:xfrm>
        </p:spPr>
        <p:txBody>
          <a:bodyPr>
            <a:normAutofit fontScale="77500" lnSpcReduction="20000"/>
          </a:bodyPr>
          <a:lstStyle/>
          <a:p>
            <a:pPr marL="0" indent="0">
              <a:buNone/>
            </a:pPr>
            <a:r>
              <a:rPr lang="en-US" dirty="0"/>
              <a:t>If we assume beam spot area 5 mm^2, then we need 2.5 </a:t>
            </a:r>
            <a:r>
              <a:rPr lang="en-US" dirty="0" err="1"/>
              <a:t>nA</a:t>
            </a:r>
            <a:r>
              <a:rPr lang="en-US" dirty="0"/>
              <a:t> beam to get local dose rate 1 </a:t>
            </a:r>
            <a:r>
              <a:rPr lang="en-US" dirty="0" err="1"/>
              <a:t>MGy</a:t>
            </a:r>
            <a:r>
              <a:rPr lang="en-US" dirty="0"/>
              <a:t>/hour. </a:t>
            </a:r>
          </a:p>
          <a:p>
            <a:pPr marL="0" indent="0">
              <a:buNone/>
            </a:pPr>
            <a:r>
              <a:rPr lang="en-US" dirty="0"/>
              <a:t>For signal measurement we may assume resolved bunches of 10^6 electrons per bunch. </a:t>
            </a:r>
          </a:p>
          <a:p>
            <a:pPr marL="0" indent="0">
              <a:buNone/>
            </a:pPr>
            <a:r>
              <a:rPr lang="en-US" dirty="0"/>
              <a:t>Could be that both requirements are compatible if we have ~ 40 kHz bunch repetition rate, then we can use stable beam conditions and use DAQ only in signal measurement mode and HV current measurement during irradiation.</a:t>
            </a:r>
          </a:p>
          <a:p>
            <a:pPr marL="0" indent="0">
              <a:buNone/>
            </a:pPr>
            <a:r>
              <a:rPr lang="en-US" dirty="0"/>
              <a:t>So then we do ~1 hour irradiation, get signal measurement, then repeat it 10 times for each sensor. We need at least 2 days, 3 shifts per day (3x8 hours). </a:t>
            </a:r>
          </a:p>
          <a:p>
            <a:pPr marL="0" indent="0">
              <a:buNone/>
            </a:pPr>
            <a:r>
              <a:rPr lang="en-US" dirty="0"/>
              <a:t>In principle 6-8 people can do it.</a:t>
            </a:r>
          </a:p>
          <a:p>
            <a:pPr marL="0" indent="0">
              <a:buNone/>
            </a:pPr>
            <a:r>
              <a:rPr lang="en-US" dirty="0"/>
              <a:t>Energy of the beam particles is not critical: 10-20 MeV is good.</a:t>
            </a:r>
          </a:p>
          <a:p>
            <a:pPr marL="0" indent="0">
              <a:buNone/>
            </a:pPr>
            <a:r>
              <a:rPr lang="en-US" dirty="0"/>
              <a:t>We should figure out, what equipment/DAQ can be provided by the ELBE lab, if dose measurement by extra </a:t>
            </a:r>
            <a:r>
              <a:rPr lang="en-US" dirty="0" err="1"/>
              <a:t>thermoluminiscent</a:t>
            </a:r>
            <a:r>
              <a:rPr lang="en-US" dirty="0"/>
              <a:t> dosimeters are possible (3 dosimeters for 3 sensors downstream samples) and if accommodation of 8 people is feasible at ELBE guesthouse. </a:t>
            </a:r>
          </a:p>
          <a:p>
            <a:pPr marL="0" indent="0">
              <a:buNone/>
            </a:pPr>
            <a:r>
              <a:rPr lang="en-US" dirty="0" err="1"/>
              <a:t>Covid</a:t>
            </a:r>
            <a:r>
              <a:rPr lang="en-US" dirty="0"/>
              <a:t> regulations on site should be considered.</a:t>
            </a:r>
          </a:p>
        </p:txBody>
      </p:sp>
      <p:sp>
        <p:nvSpPr>
          <p:cNvPr id="4" name="Slide Number Placeholder 3">
            <a:extLst>
              <a:ext uri="{FF2B5EF4-FFF2-40B4-BE49-F238E27FC236}">
                <a16:creationId xmlns:a16="http://schemas.microsoft.com/office/drawing/2014/main" id="{52677362-2D7A-984B-9190-C6635DAAF3EC}"/>
              </a:ext>
            </a:extLst>
          </p:cNvPr>
          <p:cNvSpPr>
            <a:spLocks noGrp="1"/>
          </p:cNvSpPr>
          <p:nvPr>
            <p:ph type="sldNum" sz="quarter" idx="12"/>
          </p:nvPr>
        </p:nvSpPr>
        <p:spPr/>
        <p:txBody>
          <a:bodyPr/>
          <a:lstStyle/>
          <a:p>
            <a:fld id="{14B42ABB-72DD-7540-BBF7-C14A5FE90D19}" type="slidenum">
              <a:rPr lang="it-IT" smtClean="0"/>
              <a:t>20</a:t>
            </a:fld>
            <a:endParaRPr lang="it-IT"/>
          </a:p>
        </p:txBody>
      </p:sp>
    </p:spTree>
    <p:extLst>
      <p:ext uri="{BB962C8B-B14F-4D97-AF65-F5344CB8AC3E}">
        <p14:creationId xmlns:p14="http://schemas.microsoft.com/office/powerpoint/2010/main" val="1850903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64AE9-774D-2D47-B3B0-74376BD8B946}"/>
              </a:ext>
            </a:extLst>
          </p:cNvPr>
          <p:cNvSpPr>
            <a:spLocks noGrp="1"/>
          </p:cNvSpPr>
          <p:nvPr>
            <p:ph type="title"/>
          </p:nvPr>
        </p:nvSpPr>
        <p:spPr/>
        <p:txBody>
          <a:bodyPr/>
          <a:lstStyle/>
          <a:p>
            <a:r>
              <a:rPr lang="en-US" dirty="0"/>
              <a:t>Input from the ELBE (Daniel </a:t>
            </a:r>
            <a:r>
              <a:rPr lang="en-US" dirty="0" err="1"/>
              <a:t>Bemmerer</a:t>
            </a:r>
            <a:r>
              <a:rPr lang="en-US" dirty="0"/>
              <a:t>)</a:t>
            </a:r>
          </a:p>
        </p:txBody>
      </p:sp>
      <p:sp>
        <p:nvSpPr>
          <p:cNvPr id="3" name="Content Placeholder 2">
            <a:extLst>
              <a:ext uri="{FF2B5EF4-FFF2-40B4-BE49-F238E27FC236}">
                <a16:creationId xmlns:a16="http://schemas.microsoft.com/office/drawing/2014/main" id="{BBD65EDD-3266-D847-826D-1C7B113D4009}"/>
              </a:ext>
            </a:extLst>
          </p:cNvPr>
          <p:cNvSpPr>
            <a:spLocks noGrp="1"/>
          </p:cNvSpPr>
          <p:nvPr>
            <p:ph idx="1"/>
          </p:nvPr>
        </p:nvSpPr>
        <p:spPr/>
        <p:txBody>
          <a:bodyPr>
            <a:normAutofit fontScale="85000" lnSpcReduction="20000"/>
          </a:bodyPr>
          <a:lstStyle/>
          <a:p>
            <a:r>
              <a:rPr lang="en-US" dirty="0"/>
              <a:t>Requests should be maximum 2 days </a:t>
            </a:r>
          </a:p>
          <a:p>
            <a:r>
              <a:rPr lang="en-US" dirty="0"/>
              <a:t>if needed, it is possible to have extra 8h shifts in the future provided that the lab has a short notice (I do not know how well we can use this opportunity. But 8h can be handled by 2 people and this could make things easier)</a:t>
            </a:r>
          </a:p>
          <a:p>
            <a:r>
              <a:rPr lang="en-US" dirty="0"/>
              <a:t>ELBE has a foyer to accommodate us</a:t>
            </a:r>
          </a:p>
          <a:p>
            <a:r>
              <a:rPr lang="en-US" dirty="0"/>
              <a:t>Instrumentation</a:t>
            </a:r>
          </a:p>
          <a:p>
            <a:pPr lvl="1"/>
            <a:r>
              <a:rPr lang="en-US" dirty="0"/>
              <a:t>1) Digital scopes. We have several fast 4-channel scopes, at least one can be dedicated to your experiment. These would be 4 channels, 5 GS/s digital scopes. Alternatively, we have 16 channels (1 is broken, so it is 15) of 2 GS/s </a:t>
            </a:r>
            <a:r>
              <a:rPr lang="en-US" dirty="0" err="1"/>
              <a:t>Acquiris</a:t>
            </a:r>
            <a:r>
              <a:rPr lang="en-US" dirty="0"/>
              <a:t> digital oscilloscope.</a:t>
            </a:r>
            <a:br>
              <a:rPr lang="en-US" dirty="0"/>
            </a:br>
            <a:endParaRPr lang="en-US" dirty="0"/>
          </a:p>
          <a:p>
            <a:pPr lvl="1"/>
            <a:r>
              <a:rPr lang="en-US" dirty="0"/>
              <a:t>2) </a:t>
            </a:r>
            <a:r>
              <a:rPr lang="en-US" dirty="0" err="1"/>
              <a:t>Ionisation</a:t>
            </a:r>
            <a:r>
              <a:rPr lang="en-US" dirty="0"/>
              <a:t> chamber. The one we have is a </a:t>
            </a:r>
            <a:r>
              <a:rPr lang="en-US" dirty="0" err="1"/>
              <a:t>Roos</a:t>
            </a:r>
            <a:r>
              <a:rPr lang="en-US" dirty="0"/>
              <a:t> Chamber Type 34001, 0.35 cm^3, with display either in charge or in water dose. This is an integral measurement, can be read out from the counting room but won’t be directly connected to the scope so no high-resolution time correlation.</a:t>
            </a:r>
          </a:p>
          <a:p>
            <a:r>
              <a:rPr lang="en-US" dirty="0"/>
              <a:t>HV system is crucial for the measurement and should be probably provided by us</a:t>
            </a:r>
          </a:p>
          <a:p>
            <a:pPr lvl="1"/>
            <a:endParaRPr lang="en-US" dirty="0"/>
          </a:p>
          <a:p>
            <a:endParaRPr lang="en-US" dirty="0"/>
          </a:p>
        </p:txBody>
      </p:sp>
      <p:sp>
        <p:nvSpPr>
          <p:cNvPr id="4" name="Slide Number Placeholder 3">
            <a:extLst>
              <a:ext uri="{FF2B5EF4-FFF2-40B4-BE49-F238E27FC236}">
                <a16:creationId xmlns:a16="http://schemas.microsoft.com/office/drawing/2014/main" id="{A41AC183-F801-F94B-80FE-8163DCCC7A2F}"/>
              </a:ext>
            </a:extLst>
          </p:cNvPr>
          <p:cNvSpPr>
            <a:spLocks noGrp="1"/>
          </p:cNvSpPr>
          <p:nvPr>
            <p:ph type="sldNum" sz="quarter" idx="12"/>
          </p:nvPr>
        </p:nvSpPr>
        <p:spPr/>
        <p:txBody>
          <a:bodyPr/>
          <a:lstStyle/>
          <a:p>
            <a:fld id="{14B42ABB-72DD-7540-BBF7-C14A5FE90D19}" type="slidenum">
              <a:rPr lang="it-IT" smtClean="0"/>
              <a:t>21</a:t>
            </a:fld>
            <a:endParaRPr lang="it-IT"/>
          </a:p>
        </p:txBody>
      </p:sp>
    </p:spTree>
    <p:extLst>
      <p:ext uri="{BB962C8B-B14F-4D97-AF65-F5344CB8AC3E}">
        <p14:creationId xmlns:p14="http://schemas.microsoft.com/office/powerpoint/2010/main" val="1692895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A18B2-1F95-584D-BA0D-4F637C9245E6}"/>
              </a:ext>
            </a:extLst>
          </p:cNvPr>
          <p:cNvSpPr>
            <a:spLocks noGrp="1"/>
          </p:cNvSpPr>
          <p:nvPr>
            <p:ph type="title"/>
          </p:nvPr>
        </p:nvSpPr>
        <p:spPr/>
        <p:txBody>
          <a:bodyPr/>
          <a:lstStyle/>
          <a:p>
            <a:endParaRPr lang="it-IT"/>
          </a:p>
        </p:txBody>
      </p:sp>
      <p:sp>
        <p:nvSpPr>
          <p:cNvPr id="3" name="Content Placeholder 2">
            <a:extLst>
              <a:ext uri="{FF2B5EF4-FFF2-40B4-BE49-F238E27FC236}">
                <a16:creationId xmlns:a16="http://schemas.microsoft.com/office/drawing/2014/main" id="{C9F2399F-C391-2248-8B1A-1E2561CD31C7}"/>
              </a:ext>
            </a:extLst>
          </p:cNvPr>
          <p:cNvSpPr>
            <a:spLocks noGrp="1"/>
          </p:cNvSpPr>
          <p:nvPr>
            <p:ph idx="1"/>
          </p:nvPr>
        </p:nvSpPr>
        <p:spPr/>
        <p:txBody>
          <a:bodyPr/>
          <a:lstStyle/>
          <a:p>
            <a:endParaRPr lang="it-IT"/>
          </a:p>
        </p:txBody>
      </p:sp>
      <p:sp>
        <p:nvSpPr>
          <p:cNvPr id="4" name="Slide Number Placeholder 3">
            <a:extLst>
              <a:ext uri="{FF2B5EF4-FFF2-40B4-BE49-F238E27FC236}">
                <a16:creationId xmlns:a16="http://schemas.microsoft.com/office/drawing/2014/main" id="{288AA304-4791-C646-BCBA-0486477089E5}"/>
              </a:ext>
            </a:extLst>
          </p:cNvPr>
          <p:cNvSpPr>
            <a:spLocks noGrp="1"/>
          </p:cNvSpPr>
          <p:nvPr>
            <p:ph type="sldNum" sz="quarter" idx="12"/>
          </p:nvPr>
        </p:nvSpPr>
        <p:spPr/>
        <p:txBody>
          <a:bodyPr/>
          <a:lstStyle/>
          <a:p>
            <a:fld id="{14B42ABB-72DD-7540-BBF7-C14A5FE90D19}" type="slidenum">
              <a:rPr lang="it-IT" smtClean="0"/>
              <a:t>22</a:t>
            </a:fld>
            <a:endParaRPr lang="it-IT"/>
          </a:p>
        </p:txBody>
      </p:sp>
      <p:pic>
        <p:nvPicPr>
          <p:cNvPr id="5" name="Picture 4">
            <a:extLst>
              <a:ext uri="{FF2B5EF4-FFF2-40B4-BE49-F238E27FC236}">
                <a16:creationId xmlns:a16="http://schemas.microsoft.com/office/drawing/2014/main" id="{5C015EC5-6933-734B-83E0-6E729EE69255}"/>
              </a:ext>
            </a:extLst>
          </p:cNvPr>
          <p:cNvPicPr>
            <a:picLocks noChangeAspect="1"/>
          </p:cNvPicPr>
          <p:nvPr/>
        </p:nvPicPr>
        <p:blipFill>
          <a:blip r:embed="rId2"/>
          <a:stretch>
            <a:fillRect/>
          </a:stretch>
        </p:blipFill>
        <p:spPr>
          <a:xfrm>
            <a:off x="486259" y="230916"/>
            <a:ext cx="11620664" cy="6396167"/>
          </a:xfrm>
          <a:prstGeom prst="rect">
            <a:avLst/>
          </a:prstGeom>
        </p:spPr>
      </p:pic>
      <p:sp>
        <p:nvSpPr>
          <p:cNvPr id="6" name="TextBox 5">
            <a:extLst>
              <a:ext uri="{FF2B5EF4-FFF2-40B4-BE49-F238E27FC236}">
                <a16:creationId xmlns:a16="http://schemas.microsoft.com/office/drawing/2014/main" id="{2AD52218-D212-D240-B632-3F76B17657E3}"/>
              </a:ext>
            </a:extLst>
          </p:cNvPr>
          <p:cNvSpPr txBox="1"/>
          <p:nvPr/>
        </p:nvSpPr>
        <p:spPr>
          <a:xfrm>
            <a:off x="7483641" y="1307221"/>
            <a:ext cx="2051780" cy="400110"/>
          </a:xfrm>
          <a:prstGeom prst="rect">
            <a:avLst/>
          </a:prstGeom>
          <a:solidFill>
            <a:schemeClr val="bg1"/>
          </a:solidFill>
        </p:spPr>
        <p:txBody>
          <a:bodyPr wrap="none" rtlCol="0">
            <a:spAutoFit/>
          </a:bodyPr>
          <a:lstStyle/>
          <a:p>
            <a:r>
              <a:rPr lang="en-US" sz="2000" dirty="0">
                <a:solidFill>
                  <a:srgbClr val="FF0000"/>
                </a:solidFill>
              </a:rPr>
              <a:t>First quarter 2022</a:t>
            </a:r>
          </a:p>
        </p:txBody>
      </p:sp>
      <p:sp>
        <p:nvSpPr>
          <p:cNvPr id="7" name="TextBox 6">
            <a:extLst>
              <a:ext uri="{FF2B5EF4-FFF2-40B4-BE49-F238E27FC236}">
                <a16:creationId xmlns:a16="http://schemas.microsoft.com/office/drawing/2014/main" id="{DD0C7216-DC06-1842-A5F6-33DEE8233766}"/>
              </a:ext>
            </a:extLst>
          </p:cNvPr>
          <p:cNvSpPr txBox="1"/>
          <p:nvPr/>
        </p:nvSpPr>
        <p:spPr>
          <a:xfrm>
            <a:off x="7483640" y="2771063"/>
            <a:ext cx="2143664" cy="400110"/>
          </a:xfrm>
          <a:prstGeom prst="rect">
            <a:avLst/>
          </a:prstGeom>
          <a:solidFill>
            <a:schemeClr val="bg1"/>
          </a:solidFill>
        </p:spPr>
        <p:txBody>
          <a:bodyPr wrap="none" rtlCol="0">
            <a:spAutoFit/>
          </a:bodyPr>
          <a:lstStyle/>
          <a:p>
            <a:r>
              <a:rPr lang="en-US" sz="2000" dirty="0">
                <a:solidFill>
                  <a:srgbClr val="FF0000"/>
                </a:solidFill>
              </a:rPr>
              <a:t>Third quarter 2022</a:t>
            </a:r>
          </a:p>
        </p:txBody>
      </p:sp>
      <p:sp>
        <p:nvSpPr>
          <p:cNvPr id="9" name="TextBox 8">
            <a:extLst>
              <a:ext uri="{FF2B5EF4-FFF2-40B4-BE49-F238E27FC236}">
                <a16:creationId xmlns:a16="http://schemas.microsoft.com/office/drawing/2014/main" id="{6BA83D39-6F17-DD4D-B555-DA1723801942}"/>
              </a:ext>
            </a:extLst>
          </p:cNvPr>
          <p:cNvSpPr txBox="1"/>
          <p:nvPr/>
        </p:nvSpPr>
        <p:spPr>
          <a:xfrm>
            <a:off x="7517729" y="3916556"/>
            <a:ext cx="2051780" cy="400110"/>
          </a:xfrm>
          <a:prstGeom prst="rect">
            <a:avLst/>
          </a:prstGeom>
          <a:solidFill>
            <a:schemeClr val="bg1"/>
          </a:solidFill>
        </p:spPr>
        <p:txBody>
          <a:bodyPr wrap="none" rtlCol="0">
            <a:spAutoFit/>
          </a:bodyPr>
          <a:lstStyle/>
          <a:p>
            <a:r>
              <a:rPr lang="en-US" sz="2000" dirty="0">
                <a:solidFill>
                  <a:srgbClr val="FF0000"/>
                </a:solidFill>
              </a:rPr>
              <a:t>First quarter 2023</a:t>
            </a:r>
          </a:p>
        </p:txBody>
      </p:sp>
    </p:spTree>
    <p:extLst>
      <p:ext uri="{BB962C8B-B14F-4D97-AF65-F5344CB8AC3E}">
        <p14:creationId xmlns:p14="http://schemas.microsoft.com/office/powerpoint/2010/main" val="2602932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61B2A-3B7A-734A-9293-AE771DE24867}"/>
              </a:ext>
            </a:extLst>
          </p:cNvPr>
          <p:cNvSpPr>
            <a:spLocks noGrp="1"/>
          </p:cNvSpPr>
          <p:nvPr>
            <p:ph type="title"/>
          </p:nvPr>
        </p:nvSpPr>
        <p:spPr/>
        <p:txBody>
          <a:bodyPr/>
          <a:lstStyle/>
          <a:p>
            <a:r>
              <a:rPr lang="it-IT" dirty="0"/>
              <a:t>Status of </a:t>
            </a:r>
            <a:r>
              <a:rPr lang="it-IT" dirty="0" err="1"/>
              <a:t>support</a:t>
            </a:r>
            <a:r>
              <a:rPr lang="it-IT" dirty="0"/>
              <a:t> PCB production</a:t>
            </a:r>
          </a:p>
        </p:txBody>
      </p:sp>
      <p:sp>
        <p:nvSpPr>
          <p:cNvPr id="3" name="Content Placeholder 2">
            <a:extLst>
              <a:ext uri="{FF2B5EF4-FFF2-40B4-BE49-F238E27FC236}">
                <a16:creationId xmlns:a16="http://schemas.microsoft.com/office/drawing/2014/main" id="{0C7106DE-7EF2-DE45-9B2C-5D9B033F811A}"/>
              </a:ext>
            </a:extLst>
          </p:cNvPr>
          <p:cNvSpPr>
            <a:spLocks noGrp="1"/>
          </p:cNvSpPr>
          <p:nvPr>
            <p:ph idx="1"/>
          </p:nvPr>
        </p:nvSpPr>
        <p:spPr>
          <a:xfrm>
            <a:off x="8181109" y="1392236"/>
            <a:ext cx="3837896" cy="4964114"/>
          </a:xfrm>
        </p:spPr>
        <p:txBody>
          <a:bodyPr>
            <a:normAutofit lnSpcReduction="10000"/>
          </a:bodyPr>
          <a:lstStyle/>
          <a:p>
            <a:r>
              <a:rPr lang="it-IT" dirty="0" err="1"/>
              <a:t>Gerber</a:t>
            </a:r>
            <a:r>
              <a:rPr lang="it-IT" dirty="0"/>
              <a:t> </a:t>
            </a:r>
            <a:r>
              <a:rPr lang="it-IT" dirty="0" err="1"/>
              <a:t>files</a:t>
            </a:r>
            <a:r>
              <a:rPr lang="it-IT" dirty="0"/>
              <a:t> </a:t>
            </a:r>
            <a:r>
              <a:rPr lang="it-IT" dirty="0" err="1"/>
              <a:t>submitted</a:t>
            </a:r>
            <a:r>
              <a:rPr lang="it-IT" dirty="0"/>
              <a:t> to Bologna </a:t>
            </a:r>
            <a:r>
              <a:rPr lang="it-IT" dirty="0" err="1"/>
              <a:t>expert</a:t>
            </a:r>
            <a:r>
              <a:rPr lang="it-IT" dirty="0"/>
              <a:t> </a:t>
            </a:r>
            <a:r>
              <a:rPr lang="it-IT" dirty="0" err="1"/>
              <a:t>at</a:t>
            </a:r>
            <a:r>
              <a:rPr lang="it-IT" dirty="0"/>
              <a:t> the end of </a:t>
            </a:r>
            <a:r>
              <a:rPr lang="it-IT" dirty="0" err="1"/>
              <a:t>June</a:t>
            </a:r>
            <a:r>
              <a:rPr lang="it-IT" dirty="0"/>
              <a:t> 2021</a:t>
            </a:r>
          </a:p>
          <a:p>
            <a:r>
              <a:rPr lang="it-IT" dirty="0"/>
              <a:t>First </a:t>
            </a:r>
            <a:r>
              <a:rPr lang="it-IT" dirty="0" err="1"/>
              <a:t>comment</a:t>
            </a:r>
            <a:r>
              <a:rPr lang="it-IT" dirty="0"/>
              <a:t>: </a:t>
            </a:r>
            <a:r>
              <a:rPr lang="it-IT" dirty="0" err="1"/>
              <a:t>Increase</a:t>
            </a:r>
            <a:r>
              <a:rPr lang="it-IT" dirty="0"/>
              <a:t> </a:t>
            </a:r>
            <a:r>
              <a:rPr lang="it-IT" dirty="0" err="1"/>
              <a:t>lines</a:t>
            </a:r>
            <a:r>
              <a:rPr lang="it-IT" dirty="0"/>
              <a:t> </a:t>
            </a:r>
            <a:r>
              <a:rPr lang="it-IT" dirty="0" err="1"/>
              <a:t>spacing</a:t>
            </a:r>
            <a:r>
              <a:rPr lang="it-IT" dirty="0"/>
              <a:t> from 40 </a:t>
            </a:r>
            <a:r>
              <a:rPr lang="it-IT" dirty="0" err="1"/>
              <a:t>um</a:t>
            </a:r>
            <a:r>
              <a:rPr lang="it-IT" dirty="0"/>
              <a:t> to 60 </a:t>
            </a:r>
            <a:r>
              <a:rPr lang="it-IT" dirty="0" err="1"/>
              <a:t>um</a:t>
            </a:r>
            <a:endParaRPr lang="it-IT" dirty="0"/>
          </a:p>
          <a:p>
            <a:r>
              <a:rPr lang="it-IT" dirty="0" err="1"/>
              <a:t>Five</a:t>
            </a:r>
            <a:r>
              <a:rPr lang="it-IT" dirty="0"/>
              <a:t> companies </a:t>
            </a:r>
            <a:r>
              <a:rPr lang="it-IT" dirty="0" err="1"/>
              <a:t>contacted</a:t>
            </a:r>
            <a:r>
              <a:rPr lang="it-IT" dirty="0"/>
              <a:t> </a:t>
            </a:r>
            <a:r>
              <a:rPr lang="it-IT" dirty="0" err="1"/>
              <a:t>at</a:t>
            </a:r>
            <a:r>
              <a:rPr lang="it-IT" dirty="0"/>
              <a:t> the </a:t>
            </a:r>
            <a:r>
              <a:rPr lang="it-IT" dirty="0" err="1"/>
              <a:t>beginning</a:t>
            </a:r>
            <a:r>
              <a:rPr lang="it-IT" dirty="0"/>
              <a:t> of August to produce the PCB</a:t>
            </a:r>
          </a:p>
          <a:p>
            <a:r>
              <a:rPr lang="it-IT" dirty="0" err="1"/>
              <a:t>Only</a:t>
            </a:r>
            <a:r>
              <a:rPr lang="it-IT" dirty="0"/>
              <a:t> </a:t>
            </a:r>
            <a:r>
              <a:rPr lang="it-IT" dirty="0" err="1"/>
              <a:t>one</a:t>
            </a:r>
            <a:r>
              <a:rPr lang="it-IT" dirty="0"/>
              <a:t> </a:t>
            </a:r>
            <a:r>
              <a:rPr lang="it-IT" dirty="0" err="1"/>
              <a:t>answered</a:t>
            </a:r>
            <a:r>
              <a:rPr lang="it-IT" dirty="0"/>
              <a:t> </a:t>
            </a:r>
            <a:r>
              <a:rPr lang="it-IT" dirty="0" err="1"/>
              <a:t>until</a:t>
            </a:r>
            <a:r>
              <a:rPr lang="it-IT" dirty="0"/>
              <a:t> </a:t>
            </a:r>
            <a:r>
              <a:rPr lang="it-IT" dirty="0" err="1"/>
              <a:t>now</a:t>
            </a:r>
            <a:endParaRPr lang="it-IT" dirty="0"/>
          </a:p>
        </p:txBody>
      </p:sp>
      <p:sp>
        <p:nvSpPr>
          <p:cNvPr id="4" name="Slide Number Placeholder 3">
            <a:extLst>
              <a:ext uri="{FF2B5EF4-FFF2-40B4-BE49-F238E27FC236}">
                <a16:creationId xmlns:a16="http://schemas.microsoft.com/office/drawing/2014/main" id="{B2EF23E3-7F6F-E441-B4CA-44A4A863D866}"/>
              </a:ext>
            </a:extLst>
          </p:cNvPr>
          <p:cNvSpPr>
            <a:spLocks noGrp="1"/>
          </p:cNvSpPr>
          <p:nvPr>
            <p:ph type="sldNum" sz="quarter" idx="12"/>
          </p:nvPr>
        </p:nvSpPr>
        <p:spPr/>
        <p:txBody>
          <a:bodyPr/>
          <a:lstStyle/>
          <a:p>
            <a:fld id="{14B42ABB-72DD-7540-BBF7-C14A5FE90D19}" type="slidenum">
              <a:rPr lang="it-IT" smtClean="0"/>
              <a:t>23</a:t>
            </a:fld>
            <a:endParaRPr lang="it-IT"/>
          </a:p>
        </p:txBody>
      </p:sp>
      <p:pic>
        <p:nvPicPr>
          <p:cNvPr id="5" name="Picture 4">
            <a:extLst>
              <a:ext uri="{FF2B5EF4-FFF2-40B4-BE49-F238E27FC236}">
                <a16:creationId xmlns:a16="http://schemas.microsoft.com/office/drawing/2014/main" id="{96FBD069-4D0C-EC4C-A5EB-7EECE60FC57C}"/>
              </a:ext>
            </a:extLst>
          </p:cNvPr>
          <p:cNvPicPr>
            <a:picLocks noChangeAspect="1"/>
          </p:cNvPicPr>
          <p:nvPr/>
        </p:nvPicPr>
        <p:blipFill>
          <a:blip r:embed="rId2"/>
          <a:stretch>
            <a:fillRect/>
          </a:stretch>
        </p:blipFill>
        <p:spPr>
          <a:xfrm>
            <a:off x="172995" y="1612899"/>
            <a:ext cx="7885834" cy="4130675"/>
          </a:xfrm>
          <a:prstGeom prst="rect">
            <a:avLst/>
          </a:prstGeom>
        </p:spPr>
      </p:pic>
      <p:sp>
        <p:nvSpPr>
          <p:cNvPr id="6" name="TextBox 5">
            <a:extLst>
              <a:ext uri="{FF2B5EF4-FFF2-40B4-BE49-F238E27FC236}">
                <a16:creationId xmlns:a16="http://schemas.microsoft.com/office/drawing/2014/main" id="{304AA0D6-879F-C048-B42D-9E39A28D439F}"/>
              </a:ext>
            </a:extLst>
          </p:cNvPr>
          <p:cNvSpPr txBox="1"/>
          <p:nvPr/>
        </p:nvSpPr>
        <p:spPr>
          <a:xfrm>
            <a:off x="5450305" y="4090737"/>
            <a:ext cx="2022798" cy="400110"/>
          </a:xfrm>
          <a:prstGeom prst="rect">
            <a:avLst/>
          </a:prstGeom>
          <a:solidFill>
            <a:schemeClr val="bg1"/>
          </a:solidFill>
        </p:spPr>
        <p:txBody>
          <a:bodyPr wrap="none" rtlCol="0">
            <a:spAutoFit/>
          </a:bodyPr>
          <a:lstStyle/>
          <a:p>
            <a:r>
              <a:rPr lang="en-US" sz="2000" dirty="0">
                <a:solidFill>
                  <a:srgbClr val="FF0000"/>
                </a:solidFill>
              </a:rPr>
              <a:t>HV cable (&lt;=1 kV)</a:t>
            </a:r>
          </a:p>
        </p:txBody>
      </p:sp>
    </p:spTree>
    <p:extLst>
      <p:ext uri="{BB962C8B-B14F-4D97-AF65-F5344CB8AC3E}">
        <p14:creationId xmlns:p14="http://schemas.microsoft.com/office/powerpoint/2010/main" val="4048507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3B33B-558D-D34F-BA46-DAD07BE94C09}"/>
              </a:ext>
            </a:extLst>
          </p:cNvPr>
          <p:cNvSpPr>
            <a:spLocks noGrp="1"/>
          </p:cNvSpPr>
          <p:nvPr>
            <p:ph type="title"/>
          </p:nvPr>
        </p:nvSpPr>
        <p:spPr/>
        <p:txBody>
          <a:bodyPr/>
          <a:lstStyle/>
          <a:p>
            <a:r>
              <a:rPr lang="it-IT" dirty="0"/>
              <a:t>Status of </a:t>
            </a:r>
            <a:r>
              <a:rPr lang="it-IT" dirty="0" err="1"/>
              <a:t>support</a:t>
            </a:r>
            <a:r>
              <a:rPr lang="it-IT" dirty="0"/>
              <a:t> PCB production</a:t>
            </a:r>
            <a:endParaRPr lang="en-US" dirty="0"/>
          </a:p>
        </p:txBody>
      </p:sp>
      <p:sp>
        <p:nvSpPr>
          <p:cNvPr id="3" name="Content Placeholder 2">
            <a:extLst>
              <a:ext uri="{FF2B5EF4-FFF2-40B4-BE49-F238E27FC236}">
                <a16:creationId xmlns:a16="http://schemas.microsoft.com/office/drawing/2014/main" id="{CD31E278-8F6D-D246-8651-4A3C9AD3F499}"/>
              </a:ext>
            </a:extLst>
          </p:cNvPr>
          <p:cNvSpPr>
            <a:spLocks noGrp="1"/>
          </p:cNvSpPr>
          <p:nvPr>
            <p:ph idx="1"/>
          </p:nvPr>
        </p:nvSpPr>
        <p:spPr/>
        <p:txBody>
          <a:bodyPr>
            <a:normAutofit fontScale="92500" lnSpcReduction="20000"/>
          </a:bodyPr>
          <a:lstStyle/>
          <a:p>
            <a:r>
              <a:rPr lang="en-US" dirty="0"/>
              <a:t>Only one company answered until now</a:t>
            </a:r>
          </a:p>
          <a:p>
            <a:pPr lvl="1"/>
            <a:r>
              <a:rPr lang="en-US" dirty="0"/>
              <a:t>The offers are rather expensive</a:t>
            </a:r>
          </a:p>
          <a:p>
            <a:pPr lvl="2"/>
            <a:r>
              <a:rPr lang="en-US" b="1" dirty="0"/>
              <a:t>EPIG </a:t>
            </a:r>
            <a:r>
              <a:rPr lang="en-US" dirty="0"/>
              <a:t>(Au-Ni pads for bonding): 10 samples (min)  </a:t>
            </a:r>
            <a:r>
              <a:rPr lang="en-US" dirty="0">
                <a:sym typeface="Wingdings" pitchFamily="2" charset="2"/>
              </a:rPr>
              <a:t> 5 </a:t>
            </a:r>
            <a:r>
              <a:rPr lang="en-US" dirty="0" err="1">
                <a:sym typeface="Wingdings" pitchFamily="2" charset="2"/>
              </a:rPr>
              <a:t>keuro</a:t>
            </a:r>
            <a:r>
              <a:rPr lang="en-US" dirty="0">
                <a:sym typeface="Wingdings" pitchFamily="2" charset="2"/>
              </a:rPr>
              <a:t> (fine if Al wires used)</a:t>
            </a:r>
            <a:endParaRPr lang="en-US" dirty="0"/>
          </a:p>
          <a:p>
            <a:pPr lvl="2"/>
            <a:r>
              <a:rPr lang="en-US" dirty="0"/>
              <a:t>ENEPIG</a:t>
            </a:r>
            <a:r>
              <a:rPr lang="en-US" dirty="0">
                <a:sym typeface="Wingdings" pitchFamily="2" charset="2"/>
              </a:rPr>
              <a:t> (Au-Pd pads for bonding): 10 samples (min)  6 </a:t>
            </a:r>
            <a:r>
              <a:rPr lang="en-US" dirty="0" err="1">
                <a:sym typeface="Wingdings" pitchFamily="2" charset="2"/>
              </a:rPr>
              <a:t>keuro</a:t>
            </a:r>
            <a:endParaRPr lang="en-US" dirty="0">
              <a:sym typeface="Wingdings" pitchFamily="2" charset="2"/>
            </a:endParaRPr>
          </a:p>
          <a:p>
            <a:pPr lvl="2"/>
            <a:r>
              <a:rPr lang="en-US" dirty="0">
                <a:sym typeface="Wingdings" pitchFamily="2" charset="2"/>
              </a:rPr>
              <a:t>The 1.6 mm thickness will guarantee the needed stiffness for bonding the detector</a:t>
            </a:r>
          </a:p>
          <a:p>
            <a:pPr lvl="1"/>
            <a:r>
              <a:rPr lang="en-US" dirty="0">
                <a:sym typeface="Wingdings" pitchFamily="2" charset="2"/>
              </a:rPr>
              <a:t>Other offers should come soon</a:t>
            </a:r>
          </a:p>
          <a:p>
            <a:endParaRPr lang="en-US" dirty="0">
              <a:sym typeface="Wingdings" pitchFamily="2" charset="2"/>
            </a:endParaRPr>
          </a:p>
          <a:p>
            <a:r>
              <a:rPr lang="en-US" dirty="0">
                <a:sym typeface="Wingdings" pitchFamily="2" charset="2"/>
              </a:rPr>
              <a:t>The design must be updated</a:t>
            </a:r>
          </a:p>
          <a:p>
            <a:pPr lvl="1"/>
            <a:r>
              <a:rPr lang="en-US" dirty="0">
                <a:sym typeface="Wingdings" pitchFamily="2" charset="2"/>
              </a:rPr>
              <a:t>60 um spacing</a:t>
            </a:r>
          </a:p>
          <a:p>
            <a:pPr lvl="1"/>
            <a:r>
              <a:rPr lang="en-US" dirty="0">
                <a:sym typeface="Wingdings" pitchFamily="2" charset="2"/>
              </a:rPr>
              <a:t>Design a second PCB for vertical strips</a:t>
            </a:r>
          </a:p>
          <a:p>
            <a:r>
              <a:rPr lang="en-US" dirty="0">
                <a:sym typeface="Wingdings" pitchFamily="2" charset="2"/>
              </a:rPr>
              <a:t>Main questions</a:t>
            </a:r>
          </a:p>
          <a:p>
            <a:pPr lvl="1"/>
            <a:r>
              <a:rPr lang="en-US" dirty="0">
                <a:sym typeface="Wingdings" pitchFamily="2" charset="2"/>
              </a:rPr>
              <a:t>Who is making the design ?</a:t>
            </a:r>
          </a:p>
          <a:p>
            <a:pPr lvl="1"/>
            <a:r>
              <a:rPr lang="en-US" dirty="0">
                <a:sym typeface="Wingdings" pitchFamily="2" charset="2"/>
              </a:rPr>
              <a:t>Should we produce the PCB in Italy or Russia ?</a:t>
            </a:r>
            <a:endParaRPr lang="en-US" dirty="0"/>
          </a:p>
        </p:txBody>
      </p:sp>
      <p:sp>
        <p:nvSpPr>
          <p:cNvPr id="4" name="Slide Number Placeholder 3">
            <a:extLst>
              <a:ext uri="{FF2B5EF4-FFF2-40B4-BE49-F238E27FC236}">
                <a16:creationId xmlns:a16="http://schemas.microsoft.com/office/drawing/2014/main" id="{B326C878-E0C7-C14A-B840-C7519943752C}"/>
              </a:ext>
            </a:extLst>
          </p:cNvPr>
          <p:cNvSpPr>
            <a:spLocks noGrp="1"/>
          </p:cNvSpPr>
          <p:nvPr>
            <p:ph type="sldNum" sz="quarter" idx="12"/>
          </p:nvPr>
        </p:nvSpPr>
        <p:spPr/>
        <p:txBody>
          <a:bodyPr/>
          <a:lstStyle/>
          <a:p>
            <a:fld id="{14B42ABB-72DD-7540-BBF7-C14A5FE90D19}" type="slidenum">
              <a:rPr lang="it-IT" smtClean="0"/>
              <a:t>24</a:t>
            </a:fld>
            <a:endParaRPr lang="it-IT"/>
          </a:p>
        </p:txBody>
      </p:sp>
    </p:spTree>
    <p:extLst>
      <p:ext uri="{BB962C8B-B14F-4D97-AF65-F5344CB8AC3E}">
        <p14:creationId xmlns:p14="http://schemas.microsoft.com/office/powerpoint/2010/main" val="2263434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9535E-5BDA-0248-AADE-2741BE6C45C2}"/>
              </a:ext>
            </a:extLst>
          </p:cNvPr>
          <p:cNvSpPr>
            <a:spLocks noGrp="1"/>
          </p:cNvSpPr>
          <p:nvPr>
            <p:ph type="title"/>
          </p:nvPr>
        </p:nvSpPr>
        <p:spPr>
          <a:xfrm>
            <a:off x="279400" y="-84667"/>
            <a:ext cx="10913746" cy="967396"/>
          </a:xfrm>
        </p:spPr>
        <p:txBody>
          <a:bodyPr/>
          <a:lstStyle/>
          <a:p>
            <a:r>
              <a:rPr lang="en-US" dirty="0">
                <a:solidFill>
                  <a:srgbClr val="FF0000"/>
                </a:solidFill>
              </a:rPr>
              <a:t>Readout electronics</a:t>
            </a:r>
          </a:p>
        </p:txBody>
      </p:sp>
      <p:sp>
        <p:nvSpPr>
          <p:cNvPr id="3" name="Content Placeholder 2">
            <a:extLst>
              <a:ext uri="{FF2B5EF4-FFF2-40B4-BE49-F238E27FC236}">
                <a16:creationId xmlns:a16="http://schemas.microsoft.com/office/drawing/2014/main" id="{72343C4C-5CFC-4844-8595-545000E770B0}"/>
              </a:ext>
            </a:extLst>
          </p:cNvPr>
          <p:cNvSpPr>
            <a:spLocks noGrp="1"/>
          </p:cNvSpPr>
          <p:nvPr>
            <p:ph idx="1"/>
          </p:nvPr>
        </p:nvSpPr>
        <p:spPr>
          <a:xfrm>
            <a:off x="152398" y="695764"/>
            <a:ext cx="4904505" cy="6130303"/>
          </a:xfrm>
        </p:spPr>
        <p:txBody>
          <a:bodyPr>
            <a:normAutofit fontScale="92500" lnSpcReduction="10000"/>
          </a:bodyPr>
          <a:lstStyle/>
          <a:p>
            <a:r>
              <a:rPr lang="en-US" dirty="0"/>
              <a:t>It is a rather simple design</a:t>
            </a:r>
          </a:p>
          <a:p>
            <a:pPr lvl="1"/>
            <a:r>
              <a:rPr lang="en-US" dirty="0"/>
              <a:t>Signal strength: ~30 </a:t>
            </a:r>
            <a:r>
              <a:rPr lang="en-US" dirty="0" err="1"/>
              <a:t>pC</a:t>
            </a:r>
            <a:r>
              <a:rPr lang="en-US" dirty="0"/>
              <a:t>/BX (max. at first detector)</a:t>
            </a:r>
          </a:p>
          <a:p>
            <a:pPr lvl="1"/>
            <a:r>
              <a:rPr lang="en-US" dirty="0"/>
              <a:t>Low rate: 10 Hz</a:t>
            </a:r>
          </a:p>
          <a:p>
            <a:r>
              <a:rPr lang="en-US" dirty="0"/>
              <a:t>Sample-and-Hold capacitor matrix</a:t>
            </a:r>
          </a:p>
          <a:p>
            <a:pPr lvl="1"/>
            <a:r>
              <a:rPr lang="en-US" dirty="0"/>
              <a:t>Control logic for switching and multiplexing outputs to read them out</a:t>
            </a:r>
          </a:p>
          <a:p>
            <a:r>
              <a:rPr lang="en-US" dirty="0"/>
              <a:t>Read out card: existing commercial solution</a:t>
            </a:r>
          </a:p>
          <a:p>
            <a:pPr lvl="1"/>
            <a:r>
              <a:rPr lang="it-IT" sz="1600" dirty="0"/>
              <a:t>FERS-5200 modular </a:t>
            </a:r>
            <a:r>
              <a:rPr lang="it-IT" sz="1600" dirty="0" err="1"/>
              <a:t>reading</a:t>
            </a:r>
            <a:r>
              <a:rPr lang="it-IT" sz="1600" dirty="0"/>
              <a:t> </a:t>
            </a:r>
            <a:r>
              <a:rPr lang="it-IT" sz="1600" dirty="0" err="1"/>
              <a:t>system</a:t>
            </a:r>
            <a:r>
              <a:rPr lang="it-IT" sz="1600" dirty="0"/>
              <a:t> </a:t>
            </a:r>
            <a:r>
              <a:rPr lang="it-IT" sz="1600" dirty="0" err="1"/>
              <a:t>developed</a:t>
            </a:r>
            <a:r>
              <a:rPr lang="it-IT" sz="1600" dirty="0"/>
              <a:t> by CAEN </a:t>
            </a:r>
            <a:r>
              <a:rPr lang="it-IT" sz="1600" dirty="0" err="1"/>
              <a:t>based</a:t>
            </a:r>
            <a:r>
              <a:rPr lang="it-IT" sz="1600" dirty="0"/>
              <a:t> on CITIROC (Orsay)</a:t>
            </a:r>
          </a:p>
          <a:p>
            <a:pPr lvl="1"/>
            <a:r>
              <a:rPr lang="it-IT" sz="1600" dirty="0"/>
              <a:t>64 </a:t>
            </a:r>
            <a:r>
              <a:rPr lang="it-IT" sz="1600" dirty="0" err="1"/>
              <a:t>channels</a:t>
            </a:r>
            <a:r>
              <a:rPr lang="it-IT" sz="1600" dirty="0"/>
              <a:t> per card (</a:t>
            </a:r>
            <a:r>
              <a:rPr lang="it-IT" sz="1600" dirty="0" err="1"/>
              <a:t>dynamic</a:t>
            </a:r>
            <a:r>
              <a:rPr lang="it-IT" sz="1600" dirty="0"/>
              <a:t> range13 bits)</a:t>
            </a:r>
          </a:p>
          <a:p>
            <a:r>
              <a:rPr lang="it-IT" sz="2000" dirty="0"/>
              <a:t>INFN Bologna </a:t>
            </a:r>
            <a:r>
              <a:rPr lang="it-IT" sz="2000" dirty="0" err="1"/>
              <a:t>will</a:t>
            </a:r>
            <a:r>
              <a:rPr lang="it-IT" sz="2000" dirty="0"/>
              <a:t> design and </a:t>
            </a:r>
            <a:r>
              <a:rPr lang="it-IT" sz="2000" dirty="0" err="1"/>
              <a:t>build</a:t>
            </a:r>
            <a:r>
              <a:rPr lang="it-IT" sz="2000" dirty="0"/>
              <a:t> a patch panel (PP) to </a:t>
            </a:r>
            <a:r>
              <a:rPr lang="it-IT" sz="2000" dirty="0" err="1"/>
              <a:t>distribute</a:t>
            </a:r>
            <a:r>
              <a:rPr lang="it-IT" sz="2000" dirty="0"/>
              <a:t> the </a:t>
            </a:r>
            <a:r>
              <a:rPr lang="it-IT" sz="2000" dirty="0" err="1"/>
              <a:t>detector's</a:t>
            </a:r>
            <a:r>
              <a:rPr lang="it-IT" sz="2000" dirty="0"/>
              <a:t> </a:t>
            </a:r>
            <a:r>
              <a:rPr lang="it-IT" sz="2000" dirty="0" err="1"/>
              <a:t>signals</a:t>
            </a:r>
            <a:r>
              <a:rPr lang="it-IT" sz="2000" dirty="0"/>
              <a:t> to the </a:t>
            </a:r>
            <a:r>
              <a:rPr lang="it-IT" sz="2000" dirty="0" err="1"/>
              <a:t>readout</a:t>
            </a:r>
            <a:r>
              <a:rPr lang="it-IT" sz="2000" dirty="0"/>
              <a:t> </a:t>
            </a:r>
            <a:r>
              <a:rPr lang="it-IT" sz="2000" dirty="0" err="1"/>
              <a:t>boards</a:t>
            </a:r>
            <a:r>
              <a:rPr lang="it-IT" sz="2000" dirty="0"/>
              <a:t> </a:t>
            </a:r>
            <a:r>
              <a:rPr lang="it-IT" sz="2000" dirty="0" err="1"/>
              <a:t>plugged</a:t>
            </a:r>
            <a:r>
              <a:rPr lang="it-IT" sz="2000" dirty="0"/>
              <a:t> </a:t>
            </a:r>
            <a:r>
              <a:rPr lang="it-IT" sz="2000" dirty="0" err="1"/>
              <a:t>into</a:t>
            </a:r>
            <a:r>
              <a:rPr lang="it-IT" sz="2000" dirty="0"/>
              <a:t> </a:t>
            </a:r>
            <a:r>
              <a:rPr lang="it-IT" sz="2000" dirty="0" err="1"/>
              <a:t>it</a:t>
            </a:r>
            <a:r>
              <a:rPr lang="it-IT" sz="2000" dirty="0"/>
              <a:t>.</a:t>
            </a:r>
          </a:p>
          <a:p>
            <a:pPr lvl="1"/>
            <a:r>
              <a:rPr lang="it-IT" sz="1600" dirty="0">
                <a:solidFill>
                  <a:srgbClr val="FF0000"/>
                </a:solidFill>
              </a:rPr>
              <a:t>6 M.U. </a:t>
            </a:r>
            <a:r>
              <a:rPr lang="it-IT" sz="1600" dirty="0" err="1">
                <a:solidFill>
                  <a:srgbClr val="FF0000"/>
                </a:solidFill>
              </a:rPr>
              <a:t>agreed</a:t>
            </a:r>
            <a:r>
              <a:rPr lang="it-IT" sz="1600" dirty="0">
                <a:solidFill>
                  <a:srgbClr val="FF0000"/>
                </a:solidFill>
              </a:rPr>
              <a:t> with the  </a:t>
            </a:r>
            <a:r>
              <a:rPr lang="it-IT" sz="1600" dirty="0" err="1">
                <a:solidFill>
                  <a:srgbClr val="FF0000"/>
                </a:solidFill>
              </a:rPr>
              <a:t>Electronics</a:t>
            </a:r>
            <a:r>
              <a:rPr lang="it-IT" sz="1600" dirty="0">
                <a:solidFill>
                  <a:srgbClr val="FF0000"/>
                </a:solidFill>
              </a:rPr>
              <a:t> Service in 2022 for design of PP </a:t>
            </a:r>
          </a:p>
          <a:p>
            <a:pPr marL="457200" lvl="1" indent="0">
              <a:buNone/>
            </a:pPr>
            <a:endParaRPr lang="en-US" dirty="0"/>
          </a:p>
        </p:txBody>
      </p:sp>
      <p:sp>
        <p:nvSpPr>
          <p:cNvPr id="4" name="Date Placeholder 3">
            <a:extLst>
              <a:ext uri="{FF2B5EF4-FFF2-40B4-BE49-F238E27FC236}">
                <a16:creationId xmlns:a16="http://schemas.microsoft.com/office/drawing/2014/main" id="{7BBC8290-AC2B-ED4D-9984-63C1DD99BD7E}"/>
              </a:ext>
            </a:extLst>
          </p:cNvPr>
          <p:cNvSpPr>
            <a:spLocks noGrp="1"/>
          </p:cNvSpPr>
          <p:nvPr>
            <p:ph type="dt" sz="half" idx="10"/>
          </p:nvPr>
        </p:nvSpPr>
        <p:spPr/>
        <p:txBody>
          <a:bodyPr/>
          <a:lstStyle/>
          <a:p>
            <a:fld id="{A7A94272-C749-4C46-9A88-B6C7B95421DE}" type="datetime1">
              <a:rPr lang="it-IT" smtClean="0"/>
              <a:t>27/10/21</a:t>
            </a:fld>
            <a:endParaRPr lang="en-GB" dirty="0"/>
          </a:p>
        </p:txBody>
      </p:sp>
      <p:sp>
        <p:nvSpPr>
          <p:cNvPr id="5" name="Footer Placeholder 4">
            <a:extLst>
              <a:ext uri="{FF2B5EF4-FFF2-40B4-BE49-F238E27FC236}">
                <a16:creationId xmlns:a16="http://schemas.microsoft.com/office/drawing/2014/main" id="{8B896DE2-8D0D-584C-A877-426674EEA8ED}"/>
              </a:ext>
            </a:extLst>
          </p:cNvPr>
          <p:cNvSpPr>
            <a:spLocks noGrp="1"/>
          </p:cNvSpPr>
          <p:nvPr>
            <p:ph type="ftr" sz="quarter" idx="11"/>
          </p:nvPr>
        </p:nvSpPr>
        <p:spPr/>
        <p:txBody>
          <a:bodyPr/>
          <a:lstStyle/>
          <a:p>
            <a:r>
              <a:rPr lang="en-GB"/>
              <a:t>M. Bruschi - INFN Bologna (Italy)</a:t>
            </a:r>
            <a:endParaRPr lang="en-GB" dirty="0"/>
          </a:p>
        </p:txBody>
      </p:sp>
      <p:sp>
        <p:nvSpPr>
          <p:cNvPr id="6" name="Slide Number Placeholder 5">
            <a:extLst>
              <a:ext uri="{FF2B5EF4-FFF2-40B4-BE49-F238E27FC236}">
                <a16:creationId xmlns:a16="http://schemas.microsoft.com/office/drawing/2014/main" id="{CF201171-E605-2144-9530-C628CC2CC09C}"/>
              </a:ext>
            </a:extLst>
          </p:cNvPr>
          <p:cNvSpPr>
            <a:spLocks noGrp="1"/>
          </p:cNvSpPr>
          <p:nvPr>
            <p:ph type="sldNum" sz="quarter" idx="12"/>
          </p:nvPr>
        </p:nvSpPr>
        <p:spPr/>
        <p:txBody>
          <a:bodyPr/>
          <a:lstStyle/>
          <a:p>
            <a:fld id="{4937FEE4-6955-6144-97DB-3F8891831B30}" type="slidenum">
              <a:rPr lang="en-GB" smtClean="0"/>
              <a:pPr/>
              <a:t>25</a:t>
            </a:fld>
            <a:endParaRPr lang="en-GB" dirty="0"/>
          </a:p>
        </p:txBody>
      </p:sp>
      <p:pic>
        <p:nvPicPr>
          <p:cNvPr id="13" name="Picture 12">
            <a:extLst>
              <a:ext uri="{FF2B5EF4-FFF2-40B4-BE49-F238E27FC236}">
                <a16:creationId xmlns:a16="http://schemas.microsoft.com/office/drawing/2014/main" id="{464BCF7F-9BCF-0B40-B5CF-8C07D21C98BC}"/>
              </a:ext>
            </a:extLst>
          </p:cNvPr>
          <p:cNvPicPr>
            <a:picLocks noChangeAspect="1"/>
          </p:cNvPicPr>
          <p:nvPr/>
        </p:nvPicPr>
        <p:blipFill>
          <a:blip r:embed="rId2"/>
          <a:stretch>
            <a:fillRect/>
          </a:stretch>
        </p:blipFill>
        <p:spPr>
          <a:xfrm>
            <a:off x="6023435" y="54835"/>
            <a:ext cx="4229847" cy="1826257"/>
          </a:xfrm>
          <a:prstGeom prst="rect">
            <a:avLst/>
          </a:prstGeom>
        </p:spPr>
      </p:pic>
      <p:pic>
        <p:nvPicPr>
          <p:cNvPr id="14" name="Picture 13">
            <a:extLst>
              <a:ext uri="{FF2B5EF4-FFF2-40B4-BE49-F238E27FC236}">
                <a16:creationId xmlns:a16="http://schemas.microsoft.com/office/drawing/2014/main" id="{D7A6B7BB-A2EF-4545-A14B-36848034F4C6}"/>
              </a:ext>
            </a:extLst>
          </p:cNvPr>
          <p:cNvPicPr>
            <a:picLocks noChangeAspect="1"/>
          </p:cNvPicPr>
          <p:nvPr/>
        </p:nvPicPr>
        <p:blipFill>
          <a:blip r:embed="rId3"/>
          <a:stretch>
            <a:fillRect/>
          </a:stretch>
        </p:blipFill>
        <p:spPr>
          <a:xfrm>
            <a:off x="6444154" y="2073652"/>
            <a:ext cx="3563925" cy="2212091"/>
          </a:xfrm>
          <a:prstGeom prst="rect">
            <a:avLst/>
          </a:prstGeom>
        </p:spPr>
      </p:pic>
      <p:grpSp>
        <p:nvGrpSpPr>
          <p:cNvPr id="16" name="Group 15">
            <a:extLst>
              <a:ext uri="{FF2B5EF4-FFF2-40B4-BE49-F238E27FC236}">
                <a16:creationId xmlns:a16="http://schemas.microsoft.com/office/drawing/2014/main" id="{20E7D2EB-8804-A340-AD3B-579EF9FB1382}"/>
              </a:ext>
            </a:extLst>
          </p:cNvPr>
          <p:cNvGrpSpPr/>
          <p:nvPr/>
        </p:nvGrpSpPr>
        <p:grpSpPr>
          <a:xfrm>
            <a:off x="6643561" y="4331096"/>
            <a:ext cx="2907943" cy="2437190"/>
            <a:chOff x="6643561" y="4331096"/>
            <a:chExt cx="2907943" cy="2437190"/>
          </a:xfrm>
        </p:grpSpPr>
        <p:pic>
          <p:nvPicPr>
            <p:cNvPr id="7" name="Picture 6">
              <a:extLst>
                <a:ext uri="{FF2B5EF4-FFF2-40B4-BE49-F238E27FC236}">
                  <a16:creationId xmlns:a16="http://schemas.microsoft.com/office/drawing/2014/main" id="{0BC0D3C1-8F12-7743-8CA6-56490B8812E5}"/>
                </a:ext>
              </a:extLst>
            </p:cNvPr>
            <p:cNvPicPr>
              <a:picLocks noChangeAspect="1"/>
            </p:cNvPicPr>
            <p:nvPr/>
          </p:nvPicPr>
          <p:blipFill>
            <a:blip r:embed="rId4"/>
            <a:stretch>
              <a:fillRect/>
            </a:stretch>
          </p:blipFill>
          <p:spPr>
            <a:xfrm>
              <a:off x="6643561" y="4331096"/>
              <a:ext cx="2907943" cy="2437190"/>
            </a:xfrm>
            <a:prstGeom prst="rect">
              <a:avLst/>
            </a:prstGeom>
          </p:spPr>
        </p:pic>
        <p:sp>
          <p:nvSpPr>
            <p:cNvPr id="15" name="Rectangle 14">
              <a:extLst>
                <a:ext uri="{FF2B5EF4-FFF2-40B4-BE49-F238E27FC236}">
                  <a16:creationId xmlns:a16="http://schemas.microsoft.com/office/drawing/2014/main" id="{F98C0406-4373-5449-9C33-EB2DD80C1A4B}"/>
                </a:ext>
              </a:extLst>
            </p:cNvPr>
            <p:cNvSpPr/>
            <p:nvPr/>
          </p:nvSpPr>
          <p:spPr>
            <a:xfrm>
              <a:off x="7961243" y="6271591"/>
              <a:ext cx="1470992" cy="4966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14507500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CD9E8-B18C-0442-AEE3-DFEC09764C47}"/>
              </a:ext>
            </a:extLst>
          </p:cNvPr>
          <p:cNvSpPr>
            <a:spLocks noGrp="1"/>
          </p:cNvSpPr>
          <p:nvPr>
            <p:ph type="title"/>
          </p:nvPr>
        </p:nvSpPr>
        <p:spPr>
          <a:xfrm>
            <a:off x="456368" y="0"/>
            <a:ext cx="10515600" cy="1325563"/>
          </a:xfrm>
        </p:spPr>
        <p:txBody>
          <a:bodyPr/>
          <a:lstStyle/>
          <a:p>
            <a:r>
              <a:rPr lang="it-IT" dirty="0" err="1"/>
              <a:t>Readout</a:t>
            </a:r>
            <a:r>
              <a:rPr lang="it-IT" dirty="0"/>
              <a:t> </a:t>
            </a:r>
            <a:r>
              <a:rPr lang="it-IT" dirty="0" err="1"/>
              <a:t>system</a:t>
            </a:r>
            <a:endParaRPr lang="it-IT" dirty="0"/>
          </a:p>
        </p:txBody>
      </p:sp>
      <p:sp>
        <p:nvSpPr>
          <p:cNvPr id="3" name="Content Placeholder 2">
            <a:extLst>
              <a:ext uri="{FF2B5EF4-FFF2-40B4-BE49-F238E27FC236}">
                <a16:creationId xmlns:a16="http://schemas.microsoft.com/office/drawing/2014/main" id="{6768BA72-D4AB-704F-BC7C-06EDAF98176C}"/>
              </a:ext>
            </a:extLst>
          </p:cNvPr>
          <p:cNvSpPr>
            <a:spLocks noGrp="1"/>
          </p:cNvSpPr>
          <p:nvPr>
            <p:ph idx="1"/>
          </p:nvPr>
        </p:nvSpPr>
        <p:spPr>
          <a:xfrm>
            <a:off x="7597465" y="1082351"/>
            <a:ext cx="3872367" cy="5410524"/>
          </a:xfrm>
        </p:spPr>
        <p:txBody>
          <a:bodyPr/>
          <a:lstStyle/>
          <a:p>
            <a:r>
              <a:rPr lang="en-US" u="sng" dirty="0">
                <a:solidFill>
                  <a:srgbClr val="0070C0"/>
                </a:solidFill>
              </a:rPr>
              <a:t>DT5215</a:t>
            </a:r>
            <a:r>
              <a:rPr lang="en-US" b="1" dirty="0"/>
              <a:t> </a:t>
            </a:r>
            <a:r>
              <a:rPr lang="en-US" dirty="0"/>
              <a:t>Concentrator Board for FERS-5200</a:t>
            </a:r>
          </a:p>
          <a:p>
            <a:endParaRPr lang="en-US" dirty="0"/>
          </a:p>
          <a:p>
            <a:r>
              <a:rPr lang="en-US" u="sng" dirty="0">
                <a:solidFill>
                  <a:srgbClr val="0070C0"/>
                </a:solidFill>
              </a:rPr>
              <a:t>A5202</a:t>
            </a:r>
            <a:r>
              <a:rPr lang="en-US" b="1" dirty="0"/>
              <a:t> </a:t>
            </a:r>
            <a:r>
              <a:rPr lang="en-US" dirty="0"/>
              <a:t>64 Channel </a:t>
            </a:r>
            <a:r>
              <a:rPr lang="en-US" dirty="0" err="1"/>
              <a:t>Citiroc</a:t>
            </a:r>
            <a:r>
              <a:rPr lang="en-US" dirty="0"/>
              <a:t> unit for FERS-5200</a:t>
            </a:r>
          </a:p>
          <a:p>
            <a:endParaRPr lang="en-US" dirty="0"/>
          </a:p>
          <a:p>
            <a:endParaRPr lang="en-US" dirty="0"/>
          </a:p>
          <a:p>
            <a:pPr marL="0" indent="0">
              <a:buNone/>
            </a:pPr>
            <a:endParaRPr lang="it-IT" dirty="0"/>
          </a:p>
        </p:txBody>
      </p:sp>
      <p:grpSp>
        <p:nvGrpSpPr>
          <p:cNvPr id="9" name="Group 8">
            <a:extLst>
              <a:ext uri="{FF2B5EF4-FFF2-40B4-BE49-F238E27FC236}">
                <a16:creationId xmlns:a16="http://schemas.microsoft.com/office/drawing/2014/main" id="{93DDD66A-3DF1-9C4B-959E-51A2185C3917}"/>
              </a:ext>
            </a:extLst>
          </p:cNvPr>
          <p:cNvGrpSpPr/>
          <p:nvPr/>
        </p:nvGrpSpPr>
        <p:grpSpPr>
          <a:xfrm>
            <a:off x="220158" y="1299349"/>
            <a:ext cx="7116597" cy="5403889"/>
            <a:chOff x="705350" y="3342865"/>
            <a:chExt cx="7116597" cy="5403889"/>
          </a:xfrm>
        </p:grpSpPr>
        <p:grpSp>
          <p:nvGrpSpPr>
            <p:cNvPr id="8" name="Group 7">
              <a:extLst>
                <a:ext uri="{FF2B5EF4-FFF2-40B4-BE49-F238E27FC236}">
                  <a16:creationId xmlns:a16="http://schemas.microsoft.com/office/drawing/2014/main" id="{5710465E-AA44-C541-B8C8-27965CFD371A}"/>
                </a:ext>
              </a:extLst>
            </p:cNvPr>
            <p:cNvGrpSpPr/>
            <p:nvPr/>
          </p:nvGrpSpPr>
          <p:grpSpPr>
            <a:xfrm>
              <a:off x="705350" y="3342865"/>
              <a:ext cx="7116597" cy="5403889"/>
              <a:chOff x="640036" y="1336783"/>
              <a:chExt cx="7116597" cy="5403889"/>
            </a:xfrm>
          </p:grpSpPr>
          <p:pic>
            <p:nvPicPr>
              <p:cNvPr id="4" name="Picture 3">
                <a:extLst>
                  <a:ext uri="{FF2B5EF4-FFF2-40B4-BE49-F238E27FC236}">
                    <a16:creationId xmlns:a16="http://schemas.microsoft.com/office/drawing/2014/main" id="{1F47EE5F-1F89-3E44-AA8A-279F96CB3E67}"/>
                  </a:ext>
                </a:extLst>
              </p:cNvPr>
              <p:cNvPicPr>
                <a:picLocks noChangeAspect="1"/>
              </p:cNvPicPr>
              <p:nvPr/>
            </p:nvPicPr>
            <p:blipFill>
              <a:blip r:embed="rId2"/>
              <a:stretch>
                <a:fillRect/>
              </a:stretch>
            </p:blipFill>
            <p:spPr>
              <a:xfrm>
                <a:off x="640036" y="1336783"/>
                <a:ext cx="7116597" cy="5403889"/>
              </a:xfrm>
              <a:prstGeom prst="rect">
                <a:avLst/>
              </a:prstGeom>
            </p:spPr>
          </p:pic>
          <p:pic>
            <p:nvPicPr>
              <p:cNvPr id="5" name="Picture 4">
                <a:extLst>
                  <a:ext uri="{FF2B5EF4-FFF2-40B4-BE49-F238E27FC236}">
                    <a16:creationId xmlns:a16="http://schemas.microsoft.com/office/drawing/2014/main" id="{289106D9-31FD-8F4F-8A5A-0C7415D31AB7}"/>
                  </a:ext>
                </a:extLst>
              </p:cNvPr>
              <p:cNvPicPr>
                <a:picLocks noChangeAspect="1"/>
              </p:cNvPicPr>
              <p:nvPr/>
            </p:nvPicPr>
            <p:blipFill>
              <a:blip r:embed="rId3"/>
              <a:stretch>
                <a:fillRect/>
              </a:stretch>
            </p:blipFill>
            <p:spPr>
              <a:xfrm>
                <a:off x="4894236" y="2701141"/>
                <a:ext cx="2823409" cy="1388562"/>
              </a:xfrm>
              <a:prstGeom prst="rect">
                <a:avLst/>
              </a:prstGeom>
            </p:spPr>
          </p:pic>
          <p:pic>
            <p:nvPicPr>
              <p:cNvPr id="7" name="Picture 6">
                <a:extLst>
                  <a:ext uri="{FF2B5EF4-FFF2-40B4-BE49-F238E27FC236}">
                    <a16:creationId xmlns:a16="http://schemas.microsoft.com/office/drawing/2014/main" id="{A404F8DF-5F8E-A44E-95D7-A1975F4703EC}"/>
                  </a:ext>
                </a:extLst>
              </p:cNvPr>
              <p:cNvPicPr>
                <a:picLocks noChangeAspect="1"/>
              </p:cNvPicPr>
              <p:nvPr/>
            </p:nvPicPr>
            <p:blipFill>
              <a:blip r:embed="rId4"/>
              <a:stretch>
                <a:fillRect/>
              </a:stretch>
            </p:blipFill>
            <p:spPr>
              <a:xfrm rot="5400000">
                <a:off x="4607861" y="2384619"/>
                <a:ext cx="190916" cy="381832"/>
              </a:xfrm>
              <a:prstGeom prst="rect">
                <a:avLst/>
              </a:prstGeom>
            </p:spPr>
          </p:pic>
        </p:grpSp>
        <p:pic>
          <p:nvPicPr>
            <p:cNvPr id="6" name="Picture 5">
              <a:extLst>
                <a:ext uri="{FF2B5EF4-FFF2-40B4-BE49-F238E27FC236}">
                  <a16:creationId xmlns:a16="http://schemas.microsoft.com/office/drawing/2014/main" id="{6573D81D-DC7B-EC49-8B6B-0382F96846BB}"/>
                </a:ext>
              </a:extLst>
            </p:cNvPr>
            <p:cNvPicPr>
              <a:picLocks noChangeAspect="1"/>
            </p:cNvPicPr>
            <p:nvPr/>
          </p:nvPicPr>
          <p:blipFill>
            <a:blip r:embed="rId5"/>
            <a:stretch>
              <a:fillRect/>
            </a:stretch>
          </p:blipFill>
          <p:spPr>
            <a:xfrm>
              <a:off x="4838427" y="4368681"/>
              <a:ext cx="507943" cy="308394"/>
            </a:xfrm>
            <a:prstGeom prst="rect">
              <a:avLst/>
            </a:prstGeom>
          </p:spPr>
        </p:pic>
      </p:grpSp>
    </p:spTree>
    <p:extLst>
      <p:ext uri="{BB962C8B-B14F-4D97-AF65-F5344CB8AC3E}">
        <p14:creationId xmlns:p14="http://schemas.microsoft.com/office/powerpoint/2010/main" val="40892499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CF394-BA46-6049-8380-8F94129A1614}"/>
              </a:ext>
            </a:extLst>
          </p:cNvPr>
          <p:cNvSpPr>
            <a:spLocks noGrp="1"/>
          </p:cNvSpPr>
          <p:nvPr>
            <p:ph type="title"/>
          </p:nvPr>
        </p:nvSpPr>
        <p:spPr>
          <a:xfrm>
            <a:off x="685800" y="-224632"/>
            <a:ext cx="10515600" cy="1325563"/>
          </a:xfrm>
        </p:spPr>
        <p:txBody>
          <a:bodyPr/>
          <a:lstStyle/>
          <a:p>
            <a:r>
              <a:rPr lang="en-US" dirty="0"/>
              <a:t>Important news</a:t>
            </a:r>
          </a:p>
        </p:txBody>
      </p:sp>
      <p:sp>
        <p:nvSpPr>
          <p:cNvPr id="3" name="Content Placeholder 2">
            <a:extLst>
              <a:ext uri="{FF2B5EF4-FFF2-40B4-BE49-F238E27FC236}">
                <a16:creationId xmlns:a16="http://schemas.microsoft.com/office/drawing/2014/main" id="{23FF9393-141B-3F4A-8E87-FF39F261D7A3}"/>
              </a:ext>
            </a:extLst>
          </p:cNvPr>
          <p:cNvSpPr>
            <a:spLocks noGrp="1"/>
          </p:cNvSpPr>
          <p:nvPr>
            <p:ph idx="1"/>
          </p:nvPr>
        </p:nvSpPr>
        <p:spPr>
          <a:xfrm>
            <a:off x="685800" y="917178"/>
            <a:ext cx="10515600" cy="4351338"/>
          </a:xfrm>
        </p:spPr>
        <p:txBody>
          <a:bodyPr/>
          <a:lstStyle/>
          <a:p>
            <a:pPr marL="0" indent="0">
              <a:buNone/>
            </a:pPr>
            <a:endParaRPr lang="en-US" dirty="0"/>
          </a:p>
        </p:txBody>
      </p:sp>
      <p:sp>
        <p:nvSpPr>
          <p:cNvPr id="4" name="AutoShape 2">
            <a:extLst>
              <a:ext uri="{FF2B5EF4-FFF2-40B4-BE49-F238E27FC236}">
                <a16:creationId xmlns:a16="http://schemas.microsoft.com/office/drawing/2014/main" id="{AAD1DBD4-72FE-094A-8803-E827DBF624D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Slide Number Placeholder 4">
            <a:extLst>
              <a:ext uri="{FF2B5EF4-FFF2-40B4-BE49-F238E27FC236}">
                <a16:creationId xmlns:a16="http://schemas.microsoft.com/office/drawing/2014/main" id="{8E036EC7-6F68-DF44-BC0E-9D59465A1209}"/>
              </a:ext>
            </a:extLst>
          </p:cNvPr>
          <p:cNvSpPr>
            <a:spLocks noGrp="1"/>
          </p:cNvSpPr>
          <p:nvPr>
            <p:ph type="sldNum" sz="quarter" idx="12"/>
          </p:nvPr>
        </p:nvSpPr>
        <p:spPr/>
        <p:txBody>
          <a:bodyPr/>
          <a:lstStyle/>
          <a:p>
            <a:fld id="{14B42ABB-72DD-7540-BBF7-C14A5FE90D19}" type="slidenum">
              <a:rPr lang="it-IT" smtClean="0"/>
              <a:t>27</a:t>
            </a:fld>
            <a:endParaRPr lang="it-IT"/>
          </a:p>
        </p:txBody>
      </p:sp>
      <p:sp>
        <p:nvSpPr>
          <p:cNvPr id="6" name="Rectangle 5">
            <a:extLst>
              <a:ext uri="{FF2B5EF4-FFF2-40B4-BE49-F238E27FC236}">
                <a16:creationId xmlns:a16="http://schemas.microsoft.com/office/drawing/2014/main" id="{224D7625-A534-894F-A0B9-348D72D2E130}"/>
              </a:ext>
            </a:extLst>
          </p:cNvPr>
          <p:cNvSpPr/>
          <p:nvPr/>
        </p:nvSpPr>
        <p:spPr>
          <a:xfrm>
            <a:off x="685800" y="1416507"/>
            <a:ext cx="6096000" cy="4524315"/>
          </a:xfrm>
          <a:prstGeom prst="rect">
            <a:avLst/>
          </a:prstGeom>
        </p:spPr>
        <p:txBody>
          <a:bodyPr>
            <a:spAutoFit/>
          </a:bodyPr>
          <a:lstStyle/>
          <a:p>
            <a:r>
              <a:rPr lang="en-US" b="1" dirty="0">
                <a:solidFill>
                  <a:srgbClr val="000000"/>
                </a:solidFill>
                <a:latin typeface="Tahoma" panose="020B0604030504040204" pitchFamily="34" charset="0"/>
              </a:rPr>
              <a:t>From:</a:t>
            </a:r>
            <a:r>
              <a:rPr lang="en-US" dirty="0">
                <a:solidFill>
                  <a:srgbClr val="000000"/>
                </a:solidFill>
                <a:latin typeface="Tahoma" panose="020B0604030504040204" pitchFamily="34" charset="0"/>
              </a:rPr>
              <a:t> Yan </a:t>
            </a:r>
            <a:r>
              <a:rPr lang="en-US" dirty="0" err="1">
                <a:solidFill>
                  <a:srgbClr val="000000"/>
                </a:solidFill>
                <a:latin typeface="Tahoma" panose="020B0604030504040204" pitchFamily="34" charset="0"/>
              </a:rPr>
              <a:t>Benhammou</a:t>
            </a:r>
            <a:br>
              <a:rPr lang="en-US" dirty="0">
                <a:solidFill>
                  <a:srgbClr val="000000"/>
                </a:solidFill>
                <a:latin typeface="Tahoma" panose="020B0604030504040204" pitchFamily="34" charset="0"/>
              </a:rPr>
            </a:br>
            <a:r>
              <a:rPr lang="en-US" b="1" dirty="0">
                <a:solidFill>
                  <a:srgbClr val="000000"/>
                </a:solidFill>
                <a:latin typeface="Tahoma" panose="020B0604030504040204" pitchFamily="34" charset="0"/>
              </a:rPr>
              <a:t>Sent:</a:t>
            </a:r>
            <a:r>
              <a:rPr lang="en-US" dirty="0">
                <a:solidFill>
                  <a:srgbClr val="000000"/>
                </a:solidFill>
                <a:latin typeface="Tahoma" panose="020B0604030504040204" pitchFamily="34" charset="0"/>
              </a:rPr>
              <a:t> 22 July 2021 12:50</a:t>
            </a:r>
            <a:br>
              <a:rPr lang="en-US" dirty="0">
                <a:solidFill>
                  <a:srgbClr val="000000"/>
                </a:solidFill>
                <a:latin typeface="Tahoma" panose="020B0604030504040204" pitchFamily="34" charset="0"/>
              </a:rPr>
            </a:br>
            <a:r>
              <a:rPr lang="en-US" b="1" dirty="0">
                <a:solidFill>
                  <a:srgbClr val="000000"/>
                </a:solidFill>
                <a:latin typeface="Tahoma" panose="020B0604030504040204" pitchFamily="34" charset="0"/>
              </a:rPr>
              <a:t>To:</a:t>
            </a:r>
            <a:r>
              <a:rPr lang="en-US" dirty="0">
                <a:solidFill>
                  <a:srgbClr val="000000"/>
                </a:solidFill>
                <a:latin typeface="Tahoma" panose="020B0604030504040204" pitchFamily="34" charset="0"/>
              </a:rPr>
              <a:t> Marco </a:t>
            </a:r>
            <a:r>
              <a:rPr lang="en-US" dirty="0" err="1">
                <a:solidFill>
                  <a:srgbClr val="000000"/>
                </a:solidFill>
                <a:latin typeface="Tahoma" panose="020B0604030504040204" pitchFamily="34" charset="0"/>
              </a:rPr>
              <a:t>Bruschi</a:t>
            </a:r>
            <a:br>
              <a:rPr lang="en-US" dirty="0">
                <a:solidFill>
                  <a:srgbClr val="000000"/>
                </a:solidFill>
                <a:latin typeface="Tahoma" panose="020B0604030504040204" pitchFamily="34" charset="0"/>
              </a:rPr>
            </a:br>
            <a:r>
              <a:rPr lang="en-US" b="1" dirty="0">
                <a:solidFill>
                  <a:srgbClr val="000000"/>
                </a:solidFill>
                <a:latin typeface="Tahoma" panose="020B0604030504040204" pitchFamily="34" charset="0"/>
              </a:rPr>
              <a:t>Cc:</a:t>
            </a:r>
            <a:r>
              <a:rPr lang="en-US" dirty="0">
                <a:solidFill>
                  <a:srgbClr val="000000"/>
                </a:solidFill>
                <a:latin typeface="Tahoma" panose="020B0604030504040204" pitchFamily="34" charset="0"/>
              </a:rPr>
              <a:t> Yan </a:t>
            </a:r>
            <a:r>
              <a:rPr lang="en-US" dirty="0" err="1">
                <a:solidFill>
                  <a:srgbClr val="000000"/>
                </a:solidFill>
                <a:latin typeface="Tahoma" panose="020B0604030504040204" pitchFamily="34" charset="0"/>
              </a:rPr>
              <a:t>Benhammou</a:t>
            </a:r>
            <a:r>
              <a:rPr lang="en-US" dirty="0">
                <a:solidFill>
                  <a:srgbClr val="000000"/>
                </a:solidFill>
                <a:latin typeface="Tahoma" panose="020B0604030504040204" pitchFamily="34" charset="0"/>
              </a:rPr>
              <a:t>; Louis </a:t>
            </a:r>
            <a:r>
              <a:rPr lang="en-US" dirty="0" err="1">
                <a:solidFill>
                  <a:srgbClr val="000000"/>
                </a:solidFill>
                <a:latin typeface="Tahoma" panose="020B0604030504040204" pitchFamily="34" charset="0"/>
              </a:rPr>
              <a:t>Helary</a:t>
            </a:r>
            <a:br>
              <a:rPr lang="en-US" dirty="0">
                <a:solidFill>
                  <a:srgbClr val="000000"/>
                </a:solidFill>
                <a:latin typeface="Tahoma" panose="020B0604030504040204" pitchFamily="34" charset="0"/>
              </a:rPr>
            </a:br>
            <a:r>
              <a:rPr lang="en-US" b="1" dirty="0">
                <a:solidFill>
                  <a:srgbClr val="000000"/>
                </a:solidFill>
                <a:latin typeface="Tahoma" panose="020B0604030504040204" pitchFamily="34" charset="0"/>
              </a:rPr>
              <a:t>Subject:</a:t>
            </a:r>
            <a:r>
              <a:rPr lang="en-US" dirty="0">
                <a:solidFill>
                  <a:srgbClr val="000000"/>
                </a:solidFill>
                <a:latin typeface="Tahoma" panose="020B0604030504040204" pitchFamily="34" charset="0"/>
              </a:rPr>
              <a:t> Re: Gamma beam profiler readout</a:t>
            </a:r>
            <a:br>
              <a:rPr lang="en-US" dirty="0">
                <a:solidFill>
                  <a:srgbClr val="000000"/>
                </a:solidFill>
                <a:latin typeface="Tahoma" panose="020B0604030504040204" pitchFamily="34" charset="0"/>
              </a:rPr>
            </a:br>
            <a:br>
              <a:rPr lang="en-US" dirty="0">
                <a:solidFill>
                  <a:srgbClr val="000000"/>
                </a:solidFill>
                <a:latin typeface="Times New Roman" panose="02020603050405020304" pitchFamily="18" charset="0"/>
              </a:rPr>
            </a:br>
            <a:endParaRPr lang="en-US" dirty="0">
              <a:solidFill>
                <a:srgbClr val="000000"/>
              </a:solidFill>
              <a:latin typeface="Times New Roman" panose="02020603050405020304" pitchFamily="18" charset="0"/>
            </a:endParaRPr>
          </a:p>
          <a:p>
            <a:r>
              <a:rPr lang="en-US" dirty="0">
                <a:solidFill>
                  <a:srgbClr val="000000"/>
                </a:solidFill>
                <a:latin typeface="Times New Roman" panose="02020603050405020304" pitchFamily="18" charset="0"/>
              </a:rPr>
              <a:t>Dear </a:t>
            </a:r>
            <a:r>
              <a:rPr lang="en-US" dirty="0" err="1">
                <a:solidFill>
                  <a:srgbClr val="000000"/>
                </a:solidFill>
                <a:latin typeface="Times New Roman" panose="02020603050405020304" pitchFamily="18" charset="0"/>
              </a:rPr>
              <a:t>Marco,I</a:t>
            </a:r>
            <a:r>
              <a:rPr lang="en-US" dirty="0">
                <a:solidFill>
                  <a:srgbClr val="000000"/>
                </a:solidFill>
                <a:latin typeface="Times New Roman" panose="02020603050405020304" pitchFamily="18" charset="0"/>
              </a:rPr>
              <a:t> checked and :</a:t>
            </a:r>
          </a:p>
          <a:p>
            <a:r>
              <a:rPr lang="en-US" dirty="0">
                <a:solidFill>
                  <a:srgbClr val="000000"/>
                </a:solidFill>
                <a:latin typeface="Times New Roman" panose="02020603050405020304" pitchFamily="18" charset="0"/>
              </a:rPr>
              <a:t>- you can connect to an external clock (NIM/VSDL) so it could accept the TLU signal</a:t>
            </a:r>
          </a:p>
          <a:p>
            <a:r>
              <a:rPr lang="en-US" dirty="0">
                <a:solidFill>
                  <a:srgbClr val="000000"/>
                </a:solidFill>
                <a:latin typeface="Times New Roman" panose="02020603050405020304" pitchFamily="18" charset="0"/>
              </a:rPr>
              <a:t>- the software is under windows. There is two ways to communicate: ethernet or USB. I think that it will be easy to encapsulate the ethernet frames within a EUDAQ component. It could be more difficult with the USB port but still doable.</a:t>
            </a:r>
          </a:p>
          <a:p>
            <a:br>
              <a:rPr lang="en-US" dirty="0">
                <a:solidFill>
                  <a:srgbClr val="000000"/>
                </a:solidFill>
                <a:latin typeface="Times New Roman" panose="02020603050405020304" pitchFamily="18" charset="0"/>
              </a:rPr>
            </a:br>
            <a:endParaRPr lang="en-US" b="0" i="0" u="none" strike="noStrike" dirty="0">
              <a:solidFill>
                <a:srgbClr val="000000"/>
              </a:solidFill>
              <a:effectLst/>
              <a:latin typeface="Times New Roman" panose="02020603050405020304" pitchFamily="18" charset="0"/>
            </a:endParaRPr>
          </a:p>
        </p:txBody>
      </p:sp>
      <p:sp>
        <p:nvSpPr>
          <p:cNvPr id="7" name="TextBox 6">
            <a:extLst>
              <a:ext uri="{FF2B5EF4-FFF2-40B4-BE49-F238E27FC236}">
                <a16:creationId xmlns:a16="http://schemas.microsoft.com/office/drawing/2014/main" id="{5831924B-ED69-BC43-9E5F-8FA337FC89FE}"/>
              </a:ext>
            </a:extLst>
          </p:cNvPr>
          <p:cNvSpPr txBox="1"/>
          <p:nvPr/>
        </p:nvSpPr>
        <p:spPr>
          <a:xfrm>
            <a:off x="7754112" y="3405475"/>
            <a:ext cx="2669385" cy="646331"/>
          </a:xfrm>
          <a:prstGeom prst="rect">
            <a:avLst/>
          </a:prstGeom>
          <a:solidFill>
            <a:srgbClr val="FFFF00"/>
          </a:solidFill>
        </p:spPr>
        <p:txBody>
          <a:bodyPr wrap="none" rtlCol="0">
            <a:spAutoFit/>
          </a:bodyPr>
          <a:lstStyle/>
          <a:p>
            <a:r>
              <a:rPr lang="it-IT" dirty="0" err="1"/>
              <a:t>Good</a:t>
            </a:r>
            <a:r>
              <a:rPr lang="it-IT" dirty="0"/>
              <a:t> News for the use</a:t>
            </a:r>
          </a:p>
          <a:p>
            <a:r>
              <a:rPr lang="it-IT" dirty="0"/>
              <a:t>of CAEN FERS 5200 </a:t>
            </a:r>
            <a:r>
              <a:rPr lang="it-IT" dirty="0" err="1"/>
              <a:t>system</a:t>
            </a:r>
            <a:endParaRPr lang="it-IT" dirty="0"/>
          </a:p>
        </p:txBody>
      </p:sp>
    </p:spTree>
    <p:extLst>
      <p:ext uri="{BB962C8B-B14F-4D97-AF65-F5344CB8AC3E}">
        <p14:creationId xmlns:p14="http://schemas.microsoft.com/office/powerpoint/2010/main" val="4969709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DF372-2851-B047-AED5-20F42FC15C9D}"/>
              </a:ext>
            </a:extLst>
          </p:cNvPr>
          <p:cNvSpPr>
            <a:spLocks noGrp="1"/>
          </p:cNvSpPr>
          <p:nvPr>
            <p:ph type="title"/>
          </p:nvPr>
        </p:nvSpPr>
        <p:spPr/>
        <p:txBody>
          <a:bodyPr/>
          <a:lstStyle/>
          <a:p>
            <a:r>
              <a:rPr lang="it-IT" dirty="0"/>
              <a:t>HV System</a:t>
            </a:r>
          </a:p>
        </p:txBody>
      </p:sp>
      <p:pic>
        <p:nvPicPr>
          <p:cNvPr id="4" name="Picture 3">
            <a:extLst>
              <a:ext uri="{FF2B5EF4-FFF2-40B4-BE49-F238E27FC236}">
                <a16:creationId xmlns:a16="http://schemas.microsoft.com/office/drawing/2014/main" id="{39658EC6-C762-B045-9EDA-3424212371D0}"/>
              </a:ext>
            </a:extLst>
          </p:cNvPr>
          <p:cNvPicPr>
            <a:picLocks noChangeAspect="1"/>
          </p:cNvPicPr>
          <p:nvPr/>
        </p:nvPicPr>
        <p:blipFill>
          <a:blip r:embed="rId2"/>
          <a:stretch>
            <a:fillRect/>
          </a:stretch>
        </p:blipFill>
        <p:spPr>
          <a:xfrm>
            <a:off x="312464" y="1690688"/>
            <a:ext cx="7243608" cy="2922314"/>
          </a:xfrm>
          <a:prstGeom prst="rect">
            <a:avLst/>
          </a:prstGeom>
        </p:spPr>
      </p:pic>
      <p:pic>
        <p:nvPicPr>
          <p:cNvPr id="5" name="Picture 4">
            <a:extLst>
              <a:ext uri="{FF2B5EF4-FFF2-40B4-BE49-F238E27FC236}">
                <a16:creationId xmlns:a16="http://schemas.microsoft.com/office/drawing/2014/main" id="{D4A15045-856B-FA48-838C-556810DD96A9}"/>
              </a:ext>
            </a:extLst>
          </p:cNvPr>
          <p:cNvPicPr>
            <a:picLocks noChangeAspect="1"/>
          </p:cNvPicPr>
          <p:nvPr/>
        </p:nvPicPr>
        <p:blipFill>
          <a:blip r:embed="rId3"/>
          <a:stretch>
            <a:fillRect/>
          </a:stretch>
        </p:blipFill>
        <p:spPr>
          <a:xfrm>
            <a:off x="7556072" y="13394"/>
            <a:ext cx="1960179" cy="6479481"/>
          </a:xfrm>
          <a:prstGeom prst="rect">
            <a:avLst/>
          </a:prstGeom>
        </p:spPr>
      </p:pic>
      <p:sp>
        <p:nvSpPr>
          <p:cNvPr id="7" name="Content Placeholder 2">
            <a:extLst>
              <a:ext uri="{FF2B5EF4-FFF2-40B4-BE49-F238E27FC236}">
                <a16:creationId xmlns:a16="http://schemas.microsoft.com/office/drawing/2014/main" id="{86F6351F-84B5-764E-A461-FD7510FCA28D}"/>
              </a:ext>
            </a:extLst>
          </p:cNvPr>
          <p:cNvSpPr>
            <a:spLocks noGrp="1"/>
          </p:cNvSpPr>
          <p:nvPr>
            <p:ph idx="1"/>
          </p:nvPr>
        </p:nvSpPr>
        <p:spPr>
          <a:xfrm>
            <a:off x="838200" y="4776788"/>
            <a:ext cx="6272213" cy="1716087"/>
          </a:xfrm>
        </p:spPr>
        <p:txBody>
          <a:bodyPr>
            <a:normAutofit fontScale="70000" lnSpcReduction="20000"/>
          </a:bodyPr>
          <a:lstStyle/>
          <a:p>
            <a:r>
              <a:rPr lang="en-US" u="sng" dirty="0">
                <a:hlinkClick r:id="rId4" tooltip="https://www.caen.it/products/sy5527lc/"/>
              </a:rPr>
              <a:t> SY5527LC</a:t>
            </a:r>
            <a:r>
              <a:rPr lang="en-US" dirty="0"/>
              <a:t> - 4 Slot LOW COST Universal Multichannel Power Supply System</a:t>
            </a:r>
          </a:p>
          <a:p>
            <a:r>
              <a:rPr lang="en-US" u="sng" dirty="0">
                <a:hlinkClick r:id="rId5" tooltip="https://www.caen.it/products/a2519/"/>
              </a:rPr>
              <a:t> A2519CA</a:t>
            </a:r>
            <a:r>
              <a:rPr lang="en-US" dirty="0"/>
              <a:t> - SYx527 L.V. channels 15V 5A (50W) - DB37 - Individual Floating - Current Controlled (8 </a:t>
            </a:r>
            <a:r>
              <a:rPr lang="en-US" dirty="0" err="1"/>
              <a:t>ch</a:t>
            </a:r>
            <a:r>
              <a:rPr lang="en-US" dirty="0"/>
              <a:t>)</a:t>
            </a:r>
          </a:p>
          <a:p>
            <a:r>
              <a:rPr lang="en-US" u="sng" dirty="0">
                <a:solidFill>
                  <a:srgbClr val="0070C0"/>
                </a:solidFill>
              </a:rPr>
              <a:t>A1561H </a:t>
            </a:r>
            <a:r>
              <a:rPr lang="en-US" dirty="0"/>
              <a:t>12 Channel 1 kV/20 µA Common Floating Return Boards</a:t>
            </a:r>
          </a:p>
          <a:p>
            <a:endParaRPr lang="it-IT" dirty="0"/>
          </a:p>
        </p:txBody>
      </p:sp>
      <p:pic>
        <p:nvPicPr>
          <p:cNvPr id="3" name="Picture 2">
            <a:extLst>
              <a:ext uri="{FF2B5EF4-FFF2-40B4-BE49-F238E27FC236}">
                <a16:creationId xmlns:a16="http://schemas.microsoft.com/office/drawing/2014/main" id="{EF9FFD31-0CAD-3D47-A619-169ABB9ED4BF}"/>
              </a:ext>
            </a:extLst>
          </p:cNvPr>
          <p:cNvPicPr>
            <a:picLocks noChangeAspect="1"/>
          </p:cNvPicPr>
          <p:nvPr/>
        </p:nvPicPr>
        <p:blipFill>
          <a:blip r:embed="rId6"/>
          <a:stretch>
            <a:fillRect/>
          </a:stretch>
        </p:blipFill>
        <p:spPr>
          <a:xfrm>
            <a:off x="9394020" y="13394"/>
            <a:ext cx="2311058" cy="6591943"/>
          </a:xfrm>
          <a:prstGeom prst="rect">
            <a:avLst/>
          </a:prstGeom>
        </p:spPr>
      </p:pic>
    </p:spTree>
    <p:extLst>
      <p:ext uri="{BB962C8B-B14F-4D97-AF65-F5344CB8AC3E}">
        <p14:creationId xmlns:p14="http://schemas.microsoft.com/office/powerpoint/2010/main" val="9861416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611A8-8671-944B-96F5-55FC6D3660B6}"/>
              </a:ext>
            </a:extLst>
          </p:cNvPr>
          <p:cNvSpPr>
            <a:spLocks noGrp="1"/>
          </p:cNvSpPr>
          <p:nvPr>
            <p:ph type="title"/>
          </p:nvPr>
        </p:nvSpPr>
        <p:spPr>
          <a:xfrm>
            <a:off x="512815" y="-135598"/>
            <a:ext cx="10515600" cy="1325563"/>
          </a:xfrm>
        </p:spPr>
        <p:txBody>
          <a:bodyPr/>
          <a:lstStyle/>
          <a:p>
            <a:r>
              <a:rPr lang="en-GB" dirty="0"/>
              <a:t>Very low-noise electronics to test sapphire</a:t>
            </a:r>
          </a:p>
        </p:txBody>
      </p:sp>
      <p:sp>
        <p:nvSpPr>
          <p:cNvPr id="3" name="Content Placeholder 2">
            <a:extLst>
              <a:ext uri="{FF2B5EF4-FFF2-40B4-BE49-F238E27FC236}">
                <a16:creationId xmlns:a16="http://schemas.microsoft.com/office/drawing/2014/main" id="{C8BCC18B-49BE-F949-AC43-B98B7DC9CC66}"/>
              </a:ext>
            </a:extLst>
          </p:cNvPr>
          <p:cNvSpPr>
            <a:spLocks noGrp="1"/>
          </p:cNvSpPr>
          <p:nvPr>
            <p:ph idx="1"/>
          </p:nvPr>
        </p:nvSpPr>
        <p:spPr/>
        <p:txBody>
          <a:bodyPr/>
          <a:lstStyle/>
          <a:p>
            <a:endParaRPr lang="en-GB"/>
          </a:p>
        </p:txBody>
      </p:sp>
      <p:sp>
        <p:nvSpPr>
          <p:cNvPr id="4" name="Date Placeholder 3">
            <a:extLst>
              <a:ext uri="{FF2B5EF4-FFF2-40B4-BE49-F238E27FC236}">
                <a16:creationId xmlns:a16="http://schemas.microsoft.com/office/drawing/2014/main" id="{14AC0990-8322-7B48-ADBA-F76AB73CDE9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94272-C749-4C46-9A88-B6C7B95421DE}" type="datetime1">
              <a:rPr kumimoji="0" lang="it-IT" sz="14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27/10/21</a:t>
            </a:fld>
            <a:endParaRPr kumimoji="0" lang="en-GB" sz="14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5" name="Footer Placeholder 4">
            <a:extLst>
              <a:ext uri="{FF2B5EF4-FFF2-40B4-BE49-F238E27FC236}">
                <a16:creationId xmlns:a16="http://schemas.microsoft.com/office/drawing/2014/main" id="{DA2F6CCD-3731-2A4D-A297-227DEE3D2CE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Helvetica" pitchFamily="2" charset="0"/>
                <a:ea typeface="+mn-ea"/>
                <a:cs typeface="+mn-cs"/>
              </a:rPr>
              <a:t>M. Bruschi - INFN Bologna (Italy)</a:t>
            </a:r>
            <a:endParaRPr kumimoji="0" lang="en-GB" sz="14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6" name="Slide Number Placeholder 5">
            <a:extLst>
              <a:ext uri="{FF2B5EF4-FFF2-40B4-BE49-F238E27FC236}">
                <a16:creationId xmlns:a16="http://schemas.microsoft.com/office/drawing/2014/main" id="{8474DA00-2C4B-734F-8B89-617D942E0A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37FEE4-6955-6144-97DB-3F8891831B30}" type="slidenum">
              <a:rPr kumimoji="0" lang="en-GB" sz="14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4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pic>
        <p:nvPicPr>
          <p:cNvPr id="7" name="Picture 6">
            <a:extLst>
              <a:ext uri="{FF2B5EF4-FFF2-40B4-BE49-F238E27FC236}">
                <a16:creationId xmlns:a16="http://schemas.microsoft.com/office/drawing/2014/main" id="{65DA45C0-467B-AC43-86C7-4557A384A2E7}"/>
              </a:ext>
            </a:extLst>
          </p:cNvPr>
          <p:cNvPicPr>
            <a:picLocks noChangeAspect="1"/>
          </p:cNvPicPr>
          <p:nvPr/>
        </p:nvPicPr>
        <p:blipFill>
          <a:blip r:embed="rId2"/>
          <a:stretch>
            <a:fillRect/>
          </a:stretch>
        </p:blipFill>
        <p:spPr>
          <a:xfrm>
            <a:off x="152398" y="1039807"/>
            <a:ext cx="7718614" cy="5113821"/>
          </a:xfrm>
          <a:prstGeom prst="rect">
            <a:avLst/>
          </a:prstGeom>
        </p:spPr>
      </p:pic>
      <p:sp>
        <p:nvSpPr>
          <p:cNvPr id="8" name="TextBox 7">
            <a:extLst>
              <a:ext uri="{FF2B5EF4-FFF2-40B4-BE49-F238E27FC236}">
                <a16:creationId xmlns:a16="http://schemas.microsoft.com/office/drawing/2014/main" id="{C1D0FCBA-D789-EC4D-9217-0E4620CC3030}"/>
              </a:ext>
            </a:extLst>
          </p:cNvPr>
          <p:cNvSpPr txBox="1"/>
          <p:nvPr/>
        </p:nvSpPr>
        <p:spPr>
          <a:xfrm>
            <a:off x="8245887" y="761486"/>
            <a:ext cx="2867580" cy="480131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Strip capacitance: 1.84 pF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MIP signal:22 eh/um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Thickness: 100 um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CCE: 50%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Total signal: 1100 el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Total noise: 12.4 el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Starting kit: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5 CUBE (400 euros/piece)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1 Bias Board 8CH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(800 euros/piece)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2926A2B8-AAFF-B841-9EAF-0BBB4CBA0F01}"/>
              </a:ext>
            </a:extLst>
          </p:cNvPr>
          <p:cNvSpPr/>
          <p:nvPr/>
        </p:nvSpPr>
        <p:spPr>
          <a:xfrm>
            <a:off x="512815" y="3790979"/>
            <a:ext cx="7193276" cy="9673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A933E62-E28F-544E-8C3A-F948D6390199}"/>
              </a:ext>
            </a:extLst>
          </p:cNvPr>
          <p:cNvSpPr/>
          <p:nvPr/>
        </p:nvSpPr>
        <p:spPr>
          <a:xfrm>
            <a:off x="3896731" y="837339"/>
            <a:ext cx="3679084"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https://www.xglab.it/products/cube/</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9E8C7615-F824-234C-8172-6B1A6F461863}"/>
              </a:ext>
            </a:extLst>
          </p:cNvPr>
          <p:cNvPicPr>
            <a:picLocks noChangeAspect="1"/>
          </p:cNvPicPr>
          <p:nvPr/>
        </p:nvPicPr>
        <p:blipFill>
          <a:blip r:embed="rId4"/>
          <a:stretch>
            <a:fillRect/>
          </a:stretch>
        </p:blipFill>
        <p:spPr>
          <a:xfrm>
            <a:off x="8562173" y="5228698"/>
            <a:ext cx="2421142" cy="1583925"/>
          </a:xfrm>
          <a:prstGeom prst="rect">
            <a:avLst/>
          </a:prstGeom>
        </p:spPr>
      </p:pic>
    </p:spTree>
    <p:extLst>
      <p:ext uri="{BB962C8B-B14F-4D97-AF65-F5344CB8AC3E}">
        <p14:creationId xmlns:p14="http://schemas.microsoft.com/office/powerpoint/2010/main" val="1859452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F1942-2E46-9946-9F5E-567230B8F502}"/>
              </a:ext>
            </a:extLst>
          </p:cNvPr>
          <p:cNvSpPr>
            <a:spLocks noGrp="1"/>
          </p:cNvSpPr>
          <p:nvPr>
            <p:ph type="title"/>
          </p:nvPr>
        </p:nvSpPr>
        <p:spPr/>
        <p:txBody>
          <a:bodyPr/>
          <a:lstStyle/>
          <a:p>
            <a:r>
              <a:rPr lang="it-IT" dirty="0"/>
              <a:t>News on TN 1</a:t>
            </a:r>
          </a:p>
        </p:txBody>
      </p:sp>
      <p:sp>
        <p:nvSpPr>
          <p:cNvPr id="3" name="Content Placeholder 2">
            <a:extLst>
              <a:ext uri="{FF2B5EF4-FFF2-40B4-BE49-F238E27FC236}">
                <a16:creationId xmlns:a16="http://schemas.microsoft.com/office/drawing/2014/main" id="{7E1C7A2F-E361-8245-8395-5ABAA55B9643}"/>
              </a:ext>
            </a:extLst>
          </p:cNvPr>
          <p:cNvSpPr>
            <a:spLocks noGrp="1"/>
          </p:cNvSpPr>
          <p:nvPr>
            <p:ph idx="1"/>
          </p:nvPr>
        </p:nvSpPr>
        <p:spPr/>
        <p:txBody>
          <a:bodyPr>
            <a:normAutofit fontScale="77500" lnSpcReduction="20000"/>
          </a:bodyPr>
          <a:lstStyle/>
          <a:p>
            <a:r>
              <a:rPr lang="en-US" dirty="0"/>
              <a:t>The first draft of the technical notes should be ready for an internal review by next week Thursday November 4th.</a:t>
            </a:r>
          </a:p>
          <a:p>
            <a:r>
              <a:rPr lang="en-US" dirty="0"/>
              <a:t>among other information, the note should contain a draft of the resource loaded schedule and of the installation </a:t>
            </a:r>
            <a:r>
              <a:rPr lang="en-US" dirty="0" err="1"/>
              <a:t>planing</a:t>
            </a:r>
            <a:r>
              <a:rPr lang="en-US" dirty="0"/>
              <a:t> in appendices</a:t>
            </a:r>
          </a:p>
          <a:p>
            <a:r>
              <a:rPr lang="en-US" dirty="0"/>
              <a:t>in order to help filling the installation </a:t>
            </a:r>
            <a:r>
              <a:rPr lang="en-US" dirty="0" err="1"/>
              <a:t>planing</a:t>
            </a:r>
            <a:r>
              <a:rPr lang="en-US" dirty="0"/>
              <a:t> you can use as a very good example, the </a:t>
            </a:r>
            <a:r>
              <a:rPr lang="en-US" dirty="0" err="1"/>
              <a:t>planing</a:t>
            </a:r>
            <a:r>
              <a:rPr lang="en-US" dirty="0"/>
              <a:t> that was put together by Mauro </a:t>
            </a:r>
            <a:r>
              <a:rPr lang="en-US" dirty="0" err="1"/>
              <a:t>Morandin</a:t>
            </a:r>
            <a:r>
              <a:rPr lang="en-US" dirty="0"/>
              <a:t> from the gamma profiler team ( </a:t>
            </a:r>
            <a:r>
              <a:rPr lang="en-US" dirty="0">
                <a:hlinkClick r:id="rId2"/>
              </a:rPr>
              <a:t>https://syncandshare.desy.de/index.php/s/Ds6QaDNRCcpcLNE</a:t>
            </a:r>
            <a:r>
              <a:rPr lang="en-US" dirty="0"/>
              <a:t> ).  </a:t>
            </a:r>
            <a:br>
              <a:rPr lang="en-US" dirty="0"/>
            </a:br>
            <a:r>
              <a:rPr lang="en-US" dirty="0"/>
              <a:t>It would be nice if you could come up with a baseline </a:t>
            </a:r>
            <a:r>
              <a:rPr lang="en-US" dirty="0" err="1"/>
              <a:t>planing</a:t>
            </a:r>
            <a:r>
              <a:rPr lang="en-US" dirty="0"/>
              <a:t> and with a more aggressive schedule where we try to fit the installation in a 6 weeks shutdown.</a:t>
            </a:r>
            <a:br>
              <a:rPr lang="en-US" dirty="0"/>
            </a:br>
            <a:r>
              <a:rPr lang="en-US" dirty="0"/>
              <a:t>Also try to explain which assumptions are made and what sort of area needs to be accessed for each steps</a:t>
            </a:r>
          </a:p>
          <a:p>
            <a:r>
              <a:rPr lang="en-US" dirty="0"/>
              <a:t>For information, we have planned special review session of these items during the workshop on Monday and Wednesday morning (</a:t>
            </a:r>
            <a:r>
              <a:rPr lang="en-US" dirty="0">
                <a:hlinkClick r:id="rId3"/>
              </a:rPr>
              <a:t>https://indico.desy.de/event/31855/</a:t>
            </a:r>
            <a:r>
              <a:rPr lang="en-US" dirty="0"/>
              <a:t>).</a:t>
            </a:r>
            <a:br>
              <a:rPr lang="en-US" dirty="0"/>
            </a:br>
            <a:br>
              <a:rPr lang="en-US" dirty="0"/>
            </a:br>
            <a:br>
              <a:rPr lang="en-US" dirty="0"/>
            </a:br>
            <a:endParaRPr lang="it-IT" dirty="0"/>
          </a:p>
        </p:txBody>
      </p:sp>
      <p:sp>
        <p:nvSpPr>
          <p:cNvPr id="4" name="Slide Number Placeholder 3">
            <a:extLst>
              <a:ext uri="{FF2B5EF4-FFF2-40B4-BE49-F238E27FC236}">
                <a16:creationId xmlns:a16="http://schemas.microsoft.com/office/drawing/2014/main" id="{8455BD67-A53C-8740-803C-C0E6F1021FD0}"/>
              </a:ext>
            </a:extLst>
          </p:cNvPr>
          <p:cNvSpPr>
            <a:spLocks noGrp="1"/>
          </p:cNvSpPr>
          <p:nvPr>
            <p:ph type="sldNum" sz="quarter" idx="12"/>
          </p:nvPr>
        </p:nvSpPr>
        <p:spPr/>
        <p:txBody>
          <a:bodyPr/>
          <a:lstStyle/>
          <a:p>
            <a:fld id="{14B42ABB-72DD-7540-BBF7-C14A5FE90D19}" type="slidenum">
              <a:rPr lang="it-IT" smtClean="0"/>
              <a:t>3</a:t>
            </a:fld>
            <a:endParaRPr lang="it-IT"/>
          </a:p>
        </p:txBody>
      </p:sp>
    </p:spTree>
    <p:extLst>
      <p:ext uri="{BB962C8B-B14F-4D97-AF65-F5344CB8AC3E}">
        <p14:creationId xmlns:p14="http://schemas.microsoft.com/office/powerpoint/2010/main" val="28431607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6CF73-48E3-B340-9E88-A1453E61F1BD}"/>
              </a:ext>
            </a:extLst>
          </p:cNvPr>
          <p:cNvSpPr>
            <a:spLocks noGrp="1"/>
          </p:cNvSpPr>
          <p:nvPr>
            <p:ph type="title"/>
          </p:nvPr>
        </p:nvSpPr>
        <p:spPr/>
        <p:txBody>
          <a:bodyPr/>
          <a:lstStyle/>
          <a:p>
            <a:r>
              <a:rPr lang="it-IT" dirty="0" err="1"/>
              <a:t>Measurements</a:t>
            </a:r>
            <a:r>
              <a:rPr lang="it-IT" dirty="0"/>
              <a:t> on </a:t>
            </a:r>
            <a:r>
              <a:rPr lang="it-IT" dirty="0" err="1"/>
              <a:t>wafers</a:t>
            </a:r>
            <a:r>
              <a:rPr lang="it-IT" dirty="0"/>
              <a:t> </a:t>
            </a:r>
            <a:r>
              <a:rPr lang="it-IT" dirty="0" err="1"/>
              <a:t>started</a:t>
            </a:r>
            <a:r>
              <a:rPr lang="it-IT" dirty="0"/>
              <a:t> in Padova</a:t>
            </a:r>
          </a:p>
        </p:txBody>
      </p:sp>
      <p:sp>
        <p:nvSpPr>
          <p:cNvPr id="3" name="Content Placeholder 2">
            <a:extLst>
              <a:ext uri="{FF2B5EF4-FFF2-40B4-BE49-F238E27FC236}">
                <a16:creationId xmlns:a16="http://schemas.microsoft.com/office/drawing/2014/main" id="{FE85C66B-189B-AE45-A123-B92398D17C4C}"/>
              </a:ext>
            </a:extLst>
          </p:cNvPr>
          <p:cNvSpPr>
            <a:spLocks noGrp="1"/>
          </p:cNvSpPr>
          <p:nvPr>
            <p:ph idx="1"/>
          </p:nvPr>
        </p:nvSpPr>
        <p:spPr/>
        <p:txBody>
          <a:bodyPr/>
          <a:lstStyle/>
          <a:p>
            <a:endParaRPr lang="it-IT"/>
          </a:p>
        </p:txBody>
      </p:sp>
      <p:sp>
        <p:nvSpPr>
          <p:cNvPr id="4" name="Slide Number Placeholder 3">
            <a:extLst>
              <a:ext uri="{FF2B5EF4-FFF2-40B4-BE49-F238E27FC236}">
                <a16:creationId xmlns:a16="http://schemas.microsoft.com/office/drawing/2014/main" id="{86FFE486-9C2D-4E48-A019-60DEF0980BF9}"/>
              </a:ext>
            </a:extLst>
          </p:cNvPr>
          <p:cNvSpPr>
            <a:spLocks noGrp="1"/>
          </p:cNvSpPr>
          <p:nvPr>
            <p:ph type="sldNum" sz="quarter" idx="12"/>
          </p:nvPr>
        </p:nvSpPr>
        <p:spPr/>
        <p:txBody>
          <a:bodyPr/>
          <a:lstStyle/>
          <a:p>
            <a:fld id="{14B42ABB-72DD-7540-BBF7-C14A5FE90D19}" type="slidenum">
              <a:rPr lang="it-IT" smtClean="0"/>
              <a:t>30</a:t>
            </a:fld>
            <a:endParaRPr lang="it-IT"/>
          </a:p>
        </p:txBody>
      </p:sp>
      <p:pic>
        <p:nvPicPr>
          <p:cNvPr id="5" name="Picture 4">
            <a:extLst>
              <a:ext uri="{FF2B5EF4-FFF2-40B4-BE49-F238E27FC236}">
                <a16:creationId xmlns:a16="http://schemas.microsoft.com/office/drawing/2014/main" id="{20D198D5-2D83-1B48-AAFF-A9663B024C51}"/>
              </a:ext>
            </a:extLst>
          </p:cNvPr>
          <p:cNvPicPr>
            <a:picLocks noChangeAspect="1"/>
          </p:cNvPicPr>
          <p:nvPr/>
        </p:nvPicPr>
        <p:blipFill>
          <a:blip r:embed="rId2"/>
          <a:stretch>
            <a:fillRect/>
          </a:stretch>
        </p:blipFill>
        <p:spPr>
          <a:xfrm>
            <a:off x="339724" y="1825624"/>
            <a:ext cx="11231093" cy="4530725"/>
          </a:xfrm>
          <a:prstGeom prst="rect">
            <a:avLst/>
          </a:prstGeom>
        </p:spPr>
      </p:pic>
    </p:spTree>
    <p:extLst>
      <p:ext uri="{BB962C8B-B14F-4D97-AF65-F5344CB8AC3E}">
        <p14:creationId xmlns:p14="http://schemas.microsoft.com/office/powerpoint/2010/main" val="29859112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53FE1-0E10-9F40-B4C9-B9F47F8126C9}"/>
              </a:ext>
            </a:extLst>
          </p:cNvPr>
          <p:cNvSpPr>
            <a:spLocks noGrp="1"/>
          </p:cNvSpPr>
          <p:nvPr>
            <p:ph type="title"/>
          </p:nvPr>
        </p:nvSpPr>
        <p:spPr>
          <a:xfrm>
            <a:off x="681037" y="-163513"/>
            <a:ext cx="10515600" cy="1325563"/>
          </a:xfrm>
        </p:spPr>
        <p:txBody>
          <a:bodyPr/>
          <a:lstStyle/>
          <a:p>
            <a:r>
              <a:rPr lang="it-IT" dirty="0" err="1"/>
              <a:t>Thickness</a:t>
            </a:r>
            <a:r>
              <a:rPr lang="it-IT" dirty="0"/>
              <a:t> </a:t>
            </a:r>
            <a:r>
              <a:rPr lang="it-IT" dirty="0" err="1"/>
              <a:t>measurements</a:t>
            </a:r>
            <a:endParaRPr lang="it-IT" dirty="0"/>
          </a:p>
        </p:txBody>
      </p:sp>
      <p:sp>
        <p:nvSpPr>
          <p:cNvPr id="3" name="Content Placeholder 2">
            <a:extLst>
              <a:ext uri="{FF2B5EF4-FFF2-40B4-BE49-F238E27FC236}">
                <a16:creationId xmlns:a16="http://schemas.microsoft.com/office/drawing/2014/main" id="{C65D4566-3063-0C4A-9B16-566BF21AEE3C}"/>
              </a:ext>
            </a:extLst>
          </p:cNvPr>
          <p:cNvSpPr>
            <a:spLocks noGrp="1"/>
          </p:cNvSpPr>
          <p:nvPr>
            <p:ph idx="1"/>
          </p:nvPr>
        </p:nvSpPr>
        <p:spPr>
          <a:xfrm>
            <a:off x="566738" y="5529261"/>
            <a:ext cx="10515600" cy="1009651"/>
          </a:xfrm>
        </p:spPr>
        <p:txBody>
          <a:bodyPr/>
          <a:lstStyle/>
          <a:p>
            <a:r>
              <a:rPr lang="it-IT" dirty="0" err="1"/>
              <a:t>Uniformity</a:t>
            </a:r>
            <a:r>
              <a:rPr lang="it-IT" dirty="0"/>
              <a:t> of </a:t>
            </a:r>
            <a:r>
              <a:rPr lang="it-IT" dirty="0" err="1"/>
              <a:t>response</a:t>
            </a:r>
            <a:r>
              <a:rPr lang="it-IT" dirty="0"/>
              <a:t> </a:t>
            </a:r>
            <a:r>
              <a:rPr lang="it-IT" dirty="0" err="1"/>
              <a:t>tests</a:t>
            </a:r>
            <a:r>
              <a:rPr lang="it-IT" dirty="0"/>
              <a:t> with </a:t>
            </a:r>
            <a:r>
              <a:rPr lang="it-IT" dirty="0" err="1"/>
              <a:t>radioactive</a:t>
            </a:r>
            <a:r>
              <a:rPr lang="it-IT" dirty="0"/>
              <a:t> source </a:t>
            </a:r>
            <a:r>
              <a:rPr lang="it-IT" dirty="0" err="1"/>
              <a:t>starting</a:t>
            </a:r>
            <a:endParaRPr lang="it-IT" dirty="0"/>
          </a:p>
        </p:txBody>
      </p:sp>
      <p:sp>
        <p:nvSpPr>
          <p:cNvPr id="4" name="Slide Number Placeholder 3">
            <a:extLst>
              <a:ext uri="{FF2B5EF4-FFF2-40B4-BE49-F238E27FC236}">
                <a16:creationId xmlns:a16="http://schemas.microsoft.com/office/drawing/2014/main" id="{1CEEC731-BBA9-7A42-8488-378E2A081030}"/>
              </a:ext>
            </a:extLst>
          </p:cNvPr>
          <p:cNvSpPr>
            <a:spLocks noGrp="1"/>
          </p:cNvSpPr>
          <p:nvPr>
            <p:ph type="sldNum" sz="quarter" idx="12"/>
          </p:nvPr>
        </p:nvSpPr>
        <p:spPr/>
        <p:txBody>
          <a:bodyPr/>
          <a:lstStyle/>
          <a:p>
            <a:fld id="{14B42ABB-72DD-7540-BBF7-C14A5FE90D19}" type="slidenum">
              <a:rPr lang="it-IT" smtClean="0"/>
              <a:t>31</a:t>
            </a:fld>
            <a:endParaRPr lang="it-IT"/>
          </a:p>
        </p:txBody>
      </p:sp>
      <p:pic>
        <p:nvPicPr>
          <p:cNvPr id="5" name="Picture 4">
            <a:extLst>
              <a:ext uri="{FF2B5EF4-FFF2-40B4-BE49-F238E27FC236}">
                <a16:creationId xmlns:a16="http://schemas.microsoft.com/office/drawing/2014/main" id="{B943D1E9-D6A2-604B-89F9-E2F8DD2DD9BC}"/>
              </a:ext>
            </a:extLst>
          </p:cNvPr>
          <p:cNvPicPr>
            <a:picLocks noChangeAspect="1"/>
          </p:cNvPicPr>
          <p:nvPr/>
        </p:nvPicPr>
        <p:blipFill>
          <a:blip r:embed="rId2"/>
          <a:stretch>
            <a:fillRect/>
          </a:stretch>
        </p:blipFill>
        <p:spPr>
          <a:xfrm>
            <a:off x="838200" y="1062831"/>
            <a:ext cx="9067800" cy="4203700"/>
          </a:xfrm>
          <a:prstGeom prst="rect">
            <a:avLst/>
          </a:prstGeom>
        </p:spPr>
      </p:pic>
    </p:spTree>
    <p:extLst>
      <p:ext uri="{BB962C8B-B14F-4D97-AF65-F5344CB8AC3E}">
        <p14:creationId xmlns:p14="http://schemas.microsoft.com/office/powerpoint/2010/main" val="21393367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991A9-36DD-B744-BC91-E402C342DB36}"/>
              </a:ext>
            </a:extLst>
          </p:cNvPr>
          <p:cNvSpPr>
            <a:spLocks noGrp="1"/>
          </p:cNvSpPr>
          <p:nvPr>
            <p:ph type="title"/>
          </p:nvPr>
        </p:nvSpPr>
        <p:spPr/>
        <p:txBody>
          <a:bodyPr/>
          <a:lstStyle/>
          <a:p>
            <a:r>
              <a:rPr lang="it-IT" dirty="0"/>
              <a:t>First design of the </a:t>
            </a:r>
            <a:r>
              <a:rPr lang="it-IT" dirty="0" err="1"/>
              <a:t>precision</a:t>
            </a:r>
            <a:r>
              <a:rPr lang="it-IT" dirty="0"/>
              <a:t> </a:t>
            </a:r>
            <a:r>
              <a:rPr lang="it-IT" dirty="0" err="1"/>
              <a:t>movement</a:t>
            </a:r>
            <a:r>
              <a:rPr lang="it-IT" dirty="0"/>
              <a:t> </a:t>
            </a:r>
            <a:r>
              <a:rPr lang="it-IT" dirty="0" err="1"/>
              <a:t>support</a:t>
            </a:r>
            <a:r>
              <a:rPr lang="it-IT" dirty="0"/>
              <a:t> </a:t>
            </a:r>
          </a:p>
        </p:txBody>
      </p:sp>
      <p:sp>
        <p:nvSpPr>
          <p:cNvPr id="3" name="Content Placeholder 2">
            <a:extLst>
              <a:ext uri="{FF2B5EF4-FFF2-40B4-BE49-F238E27FC236}">
                <a16:creationId xmlns:a16="http://schemas.microsoft.com/office/drawing/2014/main" id="{3A4F743F-DDA3-B345-8040-10FF605A139D}"/>
              </a:ext>
            </a:extLst>
          </p:cNvPr>
          <p:cNvSpPr>
            <a:spLocks noGrp="1"/>
          </p:cNvSpPr>
          <p:nvPr>
            <p:ph idx="1"/>
          </p:nvPr>
        </p:nvSpPr>
        <p:spPr/>
        <p:txBody>
          <a:bodyPr/>
          <a:lstStyle/>
          <a:p>
            <a:endParaRPr lang="it-IT"/>
          </a:p>
        </p:txBody>
      </p:sp>
      <p:sp>
        <p:nvSpPr>
          <p:cNvPr id="4" name="Slide Number Placeholder 3">
            <a:extLst>
              <a:ext uri="{FF2B5EF4-FFF2-40B4-BE49-F238E27FC236}">
                <a16:creationId xmlns:a16="http://schemas.microsoft.com/office/drawing/2014/main" id="{C1DF991B-67C2-5B4C-BF4D-DEC2D0D4099A}"/>
              </a:ext>
            </a:extLst>
          </p:cNvPr>
          <p:cNvSpPr>
            <a:spLocks noGrp="1"/>
          </p:cNvSpPr>
          <p:nvPr>
            <p:ph type="sldNum" sz="quarter" idx="12"/>
          </p:nvPr>
        </p:nvSpPr>
        <p:spPr/>
        <p:txBody>
          <a:bodyPr/>
          <a:lstStyle/>
          <a:p>
            <a:fld id="{14B42ABB-72DD-7540-BBF7-C14A5FE90D19}" type="slidenum">
              <a:rPr lang="it-IT" smtClean="0"/>
              <a:t>32</a:t>
            </a:fld>
            <a:endParaRPr lang="it-IT"/>
          </a:p>
        </p:txBody>
      </p:sp>
      <p:pic>
        <p:nvPicPr>
          <p:cNvPr id="5" name="Picture 4">
            <a:extLst>
              <a:ext uri="{FF2B5EF4-FFF2-40B4-BE49-F238E27FC236}">
                <a16:creationId xmlns:a16="http://schemas.microsoft.com/office/drawing/2014/main" id="{A8640E0F-7FFB-DB4E-A180-A384A5E3DCFD}"/>
              </a:ext>
            </a:extLst>
          </p:cNvPr>
          <p:cNvPicPr>
            <a:picLocks noChangeAspect="1"/>
          </p:cNvPicPr>
          <p:nvPr/>
        </p:nvPicPr>
        <p:blipFill>
          <a:blip r:embed="rId2"/>
          <a:stretch>
            <a:fillRect/>
          </a:stretch>
        </p:blipFill>
        <p:spPr>
          <a:xfrm>
            <a:off x="722312" y="1825624"/>
            <a:ext cx="10821987" cy="4991241"/>
          </a:xfrm>
          <a:prstGeom prst="rect">
            <a:avLst/>
          </a:prstGeom>
        </p:spPr>
      </p:pic>
    </p:spTree>
    <p:extLst>
      <p:ext uri="{BB962C8B-B14F-4D97-AF65-F5344CB8AC3E}">
        <p14:creationId xmlns:p14="http://schemas.microsoft.com/office/powerpoint/2010/main" val="38653816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B79DB-9C0A-B04E-80E1-0B91BEF6A8E0}"/>
              </a:ext>
            </a:extLst>
          </p:cNvPr>
          <p:cNvSpPr>
            <a:spLocks noGrp="1"/>
          </p:cNvSpPr>
          <p:nvPr>
            <p:ph type="title"/>
          </p:nvPr>
        </p:nvSpPr>
        <p:spPr>
          <a:xfrm>
            <a:off x="677562" y="-92075"/>
            <a:ext cx="10515600" cy="1325563"/>
          </a:xfrm>
        </p:spPr>
        <p:txBody>
          <a:bodyPr/>
          <a:lstStyle/>
          <a:p>
            <a:r>
              <a:rPr lang="it-IT" dirty="0"/>
              <a:t>Status of the Test </a:t>
            </a:r>
            <a:r>
              <a:rPr lang="it-IT" dirty="0" err="1"/>
              <a:t>Beam</a:t>
            </a:r>
            <a:r>
              <a:rPr lang="it-IT" dirty="0"/>
              <a:t> </a:t>
            </a:r>
            <a:r>
              <a:rPr lang="it-IT" dirty="0" err="1"/>
              <a:t>Requests</a:t>
            </a:r>
            <a:endParaRPr lang="it-IT" dirty="0"/>
          </a:p>
        </p:txBody>
      </p:sp>
      <p:sp>
        <p:nvSpPr>
          <p:cNvPr id="3" name="Content Placeholder 2">
            <a:extLst>
              <a:ext uri="{FF2B5EF4-FFF2-40B4-BE49-F238E27FC236}">
                <a16:creationId xmlns:a16="http://schemas.microsoft.com/office/drawing/2014/main" id="{4AC6C8F0-BA93-A84F-B965-2F4195C1A035}"/>
              </a:ext>
            </a:extLst>
          </p:cNvPr>
          <p:cNvSpPr>
            <a:spLocks noGrp="1"/>
          </p:cNvSpPr>
          <p:nvPr>
            <p:ph idx="1"/>
          </p:nvPr>
        </p:nvSpPr>
        <p:spPr>
          <a:xfrm>
            <a:off x="430426" y="1096576"/>
            <a:ext cx="10923374" cy="5624899"/>
          </a:xfrm>
        </p:spPr>
        <p:txBody>
          <a:bodyPr>
            <a:normAutofit fontScale="70000" lnSpcReduction="20000"/>
          </a:bodyPr>
          <a:lstStyle/>
          <a:p>
            <a:r>
              <a:rPr lang="it-IT" dirty="0"/>
              <a:t>A </a:t>
            </a:r>
            <a:r>
              <a:rPr lang="it-IT" dirty="0">
                <a:hlinkClick r:id="rId2"/>
              </a:rPr>
              <a:t>proposal</a:t>
            </a:r>
            <a:r>
              <a:rPr lang="it-IT" dirty="0"/>
              <a:t> for the </a:t>
            </a:r>
            <a:r>
              <a:rPr lang="it-IT" dirty="0" err="1"/>
              <a:t>tests</a:t>
            </a:r>
            <a:r>
              <a:rPr lang="it-IT" dirty="0"/>
              <a:t> to be </a:t>
            </a:r>
            <a:r>
              <a:rPr lang="it-IT" dirty="0" err="1"/>
              <a:t>performed</a:t>
            </a:r>
            <a:r>
              <a:rPr lang="it-IT" dirty="0"/>
              <a:t> </a:t>
            </a:r>
            <a:r>
              <a:rPr lang="it-IT" dirty="0" err="1"/>
              <a:t>prepared</a:t>
            </a:r>
            <a:r>
              <a:rPr lang="it-IT" dirty="0"/>
              <a:t> by </a:t>
            </a:r>
            <a:r>
              <a:rPr lang="it-IT" dirty="0" err="1"/>
              <a:t>Sergej</a:t>
            </a:r>
            <a:r>
              <a:rPr lang="it-IT" dirty="0"/>
              <a:t> and me and </a:t>
            </a:r>
            <a:r>
              <a:rPr lang="it-IT" dirty="0" err="1"/>
              <a:t>submitted</a:t>
            </a:r>
            <a:r>
              <a:rPr lang="it-IT" dirty="0"/>
              <a:t> to ELBE </a:t>
            </a:r>
            <a:r>
              <a:rPr lang="it-IT" dirty="0" err="1"/>
              <a:t>expert</a:t>
            </a:r>
            <a:r>
              <a:rPr lang="it-IT" dirty="0"/>
              <a:t> Daniel </a:t>
            </a:r>
            <a:r>
              <a:rPr lang="it-IT" dirty="0" err="1"/>
              <a:t>Bemmerer</a:t>
            </a:r>
            <a:r>
              <a:rPr lang="it-IT" dirty="0"/>
              <a:t> </a:t>
            </a:r>
          </a:p>
          <a:p>
            <a:r>
              <a:rPr lang="it-IT" dirty="0"/>
              <a:t>Zoom meeting with DB on 25/08 to </a:t>
            </a:r>
            <a:r>
              <a:rPr lang="it-IT" dirty="0" err="1"/>
              <a:t>preliminarly</a:t>
            </a:r>
            <a:r>
              <a:rPr lang="it-IT" dirty="0"/>
              <a:t> </a:t>
            </a:r>
            <a:r>
              <a:rPr lang="it-IT" dirty="0" err="1"/>
              <a:t>discuss</a:t>
            </a:r>
            <a:r>
              <a:rPr lang="it-IT" dirty="0"/>
              <a:t> </a:t>
            </a:r>
            <a:r>
              <a:rPr lang="it-IT" dirty="0" err="1"/>
              <a:t>our</a:t>
            </a:r>
            <a:r>
              <a:rPr lang="it-IT" dirty="0"/>
              <a:t> </a:t>
            </a:r>
            <a:r>
              <a:rPr lang="it-IT" dirty="0" err="1"/>
              <a:t>proposal</a:t>
            </a:r>
            <a:endParaRPr lang="it-IT" dirty="0"/>
          </a:p>
          <a:p>
            <a:pPr lvl="1"/>
            <a:r>
              <a:rPr lang="it-IT" dirty="0"/>
              <a:t>The </a:t>
            </a:r>
            <a:r>
              <a:rPr lang="it-IT" dirty="0" err="1"/>
              <a:t>proposal</a:t>
            </a:r>
            <a:r>
              <a:rPr lang="it-IT" dirty="0"/>
              <a:t> </a:t>
            </a:r>
            <a:r>
              <a:rPr lang="it-IT" dirty="0" err="1"/>
              <a:t>is</a:t>
            </a:r>
            <a:r>
              <a:rPr lang="it-IT" dirty="0"/>
              <a:t> </a:t>
            </a:r>
            <a:r>
              <a:rPr lang="it-IT" dirty="0" err="1"/>
              <a:t>substantially</a:t>
            </a:r>
            <a:r>
              <a:rPr lang="it-IT" dirty="0"/>
              <a:t> fine (some </a:t>
            </a:r>
            <a:r>
              <a:rPr lang="it-IT" dirty="0" err="1"/>
              <a:t>improvemenys</a:t>
            </a:r>
            <a:r>
              <a:rPr lang="it-IT" dirty="0"/>
              <a:t> </a:t>
            </a:r>
            <a:r>
              <a:rPr lang="it-IT" dirty="0" err="1"/>
              <a:t>needed</a:t>
            </a:r>
            <a:r>
              <a:rPr lang="it-IT" dirty="0"/>
              <a:t>)</a:t>
            </a:r>
          </a:p>
          <a:p>
            <a:pPr lvl="1"/>
            <a:r>
              <a:rPr lang="it-IT" dirty="0"/>
              <a:t>Must be </a:t>
            </a:r>
            <a:r>
              <a:rPr lang="it-IT" dirty="0" err="1"/>
              <a:t>completed</a:t>
            </a:r>
            <a:r>
              <a:rPr lang="it-IT" dirty="0"/>
              <a:t> with a </a:t>
            </a:r>
            <a:r>
              <a:rPr lang="it-IT" dirty="0" err="1"/>
              <a:t>two</a:t>
            </a:r>
            <a:r>
              <a:rPr lang="it-IT" dirty="0"/>
              <a:t> page </a:t>
            </a:r>
            <a:r>
              <a:rPr lang="it-IT" dirty="0" err="1"/>
              <a:t>description</a:t>
            </a:r>
            <a:r>
              <a:rPr lang="it-IT" dirty="0"/>
              <a:t> of the </a:t>
            </a:r>
            <a:r>
              <a:rPr lang="it-IT" dirty="0" err="1"/>
              <a:t>physics</a:t>
            </a:r>
            <a:r>
              <a:rPr lang="it-IT" dirty="0"/>
              <a:t> case for the </a:t>
            </a:r>
            <a:r>
              <a:rPr lang="it-IT" dirty="0" err="1"/>
              <a:t>need</a:t>
            </a:r>
            <a:r>
              <a:rPr lang="it-IT" dirty="0"/>
              <a:t> of </a:t>
            </a:r>
            <a:r>
              <a:rPr lang="it-IT" dirty="0" err="1"/>
              <a:t>our</a:t>
            </a:r>
            <a:r>
              <a:rPr lang="it-IT" dirty="0"/>
              <a:t> </a:t>
            </a:r>
            <a:r>
              <a:rPr lang="it-IT" dirty="0" err="1"/>
              <a:t>tests</a:t>
            </a:r>
            <a:r>
              <a:rPr lang="it-IT" dirty="0"/>
              <a:t> and </a:t>
            </a:r>
            <a:r>
              <a:rPr lang="it-IT" dirty="0" err="1"/>
              <a:t>submitted</a:t>
            </a:r>
            <a:r>
              <a:rPr lang="it-IT" dirty="0"/>
              <a:t> to the test </a:t>
            </a:r>
            <a:r>
              <a:rPr lang="it-IT" dirty="0" err="1"/>
              <a:t>beam</a:t>
            </a:r>
            <a:r>
              <a:rPr lang="it-IT" dirty="0"/>
              <a:t> </a:t>
            </a:r>
            <a:r>
              <a:rPr lang="it-IT" dirty="0" err="1"/>
              <a:t>facility</a:t>
            </a:r>
            <a:r>
              <a:rPr lang="it-IT" dirty="0"/>
              <a:t> </a:t>
            </a:r>
            <a:r>
              <a:rPr lang="it-IT" dirty="0" err="1"/>
              <a:t>organizing</a:t>
            </a:r>
            <a:r>
              <a:rPr lang="it-IT" dirty="0"/>
              <a:t> </a:t>
            </a:r>
            <a:r>
              <a:rPr lang="it-IT" dirty="0" err="1"/>
              <a:t>committee</a:t>
            </a:r>
            <a:r>
              <a:rPr lang="it-IT" dirty="0"/>
              <a:t> </a:t>
            </a:r>
            <a:r>
              <a:rPr lang="it-IT" dirty="0" err="1"/>
              <a:t>before</a:t>
            </a:r>
            <a:r>
              <a:rPr lang="it-IT" dirty="0"/>
              <a:t> the end of </a:t>
            </a:r>
            <a:r>
              <a:rPr lang="it-IT" dirty="0" err="1"/>
              <a:t>September</a:t>
            </a:r>
            <a:r>
              <a:rPr lang="it-IT" dirty="0"/>
              <a:t> (</a:t>
            </a:r>
            <a:r>
              <a:rPr lang="it-IT" dirty="0" err="1"/>
              <a:t>decision</a:t>
            </a:r>
            <a:r>
              <a:rPr lang="it-IT" dirty="0"/>
              <a:t> in </a:t>
            </a:r>
            <a:r>
              <a:rPr lang="it-IT" dirty="0" err="1"/>
              <a:t>October</a:t>
            </a:r>
            <a:r>
              <a:rPr lang="it-IT" dirty="0"/>
              <a:t>)</a:t>
            </a:r>
          </a:p>
          <a:p>
            <a:pPr lvl="1"/>
            <a:r>
              <a:rPr lang="it-IT" dirty="0" err="1"/>
              <a:t>Suggestion</a:t>
            </a:r>
            <a:r>
              <a:rPr lang="it-IT" dirty="0"/>
              <a:t> </a:t>
            </a:r>
            <a:r>
              <a:rPr lang="it-IT" dirty="0" err="1"/>
              <a:t>not</a:t>
            </a:r>
            <a:r>
              <a:rPr lang="it-IT" dirty="0"/>
              <a:t> to </a:t>
            </a:r>
            <a:r>
              <a:rPr lang="it-IT" dirty="0" err="1"/>
              <a:t>ask</a:t>
            </a:r>
            <a:r>
              <a:rPr lang="it-IT" dirty="0"/>
              <a:t> more </a:t>
            </a:r>
            <a:r>
              <a:rPr lang="it-IT" dirty="0" err="1"/>
              <a:t>than</a:t>
            </a:r>
            <a:r>
              <a:rPr lang="it-IT" dirty="0"/>
              <a:t> 2 </a:t>
            </a:r>
            <a:r>
              <a:rPr lang="it-IT" dirty="0" err="1"/>
              <a:t>days</a:t>
            </a:r>
            <a:r>
              <a:rPr lang="it-IT" dirty="0"/>
              <a:t> (</a:t>
            </a:r>
            <a:r>
              <a:rPr lang="it-IT" dirty="0" err="1"/>
              <a:t>we</a:t>
            </a:r>
            <a:r>
              <a:rPr lang="it-IT" dirty="0"/>
              <a:t> </a:t>
            </a:r>
            <a:r>
              <a:rPr lang="it-IT" dirty="0" err="1"/>
              <a:t>proposed</a:t>
            </a:r>
            <a:r>
              <a:rPr lang="it-IT" dirty="0"/>
              <a:t> 48 hours in </a:t>
            </a:r>
            <a:r>
              <a:rPr lang="it-IT" dirty="0" err="1"/>
              <a:t>three</a:t>
            </a:r>
            <a:r>
              <a:rPr lang="it-IT" dirty="0"/>
              <a:t> </a:t>
            </a:r>
            <a:r>
              <a:rPr lang="it-IT" dirty="0" err="1"/>
              <a:t>days</a:t>
            </a:r>
            <a:r>
              <a:rPr lang="it-IT" dirty="0"/>
              <a:t>, so </a:t>
            </a:r>
            <a:r>
              <a:rPr lang="it-IT" dirty="0" err="1"/>
              <a:t>we</a:t>
            </a:r>
            <a:r>
              <a:rPr lang="it-IT" dirty="0"/>
              <a:t> </a:t>
            </a:r>
            <a:r>
              <a:rPr lang="it-IT" dirty="0" err="1"/>
              <a:t>need</a:t>
            </a:r>
            <a:r>
              <a:rPr lang="it-IT" dirty="0"/>
              <a:t> to cover 3 </a:t>
            </a:r>
            <a:r>
              <a:rPr lang="it-IT" dirty="0" err="1"/>
              <a:t>eight</a:t>
            </a:r>
            <a:r>
              <a:rPr lang="it-IT" dirty="0"/>
              <a:t> hours </a:t>
            </a:r>
            <a:r>
              <a:rPr lang="it-IT" dirty="0" err="1"/>
              <a:t>shift</a:t>
            </a:r>
            <a:r>
              <a:rPr lang="it-IT" dirty="0"/>
              <a:t> per </a:t>
            </a:r>
            <a:r>
              <a:rPr lang="it-IT" dirty="0" err="1"/>
              <a:t>day</a:t>
            </a:r>
            <a:r>
              <a:rPr lang="it-IT" dirty="0"/>
              <a:t>) </a:t>
            </a:r>
          </a:p>
          <a:p>
            <a:pPr lvl="1"/>
            <a:r>
              <a:rPr lang="it-IT" dirty="0" err="1"/>
              <a:t>There</a:t>
            </a:r>
            <a:r>
              <a:rPr lang="it-IT" dirty="0"/>
              <a:t> are </a:t>
            </a:r>
            <a:r>
              <a:rPr lang="it-IT" dirty="0" err="1"/>
              <a:t>realistic</a:t>
            </a:r>
            <a:r>
              <a:rPr lang="it-IT" dirty="0"/>
              <a:t> </a:t>
            </a:r>
            <a:r>
              <a:rPr lang="it-IT" dirty="0" err="1"/>
              <a:t>possibilities</a:t>
            </a:r>
            <a:r>
              <a:rPr lang="it-IT" dirty="0"/>
              <a:t> to </a:t>
            </a:r>
            <a:r>
              <a:rPr lang="it-IT" dirty="0" err="1"/>
              <a:t>get</a:t>
            </a:r>
            <a:r>
              <a:rPr lang="it-IT" dirty="0"/>
              <a:t> </a:t>
            </a:r>
            <a:r>
              <a:rPr lang="it-IT" dirty="0" err="1"/>
              <a:t>our</a:t>
            </a:r>
            <a:r>
              <a:rPr lang="it-IT" dirty="0"/>
              <a:t> </a:t>
            </a:r>
            <a:r>
              <a:rPr lang="it-IT" dirty="0" err="1"/>
              <a:t>beam</a:t>
            </a:r>
            <a:r>
              <a:rPr lang="it-IT" dirty="0"/>
              <a:t> time in </a:t>
            </a:r>
            <a:r>
              <a:rPr lang="it-IT" dirty="0" err="1"/>
              <a:t>Jan</a:t>
            </a:r>
            <a:r>
              <a:rPr lang="it-IT" dirty="0"/>
              <a:t>/</a:t>
            </a:r>
            <a:r>
              <a:rPr lang="it-IT" dirty="0" err="1"/>
              <a:t>Feb</a:t>
            </a:r>
            <a:r>
              <a:rPr lang="it-IT" dirty="0"/>
              <a:t> 2022</a:t>
            </a:r>
          </a:p>
          <a:p>
            <a:pPr lvl="1"/>
            <a:r>
              <a:rPr lang="it-IT" dirty="0" err="1"/>
              <a:t>If</a:t>
            </a:r>
            <a:r>
              <a:rPr lang="it-IT" dirty="0"/>
              <a:t> </a:t>
            </a:r>
            <a:r>
              <a:rPr lang="it-IT" dirty="0" err="1"/>
              <a:t>needed</a:t>
            </a:r>
            <a:r>
              <a:rPr lang="it-IT" dirty="0"/>
              <a:t>, </a:t>
            </a:r>
            <a:r>
              <a:rPr lang="it-IT" dirty="0" err="1"/>
              <a:t>there</a:t>
            </a:r>
            <a:r>
              <a:rPr lang="it-IT" dirty="0"/>
              <a:t> </a:t>
            </a:r>
            <a:r>
              <a:rPr lang="it-IT" dirty="0" err="1"/>
              <a:t>is</a:t>
            </a:r>
            <a:r>
              <a:rPr lang="it-IT" dirty="0"/>
              <a:t> the </a:t>
            </a:r>
            <a:r>
              <a:rPr lang="it-IT" dirty="0" err="1"/>
              <a:t>possibility</a:t>
            </a:r>
            <a:r>
              <a:rPr lang="it-IT" dirty="0"/>
              <a:t> to </a:t>
            </a:r>
            <a:r>
              <a:rPr lang="it-IT" dirty="0" err="1"/>
              <a:t>get</a:t>
            </a:r>
            <a:r>
              <a:rPr lang="it-IT" dirty="0"/>
              <a:t> </a:t>
            </a:r>
            <a:r>
              <a:rPr lang="it-IT" dirty="0" err="1"/>
              <a:t>additional</a:t>
            </a:r>
            <a:r>
              <a:rPr lang="it-IT" dirty="0"/>
              <a:t> 8 hours </a:t>
            </a:r>
            <a:r>
              <a:rPr lang="it-IT" dirty="0" err="1"/>
              <a:t>shift</a:t>
            </a:r>
            <a:r>
              <a:rPr lang="it-IT" dirty="0"/>
              <a:t> </a:t>
            </a:r>
            <a:r>
              <a:rPr lang="it-IT" dirty="0" err="1"/>
              <a:t>later</a:t>
            </a:r>
            <a:r>
              <a:rPr lang="it-IT" dirty="0"/>
              <a:t> with short time </a:t>
            </a:r>
            <a:r>
              <a:rPr lang="it-IT" dirty="0" err="1"/>
              <a:t>notice</a:t>
            </a:r>
            <a:r>
              <a:rPr lang="it-IT" dirty="0"/>
              <a:t> from the machine </a:t>
            </a:r>
            <a:r>
              <a:rPr lang="it-IT" dirty="0" err="1"/>
              <a:t>experts</a:t>
            </a:r>
            <a:endParaRPr lang="it-IT" dirty="0"/>
          </a:p>
          <a:p>
            <a:r>
              <a:rPr lang="it-IT" dirty="0"/>
              <a:t>Some </a:t>
            </a:r>
            <a:r>
              <a:rPr lang="it-IT" dirty="0" err="1"/>
              <a:t>instrumentation</a:t>
            </a:r>
            <a:r>
              <a:rPr lang="it-IT" dirty="0"/>
              <a:t> </a:t>
            </a:r>
            <a:r>
              <a:rPr lang="it-IT" dirty="0" err="1"/>
              <a:t>needed</a:t>
            </a:r>
            <a:r>
              <a:rPr lang="it-IT" dirty="0"/>
              <a:t> for </a:t>
            </a:r>
            <a:r>
              <a:rPr lang="it-IT" dirty="0" err="1"/>
              <a:t>tests</a:t>
            </a:r>
            <a:r>
              <a:rPr lang="it-IT" dirty="0"/>
              <a:t> can be </a:t>
            </a:r>
            <a:r>
              <a:rPr lang="it-IT" dirty="0" err="1"/>
              <a:t>provided</a:t>
            </a:r>
            <a:r>
              <a:rPr lang="it-IT" dirty="0"/>
              <a:t> by the ELBE </a:t>
            </a:r>
            <a:r>
              <a:rPr lang="it-IT" dirty="0" err="1"/>
              <a:t>laboratory</a:t>
            </a:r>
            <a:endParaRPr lang="it-IT" dirty="0"/>
          </a:p>
          <a:p>
            <a:pPr lvl="1"/>
            <a:r>
              <a:rPr lang="en-US" dirty="0"/>
              <a:t>Digital scopes. There are several fast 4-channel scopes, at least one can be dedicated to our experiment. These would be 4 channels, 5 GS/s digital scopes. Alternatively, there are 16 channels (1 is broken, so it is 15) of 2 GS/s </a:t>
            </a:r>
            <a:r>
              <a:rPr lang="en-US" dirty="0" err="1"/>
              <a:t>Acquiris</a:t>
            </a:r>
            <a:r>
              <a:rPr lang="en-US" dirty="0"/>
              <a:t> digital oscilloscope</a:t>
            </a:r>
          </a:p>
          <a:p>
            <a:pPr lvl="1"/>
            <a:r>
              <a:rPr lang="en-US" dirty="0" err="1"/>
              <a:t>Ionisation</a:t>
            </a:r>
            <a:r>
              <a:rPr lang="en-US" dirty="0"/>
              <a:t> chamber. The one proposed is a </a:t>
            </a:r>
            <a:r>
              <a:rPr lang="en-US" dirty="0" err="1"/>
              <a:t>Roos</a:t>
            </a:r>
            <a:r>
              <a:rPr lang="en-US" dirty="0"/>
              <a:t> Chamber Type 34001, 0.35 cm^3, with display either in charge or in water dose. This is an integral measurement, can be read out from the counting room but won’t be directly connected to the scope so no high-resolution time correlation </a:t>
            </a:r>
          </a:p>
          <a:p>
            <a:pPr lvl="2"/>
            <a:r>
              <a:rPr lang="en-US" dirty="0"/>
              <a:t>MC simulation will be needed for the conversion to GBP detector doses</a:t>
            </a:r>
            <a:endParaRPr lang="it-IT" dirty="0"/>
          </a:p>
          <a:p>
            <a:r>
              <a:rPr lang="it-IT" dirty="0"/>
              <a:t>I can </a:t>
            </a:r>
            <a:r>
              <a:rPr lang="it-IT" dirty="0" err="1"/>
              <a:t>prepare</a:t>
            </a:r>
            <a:r>
              <a:rPr lang="it-IT" dirty="0"/>
              <a:t> the </a:t>
            </a:r>
            <a:r>
              <a:rPr lang="it-IT" dirty="0" err="1"/>
              <a:t>documents</a:t>
            </a:r>
            <a:r>
              <a:rPr lang="it-IT" dirty="0"/>
              <a:t> for the </a:t>
            </a:r>
            <a:r>
              <a:rPr lang="it-IT" dirty="0" err="1"/>
              <a:t>final</a:t>
            </a:r>
            <a:r>
              <a:rPr lang="it-IT" dirty="0"/>
              <a:t> </a:t>
            </a:r>
            <a:r>
              <a:rPr lang="it-IT" dirty="0" err="1"/>
              <a:t>submission</a:t>
            </a:r>
            <a:r>
              <a:rPr lang="it-IT" dirty="0"/>
              <a:t> by the end of </a:t>
            </a:r>
            <a:r>
              <a:rPr lang="it-IT" dirty="0" err="1"/>
              <a:t>September</a:t>
            </a:r>
            <a:endParaRPr lang="it-IT" dirty="0"/>
          </a:p>
          <a:p>
            <a:pPr lvl="1"/>
            <a:r>
              <a:rPr lang="it-IT" dirty="0"/>
              <a:t>Extended </a:t>
            </a:r>
            <a:r>
              <a:rPr lang="it-IT" dirty="0" err="1"/>
              <a:t>discussion</a:t>
            </a:r>
            <a:r>
              <a:rPr lang="it-IT" dirty="0"/>
              <a:t> on </a:t>
            </a:r>
            <a:r>
              <a:rPr lang="it-IT" dirty="0" err="1"/>
              <a:t>this</a:t>
            </a:r>
            <a:r>
              <a:rPr lang="it-IT" dirty="0"/>
              <a:t> test </a:t>
            </a:r>
            <a:r>
              <a:rPr lang="it-IT" dirty="0" err="1"/>
              <a:t>beam</a:t>
            </a:r>
            <a:r>
              <a:rPr lang="it-IT" dirty="0"/>
              <a:t> </a:t>
            </a:r>
            <a:r>
              <a:rPr lang="it-IT" dirty="0" err="1"/>
              <a:t>at</a:t>
            </a:r>
            <a:r>
              <a:rPr lang="it-IT" dirty="0"/>
              <a:t> ELBE </a:t>
            </a:r>
            <a:r>
              <a:rPr lang="it-IT" dirty="0" err="1"/>
              <a:t>at</a:t>
            </a:r>
            <a:r>
              <a:rPr lang="it-IT" dirty="0"/>
              <a:t> the meeting on </a:t>
            </a:r>
            <a:r>
              <a:rPr lang="it-IT" dirty="0" err="1"/>
              <a:t>September</a:t>
            </a:r>
            <a:r>
              <a:rPr lang="it-IT" dirty="0"/>
              <a:t> 16th</a:t>
            </a:r>
          </a:p>
        </p:txBody>
      </p:sp>
      <p:sp>
        <p:nvSpPr>
          <p:cNvPr id="4" name="Slide Number Placeholder 3">
            <a:extLst>
              <a:ext uri="{FF2B5EF4-FFF2-40B4-BE49-F238E27FC236}">
                <a16:creationId xmlns:a16="http://schemas.microsoft.com/office/drawing/2014/main" id="{9B0DCA14-76F0-584F-99C5-7EE882B93987}"/>
              </a:ext>
            </a:extLst>
          </p:cNvPr>
          <p:cNvSpPr>
            <a:spLocks noGrp="1"/>
          </p:cNvSpPr>
          <p:nvPr>
            <p:ph type="sldNum" sz="quarter" idx="12"/>
          </p:nvPr>
        </p:nvSpPr>
        <p:spPr/>
        <p:txBody>
          <a:bodyPr/>
          <a:lstStyle/>
          <a:p>
            <a:fld id="{14B42ABB-72DD-7540-BBF7-C14A5FE90D19}" type="slidenum">
              <a:rPr lang="it-IT" smtClean="0"/>
              <a:t>33</a:t>
            </a:fld>
            <a:endParaRPr lang="it-IT"/>
          </a:p>
        </p:txBody>
      </p:sp>
    </p:spTree>
    <p:extLst>
      <p:ext uri="{BB962C8B-B14F-4D97-AF65-F5344CB8AC3E}">
        <p14:creationId xmlns:p14="http://schemas.microsoft.com/office/powerpoint/2010/main" val="37297991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3D3A4-D622-4342-BBC3-C52DAFC14E8E}"/>
              </a:ext>
            </a:extLst>
          </p:cNvPr>
          <p:cNvSpPr>
            <a:spLocks noGrp="1"/>
          </p:cNvSpPr>
          <p:nvPr>
            <p:ph type="title"/>
          </p:nvPr>
        </p:nvSpPr>
        <p:spPr/>
        <p:txBody>
          <a:bodyPr/>
          <a:lstStyle/>
          <a:p>
            <a:endParaRPr lang="it-IT"/>
          </a:p>
        </p:txBody>
      </p:sp>
      <p:sp>
        <p:nvSpPr>
          <p:cNvPr id="3" name="Content Placeholder 2">
            <a:extLst>
              <a:ext uri="{FF2B5EF4-FFF2-40B4-BE49-F238E27FC236}">
                <a16:creationId xmlns:a16="http://schemas.microsoft.com/office/drawing/2014/main" id="{9DACD813-9661-6B48-AC1F-3778504F8F44}"/>
              </a:ext>
            </a:extLst>
          </p:cNvPr>
          <p:cNvSpPr>
            <a:spLocks noGrp="1"/>
          </p:cNvSpPr>
          <p:nvPr>
            <p:ph idx="1"/>
          </p:nvPr>
        </p:nvSpPr>
        <p:spPr/>
        <p:txBody>
          <a:bodyPr/>
          <a:lstStyle/>
          <a:p>
            <a:endParaRPr lang="it-IT"/>
          </a:p>
        </p:txBody>
      </p:sp>
      <p:sp>
        <p:nvSpPr>
          <p:cNvPr id="4" name="Slide Number Placeholder 3">
            <a:extLst>
              <a:ext uri="{FF2B5EF4-FFF2-40B4-BE49-F238E27FC236}">
                <a16:creationId xmlns:a16="http://schemas.microsoft.com/office/drawing/2014/main" id="{1663C76D-E255-6748-AAC1-2D716F474ECD}"/>
              </a:ext>
            </a:extLst>
          </p:cNvPr>
          <p:cNvSpPr>
            <a:spLocks noGrp="1"/>
          </p:cNvSpPr>
          <p:nvPr>
            <p:ph type="sldNum" sz="quarter" idx="12"/>
          </p:nvPr>
        </p:nvSpPr>
        <p:spPr/>
        <p:txBody>
          <a:bodyPr/>
          <a:lstStyle/>
          <a:p>
            <a:fld id="{14B42ABB-72DD-7540-BBF7-C14A5FE90D19}" type="slidenum">
              <a:rPr lang="it-IT" smtClean="0"/>
              <a:t>34</a:t>
            </a:fld>
            <a:endParaRPr lang="it-IT"/>
          </a:p>
        </p:txBody>
      </p:sp>
      <p:pic>
        <p:nvPicPr>
          <p:cNvPr id="5" name="Picture 4">
            <a:extLst>
              <a:ext uri="{FF2B5EF4-FFF2-40B4-BE49-F238E27FC236}">
                <a16:creationId xmlns:a16="http://schemas.microsoft.com/office/drawing/2014/main" id="{68CBE43C-BABF-674D-A052-A18284AC42ED}"/>
              </a:ext>
            </a:extLst>
          </p:cNvPr>
          <p:cNvPicPr>
            <a:picLocks noChangeAspect="1"/>
          </p:cNvPicPr>
          <p:nvPr/>
        </p:nvPicPr>
        <p:blipFill>
          <a:blip r:embed="rId2"/>
          <a:stretch>
            <a:fillRect/>
          </a:stretch>
        </p:blipFill>
        <p:spPr>
          <a:xfrm>
            <a:off x="0" y="383685"/>
            <a:ext cx="12192000" cy="6090629"/>
          </a:xfrm>
          <a:prstGeom prst="rect">
            <a:avLst/>
          </a:prstGeom>
        </p:spPr>
      </p:pic>
    </p:spTree>
    <p:extLst>
      <p:ext uri="{BB962C8B-B14F-4D97-AF65-F5344CB8AC3E}">
        <p14:creationId xmlns:p14="http://schemas.microsoft.com/office/powerpoint/2010/main" val="26012232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5683A-1D9E-3E42-A8EA-F6D08EDA12E1}"/>
              </a:ext>
            </a:extLst>
          </p:cNvPr>
          <p:cNvSpPr>
            <a:spLocks noGrp="1"/>
          </p:cNvSpPr>
          <p:nvPr>
            <p:ph type="title"/>
          </p:nvPr>
        </p:nvSpPr>
        <p:spPr/>
        <p:txBody>
          <a:bodyPr/>
          <a:lstStyle/>
          <a:p>
            <a:endParaRPr lang="it-IT"/>
          </a:p>
        </p:txBody>
      </p:sp>
      <p:sp>
        <p:nvSpPr>
          <p:cNvPr id="3" name="Content Placeholder 2">
            <a:extLst>
              <a:ext uri="{FF2B5EF4-FFF2-40B4-BE49-F238E27FC236}">
                <a16:creationId xmlns:a16="http://schemas.microsoft.com/office/drawing/2014/main" id="{9B1A9D08-7213-BE49-AF7F-69F595E8E18A}"/>
              </a:ext>
            </a:extLst>
          </p:cNvPr>
          <p:cNvSpPr>
            <a:spLocks noGrp="1"/>
          </p:cNvSpPr>
          <p:nvPr>
            <p:ph idx="1"/>
          </p:nvPr>
        </p:nvSpPr>
        <p:spPr/>
        <p:txBody>
          <a:bodyPr/>
          <a:lstStyle/>
          <a:p>
            <a:endParaRPr lang="it-IT"/>
          </a:p>
        </p:txBody>
      </p:sp>
      <p:sp>
        <p:nvSpPr>
          <p:cNvPr id="4" name="Slide Number Placeholder 3">
            <a:extLst>
              <a:ext uri="{FF2B5EF4-FFF2-40B4-BE49-F238E27FC236}">
                <a16:creationId xmlns:a16="http://schemas.microsoft.com/office/drawing/2014/main" id="{46DD7D70-4F7E-B248-A0AF-A97622493820}"/>
              </a:ext>
            </a:extLst>
          </p:cNvPr>
          <p:cNvSpPr>
            <a:spLocks noGrp="1"/>
          </p:cNvSpPr>
          <p:nvPr>
            <p:ph type="sldNum" sz="quarter" idx="12"/>
          </p:nvPr>
        </p:nvSpPr>
        <p:spPr/>
        <p:txBody>
          <a:bodyPr/>
          <a:lstStyle/>
          <a:p>
            <a:fld id="{14B42ABB-72DD-7540-BBF7-C14A5FE90D19}" type="slidenum">
              <a:rPr lang="it-IT" smtClean="0"/>
              <a:t>35</a:t>
            </a:fld>
            <a:endParaRPr lang="it-IT"/>
          </a:p>
        </p:txBody>
      </p:sp>
      <p:pic>
        <p:nvPicPr>
          <p:cNvPr id="5" name="Picture 4">
            <a:extLst>
              <a:ext uri="{FF2B5EF4-FFF2-40B4-BE49-F238E27FC236}">
                <a16:creationId xmlns:a16="http://schemas.microsoft.com/office/drawing/2014/main" id="{F8E34821-125A-A54D-81F6-0E25C8AEB8C5}"/>
              </a:ext>
            </a:extLst>
          </p:cNvPr>
          <p:cNvPicPr>
            <a:picLocks noChangeAspect="1"/>
          </p:cNvPicPr>
          <p:nvPr/>
        </p:nvPicPr>
        <p:blipFill>
          <a:blip r:embed="rId2"/>
          <a:stretch>
            <a:fillRect/>
          </a:stretch>
        </p:blipFill>
        <p:spPr>
          <a:xfrm>
            <a:off x="0" y="342640"/>
            <a:ext cx="12192000" cy="6150235"/>
          </a:xfrm>
          <a:prstGeom prst="rect">
            <a:avLst/>
          </a:prstGeom>
        </p:spPr>
      </p:pic>
    </p:spTree>
    <p:extLst>
      <p:ext uri="{BB962C8B-B14F-4D97-AF65-F5344CB8AC3E}">
        <p14:creationId xmlns:p14="http://schemas.microsoft.com/office/powerpoint/2010/main" val="6965364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245BF-B1C7-EB41-AB32-3B493800A127}"/>
              </a:ext>
            </a:extLst>
          </p:cNvPr>
          <p:cNvSpPr>
            <a:spLocks noGrp="1"/>
          </p:cNvSpPr>
          <p:nvPr>
            <p:ph type="title"/>
          </p:nvPr>
        </p:nvSpPr>
        <p:spPr>
          <a:xfrm>
            <a:off x="5743574" y="365125"/>
            <a:ext cx="5610225" cy="1325563"/>
          </a:xfrm>
        </p:spPr>
        <p:txBody>
          <a:bodyPr/>
          <a:lstStyle/>
          <a:p>
            <a:endParaRPr lang="it-IT" dirty="0"/>
          </a:p>
        </p:txBody>
      </p:sp>
      <p:sp>
        <p:nvSpPr>
          <p:cNvPr id="3" name="Content Placeholder 2">
            <a:extLst>
              <a:ext uri="{FF2B5EF4-FFF2-40B4-BE49-F238E27FC236}">
                <a16:creationId xmlns:a16="http://schemas.microsoft.com/office/drawing/2014/main" id="{647D82B5-E1F1-1549-AC5D-68FB25642C3C}"/>
              </a:ext>
            </a:extLst>
          </p:cNvPr>
          <p:cNvSpPr>
            <a:spLocks noGrp="1"/>
          </p:cNvSpPr>
          <p:nvPr>
            <p:ph idx="1"/>
          </p:nvPr>
        </p:nvSpPr>
        <p:spPr/>
        <p:txBody>
          <a:bodyPr/>
          <a:lstStyle/>
          <a:p>
            <a:endParaRPr lang="it-IT" dirty="0"/>
          </a:p>
        </p:txBody>
      </p:sp>
      <p:sp>
        <p:nvSpPr>
          <p:cNvPr id="4" name="Slide Number Placeholder 3">
            <a:extLst>
              <a:ext uri="{FF2B5EF4-FFF2-40B4-BE49-F238E27FC236}">
                <a16:creationId xmlns:a16="http://schemas.microsoft.com/office/drawing/2014/main" id="{0136C3CE-B6DD-864D-BEBB-8DA28E6DD665}"/>
              </a:ext>
            </a:extLst>
          </p:cNvPr>
          <p:cNvSpPr>
            <a:spLocks noGrp="1"/>
          </p:cNvSpPr>
          <p:nvPr>
            <p:ph type="sldNum" sz="quarter" idx="12"/>
          </p:nvPr>
        </p:nvSpPr>
        <p:spPr/>
        <p:txBody>
          <a:bodyPr/>
          <a:lstStyle/>
          <a:p>
            <a:fld id="{14B42ABB-72DD-7540-BBF7-C14A5FE90D19}" type="slidenum">
              <a:rPr lang="it-IT" smtClean="0"/>
              <a:t>36</a:t>
            </a:fld>
            <a:endParaRPr lang="it-IT"/>
          </a:p>
        </p:txBody>
      </p:sp>
      <p:pic>
        <p:nvPicPr>
          <p:cNvPr id="5" name="Picture 4">
            <a:extLst>
              <a:ext uri="{FF2B5EF4-FFF2-40B4-BE49-F238E27FC236}">
                <a16:creationId xmlns:a16="http://schemas.microsoft.com/office/drawing/2014/main" id="{322825A9-2DDA-2746-95C6-B27085331CDA}"/>
              </a:ext>
            </a:extLst>
          </p:cNvPr>
          <p:cNvPicPr>
            <a:picLocks noChangeAspect="1"/>
          </p:cNvPicPr>
          <p:nvPr/>
        </p:nvPicPr>
        <p:blipFill>
          <a:blip r:embed="rId2"/>
          <a:stretch>
            <a:fillRect/>
          </a:stretch>
        </p:blipFill>
        <p:spPr>
          <a:xfrm>
            <a:off x="5743574" y="136525"/>
            <a:ext cx="5770828" cy="6505575"/>
          </a:xfrm>
          <a:prstGeom prst="rect">
            <a:avLst/>
          </a:prstGeom>
        </p:spPr>
      </p:pic>
      <p:pic>
        <p:nvPicPr>
          <p:cNvPr id="6" name="Picture 5">
            <a:extLst>
              <a:ext uri="{FF2B5EF4-FFF2-40B4-BE49-F238E27FC236}">
                <a16:creationId xmlns:a16="http://schemas.microsoft.com/office/drawing/2014/main" id="{EE27CF6F-A9F3-E94A-8D1D-4497DFFE2BBB}"/>
              </a:ext>
            </a:extLst>
          </p:cNvPr>
          <p:cNvPicPr>
            <a:picLocks noChangeAspect="1"/>
          </p:cNvPicPr>
          <p:nvPr/>
        </p:nvPicPr>
        <p:blipFill>
          <a:blip r:embed="rId3"/>
          <a:stretch>
            <a:fillRect/>
          </a:stretch>
        </p:blipFill>
        <p:spPr>
          <a:xfrm>
            <a:off x="168274" y="209550"/>
            <a:ext cx="5575300" cy="6438900"/>
          </a:xfrm>
          <a:prstGeom prst="rect">
            <a:avLst/>
          </a:prstGeom>
        </p:spPr>
      </p:pic>
      <p:sp>
        <p:nvSpPr>
          <p:cNvPr id="7" name="TextBox 6">
            <a:extLst>
              <a:ext uri="{FF2B5EF4-FFF2-40B4-BE49-F238E27FC236}">
                <a16:creationId xmlns:a16="http://schemas.microsoft.com/office/drawing/2014/main" id="{5DFDC08D-95D2-434A-9945-A0F14E0D8E26}"/>
              </a:ext>
            </a:extLst>
          </p:cNvPr>
          <p:cNvSpPr txBox="1"/>
          <p:nvPr/>
        </p:nvSpPr>
        <p:spPr>
          <a:xfrm>
            <a:off x="1028700" y="4500563"/>
            <a:ext cx="4430187" cy="646331"/>
          </a:xfrm>
          <a:prstGeom prst="rect">
            <a:avLst/>
          </a:prstGeom>
          <a:noFill/>
        </p:spPr>
        <p:txBody>
          <a:bodyPr wrap="none" rtlCol="0">
            <a:spAutoFit/>
          </a:bodyPr>
          <a:lstStyle/>
          <a:p>
            <a:r>
              <a:rPr lang="it-IT" dirty="0">
                <a:hlinkClick r:id="rId4"/>
              </a:rPr>
              <a:t>https://www.overleaf.com/read/zdsbztjptkyb</a:t>
            </a:r>
            <a:endParaRPr lang="it-IT" dirty="0"/>
          </a:p>
          <a:p>
            <a:endParaRPr lang="it-IT" dirty="0"/>
          </a:p>
        </p:txBody>
      </p:sp>
    </p:spTree>
    <p:extLst>
      <p:ext uri="{BB962C8B-B14F-4D97-AF65-F5344CB8AC3E}">
        <p14:creationId xmlns:p14="http://schemas.microsoft.com/office/powerpoint/2010/main" val="32146948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C69A8-EC57-2D47-9D52-6D7B70233D0B}"/>
              </a:ext>
            </a:extLst>
          </p:cNvPr>
          <p:cNvSpPr>
            <a:spLocks noGrp="1"/>
          </p:cNvSpPr>
          <p:nvPr>
            <p:ph type="title"/>
          </p:nvPr>
        </p:nvSpPr>
        <p:spPr>
          <a:xfrm>
            <a:off x="279400" y="-127974"/>
            <a:ext cx="10913746" cy="967396"/>
          </a:xfrm>
        </p:spPr>
        <p:txBody>
          <a:bodyPr/>
          <a:lstStyle/>
          <a:p>
            <a:r>
              <a:rPr lang="en-GB" dirty="0"/>
              <a:t>GBP collaboration tasks</a:t>
            </a:r>
          </a:p>
        </p:txBody>
      </p:sp>
      <p:sp>
        <p:nvSpPr>
          <p:cNvPr id="3" name="Content Placeholder 2">
            <a:extLst>
              <a:ext uri="{FF2B5EF4-FFF2-40B4-BE49-F238E27FC236}">
                <a16:creationId xmlns:a16="http://schemas.microsoft.com/office/drawing/2014/main" id="{8C2F6702-82F4-274C-8A3C-C6B586BDAD9A}"/>
              </a:ext>
            </a:extLst>
          </p:cNvPr>
          <p:cNvSpPr>
            <a:spLocks noGrp="1"/>
          </p:cNvSpPr>
          <p:nvPr>
            <p:ph idx="1"/>
          </p:nvPr>
        </p:nvSpPr>
        <p:spPr>
          <a:xfrm>
            <a:off x="279400" y="752476"/>
            <a:ext cx="10569222" cy="5932409"/>
          </a:xfrm>
        </p:spPr>
        <p:txBody>
          <a:bodyPr>
            <a:normAutofit fontScale="47500" lnSpcReduction="20000"/>
          </a:bodyPr>
          <a:lstStyle/>
          <a:p>
            <a:r>
              <a:rPr lang="en-GB" dirty="0"/>
              <a:t>Detector </a:t>
            </a:r>
          </a:p>
          <a:p>
            <a:pPr lvl="1"/>
            <a:r>
              <a:rPr lang="en-GB" dirty="0"/>
              <a:t>Procurement (DESY, U. TOMSK, INFN PD)</a:t>
            </a:r>
          </a:p>
          <a:p>
            <a:pPr lvl="1"/>
            <a:r>
              <a:rPr lang="en-GB" dirty="0"/>
              <a:t>Production (TOMSK)</a:t>
            </a:r>
          </a:p>
          <a:p>
            <a:pPr lvl="1"/>
            <a:r>
              <a:rPr lang="en-GB" dirty="0"/>
              <a:t>Design and Integration (DESY, BELFAST, PD, BO, TOMSK)</a:t>
            </a:r>
          </a:p>
          <a:p>
            <a:pPr lvl="1"/>
            <a:r>
              <a:rPr lang="en-GB" dirty="0"/>
              <a:t>Tests</a:t>
            </a:r>
          </a:p>
          <a:p>
            <a:pPr lvl="2"/>
            <a:r>
              <a:rPr lang="en-GB" dirty="0"/>
              <a:t>Characterization in the lab (DESY, PD, BELFAST –laser tests at RAL-)</a:t>
            </a:r>
          </a:p>
          <a:p>
            <a:pPr lvl="2"/>
            <a:r>
              <a:rPr lang="en-GB" dirty="0"/>
              <a:t>CCE uniformity (DESY, PD, TOMSK)</a:t>
            </a:r>
          </a:p>
          <a:p>
            <a:pPr lvl="2"/>
            <a:r>
              <a:rPr lang="en-GB" dirty="0"/>
              <a:t>Test Beam (DESY, BO, PD, TOMSK, BELFAST)</a:t>
            </a:r>
          </a:p>
          <a:p>
            <a:r>
              <a:rPr lang="en-GB" dirty="0"/>
              <a:t>Mechanics (PD)</a:t>
            </a:r>
          </a:p>
          <a:p>
            <a:pPr lvl="1"/>
            <a:r>
              <a:rPr lang="en-GB" dirty="0"/>
              <a:t>Design (DESY, PD System Eng.)</a:t>
            </a:r>
          </a:p>
          <a:p>
            <a:pPr lvl="1"/>
            <a:r>
              <a:rPr lang="en-GB" dirty="0"/>
              <a:t>Production</a:t>
            </a:r>
          </a:p>
          <a:p>
            <a:pPr lvl="1"/>
            <a:r>
              <a:rPr lang="en-GB" dirty="0"/>
              <a:t>Tests, Commissioning</a:t>
            </a:r>
          </a:p>
          <a:p>
            <a:r>
              <a:rPr lang="en-GB" dirty="0"/>
              <a:t>Electronics (BO)</a:t>
            </a:r>
          </a:p>
          <a:p>
            <a:pPr lvl="1"/>
            <a:r>
              <a:rPr lang="en-GB" dirty="0"/>
              <a:t>Design </a:t>
            </a:r>
          </a:p>
          <a:p>
            <a:pPr lvl="1"/>
            <a:r>
              <a:rPr lang="en-GB" dirty="0"/>
              <a:t>Production</a:t>
            </a:r>
          </a:p>
          <a:p>
            <a:pPr lvl="1"/>
            <a:r>
              <a:rPr lang="en-GB" dirty="0"/>
              <a:t>Tests, Commissioning</a:t>
            </a:r>
          </a:p>
          <a:p>
            <a:r>
              <a:rPr lang="en-GB" dirty="0"/>
              <a:t>Data Acquisition (milestones in the readout talk)</a:t>
            </a:r>
          </a:p>
          <a:p>
            <a:r>
              <a:rPr lang="en-GB" dirty="0"/>
              <a:t>Slow control</a:t>
            </a:r>
          </a:p>
          <a:p>
            <a:pPr lvl="1"/>
            <a:r>
              <a:rPr lang="en-GB" dirty="0"/>
              <a:t>HV,LV</a:t>
            </a:r>
          </a:p>
          <a:p>
            <a:pPr lvl="1"/>
            <a:r>
              <a:rPr lang="en-GB" dirty="0"/>
              <a:t>Table movements (PD)</a:t>
            </a:r>
          </a:p>
          <a:p>
            <a:pPr lvl="1"/>
            <a:r>
              <a:rPr lang="en-GB" dirty="0"/>
              <a:t>Calibrations (BO)</a:t>
            </a:r>
          </a:p>
          <a:p>
            <a:r>
              <a:rPr lang="en-GB" dirty="0"/>
              <a:t>Data Quality (DESY, PhD)</a:t>
            </a:r>
          </a:p>
          <a:p>
            <a:r>
              <a:rPr lang="en-GB" dirty="0"/>
              <a:t>MC</a:t>
            </a:r>
          </a:p>
          <a:p>
            <a:pPr lvl="1"/>
            <a:r>
              <a:rPr lang="en-GB" dirty="0"/>
              <a:t>Detector performances (PD –PhD-, BELFAST)</a:t>
            </a:r>
          </a:p>
          <a:p>
            <a:pPr lvl="2"/>
            <a:r>
              <a:rPr lang="en-GB" dirty="0"/>
              <a:t>Stand Alone</a:t>
            </a:r>
          </a:p>
          <a:p>
            <a:pPr lvl="2"/>
            <a:r>
              <a:rPr lang="en-GB" dirty="0"/>
              <a:t>LUXE</a:t>
            </a:r>
          </a:p>
          <a:p>
            <a:r>
              <a:rPr lang="en-GB" dirty="0"/>
              <a:t>Data Analysis (DESY, PhD, BELFAST)</a:t>
            </a:r>
          </a:p>
          <a:p>
            <a:pPr lvl="1"/>
            <a:endParaRPr lang="en-GB" dirty="0"/>
          </a:p>
          <a:p>
            <a:pPr marL="914400" lvl="2" indent="0">
              <a:buNone/>
            </a:pPr>
            <a:endParaRPr lang="en-GB" dirty="0"/>
          </a:p>
          <a:p>
            <a:pPr marL="457200" lvl="1" indent="0">
              <a:buNone/>
            </a:pPr>
            <a:endParaRPr lang="en-GB" dirty="0"/>
          </a:p>
        </p:txBody>
      </p:sp>
      <p:sp>
        <p:nvSpPr>
          <p:cNvPr id="4" name="Date Placeholder 3">
            <a:extLst>
              <a:ext uri="{FF2B5EF4-FFF2-40B4-BE49-F238E27FC236}">
                <a16:creationId xmlns:a16="http://schemas.microsoft.com/office/drawing/2014/main" id="{7C66EF33-74F5-DD46-8BA5-81A41AF2CB94}"/>
              </a:ext>
            </a:extLst>
          </p:cNvPr>
          <p:cNvSpPr>
            <a:spLocks noGrp="1"/>
          </p:cNvSpPr>
          <p:nvPr>
            <p:ph type="dt" sz="half" idx="10"/>
          </p:nvPr>
        </p:nvSpPr>
        <p:spPr/>
        <p:txBody>
          <a:bodyPr/>
          <a:lstStyle/>
          <a:p>
            <a:fld id="{A7A94272-C749-4C46-9A88-B6C7B95421DE}" type="datetime1">
              <a:rPr lang="it-IT" smtClean="0"/>
              <a:t>27/10/21</a:t>
            </a:fld>
            <a:endParaRPr lang="en-GB" dirty="0"/>
          </a:p>
        </p:txBody>
      </p:sp>
      <p:sp>
        <p:nvSpPr>
          <p:cNvPr id="5" name="Footer Placeholder 4">
            <a:extLst>
              <a:ext uri="{FF2B5EF4-FFF2-40B4-BE49-F238E27FC236}">
                <a16:creationId xmlns:a16="http://schemas.microsoft.com/office/drawing/2014/main" id="{71DDDAC2-9D93-AB44-9B31-A85CA43350D2}"/>
              </a:ext>
            </a:extLst>
          </p:cNvPr>
          <p:cNvSpPr>
            <a:spLocks noGrp="1"/>
          </p:cNvSpPr>
          <p:nvPr>
            <p:ph type="ftr" sz="quarter" idx="11"/>
          </p:nvPr>
        </p:nvSpPr>
        <p:spPr/>
        <p:txBody>
          <a:bodyPr/>
          <a:lstStyle/>
          <a:p>
            <a:r>
              <a:rPr lang="en-GB"/>
              <a:t>M. Bruschi - INFN Bologna (Italy)</a:t>
            </a:r>
            <a:endParaRPr lang="en-GB" dirty="0"/>
          </a:p>
        </p:txBody>
      </p:sp>
      <p:sp>
        <p:nvSpPr>
          <p:cNvPr id="6" name="Slide Number Placeholder 5">
            <a:extLst>
              <a:ext uri="{FF2B5EF4-FFF2-40B4-BE49-F238E27FC236}">
                <a16:creationId xmlns:a16="http://schemas.microsoft.com/office/drawing/2014/main" id="{454CE7DF-CA97-7E44-8CD5-36337DBEC162}"/>
              </a:ext>
            </a:extLst>
          </p:cNvPr>
          <p:cNvSpPr>
            <a:spLocks noGrp="1"/>
          </p:cNvSpPr>
          <p:nvPr>
            <p:ph type="sldNum" sz="quarter" idx="12"/>
          </p:nvPr>
        </p:nvSpPr>
        <p:spPr/>
        <p:txBody>
          <a:bodyPr/>
          <a:lstStyle/>
          <a:p>
            <a:fld id="{4937FEE4-6955-6144-97DB-3F8891831B30}" type="slidenum">
              <a:rPr lang="en-GB" smtClean="0"/>
              <a:pPr/>
              <a:t>37</a:t>
            </a:fld>
            <a:endParaRPr lang="en-GB" dirty="0"/>
          </a:p>
        </p:txBody>
      </p:sp>
    </p:spTree>
    <p:extLst>
      <p:ext uri="{BB962C8B-B14F-4D97-AF65-F5344CB8AC3E}">
        <p14:creationId xmlns:p14="http://schemas.microsoft.com/office/powerpoint/2010/main" val="6720486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566DC-A1DB-7342-84DC-BDAAED32F703}"/>
              </a:ext>
            </a:extLst>
          </p:cNvPr>
          <p:cNvSpPr>
            <a:spLocks noGrp="1"/>
          </p:cNvSpPr>
          <p:nvPr>
            <p:ph type="title"/>
          </p:nvPr>
        </p:nvSpPr>
        <p:spPr/>
        <p:txBody>
          <a:bodyPr/>
          <a:lstStyle/>
          <a:p>
            <a:r>
              <a:rPr lang="it-IT" dirty="0" err="1"/>
              <a:t>Timeline</a:t>
            </a:r>
            <a:r>
              <a:rPr lang="it-IT" dirty="0"/>
              <a:t> for the </a:t>
            </a:r>
            <a:r>
              <a:rPr lang="it-IT" dirty="0" err="1"/>
              <a:t>technical</a:t>
            </a:r>
            <a:r>
              <a:rPr lang="it-IT" dirty="0"/>
              <a:t> note</a:t>
            </a:r>
          </a:p>
        </p:txBody>
      </p:sp>
      <p:sp>
        <p:nvSpPr>
          <p:cNvPr id="3" name="Content Placeholder 2">
            <a:extLst>
              <a:ext uri="{FF2B5EF4-FFF2-40B4-BE49-F238E27FC236}">
                <a16:creationId xmlns:a16="http://schemas.microsoft.com/office/drawing/2014/main" id="{3DB7B448-A69C-0A47-9EBB-DF98271D1922}"/>
              </a:ext>
            </a:extLst>
          </p:cNvPr>
          <p:cNvSpPr>
            <a:spLocks noGrp="1"/>
          </p:cNvSpPr>
          <p:nvPr>
            <p:ph idx="1"/>
          </p:nvPr>
        </p:nvSpPr>
        <p:spPr>
          <a:xfrm>
            <a:off x="640492" y="1454922"/>
            <a:ext cx="10888362" cy="4809953"/>
          </a:xfrm>
        </p:spPr>
        <p:txBody>
          <a:bodyPr>
            <a:normAutofit fontScale="92500" lnSpcReduction="10000"/>
          </a:bodyPr>
          <a:lstStyle/>
          <a:p>
            <a:r>
              <a:rPr lang="it-IT" dirty="0" err="1"/>
              <a:t>Editors</a:t>
            </a:r>
            <a:r>
              <a:rPr lang="it-IT" dirty="0"/>
              <a:t> </a:t>
            </a:r>
            <a:r>
              <a:rPr lang="it-IT" dirty="0" err="1"/>
              <a:t>decided</a:t>
            </a:r>
            <a:r>
              <a:rPr lang="it-IT" dirty="0"/>
              <a:t> by </a:t>
            </a:r>
            <a:r>
              <a:rPr lang="it-IT" dirty="0" err="1"/>
              <a:t>this</a:t>
            </a:r>
            <a:r>
              <a:rPr lang="it-IT" dirty="0"/>
              <a:t> week end</a:t>
            </a:r>
          </a:p>
          <a:p>
            <a:r>
              <a:rPr lang="it-IT" dirty="0" err="1"/>
              <a:t>Editors</a:t>
            </a:r>
            <a:r>
              <a:rPr lang="it-IT" dirty="0"/>
              <a:t> </a:t>
            </a:r>
            <a:r>
              <a:rPr lang="it-IT" dirty="0" err="1"/>
              <a:t>will</a:t>
            </a:r>
            <a:r>
              <a:rPr lang="it-IT" dirty="0"/>
              <a:t> </a:t>
            </a:r>
            <a:r>
              <a:rPr lang="it-IT" dirty="0" err="1"/>
              <a:t>receive</a:t>
            </a:r>
            <a:r>
              <a:rPr lang="it-IT" dirty="0"/>
              <a:t> the </a:t>
            </a:r>
            <a:r>
              <a:rPr lang="it-IT" dirty="0" err="1"/>
              <a:t>Overleaf</a:t>
            </a:r>
            <a:r>
              <a:rPr lang="it-IT" dirty="0"/>
              <a:t> link to </a:t>
            </a:r>
            <a:r>
              <a:rPr lang="it-IT" dirty="0" err="1"/>
              <a:t>edit</a:t>
            </a:r>
            <a:r>
              <a:rPr lang="it-IT" dirty="0"/>
              <a:t> the </a:t>
            </a:r>
            <a:r>
              <a:rPr lang="it-IT" dirty="0" err="1"/>
              <a:t>document</a:t>
            </a:r>
            <a:endParaRPr lang="it-IT" dirty="0"/>
          </a:p>
          <a:p>
            <a:r>
              <a:rPr lang="it-IT" dirty="0"/>
              <a:t>First </a:t>
            </a:r>
            <a:r>
              <a:rPr lang="it-IT" dirty="0" err="1"/>
              <a:t>version</a:t>
            </a:r>
            <a:r>
              <a:rPr lang="it-IT" dirty="0"/>
              <a:t> ready for </a:t>
            </a:r>
            <a:r>
              <a:rPr lang="it-IT" dirty="0" err="1"/>
              <a:t>beginning</a:t>
            </a:r>
            <a:r>
              <a:rPr lang="it-IT" dirty="0"/>
              <a:t> of </a:t>
            </a:r>
            <a:r>
              <a:rPr lang="it-IT" dirty="0" err="1"/>
              <a:t>October</a:t>
            </a:r>
            <a:endParaRPr lang="it-IT" dirty="0"/>
          </a:p>
          <a:p>
            <a:r>
              <a:rPr lang="it-IT" dirty="0"/>
              <a:t>Second </a:t>
            </a:r>
            <a:r>
              <a:rPr lang="it-IT" dirty="0" err="1"/>
              <a:t>version</a:t>
            </a:r>
            <a:r>
              <a:rPr lang="it-IT" dirty="0"/>
              <a:t> to be </a:t>
            </a:r>
            <a:r>
              <a:rPr lang="it-IT" dirty="0" err="1"/>
              <a:t>submitted</a:t>
            </a:r>
            <a:r>
              <a:rPr lang="it-IT" dirty="0"/>
              <a:t> to LUXE ready for the end of </a:t>
            </a:r>
            <a:r>
              <a:rPr lang="it-IT" dirty="0" err="1"/>
              <a:t>October</a:t>
            </a:r>
            <a:endParaRPr lang="it-IT" dirty="0"/>
          </a:p>
          <a:p>
            <a:endParaRPr lang="it-IT" dirty="0"/>
          </a:p>
          <a:p>
            <a:r>
              <a:rPr lang="it-IT" dirty="0"/>
              <a:t>Critical </a:t>
            </a:r>
            <a:r>
              <a:rPr lang="it-IT" dirty="0" err="1"/>
              <a:t>path</a:t>
            </a:r>
            <a:endParaRPr lang="it-IT" dirty="0"/>
          </a:p>
          <a:p>
            <a:pPr lvl="1"/>
            <a:r>
              <a:rPr lang="it-IT" dirty="0"/>
              <a:t>MC </a:t>
            </a:r>
            <a:r>
              <a:rPr lang="it-IT" dirty="0" err="1"/>
              <a:t>simulation</a:t>
            </a:r>
            <a:endParaRPr lang="it-IT" dirty="0"/>
          </a:p>
          <a:p>
            <a:pPr lvl="2"/>
            <a:r>
              <a:rPr lang="it-IT" dirty="0" err="1"/>
              <a:t>Waiting</a:t>
            </a:r>
            <a:r>
              <a:rPr lang="it-IT" dirty="0"/>
              <a:t> for LP (</a:t>
            </a:r>
            <a:r>
              <a:rPr lang="it-IT" dirty="0" err="1"/>
              <a:t>simplified</a:t>
            </a:r>
            <a:r>
              <a:rPr lang="it-IT" dirty="0"/>
              <a:t> </a:t>
            </a:r>
            <a:r>
              <a:rPr lang="it-IT" dirty="0" err="1"/>
              <a:t>version</a:t>
            </a:r>
            <a:r>
              <a:rPr lang="it-IT" dirty="0"/>
              <a:t>) </a:t>
            </a:r>
            <a:r>
              <a:rPr lang="it-IT" dirty="0" err="1"/>
              <a:t>implemented</a:t>
            </a:r>
            <a:r>
              <a:rPr lang="it-IT" dirty="0"/>
              <a:t> in FULL Geant4</a:t>
            </a:r>
          </a:p>
          <a:p>
            <a:pPr lvl="2"/>
            <a:r>
              <a:rPr lang="it-IT" dirty="0" err="1"/>
              <a:t>Important</a:t>
            </a:r>
            <a:r>
              <a:rPr lang="it-IT" dirty="0"/>
              <a:t> </a:t>
            </a:r>
            <a:r>
              <a:rPr lang="it-IT" dirty="0" err="1"/>
              <a:t>summary</a:t>
            </a:r>
            <a:r>
              <a:rPr lang="it-IT" dirty="0"/>
              <a:t> on </a:t>
            </a:r>
            <a:r>
              <a:rPr lang="it-IT" dirty="0">
                <a:hlinkClick r:id="rId2"/>
              </a:rPr>
              <a:t>LP status</a:t>
            </a:r>
            <a:r>
              <a:rPr lang="it-IT" dirty="0"/>
              <a:t> (</a:t>
            </a:r>
            <a:r>
              <a:rPr lang="it-IT" dirty="0" err="1"/>
              <a:t>see</a:t>
            </a:r>
            <a:r>
              <a:rPr lang="it-IT" dirty="0"/>
              <a:t> </a:t>
            </a:r>
            <a:r>
              <a:rPr lang="it-IT" dirty="0" err="1"/>
              <a:t>Gianluca’s</a:t>
            </a:r>
            <a:r>
              <a:rPr lang="it-IT" dirty="0"/>
              <a:t> talk </a:t>
            </a:r>
            <a:r>
              <a:rPr lang="it-IT" dirty="0" err="1"/>
              <a:t>later</a:t>
            </a:r>
            <a:r>
              <a:rPr lang="it-IT" dirty="0"/>
              <a:t>)</a:t>
            </a:r>
          </a:p>
          <a:p>
            <a:pPr lvl="2"/>
            <a:r>
              <a:rPr lang="it-IT" dirty="0"/>
              <a:t>GBP </a:t>
            </a:r>
            <a:r>
              <a:rPr lang="it-IT" dirty="0" err="1"/>
              <a:t>digitization</a:t>
            </a:r>
            <a:r>
              <a:rPr lang="it-IT" dirty="0"/>
              <a:t> must be </a:t>
            </a:r>
            <a:r>
              <a:rPr lang="it-IT" dirty="0" err="1"/>
              <a:t>implemented</a:t>
            </a:r>
            <a:endParaRPr lang="it-IT" dirty="0"/>
          </a:p>
          <a:p>
            <a:pPr lvl="2"/>
            <a:r>
              <a:rPr lang="it-IT" dirty="0"/>
              <a:t>Performances must be </a:t>
            </a:r>
            <a:r>
              <a:rPr lang="it-IT" dirty="0" err="1"/>
              <a:t>quoted</a:t>
            </a:r>
            <a:endParaRPr lang="it-IT" dirty="0"/>
          </a:p>
          <a:p>
            <a:pPr lvl="2"/>
            <a:endParaRPr lang="it-IT" dirty="0"/>
          </a:p>
          <a:p>
            <a:pPr lvl="1"/>
            <a:r>
              <a:rPr lang="it-IT" dirty="0" err="1"/>
              <a:t>Calibration</a:t>
            </a:r>
            <a:r>
              <a:rPr lang="it-IT" dirty="0"/>
              <a:t> </a:t>
            </a:r>
            <a:r>
              <a:rPr lang="it-IT" dirty="0" err="1"/>
              <a:t>strategy</a:t>
            </a:r>
            <a:endParaRPr lang="it-IT" dirty="0"/>
          </a:p>
          <a:p>
            <a:pPr marL="457200" lvl="1" indent="0">
              <a:buNone/>
            </a:pPr>
            <a:endParaRPr lang="it-IT" dirty="0"/>
          </a:p>
        </p:txBody>
      </p:sp>
      <p:sp>
        <p:nvSpPr>
          <p:cNvPr id="4" name="Slide Number Placeholder 3">
            <a:extLst>
              <a:ext uri="{FF2B5EF4-FFF2-40B4-BE49-F238E27FC236}">
                <a16:creationId xmlns:a16="http://schemas.microsoft.com/office/drawing/2014/main" id="{DD88EEB8-A8FD-5848-831A-54E477558263}"/>
              </a:ext>
            </a:extLst>
          </p:cNvPr>
          <p:cNvSpPr>
            <a:spLocks noGrp="1"/>
          </p:cNvSpPr>
          <p:nvPr>
            <p:ph type="sldNum" sz="quarter" idx="12"/>
          </p:nvPr>
        </p:nvSpPr>
        <p:spPr/>
        <p:txBody>
          <a:bodyPr/>
          <a:lstStyle/>
          <a:p>
            <a:fld id="{14B42ABB-72DD-7540-BBF7-C14A5FE90D19}" type="slidenum">
              <a:rPr lang="it-IT" smtClean="0"/>
              <a:t>38</a:t>
            </a:fld>
            <a:endParaRPr lang="it-IT"/>
          </a:p>
        </p:txBody>
      </p:sp>
    </p:spTree>
    <p:extLst>
      <p:ext uri="{BB962C8B-B14F-4D97-AF65-F5344CB8AC3E}">
        <p14:creationId xmlns:p14="http://schemas.microsoft.com/office/powerpoint/2010/main" val="1485154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3AAFC-7C3D-4042-B8D4-92F4DDC8F31D}"/>
              </a:ext>
            </a:extLst>
          </p:cNvPr>
          <p:cNvSpPr>
            <a:spLocks noGrp="1"/>
          </p:cNvSpPr>
          <p:nvPr>
            <p:ph type="title"/>
          </p:nvPr>
        </p:nvSpPr>
        <p:spPr/>
        <p:txBody>
          <a:bodyPr/>
          <a:lstStyle/>
          <a:p>
            <a:endParaRPr lang="it-IT"/>
          </a:p>
        </p:txBody>
      </p:sp>
      <p:sp>
        <p:nvSpPr>
          <p:cNvPr id="3" name="Content Placeholder 2">
            <a:extLst>
              <a:ext uri="{FF2B5EF4-FFF2-40B4-BE49-F238E27FC236}">
                <a16:creationId xmlns:a16="http://schemas.microsoft.com/office/drawing/2014/main" id="{AB410BF8-BCF8-5049-B9EB-1F78C355E77A}"/>
              </a:ext>
            </a:extLst>
          </p:cNvPr>
          <p:cNvSpPr>
            <a:spLocks noGrp="1"/>
          </p:cNvSpPr>
          <p:nvPr>
            <p:ph idx="1"/>
          </p:nvPr>
        </p:nvSpPr>
        <p:spPr/>
        <p:txBody>
          <a:bodyPr/>
          <a:lstStyle/>
          <a:p>
            <a:endParaRPr lang="it-IT"/>
          </a:p>
        </p:txBody>
      </p:sp>
      <p:sp>
        <p:nvSpPr>
          <p:cNvPr id="4" name="Slide Number Placeholder 3">
            <a:extLst>
              <a:ext uri="{FF2B5EF4-FFF2-40B4-BE49-F238E27FC236}">
                <a16:creationId xmlns:a16="http://schemas.microsoft.com/office/drawing/2014/main" id="{63235B9B-8350-084C-A8E0-C706BFB3E5E2}"/>
              </a:ext>
            </a:extLst>
          </p:cNvPr>
          <p:cNvSpPr>
            <a:spLocks noGrp="1"/>
          </p:cNvSpPr>
          <p:nvPr>
            <p:ph type="sldNum" sz="quarter" idx="12"/>
          </p:nvPr>
        </p:nvSpPr>
        <p:spPr/>
        <p:txBody>
          <a:bodyPr/>
          <a:lstStyle/>
          <a:p>
            <a:fld id="{14B42ABB-72DD-7540-BBF7-C14A5FE90D19}" type="slidenum">
              <a:rPr lang="it-IT" smtClean="0"/>
              <a:t>39</a:t>
            </a:fld>
            <a:endParaRPr lang="it-IT"/>
          </a:p>
        </p:txBody>
      </p:sp>
    </p:spTree>
    <p:extLst>
      <p:ext uri="{BB962C8B-B14F-4D97-AF65-F5344CB8AC3E}">
        <p14:creationId xmlns:p14="http://schemas.microsoft.com/office/powerpoint/2010/main" val="3098384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C73BA-2DB8-1849-8272-212E8F427926}"/>
              </a:ext>
            </a:extLst>
          </p:cNvPr>
          <p:cNvSpPr>
            <a:spLocks noGrp="1"/>
          </p:cNvSpPr>
          <p:nvPr>
            <p:ph type="title"/>
          </p:nvPr>
        </p:nvSpPr>
        <p:spPr/>
        <p:txBody>
          <a:bodyPr/>
          <a:lstStyle/>
          <a:p>
            <a:r>
              <a:rPr lang="it-IT" dirty="0"/>
              <a:t>News on TN 2</a:t>
            </a:r>
          </a:p>
        </p:txBody>
      </p:sp>
      <p:sp>
        <p:nvSpPr>
          <p:cNvPr id="3" name="Content Placeholder 2">
            <a:extLst>
              <a:ext uri="{FF2B5EF4-FFF2-40B4-BE49-F238E27FC236}">
                <a16:creationId xmlns:a16="http://schemas.microsoft.com/office/drawing/2014/main" id="{29718746-5BB5-4E41-8705-7A5E64685157}"/>
              </a:ext>
            </a:extLst>
          </p:cNvPr>
          <p:cNvSpPr>
            <a:spLocks noGrp="1"/>
          </p:cNvSpPr>
          <p:nvPr>
            <p:ph idx="1"/>
          </p:nvPr>
        </p:nvSpPr>
        <p:spPr/>
        <p:txBody>
          <a:bodyPr>
            <a:normAutofit fontScale="92500" lnSpcReduction="10000"/>
          </a:bodyPr>
          <a:lstStyle/>
          <a:p>
            <a:r>
              <a:rPr lang="en-US" dirty="0"/>
              <a:t>For the installation of individual subdetectors there are three scenarios we need to consider:</a:t>
            </a:r>
            <a:br>
              <a:rPr lang="en-US" dirty="0"/>
            </a:br>
            <a:r>
              <a:rPr lang="en-US" dirty="0"/>
              <a:t>1) installation during 2024 shutdown</a:t>
            </a:r>
            <a:br>
              <a:rPr lang="en-US" dirty="0"/>
            </a:br>
            <a:r>
              <a:rPr lang="en-US" dirty="0"/>
              <a:t>2) installation during winter shutdown (4-6 weeks): this would e.g. be the 2025 winter shutdown which likely will be shortened (4 weeks)</a:t>
            </a:r>
            <a:br>
              <a:rPr lang="en-US" dirty="0"/>
            </a:br>
            <a:r>
              <a:rPr lang="en-US" dirty="0"/>
              <a:t>3) installation during summer shutdown (2 weeks): this would e.g. the summer 2025 shutdown</a:t>
            </a:r>
          </a:p>
          <a:p>
            <a:r>
              <a:rPr lang="en-US" dirty="0"/>
              <a:t>Need to understand for each detector if it is possible to install it in scenario 1), 2) and/or 3). If e.g. scenario 1) is missed (for technical or financial reasons) do we have a </a:t>
            </a:r>
            <a:r>
              <a:rPr lang="en-US" dirty="0" err="1"/>
              <a:t>fall-back</a:t>
            </a:r>
            <a:r>
              <a:rPr lang="en-US" dirty="0"/>
              <a:t> solution (i.e. scenario 2) or 3)) or not that can be done (e.g. by doing extensive testing on the surface ahead of installation etc.)</a:t>
            </a:r>
            <a:br>
              <a:rPr lang="en-US" dirty="0"/>
            </a:br>
            <a:endParaRPr lang="it-IT" dirty="0"/>
          </a:p>
        </p:txBody>
      </p:sp>
      <p:sp>
        <p:nvSpPr>
          <p:cNvPr id="4" name="Slide Number Placeholder 3">
            <a:extLst>
              <a:ext uri="{FF2B5EF4-FFF2-40B4-BE49-F238E27FC236}">
                <a16:creationId xmlns:a16="http://schemas.microsoft.com/office/drawing/2014/main" id="{FD3ED5ED-8FEE-8444-ABDA-E5DCE55331BE}"/>
              </a:ext>
            </a:extLst>
          </p:cNvPr>
          <p:cNvSpPr>
            <a:spLocks noGrp="1"/>
          </p:cNvSpPr>
          <p:nvPr>
            <p:ph type="sldNum" sz="quarter" idx="12"/>
          </p:nvPr>
        </p:nvSpPr>
        <p:spPr/>
        <p:txBody>
          <a:bodyPr/>
          <a:lstStyle/>
          <a:p>
            <a:fld id="{14B42ABB-72DD-7540-BBF7-C14A5FE90D19}" type="slidenum">
              <a:rPr lang="it-IT" smtClean="0"/>
              <a:t>4</a:t>
            </a:fld>
            <a:endParaRPr lang="it-IT"/>
          </a:p>
        </p:txBody>
      </p:sp>
    </p:spTree>
    <p:extLst>
      <p:ext uri="{BB962C8B-B14F-4D97-AF65-F5344CB8AC3E}">
        <p14:creationId xmlns:p14="http://schemas.microsoft.com/office/powerpoint/2010/main" val="13768940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B1D5-EB90-A249-845A-AA28A5EE979E}"/>
              </a:ext>
            </a:extLst>
          </p:cNvPr>
          <p:cNvSpPr>
            <a:spLocks noGrp="1"/>
          </p:cNvSpPr>
          <p:nvPr>
            <p:ph type="title"/>
          </p:nvPr>
        </p:nvSpPr>
        <p:spPr/>
        <p:txBody>
          <a:bodyPr/>
          <a:lstStyle/>
          <a:p>
            <a:r>
              <a:rPr lang="it-IT" dirty="0"/>
              <a:t>The maximum dose </a:t>
            </a:r>
            <a:r>
              <a:rPr lang="it-IT" dirty="0" err="1"/>
              <a:t>absorbed</a:t>
            </a:r>
            <a:r>
              <a:rPr lang="it-IT" dirty="0"/>
              <a:t> by a </a:t>
            </a:r>
            <a:r>
              <a:rPr lang="it-IT" dirty="0" err="1"/>
              <a:t>material</a:t>
            </a:r>
            <a:endParaRPr lang="it-IT"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2722285-03BC-584A-9C3F-526C2DACF7BA}"/>
                  </a:ext>
                </a:extLst>
              </p:cNvPr>
              <p:cNvSpPr>
                <a:spLocks noGrp="1"/>
              </p:cNvSpPr>
              <p:nvPr>
                <p:ph idx="1"/>
              </p:nvPr>
            </p:nvSpPr>
            <p:spPr/>
            <p:txBody>
              <a:bodyPr>
                <a:normAutofit fontScale="92500" lnSpcReduction="10000"/>
              </a:bodyPr>
              <a:lstStyle/>
              <a:p>
                <a:r>
                  <a:rPr lang="en-US" dirty="0"/>
                  <a:t>The maximum dose </a:t>
                </a:r>
                <a:r>
                  <a:rPr lang="en-US" b="1" i="1" dirty="0"/>
                  <a:t>D</a:t>
                </a:r>
                <a:r>
                  <a:rPr lang="en-US" dirty="0"/>
                  <a:t> absorbed by the detector exposed to radiation for a time </a:t>
                </a:r>
                <a:r>
                  <a:rPr lang="en-US" b="1" i="1" dirty="0"/>
                  <a:t>T</a:t>
                </a:r>
                <a:r>
                  <a:rPr lang="en-US" dirty="0"/>
                  <a:t> is</a:t>
                </a:r>
              </a:p>
              <a:p>
                <a:pPr marL="0" indent="0" algn="ctr">
                  <a:buNone/>
                </a:pPr>
                <a14:m>
                  <m:oMath xmlns:m="http://schemas.openxmlformats.org/officeDocument/2006/math">
                    <m:r>
                      <a:rPr lang="en-US" b="0" i="1" smtClean="0">
                        <a:latin typeface="Cambria Math" panose="02040503050406030204" pitchFamily="18" charset="0"/>
                      </a:rPr>
                      <m:t>𝐷</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𝐴</m:t>
                        </m:r>
                      </m:num>
                      <m:den>
                        <m:r>
                          <a:rPr lang="en-US" b="0" i="1" smtClean="0">
                            <a:latin typeface="Cambria Math" panose="02040503050406030204" pitchFamily="18" charset="0"/>
                          </a:rPr>
                          <m:t>𝑑𝑚</m:t>
                        </m:r>
                      </m:den>
                    </m:f>
                    <m:r>
                      <a:rPr lang="en-US" b="0" i="1" smtClean="0">
                        <a:latin typeface="Cambria Math" panose="02040503050406030204" pitchFamily="18" charset="0"/>
                      </a:rPr>
                      <m:t>𝑇</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𝐴</m:t>
                        </m:r>
                      </m:num>
                      <m:den>
                        <m:r>
                          <a:rPr lang="en-US" b="0" i="1" smtClean="0">
                            <a:latin typeface="Cambria Math" panose="02040503050406030204" pitchFamily="18" charset="0"/>
                            <a:ea typeface="Cambria Math" panose="02040503050406030204" pitchFamily="18" charset="0"/>
                          </a:rPr>
                          <m:t>𝜌</m:t>
                        </m:r>
                        <m:r>
                          <a:rPr lang="en-US" b="0" i="1" smtClean="0">
                            <a:latin typeface="Cambria Math" panose="02040503050406030204" pitchFamily="18" charset="0"/>
                            <a:ea typeface="Cambria Math" panose="02040503050406030204" pitchFamily="18" charset="0"/>
                          </a:rPr>
                          <m:t>𝑑𝑆𝑑𝑧</m:t>
                        </m:r>
                      </m:den>
                    </m:f>
                    <m:r>
                      <a:rPr lang="en-US" b="0" i="1" smtClean="0">
                        <a:latin typeface="Cambria Math" panose="02040503050406030204" pitchFamily="18" charset="0"/>
                      </a:rPr>
                      <m:t>𝑇</m:t>
                    </m:r>
                  </m:oMath>
                </a14:m>
                <a:r>
                  <a:rPr lang="en-US" dirty="0"/>
                  <a:t>		(1)</a:t>
                </a:r>
              </a:p>
              <a:p>
                <a:pPr marL="0" indent="0">
                  <a:buNone/>
                </a:pPr>
                <a:r>
                  <a:rPr lang="en-US" dirty="0"/>
                  <a:t>where </a:t>
                </a:r>
                <a:r>
                  <a:rPr lang="en-US" b="1" i="1" dirty="0"/>
                  <a:t>A</a:t>
                </a:r>
                <a:r>
                  <a:rPr lang="en-US" dirty="0"/>
                  <a:t> is the peak energy per time unit released on a surface </a:t>
                </a:r>
                <a:r>
                  <a:rPr lang="en-US" b="1" i="1" dirty="0" err="1"/>
                  <a:t>dS</a:t>
                </a:r>
                <a:r>
                  <a:rPr lang="en-US" dirty="0"/>
                  <a:t> and the other symbols definition is evident</a:t>
                </a:r>
              </a:p>
              <a:p>
                <a:r>
                  <a:rPr lang="en-US" dirty="0"/>
                  <a:t>In case of a gaussian beam profile of </a:t>
                </a:r>
                <a:r>
                  <a:rPr lang="en-US" b="1" i="1" dirty="0"/>
                  <a:t>E</a:t>
                </a:r>
                <a:r>
                  <a:rPr lang="en-US" b="1" i="1" baseline="-25000" dirty="0"/>
                  <a:t>T</a:t>
                </a:r>
                <a:r>
                  <a:rPr lang="en-US" dirty="0"/>
                  <a:t> total energy per unit of time </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𝑇</m:t>
                              </m:r>
                            </m:sub>
                          </m:sSub>
                        </m:num>
                        <m:den>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𝜎</m:t>
                              </m:r>
                            </m:e>
                            <m:sup>
                              <m:r>
                                <a:rPr lang="en-US" b="0" i="1" smtClean="0">
                                  <a:latin typeface="Cambria Math" panose="02040503050406030204" pitchFamily="18" charset="0"/>
                                  <a:ea typeface="Cambria Math" panose="02040503050406030204" pitchFamily="18" charset="0"/>
                                </a:rPr>
                                <m:t>2</m:t>
                              </m:r>
                            </m:sup>
                          </m:sSup>
                        </m:den>
                      </m:f>
                      <m:r>
                        <a:rPr lang="en-US" b="0" i="1" smtClean="0">
                          <a:latin typeface="Cambria Math" panose="02040503050406030204" pitchFamily="18" charset="0"/>
                        </a:rPr>
                        <m:t>𝑑𝑆</m:t>
                      </m:r>
                    </m:oMath>
                  </m:oMathPara>
                </a14:m>
                <a:endParaRPr lang="en-US" dirty="0"/>
              </a:p>
              <a:p>
                <a:pPr marL="0" indent="0">
                  <a:buNone/>
                </a:pPr>
                <a:r>
                  <a:rPr lang="en-US" dirty="0"/>
                  <a:t>which, plugged in (1) gives</a:t>
                </a:r>
              </a:p>
              <a:p>
                <a:pPr marL="0" indent="0" algn="ctr">
                  <a:buNone/>
                </a:pPr>
                <a14:m>
                  <m:oMath xmlns:m="http://schemas.openxmlformats.org/officeDocument/2006/math">
                    <m:r>
                      <a:rPr lang="en-US" b="0" i="1" smtClean="0">
                        <a:latin typeface="Cambria Math" panose="02040503050406030204" pitchFamily="18" charset="0"/>
                      </a:rPr>
                      <m:t>𝐷</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𝑇</m:t>
                            </m:r>
                          </m:sub>
                        </m:sSub>
                      </m:num>
                      <m:den>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𝜎</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𝜌</m:t>
                        </m:r>
                        <m:r>
                          <a:rPr lang="en-US" b="0" i="1" smtClean="0">
                            <a:latin typeface="Cambria Math" panose="02040503050406030204" pitchFamily="18" charset="0"/>
                            <a:ea typeface="Cambria Math" panose="02040503050406030204" pitchFamily="18" charset="0"/>
                          </a:rPr>
                          <m:t>𝑑𝑧</m:t>
                        </m:r>
                      </m:den>
                    </m:f>
                    <m:r>
                      <a:rPr lang="en-US" b="0" i="1" smtClean="0">
                        <a:latin typeface="Cambria Math" panose="02040503050406030204" pitchFamily="18" charset="0"/>
                      </a:rPr>
                      <m:t>𝑇</m:t>
                    </m:r>
                  </m:oMath>
                </a14:m>
                <a:r>
                  <a:rPr lang="en-US" dirty="0"/>
                  <a:t>	(2)</a:t>
                </a:r>
              </a:p>
            </p:txBody>
          </p:sp>
        </mc:Choice>
        <mc:Fallback xmlns="">
          <p:sp>
            <p:nvSpPr>
              <p:cNvPr id="3" name="Content Placeholder 2">
                <a:extLst>
                  <a:ext uri="{FF2B5EF4-FFF2-40B4-BE49-F238E27FC236}">
                    <a16:creationId xmlns:a16="http://schemas.microsoft.com/office/drawing/2014/main" id="{F2722285-03BC-584A-9C3F-526C2DACF7BA}"/>
                  </a:ext>
                </a:extLst>
              </p:cNvPr>
              <p:cNvSpPr>
                <a:spLocks noGrp="1" noRot="1" noChangeAspect="1" noMove="1" noResize="1" noEditPoints="1" noAdjustHandles="1" noChangeArrowheads="1" noChangeShapeType="1" noTextEdit="1"/>
              </p:cNvSpPr>
              <p:nvPr>
                <p:ph idx="1"/>
              </p:nvPr>
            </p:nvSpPr>
            <p:spPr>
              <a:blipFill>
                <a:blip r:embed="rId2"/>
                <a:stretch>
                  <a:fillRect l="-1086" t="-2616" b="-58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FC5DE2BF-BE6D-F144-9334-430EE43DB817}"/>
              </a:ext>
            </a:extLst>
          </p:cNvPr>
          <p:cNvSpPr>
            <a:spLocks noGrp="1"/>
          </p:cNvSpPr>
          <p:nvPr>
            <p:ph type="sldNum" sz="quarter" idx="12"/>
          </p:nvPr>
        </p:nvSpPr>
        <p:spPr/>
        <p:txBody>
          <a:bodyPr/>
          <a:lstStyle/>
          <a:p>
            <a:fld id="{14B42ABB-72DD-7540-BBF7-C14A5FE90D19}" type="slidenum">
              <a:rPr lang="it-IT" smtClean="0"/>
              <a:t>40</a:t>
            </a:fld>
            <a:endParaRPr lang="it-IT"/>
          </a:p>
        </p:txBody>
      </p:sp>
    </p:spTree>
    <p:extLst>
      <p:ext uri="{BB962C8B-B14F-4D97-AF65-F5344CB8AC3E}">
        <p14:creationId xmlns:p14="http://schemas.microsoft.com/office/powerpoint/2010/main" val="42028342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F225F-AD38-F34D-BBFC-63954AA1E694}"/>
              </a:ext>
            </a:extLst>
          </p:cNvPr>
          <p:cNvSpPr>
            <a:spLocks noGrp="1"/>
          </p:cNvSpPr>
          <p:nvPr>
            <p:ph type="title"/>
          </p:nvPr>
        </p:nvSpPr>
        <p:spPr/>
        <p:txBody>
          <a:bodyPr/>
          <a:lstStyle/>
          <a:p>
            <a:r>
              <a:rPr lang="en-US" dirty="0"/>
              <a:t>Maximum GBP dose in LUXE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15711B7-A142-D348-B705-09B931C9A467}"/>
                  </a:ext>
                </a:extLst>
              </p:cNvPr>
              <p:cNvSpPr>
                <a:spLocks noGrp="1"/>
              </p:cNvSpPr>
              <p:nvPr>
                <p:ph idx="1"/>
              </p:nvPr>
            </p:nvSpPr>
            <p:spPr>
              <a:xfrm>
                <a:off x="4719144" y="1825625"/>
                <a:ext cx="6634655" cy="4837934"/>
              </a:xfrm>
            </p:spPr>
            <p:txBody>
              <a:bodyPr/>
              <a:lstStyle/>
              <a:p>
                <a:pPr marL="0" indent="0">
                  <a:buNone/>
                </a:pPr>
                <a:endParaRPr lang="en-US" dirty="0"/>
              </a:p>
              <a:p>
                <a:r>
                  <a:rPr lang="en-US" dirty="0"/>
                  <a:t>Equivalent to a total dose </a:t>
                </a:r>
                <a:r>
                  <a:rPr lang="en-US" b="1" i="1" dirty="0"/>
                  <a:t>D</a:t>
                </a:r>
                <a:r>
                  <a:rPr lang="en-US" b="1" i="1" baseline="-25000" dirty="0"/>
                  <a:t>1y</a:t>
                </a:r>
                <a:r>
                  <a:rPr lang="en-US" dirty="0"/>
                  <a:t> per year of LUXE run</a:t>
                </a: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1</m:t>
                          </m:r>
                          <m:r>
                            <a:rPr lang="en-US" b="0" i="1" smtClean="0">
                              <a:latin typeface="Cambria Math" panose="02040503050406030204" pitchFamily="18" charset="0"/>
                            </a:rPr>
                            <m:t>𝑦</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𝑇</m:t>
                              </m:r>
                            </m:sub>
                          </m:sSub>
                        </m:num>
                        <m:den>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𝜎</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𝜌</m:t>
                          </m:r>
                          <m:r>
                            <a:rPr lang="en-US" b="0" i="1" smtClean="0">
                              <a:latin typeface="Cambria Math" panose="02040503050406030204" pitchFamily="18" charset="0"/>
                              <a:ea typeface="Cambria Math" panose="02040503050406030204" pitchFamily="18" charset="0"/>
                            </a:rPr>
                            <m:t>𝑑𝑧</m:t>
                          </m:r>
                        </m:den>
                      </m:f>
                      <m:r>
                        <a:rPr lang="en-US" b="0" i="1" smtClean="0">
                          <a:latin typeface="Cambria Math" panose="02040503050406030204" pitchFamily="18" charset="0"/>
                        </a:rPr>
                        <m:t>𝑇</m:t>
                      </m:r>
                      <m:r>
                        <a:rPr lang="en-US" b="0" i="1" smtClean="0">
                          <a:latin typeface="Cambria Math" panose="02040503050406030204" pitchFamily="18" charset="0"/>
                        </a:rPr>
                        <m:t>~1.1 </m:t>
                      </m:r>
                      <m:r>
                        <a:rPr lang="en-US" b="0" i="1" smtClean="0">
                          <a:latin typeface="Cambria Math" panose="02040503050406030204" pitchFamily="18" charset="0"/>
                        </a:rPr>
                        <m:t>𝑀𝐺𝑦</m:t>
                      </m:r>
                    </m:oMath>
                  </m:oMathPara>
                </a14:m>
                <a:endParaRPr lang="en-US" dirty="0"/>
              </a:p>
              <a:p>
                <a:r>
                  <a:rPr lang="en-US" dirty="0"/>
                  <a:t>This dose is actually one order of magnitude less than the one reported in the CDR (where beam width was ~ 100 um)</a:t>
                </a:r>
              </a:p>
              <a:p>
                <a:pPr lvl="1"/>
                <a:r>
                  <a:rPr lang="en-US" dirty="0"/>
                  <a:t>we should keep in any case 10 </a:t>
                </a:r>
                <a:r>
                  <a:rPr lang="en-US" dirty="0" err="1"/>
                  <a:t>MGy</a:t>
                </a:r>
                <a:r>
                  <a:rPr lang="en-US" dirty="0"/>
                  <a:t> as target for our tests</a:t>
                </a:r>
              </a:p>
            </p:txBody>
          </p:sp>
        </mc:Choice>
        <mc:Fallback xmlns="">
          <p:sp>
            <p:nvSpPr>
              <p:cNvPr id="3" name="Content Placeholder 2">
                <a:extLst>
                  <a:ext uri="{FF2B5EF4-FFF2-40B4-BE49-F238E27FC236}">
                    <a16:creationId xmlns:a16="http://schemas.microsoft.com/office/drawing/2014/main" id="{315711B7-A142-D348-B705-09B931C9A467}"/>
                  </a:ext>
                </a:extLst>
              </p:cNvPr>
              <p:cNvSpPr>
                <a:spLocks noGrp="1" noRot="1" noChangeAspect="1" noMove="1" noResize="1" noEditPoints="1" noAdjustHandles="1" noChangeArrowheads="1" noChangeShapeType="1" noTextEdit="1"/>
              </p:cNvSpPr>
              <p:nvPr>
                <p:ph idx="1"/>
              </p:nvPr>
            </p:nvSpPr>
            <p:spPr>
              <a:xfrm>
                <a:off x="4719144" y="1825625"/>
                <a:ext cx="6634655" cy="4837934"/>
              </a:xfrm>
              <a:blipFill>
                <a:blip r:embed="rId2"/>
                <a:stretch>
                  <a:fillRect l="-1721"/>
                </a:stretch>
              </a:blipFill>
            </p:spPr>
            <p:txBody>
              <a:bodyPr/>
              <a:lstStyle/>
              <a:p>
                <a:r>
                  <a:rPr lang="it-IT">
                    <a:noFill/>
                  </a:rPr>
                  <a:t> </a:t>
                </a:r>
              </a:p>
            </p:txBody>
          </p:sp>
        </mc:Fallback>
      </mc:AlternateContent>
      <p:pic>
        <p:nvPicPr>
          <p:cNvPr id="4" name="Picture 3">
            <a:extLst>
              <a:ext uri="{FF2B5EF4-FFF2-40B4-BE49-F238E27FC236}">
                <a16:creationId xmlns:a16="http://schemas.microsoft.com/office/drawing/2014/main" id="{E84BDA89-814A-7544-976E-6645785232E8}"/>
              </a:ext>
            </a:extLst>
          </p:cNvPr>
          <p:cNvPicPr>
            <a:picLocks noChangeAspect="1"/>
          </p:cNvPicPr>
          <p:nvPr/>
        </p:nvPicPr>
        <p:blipFill>
          <a:blip r:embed="rId3"/>
          <a:stretch>
            <a:fillRect/>
          </a:stretch>
        </p:blipFill>
        <p:spPr>
          <a:xfrm>
            <a:off x="76130" y="1690688"/>
            <a:ext cx="4504038" cy="3195432"/>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2A6CCE0-418B-754B-BAE2-0B49697DE2CE}"/>
                  </a:ext>
                </a:extLst>
              </p:cNvPr>
              <p:cNvSpPr txBox="1"/>
              <p:nvPr/>
            </p:nvSpPr>
            <p:spPr>
              <a:xfrm>
                <a:off x="302947" y="4889847"/>
                <a:ext cx="4161524" cy="167186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=27</m:t>
                      </m:r>
                      <m:r>
                        <a:rPr lang="en-US" b="0" i="1" smtClean="0">
                          <a:latin typeface="Cambria Math" panose="02040503050406030204" pitchFamily="18" charset="0"/>
                        </a:rPr>
                        <m:t>𝑒𝑉</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𝑝𝑎𝑖𝑟𝑠</m:t>
                          </m:r>
                        </m:sub>
                      </m:sSub>
                    </m:oMath>
                  </m:oMathPara>
                </a14:m>
                <a:endParaRPr lang="en-US" b="0" i="1" dirty="0">
                  <a:latin typeface="Cambria Math" panose="02040503050406030204" pitchFamily="18" charset="0"/>
                </a:endParaRPr>
              </a:p>
              <a:p>
                <a:endParaRPr lang="en-U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𝑇</m:t>
                          </m:r>
                        </m:sub>
                      </m:sSub>
                      <m:r>
                        <a:rPr lang="en-US" b="0" i="1" smtClean="0">
                          <a:latin typeface="Cambria Math" panose="02040503050406030204" pitchFamily="18" charset="0"/>
                        </a:rPr>
                        <m:t>=8.8</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8</m:t>
                          </m:r>
                        </m:sup>
                      </m:sSup>
                      <m:r>
                        <a:rPr lang="en-US" b="0" i="1" smtClean="0">
                          <a:latin typeface="Cambria Math" panose="02040503050406030204" pitchFamily="18" charset="0"/>
                          <a:ea typeface="Cambria Math" panose="02040503050406030204" pitchFamily="18" charset="0"/>
                        </a:rPr>
                        <m:t>∙</m:t>
                      </m:r>
                      <m:rad>
                        <m:radPr>
                          <m:degHide m:val="on"/>
                          <m:ctrlPr>
                            <a:rPr lang="en-US" b="0"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e>
                      </m:ra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∙27</m:t>
                      </m:r>
                      <m:r>
                        <a:rPr lang="en-US" b="0" i="1" smtClean="0">
                          <a:latin typeface="Cambria Math" panose="02040503050406030204" pitchFamily="18" charset="0"/>
                          <a:ea typeface="Cambria Math" panose="02040503050406030204" pitchFamily="18" charset="0"/>
                        </a:rPr>
                        <m:t>𝑒𝑉</m:t>
                      </m:r>
                      <m:r>
                        <a:rPr lang="en-US" b="0" i="1" smtClean="0">
                          <a:latin typeface="Cambria Math" panose="02040503050406030204" pitchFamily="18" charset="0"/>
                          <a:ea typeface="Cambria Math" panose="02040503050406030204" pitchFamily="18" charset="0"/>
                        </a:rPr>
                        <m:t>~250 </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𝐺𝑒𝑉</m:t>
                          </m:r>
                        </m:num>
                        <m:den>
                          <m:r>
                            <a:rPr lang="en-US" b="0" i="1" smtClean="0">
                              <a:latin typeface="Cambria Math" panose="02040503050406030204" pitchFamily="18" charset="0"/>
                              <a:ea typeface="Cambria Math" panose="02040503050406030204" pitchFamily="18" charset="0"/>
                            </a:rPr>
                            <m:t>𝐵𝑋</m:t>
                          </m:r>
                        </m:den>
                      </m:f>
                    </m:oMath>
                  </m:oMathPara>
                </a14:m>
                <a:endParaRPr lang="en-US" b="0" dirty="0"/>
              </a:p>
              <a:p>
                <a:endParaRPr lang="en-US" dirty="0"/>
              </a:p>
              <a:p>
                <a:endParaRPr lang="en-US" dirty="0"/>
              </a:p>
            </p:txBody>
          </p:sp>
        </mc:Choice>
        <mc:Fallback xmlns="">
          <p:sp>
            <p:nvSpPr>
              <p:cNvPr id="5" name="TextBox 4">
                <a:extLst>
                  <a:ext uri="{FF2B5EF4-FFF2-40B4-BE49-F238E27FC236}">
                    <a16:creationId xmlns:a16="http://schemas.microsoft.com/office/drawing/2014/main" id="{E2A6CCE0-418B-754B-BAE2-0B49697DE2CE}"/>
                  </a:ext>
                </a:extLst>
              </p:cNvPr>
              <p:cNvSpPr txBox="1">
                <a:spLocks noRot="1" noChangeAspect="1" noMove="1" noResize="1" noEditPoints="1" noAdjustHandles="1" noChangeArrowheads="1" noChangeShapeType="1" noTextEdit="1"/>
              </p:cNvSpPr>
              <p:nvPr/>
            </p:nvSpPr>
            <p:spPr>
              <a:xfrm>
                <a:off x="302947" y="4889847"/>
                <a:ext cx="4161524" cy="1671868"/>
              </a:xfrm>
              <a:prstGeom prst="rect">
                <a:avLst/>
              </a:prstGeom>
              <a:blipFill>
                <a:blip r:embed="rId4"/>
                <a:stretch>
                  <a:fillRect t="-752"/>
                </a:stretch>
              </a:blipFill>
            </p:spPr>
            <p:txBody>
              <a:bodyPr/>
              <a:lstStyle/>
              <a:p>
                <a:r>
                  <a:rPr lang="en-US">
                    <a:noFill/>
                  </a:rPr>
                  <a:t> </a:t>
                </a:r>
              </a:p>
            </p:txBody>
          </p:sp>
        </mc:Fallback>
      </mc:AlternateContent>
      <p:sp>
        <p:nvSpPr>
          <p:cNvPr id="6" name="Slide Number Placeholder 5">
            <a:extLst>
              <a:ext uri="{FF2B5EF4-FFF2-40B4-BE49-F238E27FC236}">
                <a16:creationId xmlns:a16="http://schemas.microsoft.com/office/drawing/2014/main" id="{00FEB918-CF13-A84A-8D88-7F8685122DF4}"/>
              </a:ext>
            </a:extLst>
          </p:cNvPr>
          <p:cNvSpPr>
            <a:spLocks noGrp="1"/>
          </p:cNvSpPr>
          <p:nvPr>
            <p:ph type="sldNum" sz="quarter" idx="12"/>
          </p:nvPr>
        </p:nvSpPr>
        <p:spPr/>
        <p:txBody>
          <a:bodyPr/>
          <a:lstStyle/>
          <a:p>
            <a:fld id="{14B42ABB-72DD-7540-BBF7-C14A5FE90D19}" type="slidenum">
              <a:rPr lang="it-IT" smtClean="0"/>
              <a:t>41</a:t>
            </a:fld>
            <a:endParaRPr lang="it-IT"/>
          </a:p>
        </p:txBody>
      </p:sp>
    </p:spTree>
    <p:extLst>
      <p:ext uri="{BB962C8B-B14F-4D97-AF65-F5344CB8AC3E}">
        <p14:creationId xmlns:p14="http://schemas.microsoft.com/office/powerpoint/2010/main" val="29969881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05EF6-355B-CD41-AC5F-D40B7E2C1A5B}"/>
              </a:ext>
            </a:extLst>
          </p:cNvPr>
          <p:cNvSpPr>
            <a:spLocks noGrp="1"/>
          </p:cNvSpPr>
          <p:nvPr>
            <p:ph type="title"/>
          </p:nvPr>
        </p:nvSpPr>
        <p:spPr/>
        <p:txBody>
          <a:bodyPr/>
          <a:lstStyle/>
          <a:p>
            <a:r>
              <a:rPr lang="en-US" dirty="0"/>
              <a:t>Total dose in a test beam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972595B-C8D2-124D-A597-E0046CB483A6}"/>
                  </a:ext>
                </a:extLst>
              </p:cNvPr>
              <p:cNvSpPr>
                <a:spLocks noGrp="1"/>
              </p:cNvSpPr>
              <p:nvPr>
                <p:ph idx="1"/>
              </p:nvPr>
            </p:nvSpPr>
            <p:spPr/>
            <p:txBody>
              <a:bodyPr/>
              <a:lstStyle/>
              <a:p>
                <a:r>
                  <a:rPr lang="en-US" dirty="0"/>
                  <a:t>From (2) it follows that, in order to irradiate the detector with the same dose of the experiment one should run for a time </a:t>
                </a:r>
                <a:r>
                  <a:rPr lang="en-US" b="1" i="1" dirty="0"/>
                  <a:t>T’</a:t>
                </a:r>
              </a:p>
              <a:p>
                <a:pPr marL="0" indent="0" algn="ctr">
                  <a:buNone/>
                </a:pP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𝑇</m:t>
                        </m:r>
                      </m:e>
                      <m:sup>
                        <m:r>
                          <a:rPr lang="en-US" b="0" i="1" smtClean="0">
                            <a:latin typeface="Cambria Math" panose="02040503050406030204" pitchFamily="18" charset="0"/>
                          </a:rPr>
                          <m:t>′</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𝑇</m:t>
                            </m:r>
                          </m:sub>
                        </m:sSub>
                      </m:num>
                      <m:den>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𝜎</m:t>
                            </m:r>
                          </m:e>
                          <m:sup>
                            <m:r>
                              <a:rPr lang="en-US" b="0" i="1" smtClean="0">
                                <a:latin typeface="Cambria Math" panose="02040503050406030204" pitchFamily="18" charset="0"/>
                                <a:ea typeface="Cambria Math" panose="02040503050406030204" pitchFamily="18" charset="0"/>
                              </a:rPr>
                              <m:t>2</m:t>
                            </m:r>
                          </m:sup>
                        </m:sSup>
                      </m:den>
                    </m:f>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𝜎</m:t>
                            </m:r>
                          </m:e>
                          <m:sup>
                            <m:r>
                              <a:rPr lang="en-US" b="0" i="1" smtClean="0">
                                <a:latin typeface="Cambria Math" panose="02040503050406030204" pitchFamily="18" charset="0"/>
                              </a:rPr>
                              <m:t>′2</m:t>
                            </m:r>
                          </m:sup>
                        </m:sSup>
                      </m:num>
                      <m:den>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𝐸</m:t>
                            </m:r>
                          </m:e>
                          <m:sub>
                            <m:r>
                              <a:rPr lang="en-US" b="0" i="1" smtClean="0">
                                <a:latin typeface="Cambria Math" panose="02040503050406030204" pitchFamily="18" charset="0"/>
                              </a:rPr>
                              <m:t>𝑇</m:t>
                            </m:r>
                          </m:sub>
                          <m:sup>
                            <m:r>
                              <a:rPr lang="en-US" b="0" i="1" smtClean="0">
                                <a:latin typeface="Cambria Math" panose="02040503050406030204" pitchFamily="18" charset="0"/>
                              </a:rPr>
                              <m:t>′</m:t>
                            </m:r>
                          </m:sup>
                        </m:sSubSup>
                      </m:den>
                    </m:f>
                    <m:r>
                      <a:rPr lang="en-US" b="0" i="1" smtClean="0">
                        <a:latin typeface="Cambria Math" panose="02040503050406030204" pitchFamily="18" charset="0"/>
                      </a:rPr>
                      <m:t>𝑇</m:t>
                    </m:r>
                  </m:oMath>
                </a14:m>
                <a:r>
                  <a:rPr lang="en-US" dirty="0"/>
                  <a:t> 	(3)</a:t>
                </a:r>
              </a:p>
              <a:p>
                <a:pPr marL="0" indent="0">
                  <a:buNone/>
                </a:pPr>
                <a:r>
                  <a:rPr lang="en-US" dirty="0"/>
                  <a:t>where the test beam characteristics are primed</a:t>
                </a:r>
              </a:p>
              <a:p>
                <a:r>
                  <a:rPr lang="en-US" dirty="0"/>
                  <a:t>From (3), assuming T=10</a:t>
                </a:r>
                <a:r>
                  <a:rPr lang="en-US" baseline="30000" dirty="0"/>
                  <a:t>7</a:t>
                </a:r>
                <a:r>
                  <a:rPr lang="en-US" dirty="0"/>
                  <a:t> s</a:t>
                </a:r>
              </a:p>
              <a:p>
                <a:pPr marL="0" indent="0">
                  <a:buNone/>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𝑇</m:t>
                          </m:r>
                        </m:e>
                        <m:sup>
                          <m:r>
                            <a:rPr lang="en-US" b="0" i="1" smtClean="0">
                              <a:latin typeface="Cambria Math" panose="02040503050406030204" pitchFamily="18" charset="0"/>
                            </a:rPr>
                            <m:t>′</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250 </m:t>
                          </m:r>
                          <m:r>
                            <a:rPr lang="en-US" b="0" i="1" smtClean="0">
                              <a:latin typeface="Cambria Math" panose="02040503050406030204" pitchFamily="18" charset="0"/>
                            </a:rPr>
                            <m:t>𝐺𝑒𝑉</m:t>
                          </m:r>
                        </m:num>
                        <m:den>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𝐸</m:t>
                              </m:r>
                            </m:e>
                            <m:sub>
                              <m:r>
                                <a:rPr lang="en-US" b="0" i="1" smtClean="0">
                                  <a:latin typeface="Cambria Math" panose="02040503050406030204" pitchFamily="18" charset="0"/>
                                </a:rPr>
                                <m:t>𝑇</m:t>
                              </m:r>
                            </m:sub>
                            <m:sup>
                              <m:r>
                                <a:rPr lang="en-US" b="0" i="1" smtClean="0">
                                  <a:latin typeface="Cambria Math" panose="02040503050406030204" pitchFamily="18" charset="0"/>
                                </a:rPr>
                                <m:t>′</m:t>
                              </m:r>
                            </m:sup>
                          </m:sSubSup>
                        </m:den>
                      </m:f>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𝜎</m:t>
                                      </m:r>
                                    </m:e>
                                    <m:sup>
                                      <m:r>
                                        <a:rPr lang="en-US" b="0" i="1" smtClean="0">
                                          <a:latin typeface="Cambria Math" panose="02040503050406030204" pitchFamily="18" charset="0"/>
                                        </a:rPr>
                                        <m:t>′</m:t>
                                      </m:r>
                                    </m:sup>
                                  </m:sSup>
                                </m:num>
                                <m:den>
                                  <m:r>
                                    <a:rPr lang="en-US" b="0" i="1" smtClean="0">
                                      <a:latin typeface="Cambria Math" panose="02040503050406030204" pitchFamily="18" charset="0"/>
                                    </a:rPr>
                                    <m:t>0.375 </m:t>
                                  </m:r>
                                  <m:r>
                                    <a:rPr lang="en-US" b="0" i="1" smtClean="0">
                                      <a:latin typeface="Cambria Math" panose="02040503050406030204" pitchFamily="18" charset="0"/>
                                    </a:rPr>
                                    <m:t>𝑚𝑚</m:t>
                                  </m:r>
                                </m:den>
                              </m:f>
                            </m:e>
                          </m:d>
                        </m:e>
                        <m:sup>
                          <m:r>
                            <a:rPr lang="en-US" b="0" i="1" smtClean="0">
                              <a:latin typeface="Cambria Math" panose="02040503050406030204" pitchFamily="18" charset="0"/>
                            </a:rPr>
                            <m:t>2</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7</m:t>
                          </m:r>
                        </m:sup>
                      </m:sSup>
                      <m:r>
                        <a:rPr lang="en-US" b="0" i="1" smtClean="0">
                          <a:latin typeface="Cambria Math" panose="02040503050406030204" pitchFamily="18" charset="0"/>
                        </a:rPr>
                        <m:t>𝑠</m:t>
                      </m:r>
                    </m:oMath>
                  </m:oMathPara>
                </a14:m>
                <a:endParaRPr lang="en-US" b="0"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7972595B-C8D2-124D-A597-E0046CB483A6}"/>
                  </a:ext>
                </a:extLst>
              </p:cNvPr>
              <p:cNvSpPr>
                <a:spLocks noGrp="1" noRot="1" noChangeAspect="1" noMove="1" noResize="1" noEditPoints="1" noAdjustHandles="1" noChangeArrowheads="1" noChangeShapeType="1" noTextEdit="1"/>
              </p:cNvSpPr>
              <p:nvPr>
                <p:ph idx="1"/>
              </p:nvPr>
            </p:nvSpPr>
            <p:spPr>
              <a:blipFill>
                <a:blip r:embed="rId2"/>
                <a:stretch>
                  <a:fillRect l="-1206" t="-232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E9173BCC-F6BB-ED46-955C-F11078515409}"/>
              </a:ext>
            </a:extLst>
          </p:cNvPr>
          <p:cNvSpPr>
            <a:spLocks noGrp="1"/>
          </p:cNvSpPr>
          <p:nvPr>
            <p:ph type="sldNum" sz="quarter" idx="12"/>
          </p:nvPr>
        </p:nvSpPr>
        <p:spPr/>
        <p:txBody>
          <a:bodyPr/>
          <a:lstStyle/>
          <a:p>
            <a:fld id="{14B42ABB-72DD-7540-BBF7-C14A5FE90D19}" type="slidenum">
              <a:rPr lang="it-IT" smtClean="0"/>
              <a:t>42</a:t>
            </a:fld>
            <a:endParaRPr lang="it-IT"/>
          </a:p>
        </p:txBody>
      </p:sp>
    </p:spTree>
    <p:extLst>
      <p:ext uri="{BB962C8B-B14F-4D97-AF65-F5344CB8AC3E}">
        <p14:creationId xmlns:p14="http://schemas.microsoft.com/office/powerpoint/2010/main" val="5147161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FF9BE-D514-624F-9461-2B228269FEE7}"/>
              </a:ext>
            </a:extLst>
          </p:cNvPr>
          <p:cNvSpPr>
            <a:spLocks noGrp="1"/>
          </p:cNvSpPr>
          <p:nvPr>
            <p:ph type="title"/>
          </p:nvPr>
        </p:nvSpPr>
        <p:spPr/>
        <p:txBody>
          <a:bodyPr/>
          <a:lstStyle/>
          <a:p>
            <a:r>
              <a:rPr lang="en-US" dirty="0"/>
              <a:t>Frascati</a:t>
            </a:r>
          </a:p>
        </p:txBody>
      </p:sp>
      <p:sp>
        <p:nvSpPr>
          <p:cNvPr id="3" name="Content Placeholder 2">
            <a:extLst>
              <a:ext uri="{FF2B5EF4-FFF2-40B4-BE49-F238E27FC236}">
                <a16:creationId xmlns:a16="http://schemas.microsoft.com/office/drawing/2014/main" id="{38C0D169-54CD-CD4F-81B9-632583C5FD8D}"/>
              </a:ext>
            </a:extLst>
          </p:cNvPr>
          <p:cNvSpPr>
            <a:spLocks noGrp="1"/>
          </p:cNvSpPr>
          <p:nvPr>
            <p:ph idx="1"/>
          </p:nvPr>
        </p:nvSpPr>
        <p:spPr/>
        <p:txBody>
          <a:bodyPr/>
          <a:lstStyle/>
          <a:p>
            <a:r>
              <a:rPr lang="en-US" dirty="0"/>
              <a:t>Beam spot: 1cm x 1mm</a:t>
            </a:r>
          </a:p>
          <a:p>
            <a:r>
              <a:rPr lang="en-US" dirty="0"/>
              <a:t>Beam Intensity: 10</a:t>
            </a:r>
            <a:r>
              <a:rPr lang="en-US" baseline="30000" dirty="0"/>
              <a:t>10</a:t>
            </a:r>
            <a:r>
              <a:rPr lang="en-US" dirty="0"/>
              <a:t>e/s @ 60 keV (MIP energy release) = 6 10</a:t>
            </a:r>
            <a:r>
              <a:rPr lang="en-US" baseline="30000" dirty="0"/>
              <a:t>5</a:t>
            </a:r>
            <a:r>
              <a:rPr lang="en-US" dirty="0"/>
              <a:t> GeV/s</a:t>
            </a:r>
            <a:endParaRPr lang="en-US" baseline="30000" dirty="0"/>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9317B82A-4B4F-7646-9F51-6F674852D9DB}"/>
                  </a:ext>
                </a:extLst>
              </p:cNvPr>
              <p:cNvSpPr/>
              <p:nvPr/>
            </p:nvSpPr>
            <p:spPr>
              <a:xfrm>
                <a:off x="2116865" y="3429000"/>
                <a:ext cx="7958269" cy="765209"/>
              </a:xfrm>
              <a:prstGeom prst="rect">
                <a:avLst/>
              </a:prstGeom>
            </p:spPr>
            <p:txBody>
              <a:bodyPr wrap="none">
                <a:spAutoFit/>
              </a:bodyPr>
              <a:lstStyle/>
              <a:p>
                <a14:m>
                  <m:oMath xmlns:m="http://schemas.openxmlformats.org/officeDocument/2006/math">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𝑇</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250 </m:t>
                        </m:r>
                        <m:r>
                          <a:rPr lang="en-US" sz="2800" b="0" i="1" smtClean="0">
                            <a:latin typeface="Cambria Math" panose="02040503050406030204" pitchFamily="18" charset="0"/>
                          </a:rPr>
                          <m:t>𝐺𝑒𝑉</m:t>
                        </m:r>
                      </m:num>
                      <m:den>
                        <m:r>
                          <m:rPr>
                            <m:nor/>
                          </m:rPr>
                          <a:rPr lang="en-US" sz="2800" dirty="0" smtClean="0"/>
                          <m:t>6 10</m:t>
                        </m:r>
                        <m:r>
                          <m:rPr>
                            <m:nor/>
                          </m:rPr>
                          <a:rPr lang="en-US" sz="2800" baseline="30000" dirty="0" smtClean="0"/>
                          <m:t>5</m:t>
                        </m:r>
                        <m:r>
                          <m:rPr>
                            <m:nor/>
                          </m:rPr>
                          <a:rPr lang="en-US" sz="2800" b="0" i="0" baseline="30000" dirty="0" smtClean="0"/>
                          <m:t> </m:t>
                        </m:r>
                        <m:r>
                          <m:rPr>
                            <m:nor/>
                          </m:rPr>
                          <a:rPr lang="en-US" sz="2800" b="0" i="0" smtClean="0">
                            <a:latin typeface="Cambria Math" panose="02040503050406030204" pitchFamily="18" charset="0"/>
                          </a:rPr>
                          <m:t>GeV</m:t>
                        </m:r>
                      </m:den>
                    </m:f>
                    <m:sSup>
                      <m:sSupPr>
                        <m:ctrlPr>
                          <a:rPr lang="en-US" sz="2800" b="0" i="1" smtClean="0">
                            <a:latin typeface="Cambria Math" panose="02040503050406030204" pitchFamily="18" charset="0"/>
                          </a:rPr>
                        </m:ctrlPr>
                      </m:sSupPr>
                      <m:e>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10 </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𝑚𝑚</m:t>
                                </m:r>
                              </m:e>
                              <m:sup>
                                <m:r>
                                  <a:rPr lang="en-US" sz="2800" b="0" i="1" smtClean="0">
                                    <a:latin typeface="Cambria Math" panose="02040503050406030204" pitchFamily="18" charset="0"/>
                                  </a:rPr>
                                  <m:t>2</m:t>
                                </m:r>
                              </m:sup>
                            </m:sSup>
                          </m:num>
                          <m:den>
                            <m:sSup>
                              <m:sSupPr>
                                <m:ctrlPr>
                                  <a:rPr lang="en-US" sz="2800" b="0" i="1" smtClean="0">
                                    <a:latin typeface="Cambria Math" panose="02040503050406030204" pitchFamily="18" charset="0"/>
                                  </a:rPr>
                                </m:ctrlPr>
                              </m:sSupPr>
                              <m:e>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0.375</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 </m:t>
                                </m:r>
                                <m:r>
                                  <a:rPr lang="en-US" sz="2800" b="0" i="1" smtClean="0">
                                    <a:latin typeface="Cambria Math" panose="02040503050406030204" pitchFamily="18" charset="0"/>
                                  </a:rPr>
                                  <m:t>𝑚𝑚</m:t>
                                </m:r>
                              </m:e>
                              <m:sup>
                                <m:r>
                                  <a:rPr lang="en-US" sz="2800" b="0" i="1" smtClean="0">
                                    <a:latin typeface="Cambria Math" panose="02040503050406030204" pitchFamily="18" charset="0"/>
                                  </a:rPr>
                                  <m:t>2</m:t>
                                </m:r>
                              </m:sup>
                            </m:sSup>
                          </m:den>
                        </m:f>
                        <m:r>
                          <a:rPr lang="en-US" sz="2800" b="0" i="1" smtClean="0">
                            <a:latin typeface="Cambria Math" panose="02040503050406030204" pitchFamily="18" charset="0"/>
                          </a:rPr>
                          <m:t>10</m:t>
                        </m:r>
                      </m:e>
                      <m:sup>
                        <m:r>
                          <a:rPr lang="en-US" sz="2800" b="0" i="1" smtClean="0">
                            <a:latin typeface="Cambria Math" panose="02040503050406030204" pitchFamily="18" charset="0"/>
                          </a:rPr>
                          <m:t>7</m:t>
                        </m:r>
                      </m:sup>
                    </m:sSup>
                    <m:r>
                      <a:rPr lang="en-US" sz="2800" b="0" i="1" smtClean="0">
                        <a:latin typeface="Cambria Math" panose="02040503050406030204" pitchFamily="18" charset="0"/>
                      </a:rPr>
                      <m:t>𝑠</m:t>
                    </m:r>
                  </m:oMath>
                </a14:m>
                <a:r>
                  <a:rPr lang="en-US" sz="2800" b="0" dirty="0"/>
                  <a:t>~ 300000 s ~ 3.5 days </a:t>
                </a:r>
              </a:p>
            </p:txBody>
          </p:sp>
        </mc:Choice>
        <mc:Fallback xmlns="">
          <p:sp>
            <p:nvSpPr>
              <p:cNvPr id="5" name="Rectangle 4">
                <a:extLst>
                  <a:ext uri="{FF2B5EF4-FFF2-40B4-BE49-F238E27FC236}">
                    <a16:creationId xmlns:a16="http://schemas.microsoft.com/office/drawing/2014/main" id="{9317B82A-4B4F-7646-9F51-6F674852D9DB}"/>
                  </a:ext>
                </a:extLst>
              </p:cNvPr>
              <p:cNvSpPr>
                <a:spLocks noRot="1" noChangeAspect="1" noMove="1" noResize="1" noEditPoints="1" noAdjustHandles="1" noChangeArrowheads="1" noChangeShapeType="1" noTextEdit="1"/>
              </p:cNvSpPr>
              <p:nvPr/>
            </p:nvSpPr>
            <p:spPr>
              <a:xfrm>
                <a:off x="2116865" y="3429000"/>
                <a:ext cx="7958269" cy="765209"/>
              </a:xfrm>
              <a:prstGeom prst="rect">
                <a:avLst/>
              </a:prstGeom>
              <a:blipFill>
                <a:blip r:embed="rId2"/>
                <a:stretch>
                  <a:fillRect l="-318" r="-637" b="-2786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83AAF2E8-3ED4-A746-B651-25ECD9D08122}"/>
              </a:ext>
            </a:extLst>
          </p:cNvPr>
          <p:cNvSpPr>
            <a:spLocks noGrp="1"/>
          </p:cNvSpPr>
          <p:nvPr>
            <p:ph type="sldNum" sz="quarter" idx="12"/>
          </p:nvPr>
        </p:nvSpPr>
        <p:spPr/>
        <p:txBody>
          <a:bodyPr/>
          <a:lstStyle/>
          <a:p>
            <a:fld id="{14B42ABB-72DD-7540-BBF7-C14A5FE90D19}" type="slidenum">
              <a:rPr lang="it-IT" smtClean="0"/>
              <a:t>43</a:t>
            </a:fld>
            <a:endParaRPr lang="it-IT"/>
          </a:p>
        </p:txBody>
      </p:sp>
    </p:spTree>
    <p:extLst>
      <p:ext uri="{BB962C8B-B14F-4D97-AF65-F5344CB8AC3E}">
        <p14:creationId xmlns:p14="http://schemas.microsoft.com/office/powerpoint/2010/main" val="16061083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ABEC3-CB5C-504E-BFC9-98569E79EAB0}"/>
              </a:ext>
            </a:extLst>
          </p:cNvPr>
          <p:cNvSpPr>
            <a:spLocks noGrp="1"/>
          </p:cNvSpPr>
          <p:nvPr>
            <p:ph type="title"/>
          </p:nvPr>
        </p:nvSpPr>
        <p:spPr/>
        <p:txBody>
          <a:bodyPr>
            <a:normAutofit/>
          </a:bodyPr>
          <a:lstStyle/>
          <a:p>
            <a:r>
              <a:rPr lang="en-US" sz="4000" dirty="0"/>
              <a:t>HZDR (</a:t>
            </a:r>
            <a:r>
              <a:rPr lang="en-US" sz="4000" dirty="0" err="1"/>
              <a:t>Helmoltz</a:t>
            </a:r>
            <a:r>
              <a:rPr lang="en-US" sz="4000" dirty="0"/>
              <a:t> </a:t>
            </a:r>
            <a:r>
              <a:rPr lang="en-US" sz="4000" dirty="0" err="1"/>
              <a:t>Zentrum</a:t>
            </a:r>
            <a:r>
              <a:rPr lang="en-US" sz="4000" dirty="0"/>
              <a:t> Dresden </a:t>
            </a:r>
            <a:r>
              <a:rPr lang="en-US" sz="4000" dirty="0" err="1"/>
              <a:t>Rossendorf</a:t>
            </a:r>
            <a:r>
              <a:rPr lang="en-US" sz="4000" dirty="0"/>
              <a:t>)</a:t>
            </a:r>
          </a:p>
        </p:txBody>
      </p:sp>
      <p:sp>
        <p:nvSpPr>
          <p:cNvPr id="3" name="Content Placeholder 2">
            <a:extLst>
              <a:ext uri="{FF2B5EF4-FFF2-40B4-BE49-F238E27FC236}">
                <a16:creationId xmlns:a16="http://schemas.microsoft.com/office/drawing/2014/main" id="{AAFC13F3-998C-6C41-8E25-2167C4B9E409}"/>
              </a:ext>
            </a:extLst>
          </p:cNvPr>
          <p:cNvSpPr>
            <a:spLocks noGrp="1"/>
          </p:cNvSpPr>
          <p:nvPr>
            <p:ph idx="1"/>
          </p:nvPr>
        </p:nvSpPr>
        <p:spPr>
          <a:xfrm>
            <a:off x="838200" y="1825625"/>
            <a:ext cx="11065778" cy="4351338"/>
          </a:xfrm>
        </p:spPr>
        <p:txBody>
          <a:bodyPr/>
          <a:lstStyle/>
          <a:p>
            <a:r>
              <a:rPr lang="en-US" dirty="0"/>
              <a:t>Beam spot: 4 mm diameter </a:t>
            </a:r>
            <a:r>
              <a:rPr lang="en-US" dirty="0">
                <a:sym typeface="Wingdings" pitchFamily="2" charset="2"/>
              </a:rPr>
              <a:t> 12.6 mm2</a:t>
            </a:r>
            <a:endParaRPr lang="en-US" dirty="0"/>
          </a:p>
          <a:p>
            <a:r>
              <a:rPr lang="en-US" dirty="0"/>
              <a:t>20 MeV electrons </a:t>
            </a:r>
            <a:r>
              <a:rPr lang="en-US" dirty="0">
                <a:sym typeface="Wingdings" pitchFamily="2" charset="2"/>
              </a:rPr>
              <a:t> </a:t>
            </a:r>
            <a:r>
              <a:rPr lang="en-US" dirty="0" err="1">
                <a:sym typeface="Wingdings" pitchFamily="2" charset="2"/>
              </a:rPr>
              <a:t>dE</a:t>
            </a:r>
            <a:r>
              <a:rPr lang="en-US" dirty="0">
                <a:sym typeface="Wingdings" pitchFamily="2" charset="2"/>
              </a:rPr>
              <a:t>/dx ~ 7.2 MeV/cm (Al2O3) ~ 70 keV (</a:t>
            </a:r>
            <a:r>
              <a:rPr lang="en-US" dirty="0" err="1">
                <a:sym typeface="Wingdings" pitchFamily="2" charset="2"/>
              </a:rPr>
              <a:t>dz</a:t>
            </a:r>
            <a:r>
              <a:rPr lang="en-US" dirty="0">
                <a:sym typeface="Wingdings" pitchFamily="2" charset="2"/>
              </a:rPr>
              <a:t>=100 um)</a:t>
            </a:r>
          </a:p>
          <a:p>
            <a:r>
              <a:rPr lang="en-US" dirty="0">
                <a:sym typeface="Wingdings" pitchFamily="2" charset="2"/>
              </a:rPr>
              <a:t>Max Beam current 0.1 mA  After collimator: 0.03 mA  2 10</a:t>
            </a:r>
            <a:r>
              <a:rPr lang="en-US" baseline="30000" dirty="0">
                <a:sym typeface="Wingdings" pitchFamily="2" charset="2"/>
              </a:rPr>
              <a:t>14</a:t>
            </a:r>
            <a:r>
              <a:rPr lang="en-US" dirty="0">
                <a:sym typeface="Wingdings" pitchFamily="2" charset="2"/>
              </a:rPr>
              <a:t> e/s 1.4 10</a:t>
            </a:r>
            <a:r>
              <a:rPr lang="en-US" baseline="30000" dirty="0">
                <a:sym typeface="Wingdings" pitchFamily="2" charset="2"/>
              </a:rPr>
              <a:t>10</a:t>
            </a:r>
            <a:r>
              <a:rPr lang="en-US" dirty="0">
                <a:sym typeface="Wingdings" pitchFamily="2" charset="2"/>
              </a:rPr>
              <a:t> GeV !</a:t>
            </a:r>
          </a:p>
          <a:p>
            <a:r>
              <a:rPr lang="en-US" dirty="0">
                <a:sym typeface="Wingdings" pitchFamily="2" charset="2"/>
              </a:rPr>
              <a:t>In this condition: </a:t>
            </a:r>
            <a:r>
              <a:rPr lang="en-US" b="1" dirty="0">
                <a:sym typeface="Wingdings" pitchFamily="2" charset="2"/>
              </a:rPr>
              <a:t>T’</a:t>
            </a:r>
            <a:r>
              <a:rPr lang="en-US" b="1" baseline="-25000" dirty="0">
                <a:sym typeface="Wingdings" pitchFamily="2" charset="2"/>
              </a:rPr>
              <a:t>MIN</a:t>
            </a:r>
            <a:r>
              <a:rPr lang="en-US" b="1" dirty="0">
                <a:sym typeface="Wingdings" pitchFamily="2" charset="2"/>
              </a:rPr>
              <a:t>~ 20 s </a:t>
            </a:r>
            <a:r>
              <a:rPr lang="en-US" dirty="0">
                <a:sym typeface="Wingdings" pitchFamily="2" charset="2"/>
              </a:rPr>
              <a:t>!</a:t>
            </a:r>
          </a:p>
          <a:p>
            <a:r>
              <a:rPr lang="en-US" dirty="0">
                <a:sym typeface="Wingdings" pitchFamily="2" charset="2"/>
              </a:rPr>
              <a:t>A beam current of </a:t>
            </a:r>
            <a:r>
              <a:rPr lang="en-US" b="1" dirty="0">
                <a:sym typeface="Wingdings" pitchFamily="2" charset="2"/>
              </a:rPr>
              <a:t>25 </a:t>
            </a:r>
            <a:r>
              <a:rPr lang="en-US" b="1" dirty="0" err="1">
                <a:sym typeface="Wingdings" pitchFamily="2" charset="2"/>
              </a:rPr>
              <a:t>nA</a:t>
            </a:r>
            <a:r>
              <a:rPr lang="en-US" b="1" dirty="0">
                <a:sym typeface="Wingdings" pitchFamily="2" charset="2"/>
              </a:rPr>
              <a:t> </a:t>
            </a:r>
            <a:r>
              <a:rPr lang="en-US" dirty="0">
                <a:sym typeface="Wingdings" pitchFamily="2" charset="2"/>
              </a:rPr>
              <a:t>would allow to measure in </a:t>
            </a:r>
            <a:r>
              <a:rPr lang="en-US" b="1" dirty="0">
                <a:sym typeface="Wingdings" pitchFamily="2" charset="2"/>
              </a:rPr>
              <a:t>1 day</a:t>
            </a:r>
          </a:p>
          <a:p>
            <a:pPr marL="0" indent="0">
              <a:buNone/>
            </a:pPr>
            <a:endParaRPr lang="en-US" dirty="0"/>
          </a:p>
        </p:txBody>
      </p:sp>
      <p:sp>
        <p:nvSpPr>
          <p:cNvPr id="4" name="Slide Number Placeholder 3">
            <a:extLst>
              <a:ext uri="{FF2B5EF4-FFF2-40B4-BE49-F238E27FC236}">
                <a16:creationId xmlns:a16="http://schemas.microsoft.com/office/drawing/2014/main" id="{771207EC-CD18-9142-B6B4-C8A31ADB4E8B}"/>
              </a:ext>
            </a:extLst>
          </p:cNvPr>
          <p:cNvSpPr>
            <a:spLocks noGrp="1"/>
          </p:cNvSpPr>
          <p:nvPr>
            <p:ph type="sldNum" sz="quarter" idx="12"/>
          </p:nvPr>
        </p:nvSpPr>
        <p:spPr/>
        <p:txBody>
          <a:bodyPr/>
          <a:lstStyle/>
          <a:p>
            <a:fld id="{14B42ABB-72DD-7540-BBF7-C14A5FE90D19}" type="slidenum">
              <a:rPr lang="it-IT" smtClean="0"/>
              <a:t>44</a:t>
            </a:fld>
            <a:endParaRPr lang="it-IT"/>
          </a:p>
        </p:txBody>
      </p:sp>
    </p:spTree>
    <p:extLst>
      <p:ext uri="{BB962C8B-B14F-4D97-AF65-F5344CB8AC3E}">
        <p14:creationId xmlns:p14="http://schemas.microsoft.com/office/powerpoint/2010/main" val="9315078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3A777-F916-3B4C-BDAB-C72257D7EE9E}"/>
              </a:ext>
            </a:extLst>
          </p:cNvPr>
          <p:cNvSpPr>
            <a:spLocks noGrp="1"/>
          </p:cNvSpPr>
          <p:nvPr>
            <p:ph type="title"/>
          </p:nvPr>
        </p:nvSpPr>
        <p:spPr/>
        <p:txBody>
          <a:bodyPr/>
          <a:lstStyle/>
          <a:p>
            <a:r>
              <a:rPr lang="it-IT" dirty="0"/>
              <a:t>Detector </a:t>
            </a:r>
            <a:r>
              <a:rPr lang="it-IT" dirty="0" err="1"/>
              <a:t>current</a:t>
            </a:r>
            <a:r>
              <a:rPr lang="it-IT" dirty="0"/>
              <a:t> vs </a:t>
            </a:r>
            <a:r>
              <a:rPr lang="it-IT" dirty="0" err="1"/>
              <a:t>beam</a:t>
            </a:r>
            <a:r>
              <a:rPr lang="it-IT" dirty="0"/>
              <a:t> </a:t>
            </a:r>
            <a:r>
              <a:rPr lang="it-IT" dirty="0" err="1"/>
              <a:t>current</a:t>
            </a:r>
            <a:r>
              <a:rPr lang="it-IT" dirty="0"/>
              <a:t> </a:t>
            </a:r>
            <a:r>
              <a:rPr lang="it-IT" dirty="0" err="1"/>
              <a:t>at</a:t>
            </a:r>
            <a:r>
              <a:rPr lang="it-IT" dirty="0"/>
              <a:t> ELBE</a:t>
            </a:r>
          </a:p>
        </p:txBody>
      </p:sp>
      <p:sp>
        <p:nvSpPr>
          <p:cNvPr id="3" name="Content Placeholder 2">
            <a:extLst>
              <a:ext uri="{FF2B5EF4-FFF2-40B4-BE49-F238E27FC236}">
                <a16:creationId xmlns:a16="http://schemas.microsoft.com/office/drawing/2014/main" id="{3EC63E00-8E3C-DA4E-B1E0-397240B37B0F}"/>
              </a:ext>
            </a:extLst>
          </p:cNvPr>
          <p:cNvSpPr>
            <a:spLocks noGrp="1"/>
          </p:cNvSpPr>
          <p:nvPr>
            <p:ph idx="1"/>
          </p:nvPr>
        </p:nvSpPr>
        <p:spPr>
          <a:xfrm>
            <a:off x="467138" y="1690688"/>
            <a:ext cx="11648661" cy="4351338"/>
          </a:xfrm>
        </p:spPr>
        <p:txBody>
          <a:bodyPr>
            <a:normAutofit fontScale="92500"/>
          </a:bodyPr>
          <a:lstStyle/>
          <a:p>
            <a:r>
              <a:rPr lang="it-IT" dirty="0"/>
              <a:t>0.03 </a:t>
            </a:r>
            <a:r>
              <a:rPr lang="it-IT" dirty="0" err="1"/>
              <a:t>mA</a:t>
            </a:r>
            <a:r>
              <a:rPr lang="it-IT" dirty="0"/>
              <a:t> </a:t>
            </a:r>
            <a:r>
              <a:rPr lang="it-IT" dirty="0">
                <a:sym typeface="Wingdings" pitchFamily="2" charset="2"/>
              </a:rPr>
              <a:t> 2 10</a:t>
            </a:r>
            <a:r>
              <a:rPr lang="it-IT" baseline="30000" dirty="0">
                <a:sym typeface="Wingdings" pitchFamily="2" charset="2"/>
              </a:rPr>
              <a:t>14</a:t>
            </a:r>
            <a:r>
              <a:rPr lang="it-IT" dirty="0">
                <a:sym typeface="Wingdings" pitchFamily="2" charset="2"/>
              </a:rPr>
              <a:t> e/</a:t>
            </a:r>
            <a:r>
              <a:rPr lang="it-IT" dirty="0" err="1">
                <a:sym typeface="Wingdings" pitchFamily="2" charset="2"/>
              </a:rPr>
              <a:t>s</a:t>
            </a:r>
            <a:r>
              <a:rPr lang="it-IT" dirty="0">
                <a:sym typeface="Wingdings" pitchFamily="2" charset="2"/>
              </a:rPr>
              <a:t>  ~ 2 10</a:t>
            </a:r>
            <a:r>
              <a:rPr lang="it-IT" baseline="30000" dirty="0">
                <a:sym typeface="Wingdings" pitchFamily="2" charset="2"/>
              </a:rPr>
              <a:t>14</a:t>
            </a:r>
            <a:r>
              <a:rPr lang="it-IT" dirty="0">
                <a:sym typeface="Wingdings" pitchFamily="2" charset="2"/>
              </a:rPr>
              <a:t> x 70 </a:t>
            </a:r>
            <a:r>
              <a:rPr lang="it-IT" dirty="0" err="1">
                <a:sym typeface="Wingdings" pitchFamily="2" charset="2"/>
              </a:rPr>
              <a:t>keV</a:t>
            </a:r>
            <a:r>
              <a:rPr lang="it-IT" dirty="0">
                <a:sym typeface="Wingdings" pitchFamily="2" charset="2"/>
              </a:rPr>
              <a:t>/27 </a:t>
            </a:r>
            <a:r>
              <a:rPr lang="it-IT" dirty="0" err="1">
                <a:sym typeface="Wingdings" pitchFamily="2" charset="2"/>
              </a:rPr>
              <a:t>eV</a:t>
            </a:r>
            <a:r>
              <a:rPr lang="it-IT" dirty="0">
                <a:sym typeface="Wingdings" pitchFamily="2" charset="2"/>
              </a:rPr>
              <a:t> x 0.5 </a:t>
            </a:r>
            <a:r>
              <a:rPr lang="it-IT" dirty="0" err="1">
                <a:sym typeface="Wingdings" pitchFamily="2" charset="2"/>
              </a:rPr>
              <a:t>cce</a:t>
            </a:r>
            <a:r>
              <a:rPr lang="it-IT" dirty="0">
                <a:sym typeface="Wingdings" pitchFamily="2" charset="2"/>
              </a:rPr>
              <a:t> x 1.6 10 </a:t>
            </a:r>
            <a:r>
              <a:rPr lang="it-IT" baseline="30000" dirty="0">
                <a:sym typeface="Wingdings" pitchFamily="2" charset="2"/>
              </a:rPr>
              <a:t>-19  </a:t>
            </a:r>
          </a:p>
          <a:p>
            <a:endParaRPr lang="it-IT" baseline="30000" dirty="0">
              <a:sym typeface="Wingdings" pitchFamily="2" charset="2"/>
            </a:endParaRPr>
          </a:p>
          <a:p>
            <a:r>
              <a:rPr lang="it-IT" dirty="0" err="1">
                <a:sym typeface="Wingdings" pitchFamily="2" charset="2"/>
              </a:rPr>
              <a:t>About</a:t>
            </a:r>
            <a:r>
              <a:rPr lang="it-IT" dirty="0">
                <a:sym typeface="Wingdings" pitchFamily="2" charset="2"/>
              </a:rPr>
              <a:t> </a:t>
            </a:r>
            <a:r>
              <a:rPr lang="it-IT" b="1" dirty="0">
                <a:sym typeface="Wingdings" pitchFamily="2" charset="2"/>
              </a:rPr>
              <a:t>40 </a:t>
            </a:r>
            <a:r>
              <a:rPr lang="it-IT" b="1" dirty="0" err="1">
                <a:sym typeface="Wingdings" pitchFamily="2" charset="2"/>
              </a:rPr>
              <a:t>mA</a:t>
            </a:r>
            <a:r>
              <a:rPr lang="it-IT" b="1" dirty="0">
                <a:sym typeface="Wingdings" pitchFamily="2" charset="2"/>
              </a:rPr>
              <a:t> </a:t>
            </a:r>
            <a:r>
              <a:rPr lang="it-IT" dirty="0">
                <a:sym typeface="Wingdings" pitchFamily="2" charset="2"/>
              </a:rPr>
              <a:t>~ </a:t>
            </a:r>
            <a:r>
              <a:rPr lang="it-IT" dirty="0" err="1">
                <a:sym typeface="Wingdings" pitchFamily="2" charset="2"/>
              </a:rPr>
              <a:t>uniformly</a:t>
            </a:r>
            <a:r>
              <a:rPr lang="it-IT" dirty="0">
                <a:sym typeface="Wingdings" pitchFamily="2" charset="2"/>
              </a:rPr>
              <a:t> </a:t>
            </a:r>
            <a:r>
              <a:rPr lang="it-IT" dirty="0" err="1">
                <a:sym typeface="Wingdings" pitchFamily="2" charset="2"/>
              </a:rPr>
              <a:t>distributed</a:t>
            </a:r>
            <a:r>
              <a:rPr lang="it-IT" dirty="0">
                <a:sym typeface="Wingdings" pitchFamily="2" charset="2"/>
              </a:rPr>
              <a:t> on 12.6 mm2 (40 </a:t>
            </a:r>
            <a:r>
              <a:rPr lang="it-IT" dirty="0" err="1">
                <a:sym typeface="Wingdings" pitchFamily="2" charset="2"/>
              </a:rPr>
              <a:t>strips</a:t>
            </a:r>
            <a:r>
              <a:rPr lang="it-IT" dirty="0">
                <a:sym typeface="Wingdings" pitchFamily="2" charset="2"/>
              </a:rPr>
              <a:t>) </a:t>
            </a:r>
            <a:endParaRPr lang="it-IT" b="1" dirty="0">
              <a:sym typeface="Wingdings" pitchFamily="2" charset="2"/>
            </a:endParaRPr>
          </a:p>
          <a:p>
            <a:r>
              <a:rPr lang="it-IT" dirty="0">
                <a:sym typeface="Wingdings" pitchFamily="2" charset="2"/>
              </a:rPr>
              <a:t>HV = 200V  8 Watt on the detector !</a:t>
            </a:r>
          </a:p>
          <a:p>
            <a:r>
              <a:rPr lang="it-IT" dirty="0">
                <a:sym typeface="Wingdings" pitchFamily="2" charset="2"/>
              </a:rPr>
              <a:t>The CAEN </a:t>
            </a:r>
            <a:r>
              <a:rPr lang="en-US" u="sng" dirty="0">
                <a:solidFill>
                  <a:srgbClr val="0070C0"/>
                </a:solidFill>
              </a:rPr>
              <a:t>A7038 3 </a:t>
            </a:r>
            <a:r>
              <a:rPr lang="en-US" dirty="0">
                <a:solidFill>
                  <a:srgbClr val="0070C0"/>
                </a:solidFill>
              </a:rPr>
              <a:t> </a:t>
            </a:r>
            <a:r>
              <a:rPr lang="en-US" dirty="0"/>
              <a:t>has 100 </a:t>
            </a:r>
            <a:r>
              <a:rPr lang="en-US" dirty="0" err="1"/>
              <a:t>uA</a:t>
            </a:r>
            <a:r>
              <a:rPr lang="en-US" dirty="0"/>
              <a:t> max Current and 500 </a:t>
            </a:r>
            <a:r>
              <a:rPr lang="en-US" dirty="0" err="1"/>
              <a:t>pA</a:t>
            </a:r>
            <a:r>
              <a:rPr lang="en-US" dirty="0"/>
              <a:t> Current monitor resolution</a:t>
            </a:r>
          </a:p>
          <a:p>
            <a:pPr lvl="1"/>
            <a:r>
              <a:rPr lang="en-US" dirty="0">
                <a:sym typeface="Wingdings" pitchFamily="2" charset="2"/>
              </a:rPr>
              <a:t>This constraints the beam currents in the range (0.125E-3,0.25) </a:t>
            </a:r>
            <a:r>
              <a:rPr lang="en-US" dirty="0" err="1">
                <a:sym typeface="Wingdings" pitchFamily="2" charset="2"/>
              </a:rPr>
              <a:t>uA</a:t>
            </a:r>
            <a:endParaRPr lang="en-US" dirty="0">
              <a:sym typeface="Wingdings" pitchFamily="2" charset="2"/>
            </a:endParaRPr>
          </a:p>
          <a:p>
            <a:pPr lvl="1"/>
            <a:endParaRPr lang="it-IT" dirty="0">
              <a:sym typeface="Wingdings" pitchFamily="2" charset="2"/>
            </a:endParaRPr>
          </a:p>
          <a:p>
            <a:r>
              <a:rPr lang="it-IT" dirty="0">
                <a:sym typeface="Wingdings" pitchFamily="2" charset="2"/>
              </a:rPr>
              <a:t>The </a:t>
            </a:r>
            <a:r>
              <a:rPr lang="it-IT" dirty="0" err="1">
                <a:sym typeface="Wingdings" pitchFamily="2" charset="2"/>
              </a:rPr>
              <a:t>max</a:t>
            </a:r>
            <a:r>
              <a:rPr lang="it-IT" dirty="0">
                <a:sym typeface="Wingdings" pitchFamily="2" charset="2"/>
              </a:rPr>
              <a:t> detector </a:t>
            </a:r>
            <a:r>
              <a:rPr lang="it-IT" dirty="0" err="1">
                <a:sym typeface="Wingdings" pitchFamily="2" charset="2"/>
              </a:rPr>
              <a:t>current</a:t>
            </a:r>
            <a:r>
              <a:rPr lang="it-IT" dirty="0">
                <a:sym typeface="Wingdings" pitchFamily="2" charset="2"/>
              </a:rPr>
              <a:t> in LUXE: 250 </a:t>
            </a:r>
            <a:r>
              <a:rPr lang="it-IT" dirty="0" err="1">
                <a:sym typeface="Wingdings" pitchFamily="2" charset="2"/>
              </a:rPr>
              <a:t>GeV</a:t>
            </a:r>
            <a:r>
              <a:rPr lang="it-IT" dirty="0">
                <a:sym typeface="Wingdings" pitchFamily="2" charset="2"/>
              </a:rPr>
              <a:t>/27 </a:t>
            </a:r>
            <a:r>
              <a:rPr lang="it-IT" dirty="0" err="1">
                <a:sym typeface="Wingdings" pitchFamily="2" charset="2"/>
              </a:rPr>
              <a:t>eV</a:t>
            </a:r>
            <a:r>
              <a:rPr lang="it-IT" dirty="0">
                <a:sym typeface="Wingdings" pitchFamily="2" charset="2"/>
              </a:rPr>
              <a:t>  x 0.5 </a:t>
            </a:r>
            <a:r>
              <a:rPr lang="it-IT" dirty="0" err="1">
                <a:sym typeface="Wingdings" pitchFamily="2" charset="2"/>
              </a:rPr>
              <a:t>cce</a:t>
            </a:r>
            <a:r>
              <a:rPr lang="it-IT" dirty="0">
                <a:sym typeface="Wingdings" pitchFamily="2" charset="2"/>
              </a:rPr>
              <a:t> x 1.6 E-19 ~ 740 </a:t>
            </a:r>
            <a:r>
              <a:rPr lang="it-IT" dirty="0" err="1">
                <a:sym typeface="Wingdings" pitchFamily="2" charset="2"/>
              </a:rPr>
              <a:t>pA</a:t>
            </a:r>
            <a:endParaRPr lang="it-IT" dirty="0">
              <a:sym typeface="Wingdings" pitchFamily="2" charset="2"/>
            </a:endParaRPr>
          </a:p>
          <a:p>
            <a:pPr lvl="1"/>
            <a:r>
              <a:rPr lang="it-IT" dirty="0" err="1">
                <a:sym typeface="Wingdings" pitchFamily="2" charset="2"/>
              </a:rPr>
              <a:t>is</a:t>
            </a:r>
            <a:r>
              <a:rPr lang="it-IT" dirty="0">
                <a:sym typeface="Wingdings" pitchFamily="2" charset="2"/>
              </a:rPr>
              <a:t> </a:t>
            </a:r>
            <a:r>
              <a:rPr lang="it-IT" dirty="0" err="1">
                <a:sym typeface="Wingdings" pitchFamily="2" charset="2"/>
              </a:rPr>
              <a:t>this</a:t>
            </a:r>
            <a:r>
              <a:rPr lang="it-IT" dirty="0">
                <a:sym typeface="Wingdings" pitchFamily="2" charset="2"/>
              </a:rPr>
              <a:t> </a:t>
            </a:r>
            <a:r>
              <a:rPr lang="it-IT" dirty="0" err="1">
                <a:sym typeface="Wingdings" pitchFamily="2" charset="2"/>
              </a:rPr>
              <a:t>acceptable</a:t>
            </a:r>
            <a:r>
              <a:rPr lang="it-IT" dirty="0">
                <a:sym typeface="Wingdings" pitchFamily="2" charset="2"/>
              </a:rPr>
              <a:t> with the A7038 32/48 </a:t>
            </a:r>
            <a:r>
              <a:rPr lang="it-IT" dirty="0" err="1">
                <a:sym typeface="Wingdings" pitchFamily="2" charset="2"/>
              </a:rPr>
              <a:t>ratings</a:t>
            </a:r>
            <a:r>
              <a:rPr lang="it-IT" dirty="0">
                <a:sym typeface="Wingdings" pitchFamily="2" charset="2"/>
              </a:rPr>
              <a:t> ? </a:t>
            </a:r>
          </a:p>
          <a:p>
            <a:pPr lvl="1"/>
            <a:r>
              <a:rPr lang="it-IT" dirty="0" err="1">
                <a:sym typeface="Wingdings" pitchFamily="2" charset="2"/>
              </a:rPr>
              <a:t>Mod</a:t>
            </a:r>
            <a:r>
              <a:rPr lang="it-IT" dirty="0">
                <a:sym typeface="Wingdings" pitchFamily="2" charset="2"/>
              </a:rPr>
              <a:t> </a:t>
            </a:r>
            <a:r>
              <a:rPr lang="en-US" b="1" dirty="0"/>
              <a:t>A1561H</a:t>
            </a:r>
            <a:r>
              <a:rPr lang="it-IT" dirty="0">
                <a:sym typeface="Wingdings" pitchFamily="2" charset="2"/>
              </a:rPr>
              <a:t> can </a:t>
            </a:r>
            <a:r>
              <a:rPr lang="it-IT" dirty="0" err="1">
                <a:sym typeface="Wingdings" pitchFamily="2" charset="2"/>
              </a:rPr>
              <a:t>read</a:t>
            </a:r>
            <a:r>
              <a:rPr lang="it-IT" dirty="0">
                <a:sym typeface="Wingdings" pitchFamily="2" charset="2"/>
              </a:rPr>
              <a:t> 50 </a:t>
            </a:r>
            <a:r>
              <a:rPr lang="it-IT" dirty="0" err="1">
                <a:sym typeface="Wingdings" pitchFamily="2" charset="2"/>
              </a:rPr>
              <a:t>pA</a:t>
            </a:r>
            <a:r>
              <a:rPr lang="it-IT" dirty="0">
                <a:sym typeface="Wingdings" pitchFamily="2" charset="2"/>
              </a:rPr>
              <a:t> (</a:t>
            </a:r>
            <a:r>
              <a:rPr lang="it-IT" dirty="0" err="1">
                <a:sym typeface="Wingdings" pitchFamily="2" charset="2"/>
              </a:rPr>
              <a:t>but</a:t>
            </a:r>
            <a:r>
              <a:rPr lang="it-IT" dirty="0">
                <a:sym typeface="Wingdings" pitchFamily="2" charset="2"/>
              </a:rPr>
              <a:t> 20 </a:t>
            </a:r>
            <a:r>
              <a:rPr lang="it-IT" dirty="0" err="1">
                <a:sym typeface="Wingdings" pitchFamily="2" charset="2"/>
              </a:rPr>
              <a:t>uA</a:t>
            </a:r>
            <a:r>
              <a:rPr lang="it-IT" dirty="0">
                <a:sym typeface="Wingdings" pitchFamily="2" charset="2"/>
              </a:rPr>
              <a:t> </a:t>
            </a:r>
            <a:r>
              <a:rPr lang="it-IT" dirty="0" err="1">
                <a:sym typeface="Wingdings" pitchFamily="2" charset="2"/>
              </a:rPr>
              <a:t>max</a:t>
            </a:r>
            <a:r>
              <a:rPr lang="it-IT" dirty="0">
                <a:sym typeface="Wingdings" pitchFamily="2" charset="2"/>
              </a:rPr>
              <a:t> </a:t>
            </a:r>
            <a:r>
              <a:rPr lang="it-IT" dirty="0" err="1">
                <a:sym typeface="Wingdings" pitchFamily="2" charset="2"/>
              </a:rPr>
              <a:t>current</a:t>
            </a:r>
            <a:r>
              <a:rPr lang="it-IT" dirty="0">
                <a:sym typeface="Wingdings" pitchFamily="2" charset="2"/>
              </a:rPr>
              <a:t>) : </a:t>
            </a:r>
            <a:r>
              <a:rPr lang="it-IT" dirty="0">
                <a:sym typeface="Wingdings" pitchFamily="2" charset="2"/>
                <a:hlinkClick r:id="rId2"/>
              </a:rPr>
              <a:t>https://www.caen.it/products/a1561h/</a:t>
            </a:r>
            <a:endParaRPr lang="it-IT" dirty="0">
              <a:sym typeface="Wingdings" pitchFamily="2" charset="2"/>
            </a:endParaRPr>
          </a:p>
          <a:p>
            <a:pPr lvl="1"/>
            <a:endParaRPr lang="en-US" dirty="0">
              <a:sym typeface="Wingdings" pitchFamily="2" charset="2"/>
            </a:endParaRPr>
          </a:p>
        </p:txBody>
      </p:sp>
      <p:sp>
        <p:nvSpPr>
          <p:cNvPr id="4" name="Slide Number Placeholder 3">
            <a:extLst>
              <a:ext uri="{FF2B5EF4-FFF2-40B4-BE49-F238E27FC236}">
                <a16:creationId xmlns:a16="http://schemas.microsoft.com/office/drawing/2014/main" id="{6A316F37-E88F-DC46-87BA-EAF711C00134}"/>
              </a:ext>
            </a:extLst>
          </p:cNvPr>
          <p:cNvSpPr>
            <a:spLocks noGrp="1"/>
          </p:cNvSpPr>
          <p:nvPr>
            <p:ph type="sldNum" sz="quarter" idx="12"/>
          </p:nvPr>
        </p:nvSpPr>
        <p:spPr/>
        <p:txBody>
          <a:bodyPr/>
          <a:lstStyle/>
          <a:p>
            <a:fld id="{14B42ABB-72DD-7540-BBF7-C14A5FE90D19}" type="slidenum">
              <a:rPr lang="it-IT" smtClean="0"/>
              <a:t>45</a:t>
            </a:fld>
            <a:endParaRPr lang="it-IT"/>
          </a:p>
        </p:txBody>
      </p:sp>
    </p:spTree>
    <p:extLst>
      <p:ext uri="{BB962C8B-B14F-4D97-AF65-F5344CB8AC3E}">
        <p14:creationId xmlns:p14="http://schemas.microsoft.com/office/powerpoint/2010/main" val="4743787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6503C-5C50-461F-8858-D845C2E94620}"/>
              </a:ext>
            </a:extLst>
          </p:cNvPr>
          <p:cNvSpPr>
            <a:spLocks noGrp="1"/>
          </p:cNvSpPr>
          <p:nvPr>
            <p:ph type="title"/>
          </p:nvPr>
        </p:nvSpPr>
        <p:spPr>
          <a:xfrm>
            <a:off x="465935" y="269415"/>
            <a:ext cx="10515600" cy="864961"/>
          </a:xfrm>
        </p:spPr>
        <p:txBody>
          <a:bodyPr>
            <a:normAutofit/>
          </a:bodyPr>
          <a:lstStyle/>
          <a:p>
            <a:pPr algn="ctr"/>
            <a:r>
              <a:rPr lang="en-US" sz="3600" dirty="0">
                <a:latin typeface="Arial" panose="020B0604020202020204" pitchFamily="34" charset="0"/>
                <a:cs typeface="Arial" panose="020B0604020202020204" pitchFamily="34" charset="0"/>
              </a:rPr>
              <a:t>Test structures on sapphire wafer (</a:t>
            </a:r>
            <a:r>
              <a:rPr lang="en-US" sz="3600" dirty="0" err="1">
                <a:latin typeface="Arial" panose="020B0604020202020204" pitchFamily="34" charset="0"/>
                <a:cs typeface="Arial" panose="020B0604020202020204" pitchFamily="34" charset="0"/>
              </a:rPr>
              <a:t>tbd</a:t>
            </a:r>
            <a:r>
              <a:rPr lang="en-US" sz="3600" dirty="0">
                <a:latin typeface="Arial" panose="020B0604020202020204" pitchFamily="34" charset="0"/>
                <a:cs typeface="Arial" panose="020B0604020202020204" pitchFamily="34" charset="0"/>
              </a:rPr>
              <a:t>)</a:t>
            </a:r>
            <a:endParaRPr lang="en-DE" sz="3600" dirty="0">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B48CD5D1-4549-4EDB-9F3A-7AB0ED60DC71}"/>
              </a:ext>
            </a:extLst>
          </p:cNvPr>
          <p:cNvSpPr>
            <a:spLocks noChangeAspect="1"/>
          </p:cNvSpPr>
          <p:nvPr/>
        </p:nvSpPr>
        <p:spPr>
          <a:xfrm>
            <a:off x="1440000" y="1800000"/>
            <a:ext cx="3657600" cy="36576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nvGrpSpPr>
          <p:cNvPr id="10" name="Group 9">
            <a:extLst>
              <a:ext uri="{FF2B5EF4-FFF2-40B4-BE49-F238E27FC236}">
                <a16:creationId xmlns:a16="http://schemas.microsoft.com/office/drawing/2014/main" id="{2EDBF83F-6EFE-4AD2-92C7-14B39F035B44}"/>
              </a:ext>
            </a:extLst>
          </p:cNvPr>
          <p:cNvGrpSpPr/>
          <p:nvPr/>
        </p:nvGrpSpPr>
        <p:grpSpPr>
          <a:xfrm>
            <a:off x="2440800" y="2035800"/>
            <a:ext cx="1656000" cy="3186000"/>
            <a:chOff x="7200000" y="2160000"/>
            <a:chExt cx="1656000" cy="3186000"/>
          </a:xfrm>
        </p:grpSpPr>
        <p:sp>
          <p:nvSpPr>
            <p:cNvPr id="8" name="Rectangle 7">
              <a:extLst>
                <a:ext uri="{FF2B5EF4-FFF2-40B4-BE49-F238E27FC236}">
                  <a16:creationId xmlns:a16="http://schemas.microsoft.com/office/drawing/2014/main" id="{8BBBD6E7-8C84-4C9E-B407-9557CEC2BEDA}"/>
                </a:ext>
              </a:extLst>
            </p:cNvPr>
            <p:cNvSpPr>
              <a:spLocks noChangeAspect="1"/>
            </p:cNvSpPr>
            <p:nvPr/>
          </p:nvSpPr>
          <p:spPr>
            <a:xfrm>
              <a:off x="7200000" y="2160000"/>
              <a:ext cx="1656000" cy="1584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 name="Rectangle 8">
              <a:extLst>
                <a:ext uri="{FF2B5EF4-FFF2-40B4-BE49-F238E27FC236}">
                  <a16:creationId xmlns:a16="http://schemas.microsoft.com/office/drawing/2014/main" id="{0C807BEB-6DC2-492C-81E8-99CE453B333C}"/>
                </a:ext>
              </a:extLst>
            </p:cNvPr>
            <p:cNvSpPr>
              <a:spLocks noChangeAspect="1"/>
            </p:cNvSpPr>
            <p:nvPr/>
          </p:nvSpPr>
          <p:spPr>
            <a:xfrm>
              <a:off x="7200000" y="3762000"/>
              <a:ext cx="1656000" cy="1584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grpSp>
      <p:sp>
        <p:nvSpPr>
          <p:cNvPr id="11" name="Rectangle 10">
            <a:extLst>
              <a:ext uri="{FF2B5EF4-FFF2-40B4-BE49-F238E27FC236}">
                <a16:creationId xmlns:a16="http://schemas.microsoft.com/office/drawing/2014/main" id="{CBD35945-578A-44E6-ACE3-2C943A80BB2F}"/>
              </a:ext>
            </a:extLst>
          </p:cNvPr>
          <p:cNvSpPr/>
          <p:nvPr/>
        </p:nvSpPr>
        <p:spPr>
          <a:xfrm>
            <a:off x="4122000" y="2772000"/>
            <a:ext cx="720000" cy="1656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3" name="Rectangle 12">
            <a:extLst>
              <a:ext uri="{FF2B5EF4-FFF2-40B4-BE49-F238E27FC236}">
                <a16:creationId xmlns:a16="http://schemas.microsoft.com/office/drawing/2014/main" id="{1A423AC8-9A43-4FC2-A2AE-FC722E2D4B20}"/>
              </a:ext>
            </a:extLst>
          </p:cNvPr>
          <p:cNvSpPr/>
          <p:nvPr/>
        </p:nvSpPr>
        <p:spPr>
          <a:xfrm>
            <a:off x="1695600" y="2772000"/>
            <a:ext cx="720000" cy="1656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cxnSp>
        <p:nvCxnSpPr>
          <p:cNvPr id="15" name="Straight Connector 14">
            <a:extLst>
              <a:ext uri="{FF2B5EF4-FFF2-40B4-BE49-F238E27FC236}">
                <a16:creationId xmlns:a16="http://schemas.microsoft.com/office/drawing/2014/main" id="{8F550A68-4E9C-45ED-81E1-B1DBA2988C0D}"/>
              </a:ext>
            </a:extLst>
          </p:cNvPr>
          <p:cNvCxnSpPr>
            <a:cxnSpLocks/>
          </p:cNvCxnSpPr>
          <p:nvPr/>
        </p:nvCxnSpPr>
        <p:spPr>
          <a:xfrm rot="5400000">
            <a:off x="3726000" y="3600000"/>
            <a:ext cx="15120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E3CE2C3-1199-45F6-ACC9-F33B0074B9B9}"/>
              </a:ext>
            </a:extLst>
          </p:cNvPr>
          <p:cNvCxnSpPr/>
          <p:nvPr/>
        </p:nvCxnSpPr>
        <p:spPr>
          <a:xfrm>
            <a:off x="2512800" y="2358965"/>
            <a:ext cx="15120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C966C0A-F854-4054-9511-E576E86B6984}"/>
              </a:ext>
            </a:extLst>
          </p:cNvPr>
          <p:cNvCxnSpPr/>
          <p:nvPr/>
        </p:nvCxnSpPr>
        <p:spPr>
          <a:xfrm>
            <a:off x="2509940" y="2555359"/>
            <a:ext cx="15120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4572493-B28E-4CD1-9879-CA58EF2E6723}"/>
              </a:ext>
            </a:extLst>
          </p:cNvPr>
          <p:cNvCxnSpPr/>
          <p:nvPr/>
        </p:nvCxnSpPr>
        <p:spPr>
          <a:xfrm>
            <a:off x="2526600" y="2743647"/>
            <a:ext cx="15120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AE1B3A-BCFC-438E-A260-A87D2EBBDE2C}"/>
              </a:ext>
            </a:extLst>
          </p:cNvPr>
          <p:cNvCxnSpPr>
            <a:cxnSpLocks/>
          </p:cNvCxnSpPr>
          <p:nvPr/>
        </p:nvCxnSpPr>
        <p:spPr>
          <a:xfrm rot="5400000">
            <a:off x="3544186" y="3600000"/>
            <a:ext cx="15120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AF5B4196-4D95-4461-A025-3F6CD4DBF377}"/>
              </a:ext>
            </a:extLst>
          </p:cNvPr>
          <p:cNvSpPr txBox="1"/>
          <p:nvPr/>
        </p:nvSpPr>
        <p:spPr>
          <a:xfrm>
            <a:off x="2593786" y="4197167"/>
            <a:ext cx="1499128" cy="461665"/>
          </a:xfrm>
          <a:prstGeom prst="rect">
            <a:avLst/>
          </a:prstGeom>
          <a:noFill/>
        </p:spPr>
        <p:txBody>
          <a:bodyPr wrap="none" rtlCol="0">
            <a:spAutoFit/>
          </a:bodyPr>
          <a:lstStyle/>
          <a:p>
            <a:r>
              <a:rPr lang="en-US" sz="2400" dirty="0"/>
              <a:t>23</a:t>
            </a:r>
            <a:r>
              <a:rPr lang="en-US" sz="2000" dirty="0"/>
              <a:t>x</a:t>
            </a:r>
            <a:r>
              <a:rPr lang="en-US" sz="2400" dirty="0"/>
              <a:t>22 mm</a:t>
            </a:r>
          </a:p>
        </p:txBody>
      </p:sp>
      <p:sp>
        <p:nvSpPr>
          <p:cNvPr id="21" name="TextBox 20">
            <a:extLst>
              <a:ext uri="{FF2B5EF4-FFF2-40B4-BE49-F238E27FC236}">
                <a16:creationId xmlns:a16="http://schemas.microsoft.com/office/drawing/2014/main" id="{4C451764-D327-4975-9534-D927453B499C}"/>
              </a:ext>
            </a:extLst>
          </p:cNvPr>
          <p:cNvSpPr txBox="1"/>
          <p:nvPr/>
        </p:nvSpPr>
        <p:spPr>
          <a:xfrm rot="16200000">
            <a:off x="1288384" y="3346531"/>
            <a:ext cx="1499128" cy="461665"/>
          </a:xfrm>
          <a:prstGeom prst="rect">
            <a:avLst/>
          </a:prstGeom>
          <a:noFill/>
        </p:spPr>
        <p:txBody>
          <a:bodyPr wrap="none" rtlCol="0">
            <a:spAutoFit/>
          </a:bodyPr>
          <a:lstStyle/>
          <a:p>
            <a:r>
              <a:rPr lang="en-US" sz="2400" dirty="0"/>
              <a:t>23</a:t>
            </a:r>
            <a:r>
              <a:rPr lang="en-US" sz="2000" dirty="0"/>
              <a:t>x</a:t>
            </a:r>
            <a:r>
              <a:rPr lang="en-US" sz="2400" dirty="0"/>
              <a:t>10 mm</a:t>
            </a:r>
          </a:p>
        </p:txBody>
      </p:sp>
      <p:sp>
        <p:nvSpPr>
          <p:cNvPr id="22" name="TextBox 21">
            <a:extLst>
              <a:ext uri="{FF2B5EF4-FFF2-40B4-BE49-F238E27FC236}">
                <a16:creationId xmlns:a16="http://schemas.microsoft.com/office/drawing/2014/main" id="{EF9E9070-36D0-46A3-A37D-0EBDB5DBCB71}"/>
              </a:ext>
            </a:extLst>
          </p:cNvPr>
          <p:cNvSpPr txBox="1"/>
          <p:nvPr/>
        </p:nvSpPr>
        <p:spPr>
          <a:xfrm>
            <a:off x="6219216" y="1627470"/>
            <a:ext cx="3868367" cy="1200329"/>
          </a:xfrm>
          <a:prstGeom prst="rect">
            <a:avLst/>
          </a:prstGeom>
          <a:noFill/>
        </p:spPr>
        <p:txBody>
          <a:bodyPr wrap="none" rtlCol="0">
            <a:spAutoFit/>
          </a:bodyPr>
          <a:lstStyle/>
          <a:p>
            <a:pPr algn="ctr"/>
            <a:r>
              <a:rPr lang="en-US" sz="2400" dirty="0">
                <a:latin typeface="Arial" panose="020B0604020202020204" pitchFamily="34" charset="0"/>
                <a:cs typeface="Arial" panose="020B0604020202020204" pitchFamily="34" charset="0"/>
              </a:rPr>
              <a:t>Per 2-inch wafer:</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2 Standard strip sensors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2 Test structures</a:t>
            </a:r>
            <a:endParaRPr lang="en-DE" sz="2400"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830E21F1-772D-47F0-9348-D4C7CC60C64E}"/>
              </a:ext>
            </a:extLst>
          </p:cNvPr>
          <p:cNvSpPr txBox="1"/>
          <p:nvPr/>
        </p:nvSpPr>
        <p:spPr>
          <a:xfrm>
            <a:off x="6141490" y="3429000"/>
            <a:ext cx="4354910" cy="1938992"/>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Configuration of electrodes</a:t>
            </a:r>
          </a:p>
          <a:p>
            <a:r>
              <a:rPr lang="en-US" sz="2400" dirty="0">
                <a:latin typeface="Arial" panose="020B0604020202020204" pitchFamily="34" charset="0"/>
                <a:cs typeface="Arial" panose="020B0604020202020204" pitchFamily="34" charset="0"/>
              </a:rPr>
              <a:t>on the test structure could be</a:t>
            </a:r>
          </a:p>
          <a:p>
            <a:r>
              <a:rPr lang="en-US" sz="2400" dirty="0">
                <a:latin typeface="Arial" panose="020B0604020202020204" pitchFamily="34" charset="0"/>
                <a:cs typeface="Arial" panose="020B0604020202020204" pitchFamily="34" charset="0"/>
              </a:rPr>
              <a:t>different from the nominal one.</a:t>
            </a:r>
          </a:p>
          <a:p>
            <a:pPr algn="ctr"/>
            <a:r>
              <a:rPr lang="en-US" sz="2400" dirty="0">
                <a:solidFill>
                  <a:srgbClr val="FF0000"/>
                </a:solidFill>
                <a:latin typeface="Arial" panose="020B0604020202020204" pitchFamily="34" charset="0"/>
                <a:cs typeface="Arial" panose="020B0604020202020204" pitchFamily="34" charset="0"/>
              </a:rPr>
              <a:t>Number of strips, width, pitch</a:t>
            </a:r>
          </a:p>
          <a:p>
            <a:pPr algn="ctr"/>
            <a:r>
              <a:rPr lang="en-US" sz="2400" dirty="0">
                <a:solidFill>
                  <a:srgbClr val="FF0000"/>
                </a:solidFill>
                <a:latin typeface="Arial" panose="020B0604020202020204" pitchFamily="34" charset="0"/>
                <a:cs typeface="Arial" panose="020B0604020202020204" pitchFamily="34" charset="0"/>
              </a:rPr>
              <a:t>are to be discussed ASAP.</a:t>
            </a:r>
            <a:endParaRPr lang="en-DE" sz="2400" dirty="0">
              <a:solidFill>
                <a:srgbClr val="FF0000"/>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C4C37E5B-CF5A-7948-B0A3-6E5FD3A971DD}"/>
              </a:ext>
            </a:extLst>
          </p:cNvPr>
          <p:cNvSpPr>
            <a:spLocks noGrp="1"/>
          </p:cNvSpPr>
          <p:nvPr>
            <p:ph type="sldNum" sz="quarter" idx="12"/>
          </p:nvPr>
        </p:nvSpPr>
        <p:spPr/>
        <p:txBody>
          <a:bodyPr/>
          <a:lstStyle/>
          <a:p>
            <a:fld id="{14B42ABB-72DD-7540-BBF7-C14A5FE90D19}" type="slidenum">
              <a:rPr lang="it-IT" smtClean="0"/>
              <a:t>46</a:t>
            </a:fld>
            <a:endParaRPr lang="it-IT"/>
          </a:p>
        </p:txBody>
      </p:sp>
    </p:spTree>
    <p:extLst>
      <p:ext uri="{BB962C8B-B14F-4D97-AF65-F5344CB8AC3E}">
        <p14:creationId xmlns:p14="http://schemas.microsoft.com/office/powerpoint/2010/main" val="34162829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3F80C-2F04-F84D-A121-17554CB869BC}"/>
              </a:ext>
            </a:extLst>
          </p:cNvPr>
          <p:cNvSpPr>
            <a:spLocks noGrp="1"/>
          </p:cNvSpPr>
          <p:nvPr>
            <p:ph type="title"/>
          </p:nvPr>
        </p:nvSpPr>
        <p:spPr/>
        <p:txBody>
          <a:bodyPr/>
          <a:lstStyle/>
          <a:p>
            <a:r>
              <a:rPr lang="en-GB" dirty="0"/>
              <a:t>Test Beam plans (2022 and beyond)</a:t>
            </a:r>
          </a:p>
        </p:txBody>
      </p:sp>
      <p:sp>
        <p:nvSpPr>
          <p:cNvPr id="3" name="Content Placeholder 2">
            <a:extLst>
              <a:ext uri="{FF2B5EF4-FFF2-40B4-BE49-F238E27FC236}">
                <a16:creationId xmlns:a16="http://schemas.microsoft.com/office/drawing/2014/main" id="{B0E90FEE-4872-B943-A688-304D38B232DB}"/>
              </a:ext>
            </a:extLst>
          </p:cNvPr>
          <p:cNvSpPr>
            <a:spLocks noGrp="1"/>
          </p:cNvSpPr>
          <p:nvPr>
            <p:ph idx="1"/>
          </p:nvPr>
        </p:nvSpPr>
        <p:spPr>
          <a:xfrm>
            <a:off x="279399" y="1293812"/>
            <a:ext cx="6986105" cy="5437187"/>
          </a:xfrm>
        </p:spPr>
        <p:txBody>
          <a:bodyPr>
            <a:normAutofit fontScale="62500" lnSpcReduction="20000"/>
          </a:bodyPr>
          <a:lstStyle/>
          <a:p>
            <a:pPr marL="342900" indent="-342900"/>
            <a:r>
              <a:rPr lang="en-US" b="1" dirty="0">
                <a:latin typeface="Arial" panose="020B0604020202020204" pitchFamily="34" charset="0"/>
                <a:cs typeface="Arial" panose="020B0604020202020204" pitchFamily="34" charset="0"/>
              </a:rPr>
              <a:t>Radiation hardness study (1-2 sensors) (ELBE).</a:t>
            </a:r>
            <a:r>
              <a:rPr lang="en-US" dirty="0">
                <a:latin typeface="Arial" panose="020B0604020202020204" pitchFamily="34" charset="0"/>
                <a:cs typeface="Arial" panose="020B0604020202020204" pitchFamily="34" charset="0"/>
              </a:rPr>
              <a:t> Beam requirements: ~ 2 mm beam spot, e</a:t>
            </a:r>
            <a:r>
              <a:rPr lang="en-US" baseline="30000"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 10 MeV, intensity ≥ 10</a:t>
            </a:r>
            <a:r>
              <a:rPr lang="en-US" baseline="30000" dirty="0">
                <a:latin typeface="Arial" panose="020B0604020202020204" pitchFamily="34" charset="0"/>
                <a:cs typeface="Arial" panose="020B0604020202020204" pitchFamily="34" charset="0"/>
              </a:rPr>
              <a:t>5 </a:t>
            </a:r>
            <a:r>
              <a:rPr lang="en-US" dirty="0">
                <a:latin typeface="Arial" panose="020B0604020202020204" pitchFamily="34" charset="0"/>
                <a:cs typeface="Arial" panose="020B0604020202020204" pitchFamily="34" charset="0"/>
              </a:rPr>
              <a:t>/bunch. Measure the sensor response vs time for the stable beam conditions until several </a:t>
            </a:r>
            <a:r>
              <a:rPr lang="en-US" dirty="0" err="1">
                <a:latin typeface="Arial" panose="020B0604020202020204" pitchFamily="34" charset="0"/>
                <a:cs typeface="Arial" panose="020B0604020202020204" pitchFamily="34" charset="0"/>
              </a:rPr>
              <a:t>MGy</a:t>
            </a:r>
            <a:r>
              <a:rPr lang="en-US" dirty="0">
                <a:latin typeface="Arial" panose="020B0604020202020204" pitchFamily="34" charset="0"/>
                <a:cs typeface="Arial" panose="020B0604020202020204" pitchFamily="34" charset="0"/>
              </a:rPr>
              <a:t> accumulated local dose. Control HV current (beam on/off). For several doses perform HV scan. Displace sensor </a:t>
            </a:r>
            <a:r>
              <a:rPr lang="en-US" dirty="0" err="1">
                <a:latin typeface="Arial" panose="020B0604020202020204" pitchFamily="34" charset="0"/>
                <a:cs typeface="Arial" panose="020B0604020202020204" pitchFamily="34" charset="0"/>
              </a:rPr>
              <a:t>wrt</a:t>
            </a:r>
            <a:r>
              <a:rPr lang="en-US" dirty="0">
                <a:latin typeface="Arial" panose="020B0604020202020204" pitchFamily="34" charset="0"/>
                <a:cs typeface="Arial" panose="020B0604020202020204" pitchFamily="34" charset="0"/>
              </a:rPr>
              <a:t> the beam and repeat measurements. Different producers</a:t>
            </a:r>
          </a:p>
          <a:p>
            <a:pPr marL="342900" indent="-342900"/>
            <a:r>
              <a:rPr lang="en-US" b="1" dirty="0">
                <a:latin typeface="Arial" panose="020B0604020202020204" pitchFamily="34" charset="0"/>
                <a:cs typeface="Arial" panose="020B0604020202020204" pitchFamily="34" charset="0"/>
              </a:rPr>
              <a:t>Scan of metallized sapphire sensors for response uniformity study (ELBE/FRASCATI):</a:t>
            </a:r>
            <a:r>
              <a:rPr lang="en-US" dirty="0">
                <a:latin typeface="Arial" panose="020B0604020202020204" pitchFamily="34" charset="0"/>
                <a:cs typeface="Arial" panose="020B0604020202020204" pitchFamily="34" charset="0"/>
              </a:rPr>
              <a:t> all sensors before final installation. Beam requirements: ~ 2 mm beam spot, e</a:t>
            </a:r>
            <a:r>
              <a:rPr lang="en-US" baseline="30000"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 10 MeV, intensity ≥ 10</a:t>
            </a:r>
            <a:r>
              <a:rPr lang="en-US" baseline="30000" dirty="0">
                <a:latin typeface="Arial" panose="020B0604020202020204" pitchFamily="34" charset="0"/>
                <a:cs typeface="Arial" panose="020B0604020202020204" pitchFamily="34" charset="0"/>
              </a:rPr>
              <a:t>5 </a:t>
            </a:r>
            <a:r>
              <a:rPr lang="en-US" dirty="0">
                <a:latin typeface="Arial" panose="020B0604020202020204" pitchFamily="34" charset="0"/>
                <a:cs typeface="Arial" panose="020B0604020202020204" pitchFamily="34" charset="0"/>
              </a:rPr>
              <a:t>/bunch. Measured variables: signals from strips, current in the HV circuit. At several positions measure dependence of signal size on HV.</a:t>
            </a:r>
          </a:p>
          <a:p>
            <a:pPr marL="342900" indent="-342900"/>
            <a:r>
              <a:rPr lang="en-US" b="1" dirty="0">
                <a:latin typeface="Arial" panose="020B0604020202020204" pitchFamily="34" charset="0"/>
                <a:cs typeface="Arial" panose="020B0604020202020204" pitchFamily="34" charset="0"/>
              </a:rPr>
              <a:t>Study of profiler performance in the narrow electron beam (DESY)</a:t>
            </a:r>
            <a:r>
              <a:rPr lang="en-US" dirty="0">
                <a:latin typeface="Arial" panose="020B0604020202020204" pitchFamily="34" charset="0"/>
                <a:cs typeface="Arial" panose="020B0604020202020204" pitchFamily="34" charset="0"/>
              </a:rPr>
              <a:t> Required beam spot size ≤ 0.1 mm. Sensor inclination </a:t>
            </a:r>
            <a:r>
              <a:rPr lang="en-US" dirty="0" err="1">
                <a:latin typeface="Arial" panose="020B0604020202020204" pitchFamily="34" charset="0"/>
                <a:cs typeface="Arial" panose="020B0604020202020204" pitchFamily="34" charset="0"/>
              </a:rPr>
              <a:t>wrt</a:t>
            </a:r>
            <a:r>
              <a:rPr lang="en-US" dirty="0">
                <a:latin typeface="Arial" panose="020B0604020202020204" pitchFamily="34" charset="0"/>
                <a:cs typeface="Arial" panose="020B0604020202020204" pitchFamily="34" charset="0"/>
              </a:rPr>
              <a:t> the beam allows to simulate elliptic spot shape. Make the detailed scan in the direction perpendicular to the strips and find reconstructed beam parameters. Use also previously irradiated detectors. Use the movable beam</a:t>
            </a:r>
          </a:p>
          <a:p>
            <a:pPr marL="342900" indent="-342900"/>
            <a:r>
              <a:rPr lang="en-US" b="1" dirty="0">
                <a:latin typeface="Arial" panose="020B0604020202020204" pitchFamily="34" charset="0"/>
                <a:cs typeface="Arial" panose="020B0604020202020204" pitchFamily="34" charset="0"/>
              </a:rPr>
              <a:t>Repeat performance study at the photon beam (Facultative) </a:t>
            </a:r>
            <a:r>
              <a:rPr lang="en-US" dirty="0">
                <a:latin typeface="Arial" panose="020B0604020202020204" pitchFamily="34" charset="0"/>
                <a:cs typeface="Arial" panose="020B0604020202020204" pitchFamily="34" charset="0"/>
              </a:rPr>
              <a:t>(spontaneous emission U1/U2 beamlines XFEL). Energetic photons (i.e. Bremsstrahlung) would be useful, and this option is being investigated</a:t>
            </a:r>
          </a:p>
          <a:p>
            <a:pPr marL="0" indent="0">
              <a:buNone/>
            </a:pPr>
            <a:endParaRPr lang="en-US" dirty="0">
              <a:latin typeface="Arial" panose="020B0604020202020204" pitchFamily="34" charset="0"/>
              <a:cs typeface="Arial" panose="020B0604020202020204" pitchFamily="34" charset="0"/>
            </a:endParaRPr>
          </a:p>
          <a:p>
            <a:endParaRPr lang="en-GB" dirty="0"/>
          </a:p>
        </p:txBody>
      </p:sp>
      <p:sp>
        <p:nvSpPr>
          <p:cNvPr id="7" name="Slide Number Placeholder 6">
            <a:extLst>
              <a:ext uri="{FF2B5EF4-FFF2-40B4-BE49-F238E27FC236}">
                <a16:creationId xmlns:a16="http://schemas.microsoft.com/office/drawing/2014/main" id="{543FF249-3CEA-3A43-A402-51CE6A212A9A}"/>
              </a:ext>
            </a:extLst>
          </p:cNvPr>
          <p:cNvSpPr>
            <a:spLocks noGrp="1"/>
          </p:cNvSpPr>
          <p:nvPr>
            <p:ph type="sldNum" sz="quarter" idx="12"/>
          </p:nvPr>
        </p:nvSpPr>
        <p:spPr/>
        <p:txBody>
          <a:bodyPr/>
          <a:lstStyle/>
          <a:p>
            <a:fld id="{4937FEE4-6955-6144-97DB-3F8891831B30}" type="slidenum">
              <a:rPr lang="en-GB" smtClean="0"/>
              <a:pPr/>
              <a:t>47</a:t>
            </a:fld>
            <a:endParaRPr lang="en-GB" dirty="0"/>
          </a:p>
        </p:txBody>
      </p:sp>
      <p:sp>
        <p:nvSpPr>
          <p:cNvPr id="8" name="Content Placeholder 2">
            <a:extLst>
              <a:ext uri="{FF2B5EF4-FFF2-40B4-BE49-F238E27FC236}">
                <a16:creationId xmlns:a16="http://schemas.microsoft.com/office/drawing/2014/main" id="{000E7D4E-2ECE-144F-9F05-1F9433EE771F}"/>
              </a:ext>
            </a:extLst>
          </p:cNvPr>
          <p:cNvSpPr txBox="1">
            <a:spLocks/>
          </p:cNvSpPr>
          <p:nvPr/>
        </p:nvSpPr>
        <p:spPr>
          <a:xfrm>
            <a:off x="7144275" y="1293812"/>
            <a:ext cx="4295251" cy="1131337"/>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Beginning of 2022</a:t>
            </a:r>
          </a:p>
          <a:p>
            <a:r>
              <a:rPr lang="en-GB" dirty="0"/>
              <a:t>Individual strip readout not necessary </a:t>
            </a:r>
          </a:p>
          <a:p>
            <a:r>
              <a:rPr lang="en-GB" dirty="0"/>
              <a:t>&lt;1 week</a:t>
            </a:r>
          </a:p>
        </p:txBody>
      </p:sp>
      <p:sp>
        <p:nvSpPr>
          <p:cNvPr id="9" name="Content Placeholder 2">
            <a:extLst>
              <a:ext uri="{FF2B5EF4-FFF2-40B4-BE49-F238E27FC236}">
                <a16:creationId xmlns:a16="http://schemas.microsoft.com/office/drawing/2014/main" id="{731F6D17-9058-D04D-8565-86F30965A85C}"/>
              </a:ext>
            </a:extLst>
          </p:cNvPr>
          <p:cNvSpPr txBox="1">
            <a:spLocks/>
          </p:cNvSpPr>
          <p:nvPr/>
        </p:nvSpPr>
        <p:spPr>
          <a:xfrm>
            <a:off x="7173340" y="2776271"/>
            <a:ext cx="4295251" cy="1131337"/>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Spring of 2022</a:t>
            </a:r>
          </a:p>
          <a:p>
            <a:r>
              <a:rPr lang="en-GB" dirty="0"/>
              <a:t>Individual strip readout necessary </a:t>
            </a:r>
          </a:p>
          <a:p>
            <a:r>
              <a:rPr lang="en-GB" dirty="0"/>
              <a:t>&lt;=1 week</a:t>
            </a:r>
          </a:p>
        </p:txBody>
      </p:sp>
      <p:sp>
        <p:nvSpPr>
          <p:cNvPr id="10" name="Content Placeholder 2">
            <a:extLst>
              <a:ext uri="{FF2B5EF4-FFF2-40B4-BE49-F238E27FC236}">
                <a16:creationId xmlns:a16="http://schemas.microsoft.com/office/drawing/2014/main" id="{BA7C1FE7-86FF-804B-8CD8-6668953C8FE4}"/>
              </a:ext>
            </a:extLst>
          </p:cNvPr>
          <p:cNvSpPr txBox="1">
            <a:spLocks/>
          </p:cNvSpPr>
          <p:nvPr/>
        </p:nvSpPr>
        <p:spPr>
          <a:xfrm>
            <a:off x="7204890" y="3955065"/>
            <a:ext cx="4295251" cy="11313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End of 2022</a:t>
            </a:r>
          </a:p>
          <a:p>
            <a:r>
              <a:rPr lang="en-GB" sz="2000" dirty="0"/>
              <a:t>Individual strip readout necessary</a:t>
            </a:r>
          </a:p>
          <a:p>
            <a:r>
              <a:rPr lang="en-GB" sz="2000" dirty="0"/>
              <a:t>GBP movable table necessary </a:t>
            </a:r>
          </a:p>
          <a:p>
            <a:r>
              <a:rPr lang="en-GB" sz="2000" dirty="0"/>
              <a:t>1 week</a:t>
            </a:r>
          </a:p>
        </p:txBody>
      </p:sp>
    </p:spTree>
    <p:extLst>
      <p:ext uri="{BB962C8B-B14F-4D97-AF65-F5344CB8AC3E}">
        <p14:creationId xmlns:p14="http://schemas.microsoft.com/office/powerpoint/2010/main" val="14848791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D4FC9-9470-8042-92A1-2D2D8201B828}"/>
              </a:ext>
            </a:extLst>
          </p:cNvPr>
          <p:cNvSpPr>
            <a:spLocks noGrp="1"/>
          </p:cNvSpPr>
          <p:nvPr>
            <p:ph type="title"/>
          </p:nvPr>
        </p:nvSpPr>
        <p:spPr/>
        <p:txBody>
          <a:bodyPr/>
          <a:lstStyle/>
          <a:p>
            <a:r>
              <a:rPr lang="it-IT" dirty="0"/>
              <a:t>First </a:t>
            </a:r>
            <a:r>
              <a:rPr lang="it-IT" dirty="0" err="1"/>
              <a:t>comments</a:t>
            </a:r>
            <a:r>
              <a:rPr lang="it-IT" dirty="0"/>
              <a:t> </a:t>
            </a:r>
            <a:r>
              <a:rPr lang="it-IT" dirty="0" err="1"/>
              <a:t>about</a:t>
            </a:r>
            <a:r>
              <a:rPr lang="it-IT" dirty="0"/>
              <a:t> </a:t>
            </a:r>
            <a:r>
              <a:rPr lang="it-IT" dirty="0" err="1"/>
              <a:t>readout</a:t>
            </a:r>
            <a:r>
              <a:rPr lang="it-IT" dirty="0"/>
              <a:t> PCB</a:t>
            </a:r>
          </a:p>
        </p:txBody>
      </p:sp>
      <p:sp>
        <p:nvSpPr>
          <p:cNvPr id="3" name="Content Placeholder 2">
            <a:extLst>
              <a:ext uri="{FF2B5EF4-FFF2-40B4-BE49-F238E27FC236}">
                <a16:creationId xmlns:a16="http://schemas.microsoft.com/office/drawing/2014/main" id="{FF434AFD-250B-9348-8C9E-CA0D51F49D15}"/>
              </a:ext>
            </a:extLst>
          </p:cNvPr>
          <p:cNvSpPr>
            <a:spLocks noGrp="1"/>
          </p:cNvSpPr>
          <p:nvPr>
            <p:ph idx="1"/>
          </p:nvPr>
        </p:nvSpPr>
        <p:spPr/>
        <p:txBody>
          <a:bodyPr>
            <a:normAutofit/>
          </a:bodyPr>
          <a:lstStyle/>
          <a:p>
            <a:r>
              <a:rPr lang="en-US" dirty="0"/>
              <a:t>So far the PCB expert in Bologna  has only pointed out to me that isolation between tracks of 40 um is very challenging and not only does it limit the number of companies able to do it, it also increases costs.</a:t>
            </a:r>
          </a:p>
          <a:p>
            <a:r>
              <a:rPr lang="en-US" dirty="0"/>
              <a:t>As a first remark, he says that maybe even just 60 um (if possible per type of signal) would be much better.</a:t>
            </a:r>
          </a:p>
          <a:p>
            <a:endParaRPr lang="en-US" dirty="0"/>
          </a:p>
          <a:p>
            <a:r>
              <a:rPr lang="en-US" dirty="0"/>
              <a:t>More about this in the following days</a:t>
            </a:r>
          </a:p>
          <a:p>
            <a:pPr marL="0" indent="0">
              <a:buNone/>
            </a:pPr>
            <a:endParaRPr lang="it-IT" dirty="0"/>
          </a:p>
        </p:txBody>
      </p:sp>
      <p:sp>
        <p:nvSpPr>
          <p:cNvPr id="4" name="Slide Number Placeholder 3">
            <a:extLst>
              <a:ext uri="{FF2B5EF4-FFF2-40B4-BE49-F238E27FC236}">
                <a16:creationId xmlns:a16="http://schemas.microsoft.com/office/drawing/2014/main" id="{FA263EAB-016C-594F-AB52-3ABD28A2F0F6}"/>
              </a:ext>
            </a:extLst>
          </p:cNvPr>
          <p:cNvSpPr>
            <a:spLocks noGrp="1"/>
          </p:cNvSpPr>
          <p:nvPr>
            <p:ph type="sldNum" sz="quarter" idx="12"/>
          </p:nvPr>
        </p:nvSpPr>
        <p:spPr/>
        <p:txBody>
          <a:bodyPr/>
          <a:lstStyle/>
          <a:p>
            <a:fld id="{4937FEE4-6955-6144-97DB-3F8891831B30}" type="slidenum">
              <a:rPr lang="en-GB" smtClean="0"/>
              <a:pPr/>
              <a:t>48</a:t>
            </a:fld>
            <a:endParaRPr lang="en-GB" dirty="0"/>
          </a:p>
        </p:txBody>
      </p:sp>
    </p:spTree>
    <p:extLst>
      <p:ext uri="{BB962C8B-B14F-4D97-AF65-F5344CB8AC3E}">
        <p14:creationId xmlns:p14="http://schemas.microsoft.com/office/powerpoint/2010/main" val="22913505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0DCA5-1890-CF47-A73B-85E3DB71B772}"/>
              </a:ext>
            </a:extLst>
          </p:cNvPr>
          <p:cNvSpPr>
            <a:spLocks noGrp="1"/>
          </p:cNvSpPr>
          <p:nvPr>
            <p:ph type="title"/>
          </p:nvPr>
        </p:nvSpPr>
        <p:spPr/>
        <p:txBody>
          <a:bodyPr/>
          <a:lstStyle/>
          <a:p>
            <a:r>
              <a:rPr lang="it-IT" dirty="0" err="1"/>
              <a:t>Repository</a:t>
            </a:r>
            <a:r>
              <a:rPr lang="it-IT" dirty="0"/>
              <a:t> for </a:t>
            </a:r>
            <a:r>
              <a:rPr lang="it-IT" dirty="0" err="1"/>
              <a:t>documents</a:t>
            </a:r>
            <a:endParaRPr lang="it-IT" dirty="0"/>
          </a:p>
        </p:txBody>
      </p:sp>
      <p:sp>
        <p:nvSpPr>
          <p:cNvPr id="3" name="Content Placeholder 2">
            <a:extLst>
              <a:ext uri="{FF2B5EF4-FFF2-40B4-BE49-F238E27FC236}">
                <a16:creationId xmlns:a16="http://schemas.microsoft.com/office/drawing/2014/main" id="{5F80A36F-6CC8-6445-80F9-A100E4165A5E}"/>
              </a:ext>
            </a:extLst>
          </p:cNvPr>
          <p:cNvSpPr>
            <a:spLocks noGrp="1"/>
          </p:cNvSpPr>
          <p:nvPr>
            <p:ph idx="1"/>
          </p:nvPr>
        </p:nvSpPr>
        <p:spPr>
          <a:xfrm>
            <a:off x="279400" y="1293812"/>
            <a:ext cx="11031330" cy="5437187"/>
          </a:xfrm>
        </p:spPr>
        <p:txBody>
          <a:bodyPr/>
          <a:lstStyle/>
          <a:p>
            <a:r>
              <a:rPr lang="en-US" dirty="0"/>
              <a:t>I put the relevant documents and their list (excel table) in a local Dropbox directory</a:t>
            </a:r>
            <a:endParaRPr lang="en-US" dirty="0">
              <a:hlinkClick r:id="rId2"/>
            </a:endParaRPr>
          </a:p>
          <a:p>
            <a:pPr lvl="1"/>
            <a:r>
              <a:rPr lang="en-US" dirty="0">
                <a:hlinkClick r:id="rId3"/>
              </a:rPr>
              <a:t>https://www.dropbox.com/s/fp3zru83xj46a4n/GBP_repository.xlsx?dl=0</a:t>
            </a:r>
            <a:endParaRPr lang="en-US" dirty="0"/>
          </a:p>
          <a:p>
            <a:pPr lvl="1"/>
            <a:endParaRPr lang="en-US" dirty="0"/>
          </a:p>
          <a:p>
            <a:r>
              <a:rPr lang="en-US" dirty="0"/>
              <a:t>Kyle is taking care to store and maintain his MC analysis codes in confluence </a:t>
            </a:r>
          </a:p>
          <a:p>
            <a:pPr lvl="1"/>
            <a:r>
              <a:rPr lang="it-IT" dirty="0">
                <a:hlinkClick r:id="rId4"/>
              </a:rPr>
              <a:t>https://confluence.desy.de/display/LUXE/Gamma+Beam+Profiler</a:t>
            </a:r>
            <a:endParaRPr lang="it-IT" dirty="0"/>
          </a:p>
          <a:p>
            <a:pPr marL="457200" lvl="1" indent="0">
              <a:buNone/>
            </a:pPr>
            <a:endParaRPr lang="en-US" dirty="0"/>
          </a:p>
          <a:p>
            <a:pPr marL="457200" lvl="1" indent="0">
              <a:buNone/>
            </a:pPr>
            <a:endParaRPr lang="en-US" dirty="0"/>
          </a:p>
          <a:p>
            <a:pPr marL="457200" lvl="1" indent="0">
              <a:buNone/>
            </a:pPr>
            <a:r>
              <a:rPr lang="en-US" dirty="0"/>
              <a:t>Please cross check all this material and send your comments	</a:t>
            </a:r>
          </a:p>
          <a:p>
            <a:endParaRPr lang="en-US" dirty="0"/>
          </a:p>
        </p:txBody>
      </p:sp>
      <p:sp>
        <p:nvSpPr>
          <p:cNvPr id="4" name="Slide Number Placeholder 3">
            <a:extLst>
              <a:ext uri="{FF2B5EF4-FFF2-40B4-BE49-F238E27FC236}">
                <a16:creationId xmlns:a16="http://schemas.microsoft.com/office/drawing/2014/main" id="{0DBD9D7B-0F52-274F-8FE6-D72D49E1EC86}"/>
              </a:ext>
            </a:extLst>
          </p:cNvPr>
          <p:cNvSpPr>
            <a:spLocks noGrp="1"/>
          </p:cNvSpPr>
          <p:nvPr>
            <p:ph type="sldNum" sz="quarter" idx="12"/>
          </p:nvPr>
        </p:nvSpPr>
        <p:spPr/>
        <p:txBody>
          <a:bodyPr/>
          <a:lstStyle/>
          <a:p>
            <a:fld id="{4937FEE4-6955-6144-97DB-3F8891831B30}" type="slidenum">
              <a:rPr lang="en-GB" smtClean="0"/>
              <a:pPr/>
              <a:t>49</a:t>
            </a:fld>
            <a:endParaRPr lang="en-GB" dirty="0"/>
          </a:p>
        </p:txBody>
      </p:sp>
    </p:spTree>
    <p:extLst>
      <p:ext uri="{BB962C8B-B14F-4D97-AF65-F5344CB8AC3E}">
        <p14:creationId xmlns:p14="http://schemas.microsoft.com/office/powerpoint/2010/main" val="3479092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771EC-96FB-C248-804F-990D7A9512D8}"/>
              </a:ext>
            </a:extLst>
          </p:cNvPr>
          <p:cNvSpPr>
            <a:spLocks noGrp="1"/>
          </p:cNvSpPr>
          <p:nvPr>
            <p:ph type="title"/>
          </p:nvPr>
        </p:nvSpPr>
        <p:spPr/>
        <p:txBody>
          <a:bodyPr/>
          <a:lstStyle/>
          <a:p>
            <a:r>
              <a:rPr lang="it-IT" dirty="0"/>
              <a:t>TN 3: Open </a:t>
            </a:r>
            <a:r>
              <a:rPr lang="it-IT" dirty="0" err="1"/>
              <a:t>points</a:t>
            </a:r>
            <a:endParaRPr lang="it-IT" dirty="0"/>
          </a:p>
        </p:txBody>
      </p:sp>
      <p:sp>
        <p:nvSpPr>
          <p:cNvPr id="3" name="Content Placeholder 2">
            <a:extLst>
              <a:ext uri="{FF2B5EF4-FFF2-40B4-BE49-F238E27FC236}">
                <a16:creationId xmlns:a16="http://schemas.microsoft.com/office/drawing/2014/main" id="{6E5EFC52-027D-F84F-91A6-06625871512D}"/>
              </a:ext>
            </a:extLst>
          </p:cNvPr>
          <p:cNvSpPr>
            <a:spLocks noGrp="1"/>
          </p:cNvSpPr>
          <p:nvPr>
            <p:ph idx="1"/>
          </p:nvPr>
        </p:nvSpPr>
        <p:spPr/>
        <p:txBody>
          <a:bodyPr/>
          <a:lstStyle/>
          <a:p>
            <a:r>
              <a:rPr lang="it-IT" dirty="0" err="1"/>
              <a:t>We</a:t>
            </a:r>
            <a:r>
              <a:rPr lang="it-IT" dirty="0"/>
              <a:t> </a:t>
            </a:r>
            <a:r>
              <a:rPr lang="it-IT" dirty="0" err="1"/>
              <a:t>need</a:t>
            </a:r>
            <a:r>
              <a:rPr lang="it-IT" dirty="0"/>
              <a:t> to go </a:t>
            </a:r>
            <a:r>
              <a:rPr lang="it-IT" dirty="0" err="1"/>
              <a:t>through</a:t>
            </a:r>
            <a:r>
              <a:rPr lang="it-IT" dirty="0"/>
              <a:t> </a:t>
            </a:r>
            <a:r>
              <a:rPr lang="it-IT" dirty="0" err="1"/>
              <a:t>our</a:t>
            </a:r>
            <a:r>
              <a:rPr lang="it-IT" dirty="0"/>
              <a:t> TN </a:t>
            </a:r>
            <a:r>
              <a:rPr lang="it-IT" dirty="0" err="1"/>
              <a:t>document</a:t>
            </a:r>
            <a:r>
              <a:rPr lang="it-IT" dirty="0"/>
              <a:t> and </a:t>
            </a:r>
            <a:r>
              <a:rPr lang="it-IT" dirty="0" err="1"/>
              <a:t>make</a:t>
            </a:r>
            <a:r>
              <a:rPr lang="it-IT" dirty="0"/>
              <a:t> a </a:t>
            </a:r>
            <a:r>
              <a:rPr lang="it-IT" dirty="0" err="1"/>
              <a:t>realistic</a:t>
            </a:r>
            <a:r>
              <a:rPr lang="it-IT" dirty="0"/>
              <a:t> estimate </a:t>
            </a:r>
            <a:r>
              <a:rPr lang="it-IT" dirty="0" err="1"/>
              <a:t>about</a:t>
            </a:r>
            <a:r>
              <a:rPr lang="it-IT" dirty="0"/>
              <a:t> </a:t>
            </a:r>
            <a:r>
              <a:rPr lang="it-IT" dirty="0" err="1"/>
              <a:t>when</a:t>
            </a:r>
            <a:r>
              <a:rPr lang="it-IT" dirty="0"/>
              <a:t> </a:t>
            </a:r>
            <a:r>
              <a:rPr lang="it-IT" dirty="0" err="1"/>
              <a:t>we</a:t>
            </a:r>
            <a:r>
              <a:rPr lang="it-IT" dirty="0"/>
              <a:t> can </a:t>
            </a:r>
            <a:r>
              <a:rPr lang="it-IT" dirty="0" err="1"/>
              <a:t>send</a:t>
            </a:r>
            <a:r>
              <a:rPr lang="it-IT" dirty="0"/>
              <a:t> </a:t>
            </a:r>
            <a:r>
              <a:rPr lang="it-IT" dirty="0" err="1"/>
              <a:t>it</a:t>
            </a:r>
            <a:r>
              <a:rPr lang="it-IT" dirty="0"/>
              <a:t> </a:t>
            </a:r>
            <a:r>
              <a:rPr lang="it-IT" dirty="0" err="1"/>
              <a:t>around</a:t>
            </a:r>
            <a:r>
              <a:rPr lang="it-IT" dirty="0"/>
              <a:t> to the </a:t>
            </a:r>
            <a:r>
              <a:rPr lang="it-IT" dirty="0" err="1"/>
              <a:t>collaboration</a:t>
            </a:r>
            <a:r>
              <a:rPr lang="it-IT" dirty="0"/>
              <a:t> (I do </a:t>
            </a:r>
            <a:r>
              <a:rPr lang="it-IT" dirty="0" err="1"/>
              <a:t>not</a:t>
            </a:r>
            <a:r>
              <a:rPr lang="it-IT" dirty="0"/>
              <a:t> </a:t>
            </a:r>
            <a:r>
              <a:rPr lang="it-IT" dirty="0" err="1"/>
              <a:t>think</a:t>
            </a:r>
            <a:r>
              <a:rPr lang="it-IT" dirty="0"/>
              <a:t> </a:t>
            </a:r>
            <a:r>
              <a:rPr lang="it-IT" dirty="0" err="1"/>
              <a:t>it</a:t>
            </a:r>
            <a:r>
              <a:rPr lang="it-IT" dirty="0"/>
              <a:t> </a:t>
            </a:r>
            <a:r>
              <a:rPr lang="it-IT" dirty="0" err="1"/>
              <a:t>will</a:t>
            </a:r>
            <a:r>
              <a:rPr lang="it-IT" dirty="0"/>
              <a:t> be ready for </a:t>
            </a:r>
            <a:r>
              <a:rPr lang="it-IT" dirty="0" err="1"/>
              <a:t>November</a:t>
            </a:r>
            <a:r>
              <a:rPr lang="it-IT" dirty="0"/>
              <a:t> 4)</a:t>
            </a:r>
          </a:p>
          <a:p>
            <a:r>
              <a:rPr lang="it-IT" dirty="0" err="1"/>
              <a:t>Proposal</a:t>
            </a:r>
            <a:r>
              <a:rPr lang="it-IT" dirty="0"/>
              <a:t>: on </a:t>
            </a:r>
            <a:r>
              <a:rPr lang="it-IT" dirty="0" err="1"/>
              <a:t>Thursday</a:t>
            </a:r>
            <a:r>
              <a:rPr lang="it-IT" dirty="0"/>
              <a:t> </a:t>
            </a:r>
            <a:r>
              <a:rPr lang="it-IT" dirty="0" err="1"/>
              <a:t>November</a:t>
            </a:r>
            <a:r>
              <a:rPr lang="it-IT" dirty="0"/>
              <a:t> 4 </a:t>
            </a:r>
            <a:r>
              <a:rPr lang="it-IT" dirty="0" err="1"/>
              <a:t>we</a:t>
            </a:r>
            <a:r>
              <a:rPr lang="it-IT" dirty="0"/>
              <a:t> </a:t>
            </a:r>
            <a:r>
              <a:rPr lang="it-IT" dirty="0" err="1"/>
              <a:t>have</a:t>
            </a:r>
            <a:r>
              <a:rPr lang="it-IT" dirty="0"/>
              <a:t> a special EDITORIAL meeting to </a:t>
            </a:r>
            <a:r>
              <a:rPr lang="it-IT" dirty="0" err="1"/>
              <a:t>check</a:t>
            </a:r>
            <a:r>
              <a:rPr lang="it-IT" dirty="0"/>
              <a:t> the status of the </a:t>
            </a:r>
            <a:r>
              <a:rPr lang="it-IT" dirty="0" err="1"/>
              <a:t>document</a:t>
            </a:r>
            <a:r>
              <a:rPr lang="it-IT" dirty="0"/>
              <a:t> and </a:t>
            </a:r>
            <a:r>
              <a:rPr lang="it-IT" dirty="0" err="1"/>
              <a:t>formulation</a:t>
            </a:r>
            <a:r>
              <a:rPr lang="it-IT" dirty="0"/>
              <a:t> of a </a:t>
            </a:r>
            <a:r>
              <a:rPr lang="it-IT" dirty="0" err="1"/>
              <a:t>reliable</a:t>
            </a:r>
            <a:r>
              <a:rPr lang="it-IT" dirty="0"/>
              <a:t> </a:t>
            </a:r>
            <a:r>
              <a:rPr lang="it-IT" dirty="0" err="1"/>
              <a:t>deadline</a:t>
            </a:r>
            <a:r>
              <a:rPr lang="it-IT" dirty="0"/>
              <a:t> date</a:t>
            </a:r>
          </a:p>
        </p:txBody>
      </p:sp>
      <p:sp>
        <p:nvSpPr>
          <p:cNvPr id="4" name="Slide Number Placeholder 3">
            <a:extLst>
              <a:ext uri="{FF2B5EF4-FFF2-40B4-BE49-F238E27FC236}">
                <a16:creationId xmlns:a16="http://schemas.microsoft.com/office/drawing/2014/main" id="{E65E3B1D-1AFE-4046-B5F0-E41952FD150E}"/>
              </a:ext>
            </a:extLst>
          </p:cNvPr>
          <p:cNvSpPr>
            <a:spLocks noGrp="1"/>
          </p:cNvSpPr>
          <p:nvPr>
            <p:ph type="sldNum" sz="quarter" idx="12"/>
          </p:nvPr>
        </p:nvSpPr>
        <p:spPr/>
        <p:txBody>
          <a:bodyPr/>
          <a:lstStyle/>
          <a:p>
            <a:fld id="{14B42ABB-72DD-7540-BBF7-C14A5FE90D19}" type="slidenum">
              <a:rPr lang="it-IT" smtClean="0"/>
              <a:t>5</a:t>
            </a:fld>
            <a:endParaRPr lang="it-IT"/>
          </a:p>
        </p:txBody>
      </p:sp>
    </p:spTree>
    <p:extLst>
      <p:ext uri="{BB962C8B-B14F-4D97-AF65-F5344CB8AC3E}">
        <p14:creationId xmlns:p14="http://schemas.microsoft.com/office/powerpoint/2010/main" val="25187082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BBFF2-735B-B84C-B1F1-7E5B89D5D2F3}"/>
              </a:ext>
            </a:extLst>
          </p:cNvPr>
          <p:cNvSpPr>
            <a:spLocks noGrp="1"/>
          </p:cNvSpPr>
          <p:nvPr>
            <p:ph type="title"/>
          </p:nvPr>
        </p:nvSpPr>
        <p:spPr/>
        <p:txBody>
          <a:bodyPr/>
          <a:lstStyle/>
          <a:p>
            <a:r>
              <a:rPr lang="it-IT" dirty="0" err="1"/>
              <a:t>Sergej</a:t>
            </a:r>
            <a:r>
              <a:rPr lang="it-IT" dirty="0"/>
              <a:t> </a:t>
            </a:r>
            <a:r>
              <a:rPr lang="it-IT" dirty="0" err="1"/>
              <a:t>Schuwalow</a:t>
            </a:r>
            <a:endParaRPr lang="it-IT" dirty="0"/>
          </a:p>
        </p:txBody>
      </p:sp>
      <p:sp>
        <p:nvSpPr>
          <p:cNvPr id="3" name="Content Placeholder 2">
            <a:extLst>
              <a:ext uri="{FF2B5EF4-FFF2-40B4-BE49-F238E27FC236}">
                <a16:creationId xmlns:a16="http://schemas.microsoft.com/office/drawing/2014/main" id="{8FDE417E-6BB3-F44B-B95D-42F2EDDBD9CD}"/>
              </a:ext>
            </a:extLst>
          </p:cNvPr>
          <p:cNvSpPr>
            <a:spLocks noGrp="1"/>
          </p:cNvSpPr>
          <p:nvPr>
            <p:ph idx="1"/>
          </p:nvPr>
        </p:nvSpPr>
        <p:spPr>
          <a:xfrm>
            <a:off x="6800850" y="1001419"/>
            <a:ext cx="5190597" cy="5491455"/>
          </a:xfrm>
        </p:spPr>
        <p:txBody>
          <a:bodyPr>
            <a:normAutofit lnSpcReduction="10000"/>
          </a:bodyPr>
          <a:lstStyle/>
          <a:p>
            <a:r>
              <a:rPr lang="en-US" dirty="0"/>
              <a:t>Excellent  physicist, deep-thinking minded</a:t>
            </a:r>
          </a:p>
          <a:p>
            <a:r>
              <a:rPr lang="en-US" dirty="0"/>
              <a:t>Great colleague in HERA-B (ECAL detector responsible)</a:t>
            </a:r>
          </a:p>
          <a:p>
            <a:r>
              <a:rPr lang="en-US" dirty="0"/>
              <a:t>Innovative (pioneering sapphire detector R&amp;D)</a:t>
            </a:r>
          </a:p>
          <a:p>
            <a:r>
              <a:rPr lang="en-US" dirty="0"/>
              <a:t>Passionate about his vision of the world that he wanted discuss with us</a:t>
            </a:r>
          </a:p>
          <a:p>
            <a:pPr lvl="1"/>
            <a:r>
              <a:rPr lang="en-US" dirty="0">
                <a:hlinkClick r:id="rId2"/>
              </a:rPr>
              <a:t>Article</a:t>
            </a:r>
            <a:endParaRPr lang="en-US" dirty="0"/>
          </a:p>
          <a:p>
            <a:pPr lvl="1"/>
            <a:r>
              <a:rPr lang="en-US" dirty="0">
                <a:hlinkClick r:id="rId3"/>
              </a:rPr>
              <a:t>Slides</a:t>
            </a:r>
            <a:endParaRPr lang="en-US" dirty="0"/>
          </a:p>
          <a:p>
            <a:r>
              <a:rPr lang="en-US" dirty="0"/>
              <a:t>We will miss his skill and his guidance in our project</a:t>
            </a:r>
          </a:p>
          <a:p>
            <a:pPr marL="457200" lvl="1" indent="0">
              <a:buNone/>
            </a:pPr>
            <a:endParaRPr lang="en-US" dirty="0"/>
          </a:p>
          <a:p>
            <a:pPr marL="0" indent="0">
              <a:buNone/>
            </a:pPr>
            <a:endParaRPr lang="en-US" dirty="0"/>
          </a:p>
          <a:p>
            <a:pPr marL="0" indent="0">
              <a:buNone/>
            </a:pP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F085ACDF-14A6-5B4F-AEDE-CA00A070A26D}"/>
              </a:ext>
            </a:extLst>
          </p:cNvPr>
          <p:cNvSpPr>
            <a:spLocks noGrp="1"/>
          </p:cNvSpPr>
          <p:nvPr>
            <p:ph type="sldNum" sz="quarter" idx="12"/>
          </p:nvPr>
        </p:nvSpPr>
        <p:spPr/>
        <p:txBody>
          <a:bodyPr/>
          <a:lstStyle/>
          <a:p>
            <a:fld id="{14B42ABB-72DD-7540-BBF7-C14A5FE90D19}" type="slidenum">
              <a:rPr lang="it-IT" smtClean="0"/>
              <a:t>50</a:t>
            </a:fld>
            <a:endParaRPr lang="it-IT"/>
          </a:p>
        </p:txBody>
      </p:sp>
      <p:pic>
        <p:nvPicPr>
          <p:cNvPr id="1026" name="Picture 2">
            <a:extLst>
              <a:ext uri="{FF2B5EF4-FFF2-40B4-BE49-F238E27FC236}">
                <a16:creationId xmlns:a16="http://schemas.microsoft.com/office/drawing/2014/main" id="{54D9C61B-C1BD-9945-AC83-24202CB167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553" y="1525588"/>
            <a:ext cx="6201833" cy="465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0657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4F952-E46F-0E41-B091-66EB22AF4478}"/>
              </a:ext>
            </a:extLst>
          </p:cNvPr>
          <p:cNvSpPr>
            <a:spLocks noGrp="1"/>
          </p:cNvSpPr>
          <p:nvPr>
            <p:ph type="title"/>
          </p:nvPr>
        </p:nvSpPr>
        <p:spPr/>
        <p:txBody>
          <a:bodyPr/>
          <a:lstStyle/>
          <a:p>
            <a:r>
              <a:rPr lang="en-US" dirty="0" err="1"/>
              <a:t>Sergej</a:t>
            </a:r>
            <a:r>
              <a:rPr lang="en-US" dirty="0"/>
              <a:t> </a:t>
            </a:r>
            <a:r>
              <a:rPr lang="en-US" dirty="0" err="1"/>
              <a:t>Schuwalow</a:t>
            </a:r>
            <a:r>
              <a:rPr lang="en-US" dirty="0"/>
              <a:t> - II</a:t>
            </a:r>
          </a:p>
        </p:txBody>
      </p:sp>
      <p:sp>
        <p:nvSpPr>
          <p:cNvPr id="3" name="Content Placeholder 2">
            <a:extLst>
              <a:ext uri="{FF2B5EF4-FFF2-40B4-BE49-F238E27FC236}">
                <a16:creationId xmlns:a16="http://schemas.microsoft.com/office/drawing/2014/main" id="{D0047CC3-ADDE-3448-80A5-6D922FDA1D2A}"/>
              </a:ext>
            </a:extLst>
          </p:cNvPr>
          <p:cNvSpPr>
            <a:spLocks noGrp="1"/>
          </p:cNvSpPr>
          <p:nvPr>
            <p:ph idx="1"/>
          </p:nvPr>
        </p:nvSpPr>
        <p:spPr>
          <a:xfrm>
            <a:off x="838200" y="1560931"/>
            <a:ext cx="10515600" cy="4931944"/>
          </a:xfrm>
        </p:spPr>
        <p:txBody>
          <a:bodyPr>
            <a:normAutofit fontScale="92500" lnSpcReduction="20000"/>
          </a:bodyPr>
          <a:lstStyle/>
          <a:p>
            <a:r>
              <a:rPr lang="en-US" dirty="0" err="1"/>
              <a:t>Sergej</a:t>
            </a:r>
            <a:r>
              <a:rPr lang="en-US" dirty="0"/>
              <a:t> gave a big impulse to our project, going to a level of detail which was quite ahead of times</a:t>
            </a:r>
          </a:p>
          <a:p>
            <a:pPr lvl="1"/>
            <a:r>
              <a:rPr lang="en-US" dirty="0"/>
              <a:t>support PCB design</a:t>
            </a:r>
          </a:p>
          <a:p>
            <a:pPr lvl="1"/>
            <a:r>
              <a:rPr lang="en-US" dirty="0"/>
              <a:t>First ideas on mechanics</a:t>
            </a:r>
          </a:p>
          <a:p>
            <a:pPr lvl="1"/>
            <a:r>
              <a:rPr lang="en-US" dirty="0"/>
              <a:t>Test Beam strategy</a:t>
            </a:r>
          </a:p>
          <a:p>
            <a:r>
              <a:rPr lang="en-US" dirty="0"/>
              <a:t>All this helped and will help us greatly</a:t>
            </a:r>
          </a:p>
          <a:p>
            <a:r>
              <a:rPr lang="en-US" dirty="0"/>
              <a:t>But there is a long way to have a commissioned and running detector and many unexpected problems could show up: we have to be ready to face all this</a:t>
            </a:r>
          </a:p>
          <a:p>
            <a:r>
              <a:rPr lang="en-US" dirty="0"/>
              <a:t>How can we mitigate the missing support by </a:t>
            </a:r>
            <a:r>
              <a:rPr lang="en-US" dirty="0" err="1"/>
              <a:t>Sergej</a:t>
            </a:r>
            <a:r>
              <a:rPr lang="en-US" dirty="0"/>
              <a:t>? </a:t>
            </a:r>
          </a:p>
          <a:p>
            <a:pPr lvl="1"/>
            <a:r>
              <a:rPr lang="en-US" dirty="0"/>
              <a:t>First step: contacted </a:t>
            </a:r>
            <a:r>
              <a:rPr lang="en-US" dirty="0" err="1"/>
              <a:t>Beate</a:t>
            </a:r>
            <a:r>
              <a:rPr lang="en-US" dirty="0"/>
              <a:t> who gave the connection to Jenny List who collaborated with </a:t>
            </a:r>
            <a:r>
              <a:rPr lang="en-US" dirty="0" err="1"/>
              <a:t>Sergej</a:t>
            </a:r>
            <a:r>
              <a:rPr lang="en-US" dirty="0"/>
              <a:t>. Waiting for a feedback</a:t>
            </a:r>
          </a:p>
          <a:p>
            <a:pPr lvl="1"/>
            <a:r>
              <a:rPr lang="en-US" dirty="0"/>
              <a:t>Besides this we should have 2-3 detector experts who work together and get fully familiar with sapphire. Maybe we can ask for a </a:t>
            </a:r>
            <a:r>
              <a:rPr lang="en-US" dirty="0" err="1"/>
              <a:t>Phd</a:t>
            </a:r>
            <a:r>
              <a:rPr lang="en-US" dirty="0"/>
              <a:t> or post doc at DESY?</a:t>
            </a:r>
          </a:p>
          <a:p>
            <a:pPr lvl="1"/>
            <a:r>
              <a:rPr lang="en-US" dirty="0"/>
              <a:t>Other ideas ?</a:t>
            </a:r>
          </a:p>
        </p:txBody>
      </p:sp>
      <p:sp>
        <p:nvSpPr>
          <p:cNvPr id="4" name="Slide Number Placeholder 3">
            <a:extLst>
              <a:ext uri="{FF2B5EF4-FFF2-40B4-BE49-F238E27FC236}">
                <a16:creationId xmlns:a16="http://schemas.microsoft.com/office/drawing/2014/main" id="{730F163A-D1CC-C34E-9AF1-6FE85FEF0DD0}"/>
              </a:ext>
            </a:extLst>
          </p:cNvPr>
          <p:cNvSpPr>
            <a:spLocks noGrp="1"/>
          </p:cNvSpPr>
          <p:nvPr>
            <p:ph type="sldNum" sz="quarter" idx="12"/>
          </p:nvPr>
        </p:nvSpPr>
        <p:spPr/>
        <p:txBody>
          <a:bodyPr/>
          <a:lstStyle/>
          <a:p>
            <a:fld id="{14B42ABB-72DD-7540-BBF7-C14A5FE90D19}" type="slidenum">
              <a:rPr lang="it-IT" smtClean="0"/>
              <a:t>51</a:t>
            </a:fld>
            <a:endParaRPr lang="it-IT"/>
          </a:p>
        </p:txBody>
      </p:sp>
    </p:spTree>
    <p:extLst>
      <p:ext uri="{BB962C8B-B14F-4D97-AF65-F5344CB8AC3E}">
        <p14:creationId xmlns:p14="http://schemas.microsoft.com/office/powerpoint/2010/main" val="3648656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0E082-8538-C44E-8D49-19C73F81F953}"/>
              </a:ext>
            </a:extLst>
          </p:cNvPr>
          <p:cNvSpPr>
            <a:spLocks noGrp="1"/>
          </p:cNvSpPr>
          <p:nvPr>
            <p:ph type="title"/>
          </p:nvPr>
        </p:nvSpPr>
        <p:spPr/>
        <p:txBody>
          <a:bodyPr/>
          <a:lstStyle/>
          <a:p>
            <a:r>
              <a:rPr lang="it-IT" dirty="0"/>
              <a:t>Test </a:t>
            </a:r>
            <a:r>
              <a:rPr lang="it-IT" dirty="0" err="1"/>
              <a:t>beam</a:t>
            </a:r>
            <a:r>
              <a:rPr lang="it-IT" dirty="0"/>
              <a:t> </a:t>
            </a:r>
            <a:r>
              <a:rPr lang="it-IT" dirty="0" err="1"/>
              <a:t>request</a:t>
            </a:r>
            <a:endParaRPr lang="it-IT" dirty="0"/>
          </a:p>
        </p:txBody>
      </p:sp>
      <p:sp>
        <p:nvSpPr>
          <p:cNvPr id="3" name="Content Placeholder 2">
            <a:extLst>
              <a:ext uri="{FF2B5EF4-FFF2-40B4-BE49-F238E27FC236}">
                <a16:creationId xmlns:a16="http://schemas.microsoft.com/office/drawing/2014/main" id="{5D8CA7FD-51BB-BE4B-9624-B6B613EB5781}"/>
              </a:ext>
            </a:extLst>
          </p:cNvPr>
          <p:cNvSpPr>
            <a:spLocks noGrp="1"/>
          </p:cNvSpPr>
          <p:nvPr>
            <p:ph idx="1"/>
          </p:nvPr>
        </p:nvSpPr>
        <p:spPr/>
        <p:txBody>
          <a:bodyPr>
            <a:normAutofit/>
          </a:bodyPr>
          <a:lstStyle/>
          <a:p>
            <a:r>
              <a:rPr lang="it-IT" dirty="0" err="1"/>
              <a:t>Deadline</a:t>
            </a:r>
            <a:r>
              <a:rPr lang="it-IT" dirty="0"/>
              <a:t> for </a:t>
            </a:r>
            <a:r>
              <a:rPr lang="it-IT" dirty="0" err="1"/>
              <a:t>application</a:t>
            </a:r>
            <a:r>
              <a:rPr lang="it-IT" dirty="0"/>
              <a:t>: </a:t>
            </a:r>
            <a:r>
              <a:rPr lang="it-IT" dirty="0" err="1"/>
              <a:t>November</a:t>
            </a:r>
            <a:r>
              <a:rPr lang="it-IT" dirty="0"/>
              <a:t> 8</a:t>
            </a:r>
            <a:r>
              <a:rPr lang="it-IT" baseline="-25000" dirty="0"/>
              <a:t> </a:t>
            </a:r>
          </a:p>
          <a:p>
            <a:endParaRPr lang="it-IT" baseline="-25000" dirty="0"/>
          </a:p>
          <a:p>
            <a:r>
              <a:rPr lang="it-IT" dirty="0">
                <a:hlinkClick r:id="rId2"/>
              </a:rPr>
              <a:t>Draft</a:t>
            </a:r>
            <a:r>
              <a:rPr lang="it-IT" dirty="0"/>
              <a:t> of the </a:t>
            </a:r>
            <a:r>
              <a:rPr lang="it-IT" dirty="0" err="1"/>
              <a:t>request</a:t>
            </a:r>
            <a:r>
              <a:rPr lang="it-IT" dirty="0"/>
              <a:t> </a:t>
            </a:r>
            <a:r>
              <a:rPr lang="it-IT" dirty="0" err="1"/>
              <a:t>circulated</a:t>
            </a:r>
            <a:r>
              <a:rPr lang="it-IT" dirty="0"/>
              <a:t> for </a:t>
            </a:r>
            <a:r>
              <a:rPr lang="it-IT" dirty="0" err="1"/>
              <a:t>comments</a:t>
            </a:r>
            <a:r>
              <a:rPr lang="it-IT" dirty="0"/>
              <a:t>: no </a:t>
            </a:r>
            <a:r>
              <a:rPr lang="it-IT" dirty="0" err="1"/>
              <a:t>comments</a:t>
            </a:r>
            <a:r>
              <a:rPr lang="it-IT" dirty="0"/>
              <a:t> </a:t>
            </a:r>
            <a:r>
              <a:rPr lang="it-IT" dirty="0" err="1"/>
              <a:t>received</a:t>
            </a:r>
            <a:endParaRPr lang="it-IT" dirty="0"/>
          </a:p>
          <a:p>
            <a:pPr lvl="1"/>
            <a:r>
              <a:rPr lang="it-IT" dirty="0"/>
              <a:t>Propose to </a:t>
            </a:r>
            <a:r>
              <a:rPr lang="it-IT" dirty="0" err="1"/>
              <a:t>send</a:t>
            </a:r>
            <a:r>
              <a:rPr lang="it-IT" dirty="0"/>
              <a:t> out the </a:t>
            </a:r>
            <a:r>
              <a:rPr lang="it-IT" dirty="0" err="1"/>
              <a:t>document</a:t>
            </a:r>
            <a:r>
              <a:rPr lang="it-IT" dirty="0"/>
              <a:t> </a:t>
            </a:r>
            <a:r>
              <a:rPr lang="it-IT" dirty="0" err="1"/>
              <a:t>today</a:t>
            </a:r>
            <a:r>
              <a:rPr lang="it-IT" dirty="0"/>
              <a:t> or </a:t>
            </a:r>
            <a:r>
              <a:rPr lang="it-IT" dirty="0" err="1"/>
              <a:t>tomorrow</a:t>
            </a:r>
            <a:endParaRPr lang="it-IT" dirty="0"/>
          </a:p>
          <a:p>
            <a:pPr marL="0" indent="0">
              <a:buNone/>
            </a:pPr>
            <a:endParaRPr lang="it-IT" dirty="0"/>
          </a:p>
          <a:p>
            <a:r>
              <a:rPr lang="it-IT" dirty="0" err="1"/>
              <a:t>Visit</a:t>
            </a:r>
            <a:r>
              <a:rPr lang="it-IT" dirty="0"/>
              <a:t> to the lab: Propose to </a:t>
            </a:r>
            <a:r>
              <a:rPr lang="it-IT" dirty="0" err="1"/>
              <a:t>know</a:t>
            </a:r>
            <a:r>
              <a:rPr lang="it-IT" dirty="0"/>
              <a:t> the </a:t>
            </a:r>
            <a:r>
              <a:rPr lang="it-IT" dirty="0" err="1"/>
              <a:t>dates</a:t>
            </a:r>
            <a:r>
              <a:rPr lang="it-IT" dirty="0"/>
              <a:t> </a:t>
            </a:r>
            <a:r>
              <a:rPr lang="it-IT" dirty="0" err="1"/>
              <a:t>which</a:t>
            </a:r>
            <a:r>
              <a:rPr lang="it-IT" dirty="0"/>
              <a:t> </a:t>
            </a:r>
            <a:r>
              <a:rPr lang="it-IT" dirty="0" err="1"/>
              <a:t>will</a:t>
            </a:r>
            <a:r>
              <a:rPr lang="it-IT" dirty="0"/>
              <a:t> be </a:t>
            </a:r>
            <a:r>
              <a:rPr lang="it-IT" dirty="0" err="1"/>
              <a:t>allotted</a:t>
            </a:r>
            <a:r>
              <a:rPr lang="it-IT" dirty="0"/>
              <a:t> for </a:t>
            </a:r>
            <a:r>
              <a:rPr lang="it-IT" dirty="0" err="1"/>
              <a:t>our</a:t>
            </a:r>
            <a:r>
              <a:rPr lang="it-IT" dirty="0"/>
              <a:t> test and </a:t>
            </a:r>
            <a:r>
              <a:rPr lang="it-IT" dirty="0" err="1"/>
              <a:t>plan</a:t>
            </a:r>
            <a:r>
              <a:rPr lang="it-IT" dirty="0"/>
              <a:t> a trip a </a:t>
            </a:r>
            <a:r>
              <a:rPr lang="it-IT" dirty="0" err="1"/>
              <a:t>couple</a:t>
            </a:r>
            <a:r>
              <a:rPr lang="it-IT" dirty="0"/>
              <a:t> of weeks </a:t>
            </a:r>
            <a:r>
              <a:rPr lang="it-IT" dirty="0" err="1"/>
              <a:t>before</a:t>
            </a:r>
            <a:r>
              <a:rPr lang="it-IT" dirty="0"/>
              <a:t> </a:t>
            </a:r>
          </a:p>
          <a:p>
            <a:pPr marL="914400" lvl="2" indent="0">
              <a:buNone/>
            </a:pPr>
            <a:endParaRPr lang="it-IT" dirty="0"/>
          </a:p>
          <a:p>
            <a:pPr marL="914400" lvl="2" indent="0">
              <a:buNone/>
            </a:pPr>
            <a:r>
              <a:rPr lang="it-IT" dirty="0"/>
              <a:t>		</a:t>
            </a:r>
          </a:p>
          <a:p>
            <a:pPr marL="914400" lvl="2" indent="0">
              <a:buNone/>
            </a:pPr>
            <a:endParaRPr lang="it-IT" dirty="0"/>
          </a:p>
          <a:p>
            <a:pPr lvl="1"/>
            <a:endParaRPr lang="it-IT" dirty="0"/>
          </a:p>
          <a:p>
            <a:endParaRPr lang="it-IT" dirty="0"/>
          </a:p>
        </p:txBody>
      </p:sp>
      <p:sp>
        <p:nvSpPr>
          <p:cNvPr id="4" name="Slide Number Placeholder 3">
            <a:extLst>
              <a:ext uri="{FF2B5EF4-FFF2-40B4-BE49-F238E27FC236}">
                <a16:creationId xmlns:a16="http://schemas.microsoft.com/office/drawing/2014/main" id="{1B2EB5C0-B7E6-4F4B-A672-667FF2DDAA5D}"/>
              </a:ext>
            </a:extLst>
          </p:cNvPr>
          <p:cNvSpPr>
            <a:spLocks noGrp="1"/>
          </p:cNvSpPr>
          <p:nvPr>
            <p:ph type="sldNum" sz="quarter" idx="12"/>
          </p:nvPr>
        </p:nvSpPr>
        <p:spPr/>
        <p:txBody>
          <a:bodyPr/>
          <a:lstStyle/>
          <a:p>
            <a:fld id="{14B42ABB-72DD-7540-BBF7-C14A5FE90D19}" type="slidenum">
              <a:rPr lang="it-IT" smtClean="0"/>
              <a:t>6</a:t>
            </a:fld>
            <a:endParaRPr lang="it-IT"/>
          </a:p>
        </p:txBody>
      </p:sp>
    </p:spTree>
    <p:extLst>
      <p:ext uri="{BB962C8B-B14F-4D97-AF65-F5344CB8AC3E}">
        <p14:creationId xmlns:p14="http://schemas.microsoft.com/office/powerpoint/2010/main" val="2757037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EB448-11A5-B34F-951F-65388CAAC859}"/>
              </a:ext>
            </a:extLst>
          </p:cNvPr>
          <p:cNvSpPr>
            <a:spLocks noGrp="1"/>
          </p:cNvSpPr>
          <p:nvPr>
            <p:ph type="title"/>
          </p:nvPr>
        </p:nvSpPr>
        <p:spPr/>
        <p:txBody>
          <a:bodyPr/>
          <a:lstStyle/>
          <a:p>
            <a:r>
              <a:rPr lang="it-IT" dirty="0" err="1"/>
              <a:t>Today’s</a:t>
            </a:r>
            <a:r>
              <a:rPr lang="it-IT" dirty="0"/>
              <a:t> meeting</a:t>
            </a:r>
          </a:p>
        </p:txBody>
      </p:sp>
      <p:sp>
        <p:nvSpPr>
          <p:cNvPr id="3" name="Content Placeholder 2">
            <a:extLst>
              <a:ext uri="{FF2B5EF4-FFF2-40B4-BE49-F238E27FC236}">
                <a16:creationId xmlns:a16="http://schemas.microsoft.com/office/drawing/2014/main" id="{0E079BDF-6804-BF47-B56F-01B3F573AA91}"/>
              </a:ext>
            </a:extLst>
          </p:cNvPr>
          <p:cNvSpPr>
            <a:spLocks noGrp="1"/>
          </p:cNvSpPr>
          <p:nvPr>
            <p:ph idx="1"/>
          </p:nvPr>
        </p:nvSpPr>
        <p:spPr/>
        <p:txBody>
          <a:bodyPr/>
          <a:lstStyle/>
          <a:p>
            <a:r>
              <a:rPr lang="it-IT" dirty="0"/>
              <a:t>Reports </a:t>
            </a:r>
            <a:r>
              <a:rPr lang="it-IT" dirty="0" err="1"/>
              <a:t>about</a:t>
            </a:r>
            <a:r>
              <a:rPr lang="it-IT" dirty="0"/>
              <a:t> the lab </a:t>
            </a:r>
            <a:r>
              <a:rPr lang="it-IT" dirty="0" err="1"/>
              <a:t>tests</a:t>
            </a:r>
            <a:r>
              <a:rPr lang="it-IT" dirty="0"/>
              <a:t> (Padova, Tomsk)</a:t>
            </a:r>
          </a:p>
          <a:p>
            <a:r>
              <a:rPr lang="it-IT" dirty="0"/>
              <a:t>Reports </a:t>
            </a:r>
            <a:r>
              <a:rPr lang="it-IT" dirty="0" err="1"/>
              <a:t>about</a:t>
            </a:r>
            <a:r>
              <a:rPr lang="it-IT" dirty="0"/>
              <a:t> MC </a:t>
            </a:r>
            <a:r>
              <a:rPr lang="it-IT" dirty="0" err="1"/>
              <a:t>simulation</a:t>
            </a:r>
            <a:r>
              <a:rPr lang="it-IT" dirty="0"/>
              <a:t> (performances, </a:t>
            </a:r>
            <a:r>
              <a:rPr lang="it-IT" dirty="0" err="1"/>
              <a:t>digitization</a:t>
            </a:r>
            <a:r>
              <a:rPr lang="it-IT" dirty="0"/>
              <a:t>): Belfast, Padova</a:t>
            </a:r>
          </a:p>
        </p:txBody>
      </p:sp>
      <p:sp>
        <p:nvSpPr>
          <p:cNvPr id="4" name="Slide Number Placeholder 3">
            <a:extLst>
              <a:ext uri="{FF2B5EF4-FFF2-40B4-BE49-F238E27FC236}">
                <a16:creationId xmlns:a16="http://schemas.microsoft.com/office/drawing/2014/main" id="{D7EDE8C6-A8D6-0F48-9A8A-63D40BCA63DB}"/>
              </a:ext>
            </a:extLst>
          </p:cNvPr>
          <p:cNvSpPr>
            <a:spLocks noGrp="1"/>
          </p:cNvSpPr>
          <p:nvPr>
            <p:ph type="sldNum" sz="quarter" idx="12"/>
          </p:nvPr>
        </p:nvSpPr>
        <p:spPr/>
        <p:txBody>
          <a:bodyPr/>
          <a:lstStyle/>
          <a:p>
            <a:fld id="{14B42ABB-72DD-7540-BBF7-C14A5FE90D19}" type="slidenum">
              <a:rPr lang="it-IT" smtClean="0"/>
              <a:t>7</a:t>
            </a:fld>
            <a:endParaRPr lang="it-IT"/>
          </a:p>
        </p:txBody>
      </p:sp>
    </p:spTree>
    <p:extLst>
      <p:ext uri="{BB962C8B-B14F-4D97-AF65-F5344CB8AC3E}">
        <p14:creationId xmlns:p14="http://schemas.microsoft.com/office/powerpoint/2010/main" val="1898983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7F943-FC8E-0A4E-8093-D7231ADE9FEB}"/>
              </a:ext>
            </a:extLst>
          </p:cNvPr>
          <p:cNvSpPr>
            <a:spLocks noGrp="1"/>
          </p:cNvSpPr>
          <p:nvPr>
            <p:ph type="title"/>
          </p:nvPr>
        </p:nvSpPr>
        <p:spPr/>
        <p:txBody>
          <a:bodyPr/>
          <a:lstStyle/>
          <a:p>
            <a:r>
              <a:rPr lang="it-IT" dirty="0"/>
              <a:t>Backup</a:t>
            </a:r>
          </a:p>
        </p:txBody>
      </p:sp>
      <p:sp>
        <p:nvSpPr>
          <p:cNvPr id="3" name="Content Placeholder 2">
            <a:extLst>
              <a:ext uri="{FF2B5EF4-FFF2-40B4-BE49-F238E27FC236}">
                <a16:creationId xmlns:a16="http://schemas.microsoft.com/office/drawing/2014/main" id="{30D495EF-FD8A-9A45-8541-2896F254DCF9}"/>
              </a:ext>
            </a:extLst>
          </p:cNvPr>
          <p:cNvSpPr>
            <a:spLocks noGrp="1"/>
          </p:cNvSpPr>
          <p:nvPr>
            <p:ph idx="1"/>
          </p:nvPr>
        </p:nvSpPr>
        <p:spPr/>
        <p:txBody>
          <a:bodyPr/>
          <a:lstStyle/>
          <a:p>
            <a:endParaRPr lang="it-IT" dirty="0"/>
          </a:p>
        </p:txBody>
      </p:sp>
      <p:sp>
        <p:nvSpPr>
          <p:cNvPr id="4" name="Slide Number Placeholder 3">
            <a:extLst>
              <a:ext uri="{FF2B5EF4-FFF2-40B4-BE49-F238E27FC236}">
                <a16:creationId xmlns:a16="http://schemas.microsoft.com/office/drawing/2014/main" id="{A9F90D1D-339A-EA4D-BED9-996937FF3221}"/>
              </a:ext>
            </a:extLst>
          </p:cNvPr>
          <p:cNvSpPr>
            <a:spLocks noGrp="1"/>
          </p:cNvSpPr>
          <p:nvPr>
            <p:ph type="sldNum" sz="quarter" idx="12"/>
          </p:nvPr>
        </p:nvSpPr>
        <p:spPr/>
        <p:txBody>
          <a:bodyPr/>
          <a:lstStyle/>
          <a:p>
            <a:fld id="{14B42ABB-72DD-7540-BBF7-C14A5FE90D19}" type="slidenum">
              <a:rPr lang="it-IT" smtClean="0"/>
              <a:t>8</a:t>
            </a:fld>
            <a:endParaRPr lang="it-IT"/>
          </a:p>
        </p:txBody>
      </p:sp>
    </p:spTree>
    <p:extLst>
      <p:ext uri="{BB962C8B-B14F-4D97-AF65-F5344CB8AC3E}">
        <p14:creationId xmlns:p14="http://schemas.microsoft.com/office/powerpoint/2010/main" val="1506622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855E8-22EE-0C44-A1EA-21A334108CF1}"/>
              </a:ext>
            </a:extLst>
          </p:cNvPr>
          <p:cNvSpPr>
            <a:spLocks noGrp="1"/>
          </p:cNvSpPr>
          <p:nvPr>
            <p:ph type="title"/>
          </p:nvPr>
        </p:nvSpPr>
        <p:spPr/>
        <p:txBody>
          <a:bodyPr/>
          <a:lstStyle/>
          <a:p>
            <a:r>
              <a:rPr lang="it-IT" dirty="0"/>
              <a:t>GBP </a:t>
            </a:r>
            <a:r>
              <a:rPr lang="it-IT" dirty="0" err="1"/>
              <a:t>measurement</a:t>
            </a:r>
            <a:r>
              <a:rPr lang="it-IT" dirty="0"/>
              <a:t> </a:t>
            </a:r>
            <a:r>
              <a:rPr lang="it-IT" dirty="0" err="1"/>
              <a:t>principles</a:t>
            </a:r>
            <a:endParaRPr lang="it-IT" dirty="0"/>
          </a:p>
        </p:txBody>
      </p:sp>
      <p:sp>
        <p:nvSpPr>
          <p:cNvPr id="3" name="Content Placeholder 2">
            <a:extLst>
              <a:ext uri="{FF2B5EF4-FFF2-40B4-BE49-F238E27FC236}">
                <a16:creationId xmlns:a16="http://schemas.microsoft.com/office/drawing/2014/main" id="{B9511003-8866-3E45-B2F2-19381F7397CE}"/>
              </a:ext>
            </a:extLst>
          </p:cNvPr>
          <p:cNvSpPr>
            <a:spLocks noGrp="1"/>
          </p:cNvSpPr>
          <p:nvPr>
            <p:ph idx="1"/>
          </p:nvPr>
        </p:nvSpPr>
        <p:spPr>
          <a:xfrm>
            <a:off x="259658" y="1836642"/>
            <a:ext cx="7204113" cy="4351338"/>
          </a:xfrm>
        </p:spPr>
        <p:txBody>
          <a:bodyPr>
            <a:normAutofit lnSpcReduction="10000"/>
          </a:bodyPr>
          <a:lstStyle/>
          <a:p>
            <a:r>
              <a:rPr lang="it-IT" dirty="0"/>
              <a:t>GBP can </a:t>
            </a:r>
            <a:r>
              <a:rPr lang="it-IT" dirty="0" err="1"/>
              <a:t>measure</a:t>
            </a:r>
            <a:r>
              <a:rPr lang="it-IT" dirty="0"/>
              <a:t> X and Y </a:t>
            </a:r>
            <a:r>
              <a:rPr lang="it-IT" dirty="0" err="1"/>
              <a:t>distributions</a:t>
            </a:r>
            <a:r>
              <a:rPr lang="it-IT" dirty="0"/>
              <a:t> </a:t>
            </a:r>
            <a:r>
              <a:rPr lang="it-IT" dirty="0" err="1"/>
              <a:t>precisely</a:t>
            </a:r>
            <a:r>
              <a:rPr lang="it-IT" dirty="0"/>
              <a:t> (SA MC sample: </a:t>
            </a:r>
            <a:r>
              <a:rPr lang="it-IT" dirty="0" err="1"/>
              <a:t>N</a:t>
            </a:r>
            <a:r>
              <a:rPr lang="it-IT" dirty="0" err="1">
                <a:latin typeface="Symbol" pitchFamily="2" charset="2"/>
              </a:rPr>
              <a:t>g</a:t>
            </a:r>
            <a:r>
              <a:rPr lang="it-IT" dirty="0"/>
              <a:t> ~ 10</a:t>
            </a:r>
            <a:r>
              <a:rPr lang="it-IT" baseline="30000" dirty="0"/>
              <a:t>7</a:t>
            </a:r>
            <a:r>
              <a:rPr lang="it-IT" dirty="0"/>
              <a:t>,exp.  ~10</a:t>
            </a:r>
            <a:r>
              <a:rPr lang="it-IT" baseline="30000" dirty="0"/>
              <a:t>9</a:t>
            </a:r>
            <a:r>
              <a:rPr lang="it-IT" dirty="0"/>
              <a:t> )</a:t>
            </a:r>
          </a:p>
          <a:p>
            <a:pPr lvl="1"/>
            <a:r>
              <a:rPr lang="it-IT" dirty="0" err="1"/>
              <a:t>Amplitude</a:t>
            </a:r>
            <a:r>
              <a:rPr lang="it-IT" dirty="0"/>
              <a:t> (A): ~1%</a:t>
            </a:r>
          </a:p>
          <a:p>
            <a:pPr lvl="1"/>
            <a:r>
              <a:rPr lang="it-IT" dirty="0" err="1"/>
              <a:t>Mean</a:t>
            </a:r>
            <a:r>
              <a:rPr lang="it-IT" dirty="0"/>
              <a:t> (M): ~3 </a:t>
            </a:r>
            <a:r>
              <a:rPr lang="it-IT" dirty="0">
                <a:latin typeface="Symbol" pitchFamily="2" charset="2"/>
              </a:rPr>
              <a:t>m</a:t>
            </a:r>
            <a:r>
              <a:rPr lang="it-IT" dirty="0"/>
              <a:t>m</a:t>
            </a:r>
          </a:p>
          <a:p>
            <a:pPr lvl="1"/>
            <a:r>
              <a:rPr lang="it-IT" dirty="0"/>
              <a:t>Sigma (</a:t>
            </a:r>
            <a:r>
              <a:rPr lang="it-IT" dirty="0" err="1">
                <a:latin typeface="Symbol" pitchFamily="2" charset="2"/>
              </a:rPr>
              <a:t>s</a:t>
            </a:r>
            <a:r>
              <a:rPr lang="it-IT" dirty="0"/>
              <a:t>): ~3 </a:t>
            </a:r>
            <a:r>
              <a:rPr lang="it-IT" dirty="0">
                <a:latin typeface="Symbol" pitchFamily="2" charset="2"/>
              </a:rPr>
              <a:t>m</a:t>
            </a:r>
            <a:r>
              <a:rPr lang="it-IT" dirty="0"/>
              <a:t>m</a:t>
            </a:r>
          </a:p>
          <a:p>
            <a:pPr lvl="1"/>
            <a:endParaRPr lang="it-IT" dirty="0"/>
          </a:p>
          <a:p>
            <a:r>
              <a:rPr lang="it-IT" dirty="0"/>
              <a:t>(</a:t>
            </a:r>
            <a:r>
              <a:rPr lang="it-IT" dirty="0" err="1"/>
              <a:t>Still</a:t>
            </a:r>
            <a:r>
              <a:rPr lang="it-IT" dirty="0"/>
              <a:t>) </a:t>
            </a:r>
            <a:r>
              <a:rPr lang="it-IT" dirty="0" err="1"/>
              <a:t>unknown</a:t>
            </a:r>
            <a:r>
              <a:rPr lang="it-IT" dirty="0"/>
              <a:t> </a:t>
            </a:r>
            <a:r>
              <a:rPr lang="it-IT" dirty="0" err="1"/>
              <a:t>systematics</a:t>
            </a:r>
            <a:r>
              <a:rPr lang="it-IT" dirty="0"/>
              <a:t> </a:t>
            </a:r>
            <a:r>
              <a:rPr lang="it-IT" dirty="0" err="1"/>
              <a:t>sources</a:t>
            </a:r>
            <a:endParaRPr lang="it-IT" dirty="0"/>
          </a:p>
          <a:p>
            <a:pPr lvl="1"/>
            <a:r>
              <a:rPr lang="it-IT" dirty="0"/>
              <a:t>CCE</a:t>
            </a:r>
          </a:p>
          <a:p>
            <a:pPr lvl="2"/>
            <a:r>
              <a:rPr lang="it-IT" dirty="0" err="1"/>
              <a:t>Digitization</a:t>
            </a:r>
            <a:r>
              <a:rPr lang="it-IT" dirty="0"/>
              <a:t> must be </a:t>
            </a:r>
            <a:r>
              <a:rPr lang="it-IT" dirty="0" err="1"/>
              <a:t>implemented</a:t>
            </a:r>
            <a:r>
              <a:rPr lang="it-IT" dirty="0"/>
              <a:t> in MC</a:t>
            </a:r>
          </a:p>
          <a:p>
            <a:pPr lvl="2"/>
            <a:r>
              <a:rPr lang="it-IT" dirty="0"/>
              <a:t>CCE must be </a:t>
            </a:r>
            <a:r>
              <a:rPr lang="it-IT" dirty="0" err="1"/>
              <a:t>studied</a:t>
            </a:r>
            <a:r>
              <a:rPr lang="it-IT" dirty="0"/>
              <a:t> </a:t>
            </a:r>
            <a:r>
              <a:rPr lang="it-IT" dirty="0" err="1"/>
              <a:t>as</a:t>
            </a:r>
            <a:r>
              <a:rPr lang="it-IT" dirty="0"/>
              <a:t> a </a:t>
            </a:r>
            <a:r>
              <a:rPr lang="it-IT" dirty="0" err="1"/>
              <a:t>function</a:t>
            </a:r>
            <a:r>
              <a:rPr lang="it-IT" dirty="0"/>
              <a:t> of the dose</a:t>
            </a:r>
          </a:p>
          <a:p>
            <a:pPr lvl="1"/>
            <a:r>
              <a:rPr lang="it-IT" dirty="0"/>
              <a:t>Electronic </a:t>
            </a:r>
            <a:r>
              <a:rPr lang="it-IT" dirty="0" err="1"/>
              <a:t>noise</a:t>
            </a:r>
            <a:r>
              <a:rPr lang="it-IT" dirty="0"/>
              <a:t> (</a:t>
            </a:r>
            <a:r>
              <a:rPr lang="it-IT" dirty="0" err="1"/>
              <a:t>probably</a:t>
            </a:r>
            <a:r>
              <a:rPr lang="it-IT" dirty="0"/>
              <a:t> </a:t>
            </a:r>
            <a:r>
              <a:rPr lang="it-IT" dirty="0" err="1"/>
              <a:t>negligible</a:t>
            </a:r>
            <a:r>
              <a:rPr lang="it-IT" dirty="0"/>
              <a:t>)</a:t>
            </a:r>
          </a:p>
        </p:txBody>
      </p:sp>
      <p:sp>
        <p:nvSpPr>
          <p:cNvPr id="4" name="Slide Number Placeholder 3">
            <a:extLst>
              <a:ext uri="{FF2B5EF4-FFF2-40B4-BE49-F238E27FC236}">
                <a16:creationId xmlns:a16="http://schemas.microsoft.com/office/drawing/2014/main" id="{16277B38-2E13-954A-A40E-45C687B0157D}"/>
              </a:ext>
            </a:extLst>
          </p:cNvPr>
          <p:cNvSpPr>
            <a:spLocks noGrp="1"/>
          </p:cNvSpPr>
          <p:nvPr>
            <p:ph type="sldNum" sz="quarter" idx="12"/>
          </p:nvPr>
        </p:nvSpPr>
        <p:spPr/>
        <p:txBody>
          <a:bodyPr/>
          <a:lstStyle/>
          <a:p>
            <a:fld id="{14B42ABB-72DD-7540-BBF7-C14A5FE90D19}" type="slidenum">
              <a:rPr lang="it-IT" smtClean="0"/>
              <a:t>9</a:t>
            </a:fld>
            <a:endParaRPr lang="it-IT"/>
          </a:p>
        </p:txBody>
      </p:sp>
      <p:pic>
        <p:nvPicPr>
          <p:cNvPr id="5" name="Picture 4">
            <a:extLst>
              <a:ext uri="{FF2B5EF4-FFF2-40B4-BE49-F238E27FC236}">
                <a16:creationId xmlns:a16="http://schemas.microsoft.com/office/drawing/2014/main" id="{C815DF86-8F26-8441-B639-AB7BD87B2044}"/>
              </a:ext>
            </a:extLst>
          </p:cNvPr>
          <p:cNvPicPr>
            <a:picLocks noChangeAspect="1"/>
          </p:cNvPicPr>
          <p:nvPr/>
        </p:nvPicPr>
        <p:blipFill rotWithShape="1">
          <a:blip r:embed="rId2"/>
          <a:srcRect r="50007"/>
          <a:stretch/>
        </p:blipFill>
        <p:spPr>
          <a:xfrm>
            <a:off x="7463771" y="1236554"/>
            <a:ext cx="4550928" cy="3203243"/>
          </a:xfrm>
          <a:prstGeom prst="rect">
            <a:avLst/>
          </a:prstGeom>
        </p:spPr>
      </p:pic>
    </p:spTree>
    <p:extLst>
      <p:ext uri="{BB962C8B-B14F-4D97-AF65-F5344CB8AC3E}">
        <p14:creationId xmlns:p14="http://schemas.microsoft.com/office/powerpoint/2010/main" val="11660105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03235DB3-F76A-6049-81DC-E7110AD1706C}" vid="{1133CD7A-1F1E-5D4F-B14E-FCF90A28460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34447</TotalTime>
  <Words>4501</Words>
  <Application>Microsoft Macintosh PowerPoint</Application>
  <PresentationFormat>Widescreen</PresentationFormat>
  <Paragraphs>477</Paragraphs>
  <Slides>51</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51</vt:i4>
      </vt:variant>
    </vt:vector>
  </HeadingPairs>
  <TitlesOfParts>
    <vt:vector size="62" baseType="lpstr">
      <vt:lpstr>-webkit-standard</vt:lpstr>
      <vt:lpstr>Arial</vt:lpstr>
      <vt:lpstr>Calibri</vt:lpstr>
      <vt:lpstr>Calibri Light</vt:lpstr>
      <vt:lpstr>Cambria Math</vt:lpstr>
      <vt:lpstr>Helvetica</vt:lpstr>
      <vt:lpstr>Symbol</vt:lpstr>
      <vt:lpstr>Tahoma</vt:lpstr>
      <vt:lpstr>Times New Roman</vt:lpstr>
      <vt:lpstr>Office Theme</vt:lpstr>
      <vt:lpstr>1_Office Theme</vt:lpstr>
      <vt:lpstr>GBP Report</vt:lpstr>
      <vt:lpstr>PowerPoint Presentation</vt:lpstr>
      <vt:lpstr>News on TN 1</vt:lpstr>
      <vt:lpstr>News on TN 2</vt:lpstr>
      <vt:lpstr>TN 3: Open points</vt:lpstr>
      <vt:lpstr>Test beam request</vt:lpstr>
      <vt:lpstr>Today’s meeting</vt:lpstr>
      <vt:lpstr>Backup</vt:lpstr>
      <vt:lpstr>GBP measurement principles</vt:lpstr>
      <vt:lpstr>Info for LUXE – Stability monitor  (relative measurements)</vt:lpstr>
      <vt:lpstr>Info for LUXE – x measurement (absolute measurement)</vt:lpstr>
      <vt:lpstr>Info for LUXE – x measurement (absolute measurement)</vt:lpstr>
      <vt:lpstr>GBP Detector calibration</vt:lpstr>
      <vt:lpstr>Test beam request</vt:lpstr>
      <vt:lpstr>Other news</vt:lpstr>
      <vt:lpstr>GBP collaboration tasks</vt:lpstr>
      <vt:lpstr>Q/A</vt:lpstr>
      <vt:lpstr>Technical Note Status</vt:lpstr>
      <vt:lpstr>LUXE Gamma Beam Profiler test beam requirements</vt:lpstr>
      <vt:lpstr>Beam conditions</vt:lpstr>
      <vt:lpstr>Input from the ELBE (Daniel Bemmerer)</vt:lpstr>
      <vt:lpstr>PowerPoint Presentation</vt:lpstr>
      <vt:lpstr>Status of support PCB production</vt:lpstr>
      <vt:lpstr>Status of support PCB production</vt:lpstr>
      <vt:lpstr>Readout electronics</vt:lpstr>
      <vt:lpstr>Readout system</vt:lpstr>
      <vt:lpstr>Important news</vt:lpstr>
      <vt:lpstr>HV System</vt:lpstr>
      <vt:lpstr>Very low-noise electronics to test sapphire</vt:lpstr>
      <vt:lpstr>Measurements on wafers started in Padova</vt:lpstr>
      <vt:lpstr>Thickness measurements</vt:lpstr>
      <vt:lpstr>First design of the precision movement support </vt:lpstr>
      <vt:lpstr>Status of the Test Beam Requests</vt:lpstr>
      <vt:lpstr>PowerPoint Presentation</vt:lpstr>
      <vt:lpstr>PowerPoint Presentation</vt:lpstr>
      <vt:lpstr>PowerPoint Presentation</vt:lpstr>
      <vt:lpstr>GBP collaboration tasks</vt:lpstr>
      <vt:lpstr>Timeline for the technical note</vt:lpstr>
      <vt:lpstr>PowerPoint Presentation</vt:lpstr>
      <vt:lpstr>The maximum dose absorbed by a material</vt:lpstr>
      <vt:lpstr>Maximum GBP dose in LUXE</vt:lpstr>
      <vt:lpstr>Total dose in a test beam </vt:lpstr>
      <vt:lpstr>Frascati</vt:lpstr>
      <vt:lpstr>HZDR (Helmoltz Zentrum Dresden Rossendorf)</vt:lpstr>
      <vt:lpstr>Detector current vs beam current at ELBE</vt:lpstr>
      <vt:lpstr>Test structures on sapphire wafer (tbd)</vt:lpstr>
      <vt:lpstr>Test Beam plans (2022 and beyond)</vt:lpstr>
      <vt:lpstr>First comments about readout PCB</vt:lpstr>
      <vt:lpstr>Repository for documents</vt:lpstr>
      <vt:lpstr>Sergej Schuwalow</vt:lpstr>
      <vt:lpstr>Sergej Schuwalow - II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Marco Bruschi</dc:creator>
  <cp:lastModifiedBy>Marco Bruschi</cp:lastModifiedBy>
  <cp:revision>68</cp:revision>
  <dcterms:created xsi:type="dcterms:W3CDTF">2021-07-11T03:18:27Z</dcterms:created>
  <dcterms:modified xsi:type="dcterms:W3CDTF">2021-10-27T17:28:33Z</dcterms:modified>
</cp:coreProperties>
</file>