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83" r:id="rId2"/>
  </p:sldMasterIdLst>
  <p:notesMasterIdLst>
    <p:notesMasterId r:id="rId43"/>
  </p:notesMasterIdLst>
  <p:handoutMasterIdLst>
    <p:handoutMasterId r:id="rId44"/>
  </p:handoutMasterIdLst>
  <p:sldIdLst>
    <p:sldId id="267" r:id="rId3"/>
    <p:sldId id="266" r:id="rId4"/>
    <p:sldId id="379" r:id="rId5"/>
    <p:sldId id="309" r:id="rId6"/>
    <p:sldId id="399" r:id="rId7"/>
    <p:sldId id="406" r:id="rId8"/>
    <p:sldId id="400" r:id="rId9"/>
    <p:sldId id="405" r:id="rId10"/>
    <p:sldId id="403" r:id="rId11"/>
    <p:sldId id="313" r:id="rId12"/>
    <p:sldId id="316" r:id="rId13"/>
    <p:sldId id="317" r:id="rId14"/>
    <p:sldId id="402" r:id="rId15"/>
    <p:sldId id="277" r:id="rId16"/>
    <p:sldId id="418" r:id="rId17"/>
    <p:sldId id="319" r:id="rId18"/>
    <p:sldId id="290" r:id="rId19"/>
    <p:sldId id="327" r:id="rId20"/>
    <p:sldId id="321" r:id="rId21"/>
    <p:sldId id="322" r:id="rId22"/>
    <p:sldId id="312" r:id="rId23"/>
    <p:sldId id="329" r:id="rId24"/>
    <p:sldId id="263" r:id="rId25"/>
    <p:sldId id="328" r:id="rId26"/>
    <p:sldId id="270" r:id="rId27"/>
    <p:sldId id="331" r:id="rId28"/>
    <p:sldId id="279" r:id="rId29"/>
    <p:sldId id="332" r:id="rId30"/>
    <p:sldId id="330" r:id="rId31"/>
    <p:sldId id="276" r:id="rId32"/>
    <p:sldId id="410" r:id="rId33"/>
    <p:sldId id="411" r:id="rId34"/>
    <p:sldId id="412" r:id="rId35"/>
    <p:sldId id="416" r:id="rId36"/>
    <p:sldId id="413" r:id="rId37"/>
    <p:sldId id="408" r:id="rId38"/>
    <p:sldId id="324" r:id="rId39"/>
    <p:sldId id="415" r:id="rId40"/>
    <p:sldId id="409" r:id="rId41"/>
    <p:sldId id="41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D34418D9-501D-4EAE-AAAD-3E24BF2BBD0F}">
          <p14:sldIdLst>
            <p14:sldId id="267"/>
            <p14:sldId id="266"/>
          </p14:sldIdLst>
        </p14:section>
        <p14:section name="Introduction" id="{6FE605D5-6878-4ED3-A801-4078BBD37195}">
          <p14:sldIdLst>
            <p14:sldId id="379"/>
            <p14:sldId id="309"/>
            <p14:sldId id="399"/>
          </p14:sldIdLst>
        </p14:section>
        <p14:section name="Scope&amp;Goals" id="{485EF754-03AF-490F-9288-7A3CA8CC8C49}">
          <p14:sldIdLst>
            <p14:sldId id="406"/>
            <p14:sldId id="400"/>
            <p14:sldId id="405"/>
            <p14:sldId id="403"/>
            <p14:sldId id="313"/>
            <p14:sldId id="316"/>
            <p14:sldId id="317"/>
            <p14:sldId id="402"/>
          </p14:sldIdLst>
        </p14:section>
        <p14:section name="Virtual XFEL" id="{36DCA40A-3429-4E07-92D1-FC0CC4C5EF1B}">
          <p14:sldIdLst>
            <p14:sldId id="277"/>
            <p14:sldId id="418"/>
            <p14:sldId id="319"/>
            <p14:sldId id="290"/>
            <p14:sldId id="327"/>
            <p14:sldId id="321"/>
            <p14:sldId id="322"/>
            <p14:sldId id="312"/>
            <p14:sldId id="329"/>
            <p14:sldId id="263"/>
            <p14:sldId id="328"/>
            <p14:sldId id="270"/>
            <p14:sldId id="331"/>
            <p14:sldId id="279"/>
            <p14:sldId id="332"/>
            <p14:sldId id="330"/>
            <p14:sldId id="276"/>
            <p14:sldId id="410"/>
            <p14:sldId id="411"/>
            <p14:sldId id="412"/>
            <p14:sldId id="416"/>
            <p14:sldId id="413"/>
            <p14:sldId id="408"/>
            <p14:sldId id="324"/>
            <p14:sldId id="415"/>
            <p14:sldId id="409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1E1E"/>
    <a:srgbClr val="FCE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82" autoAdjust="0"/>
    <p:restoredTop sz="94673" autoAdjust="0"/>
  </p:normalViewPr>
  <p:slideViewPr>
    <p:cSldViewPr showGuides="1">
      <p:cViewPr varScale="1">
        <p:scale>
          <a:sx n="118" d="100"/>
          <a:sy n="118" d="100"/>
        </p:scale>
        <p:origin x="232" y="480"/>
      </p:cViewPr>
      <p:guideLst>
        <p:guide orient="horz" pos="913"/>
        <p:guide pos="257"/>
      </p:guideLst>
    </p:cSldViewPr>
  </p:slideViewPr>
  <p:outlineViewPr>
    <p:cViewPr>
      <p:scale>
        <a:sx n="33" d="100"/>
        <a:sy n="33" d="100"/>
      </p:scale>
      <p:origin x="0" y="-71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30.11.21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30.11.21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5255-5329-45F9-87F3-A2F9FB4734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5255-5329-45F9-87F3-A2F9FB4734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355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5255-5329-45F9-87F3-A2F9FB4734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88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/>
              <a:t>	Deutsches </a:t>
            </a:r>
          </a:p>
          <a:p>
            <a:pPr>
              <a:lnSpc>
                <a:spcPct val="120000"/>
              </a:lnSpc>
            </a:pPr>
            <a:r>
              <a:rPr lang="de-DE"/>
              <a:t>Elektronen-Synchrotron</a:t>
            </a:r>
          </a:p>
          <a:p>
            <a:pPr>
              <a:lnSpc>
                <a:spcPct val="120000"/>
              </a:lnSpc>
            </a:pPr>
            <a:endParaRPr lang="de-DE"/>
          </a:p>
          <a:p>
            <a:pPr>
              <a:lnSpc>
                <a:spcPct val="120000"/>
              </a:lnSpc>
            </a:pPr>
            <a:r>
              <a:rPr lang="de-DE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24840" y="1199200"/>
            <a:ext cx="5295899" cy="4721540"/>
          </a:xfrm>
        </p:spPr>
        <p:txBody>
          <a:bodyPr/>
          <a:lstStyle>
            <a:lvl1pPr marL="266700" indent="-266700">
              <a:defRPr sz="1600"/>
            </a:lvl1pPr>
            <a:lvl2pPr marL="542925" indent="-276225">
              <a:defRPr sz="1600"/>
            </a:lvl2pPr>
            <a:lvl3pPr marL="809625" indent="-266700">
              <a:defRPr sz="1600"/>
            </a:lvl3pPr>
            <a:lvl4pPr marL="990600" indent="-180975">
              <a:defRPr sz="1600"/>
            </a:lvl4pPr>
            <a:lvl5pPr marL="11620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387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491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99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1201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7184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267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945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531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815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298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8209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2711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25407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8615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5032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3949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018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High-Level Controls for DESY's Facilities | Lars Fröhlich &amp; Raimund Kammering 2021-11-30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2897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402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82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High-Level Controls for DESY's Facilities | Lars Fröhlich &amp; Raimund Kammering 2021-11-30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High-Level Controls for DESY's Facilities | Lars Fröhlich &amp; Raimund Kammering 2021-11-30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0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cs-gitlab.desy.de/doocs/doocs-high-level-support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nature.com/articles/s41598-021-82473-0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esrf.fr/home/UsersAndScience/Publications/Highlights/highlights-2016/ET/ET03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de.mathworks.com/discovery/digital-twin.html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confluence.desy.de/display/HLC/Future+Sequencer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4.0/legalcod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xfel-hlc@desy.de" TargetMode="External"/><Relationship Id="rId2" Type="http://schemas.openxmlformats.org/officeDocument/2006/relationships/hyperlink" Target="https://confluence.desy.de/display/HLC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image" Target="../media/image54.png"/><Relationship Id="rId4" Type="http://schemas.openxmlformats.org/officeDocument/2006/relationships/hyperlink" Target="https://lists.desy.de/sympa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s.desy.de/sympa/" TargetMode="External"/><Relationship Id="rId2" Type="http://schemas.openxmlformats.org/officeDocument/2006/relationships/hyperlink" Target="https://confluence.desy.de/display/HLC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onfluence.desy.de/display/PetraIV/High+Level+Controls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800"/>
              <a:t>High-Level Controls for</a:t>
            </a:r>
            <a:br>
              <a:rPr lang="en-US" sz="5800"/>
            </a:br>
            <a:r>
              <a:rPr lang="en-US" sz="5800"/>
              <a:t>DESY’s Facilities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Team • Goals • Example Projects • Virtual XFEL • Ideas on a Future Sequencer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Lars Fröhlich &amp; Raimund Kammering for the HLC team</a:t>
            </a:r>
          </a:p>
          <a:p>
            <a:r>
              <a:rPr lang="en-US"/>
              <a:t>2021-11-30</a:t>
            </a:r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Physical Parameters in the Control System</a:t>
            </a:r>
            <a:endParaRPr lang="en-US" sz="2000" i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421513-C87D-4EE3-A977-ED60F50B0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Charge feedback</a:t>
            </a:r>
          </a:p>
          <a:p>
            <a:pPr>
              <a:spcAft>
                <a:spcPts val="0"/>
              </a:spcAft>
            </a:pPr>
            <a:r>
              <a:rPr lang="en-US" sz="1600"/>
              <a:t>Specify desired bunch charge (not polarizer angle)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Orbit feedbacks</a:t>
            </a:r>
          </a:p>
          <a:p>
            <a:pPr>
              <a:spcAft>
                <a:spcPts val="0"/>
              </a:spcAft>
            </a:pPr>
            <a:r>
              <a:rPr lang="en-US" sz="1600"/>
              <a:t>Orbit control via desired beam position (not corrector strengths)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Wavelength control</a:t>
            </a:r>
          </a:p>
          <a:p>
            <a:pPr>
              <a:spcAft>
                <a:spcPts val="0"/>
              </a:spcAft>
            </a:pPr>
            <a:r>
              <a:rPr lang="en-US" sz="1600"/>
              <a:t>Set undulator gaps by photon energy or K parameter, desired taper shape (not gap sizes)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CRISP reconstruction</a:t>
            </a:r>
          </a:p>
          <a:p>
            <a:pPr>
              <a:spcAft>
                <a:spcPts val="0"/>
              </a:spcAft>
            </a:pPr>
            <a:r>
              <a:rPr lang="en-US" sz="1600"/>
              <a:t>Reconstruct bunch profile from THz spectrometer data</a:t>
            </a:r>
          </a:p>
          <a:p>
            <a:pPr>
              <a:spcAft>
                <a:spcPts val="0"/>
              </a:spcAft>
            </a:pPr>
            <a:endParaRPr lang="en-US" sz="1600"/>
          </a:p>
          <a:p>
            <a:pPr marL="0" indent="0">
              <a:buNone/>
            </a:pPr>
            <a:r>
              <a:rPr lang="en-US" sz="1600" i="1"/>
              <a:t>Still stand-alone: Emittance measurements, matching, orbit correction (Matlab/Python)</a:t>
            </a:r>
            <a:endParaRPr lang="en-US" sz="16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/>
              <a:t>Examples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396055-748E-4E6F-A141-7869736C5CC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405268"/>
            <a:ext cx="4596053" cy="3568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13FD2-11CA-4A42-A42E-1C4CCA667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39" y="3756532"/>
            <a:ext cx="5633091" cy="2661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5BC5D-6125-4406-B08E-4895E785C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248" y="1154127"/>
            <a:ext cx="3059044" cy="3933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784997-014B-4518-9D76-6872F060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405312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Automatization</a:t>
            </a:r>
            <a:endParaRPr lang="en-US" sz="2000" i="1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325FFF-8BF8-4370-9AF8-A6D07EF77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Finite State Machine (FSM) for RF stations</a:t>
            </a:r>
          </a:p>
          <a:p>
            <a:pPr>
              <a:spcAft>
                <a:spcPts val="0"/>
              </a:spcAft>
            </a:pPr>
            <a:r>
              <a:rPr lang="en-US" sz="1600"/>
              <a:t>Automatically ramp up, configure, recover stations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FSM for RF gun startup w/ frequency modulation</a:t>
            </a:r>
          </a:p>
          <a:p>
            <a:pPr>
              <a:spcAft>
                <a:spcPts val="0"/>
              </a:spcAft>
            </a:pPr>
            <a:r>
              <a:rPr lang="en-US" sz="1600"/>
              <a:t>Makes startup of gun RF reproducible, safe, and fast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Phase scans</a:t>
            </a:r>
          </a:p>
          <a:p>
            <a:pPr>
              <a:spcAft>
                <a:spcPts val="0"/>
              </a:spcAft>
            </a:pPr>
            <a:r>
              <a:rPr lang="en-US" sz="1600"/>
              <a:t>RF gun phase scan</a:t>
            </a:r>
          </a:p>
          <a:p>
            <a:pPr>
              <a:spcAft>
                <a:spcPts val="0"/>
              </a:spcAft>
            </a:pPr>
            <a:r>
              <a:rPr lang="en-US" sz="1600"/>
              <a:t>Transparent scan of L3 linac stations under energy feedback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Dump switch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Feedbacks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Sequencer procedures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i="1"/>
              <a:t>Lots of remaining pain points: First-time steering through the linac, optics and compression setup, subsystems, 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/>
              <a:t>Reducing Operator Clicks per Minute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E2E87A-F9F3-4314-A6D9-878615F2F29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8611479" y="549558"/>
            <a:ext cx="3315761" cy="3972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406427"/>
            <a:ext cx="3089687" cy="367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535716"/>
            <a:ext cx="2523658" cy="2906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126" y="2861600"/>
            <a:ext cx="2588894" cy="3573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7E28F-ADDB-49B7-90B4-AD318321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3403842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Libraries and Toolboxes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5792F7-89A2-4ADD-B0CE-87EB3990F3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Simplify the Development of High-Level Software through High-Level Abstractions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4"/>
          </p:nvPr>
        </p:nvSpPr>
        <p:spPr/>
        <p:txBody>
          <a:bodyPr numCol="1" spcCol="360000"/>
          <a:lstStyle/>
          <a:p>
            <a:pPr marL="0" indent="0">
              <a:buNone/>
            </a:pPr>
            <a:r>
              <a:rPr lang="en-US" sz="1600" b="1">
                <a:solidFill>
                  <a:schemeClr val="accent3"/>
                </a:solidFill>
              </a:rPr>
              <a:t>Matlab and Python toolboxes</a:t>
            </a:r>
          </a:p>
          <a:p>
            <a:r>
              <a:rPr lang="en-US" sz="1600"/>
              <a:t>Utility functions (block/unblock beam, list components,</a:t>
            </a:r>
            <a:br>
              <a:rPr lang="en-US" sz="1600"/>
            </a:br>
            <a:r>
              <a:rPr lang="en-US" sz="1600"/>
              <a:t>read optics parameters,</a:t>
            </a:r>
            <a:br>
              <a:rPr lang="en-US" sz="1600"/>
            </a:br>
            <a:r>
              <a:rPr lang="en-US" sz="1600"/>
              <a:t>send to logbook, …)</a:t>
            </a:r>
          </a:p>
          <a:p>
            <a:r>
              <a:rPr lang="en-US" sz="1600"/>
              <a:t>Device access classes</a:t>
            </a:r>
            <a:br>
              <a:rPr lang="en-US" sz="1600"/>
            </a:br>
            <a:r>
              <a:rPr lang="en-US" sz="1600"/>
              <a:t>(magnets, orbit, screens,</a:t>
            </a:r>
            <a:br>
              <a:rPr lang="en-US" sz="1600"/>
            </a:br>
            <a:r>
              <a:rPr lang="en-US" sz="1600"/>
              <a:t>cameras, …)</a:t>
            </a:r>
          </a:p>
          <a:p>
            <a:r>
              <a:rPr lang="en-US" sz="1600"/>
              <a:t>GUI helpers</a:t>
            </a:r>
          </a:p>
          <a:p>
            <a:r>
              <a:rPr lang="en-US" sz="1600"/>
              <a:t>…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A2B8009-22FA-47A9-B9AD-BA4A1D6A7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>
                <a:solidFill>
                  <a:schemeClr val="accent3"/>
                </a:solidFill>
              </a:rPr>
              <a:t>C++ libraries</a:t>
            </a:r>
          </a:p>
          <a:p>
            <a:r>
              <a:rPr lang="en-US" sz="1600"/>
              <a:t>HLC machine lib: Machine-independent device access for XFEL, VXFEL, FLASH, SINBAD</a:t>
            </a:r>
          </a:p>
          <a:p>
            <a:r>
              <a:rPr lang="en-US" sz="1600"/>
              <a:t>HLC numerics lib: Root finding, interpolation, Gaussian fits, …</a:t>
            </a:r>
          </a:p>
          <a:p>
            <a:r>
              <a:rPr lang="en-US" sz="1600"/>
              <a:t>HLC SQL lib: General database access and specific classes for machine component lists</a:t>
            </a:r>
          </a:p>
          <a:p>
            <a:r>
              <a:rPr lang="en-US" sz="1600"/>
              <a:t>HLC tracking lib: Fast particle tracking and handling of optical lattices; trajectory fits</a:t>
            </a:r>
          </a:p>
          <a:p>
            <a:r>
              <a:rPr lang="en-US" sz="1600"/>
              <a:t>HLC image analysis library: Fast beam profile analysis</a:t>
            </a:r>
          </a:p>
          <a:p>
            <a:r>
              <a:rPr lang="en-US" sz="1600"/>
              <a:t>…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1CEA303-5E0E-4982-AE7A-B2F105385E96}"/>
              </a:ext>
            </a:extLst>
          </p:cNvPr>
          <p:cNvPicPr>
            <a:picLocks noGrp="1" noChangeAspect="1" noChangeArrowheads="1"/>
          </p:cNvPicPr>
          <p:nvPr>
            <p:ph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050" y="2708920"/>
            <a:ext cx="4043961" cy="3089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009338-1332-4A72-9331-AC5A739A660F}"/>
              </a:ext>
            </a:extLst>
          </p:cNvPr>
          <p:cNvSpPr/>
          <p:nvPr/>
        </p:nvSpPr>
        <p:spPr>
          <a:xfrm>
            <a:off x="7740050" y="5805264"/>
            <a:ext cx="4043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hlinkClick r:id="rId3"/>
              </a:rPr>
              <a:t>https://mcs-gitlab.desy.de/doocs/doocs-high-level-support</a:t>
            </a:r>
            <a:r>
              <a:rPr lang="en-US" sz="1600"/>
              <a:t>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C8B132D-0EFC-4ECE-9C7F-6F6F23702ED5}"/>
              </a:ext>
            </a:extLst>
          </p:cNvPr>
          <p:cNvSpPr/>
          <p:nvPr/>
        </p:nvSpPr>
        <p:spPr>
          <a:xfrm>
            <a:off x="7712267" y="1370395"/>
            <a:ext cx="1408069" cy="798437"/>
          </a:xfrm>
          <a:prstGeom prst="wedgeEllipseCallout">
            <a:avLst>
              <a:gd name="adj1" fmla="val -72101"/>
              <a:gd name="adj2" fmla="val 41577"/>
            </a:avLst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Matlab: </a:t>
            </a:r>
            <a:r>
              <a:rPr lang="en-US" sz="1600">
                <a:solidFill>
                  <a:schemeClr val="tx1"/>
                </a:solidFill>
                <a:latin typeface="Consolas" panose="020B0609020204030204" pitchFamily="49" charset="0"/>
              </a:rPr>
              <a:t>hlc_*</a:t>
            </a:r>
            <a:endParaRPr lang="en-US" sz="1600" dirty="0" err="1">
              <a:solidFill>
                <a:schemeClr val="tx1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9F5C80-4298-44FB-B1D8-2DBB8D19B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210306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Central Machine Configuration Database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Providing a Single Source of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C7E6C5-1CAD-4D4E-9F70-BD6F2CE4F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1600"/>
              <a:t>Software should agree which components exist in the machine and what their name, position and function is.</a:t>
            </a:r>
          </a:p>
          <a:p>
            <a:pPr marL="0" indent="0">
              <a:buNone/>
            </a:pPr>
            <a:r>
              <a:rPr lang="en-US" sz="1600"/>
              <a:t>Tables in Oracle DB</a:t>
            </a:r>
          </a:p>
          <a:p>
            <a:pPr>
              <a:spcAft>
                <a:spcPts val="600"/>
              </a:spcAft>
            </a:pPr>
            <a:r>
              <a:rPr lang="en-US" sz="1600"/>
              <a:t>Standardized component lists for XFEL, FLASH, FLASH 2020+, SINBAD-ARES, PETRA III, PETRA IV</a:t>
            </a:r>
          </a:p>
          <a:p>
            <a:pPr lvl="1"/>
            <a:r>
              <a:rPr lang="en-US"/>
              <a:t>Single source of information (e.g. MAD optics file)</a:t>
            </a:r>
          </a:p>
          <a:p>
            <a:pPr lvl="1"/>
            <a:r>
              <a:rPr lang="en-US"/>
              <a:t>Needs maintainer(s) for each machine</a:t>
            </a:r>
          </a:p>
          <a:p>
            <a:pPr lvl="1"/>
            <a:r>
              <a:rPr lang="en-US"/>
              <a:t>Needs a workflow</a:t>
            </a:r>
          </a:p>
          <a:p>
            <a:pPr>
              <a:spcBef>
                <a:spcPts val="600"/>
              </a:spcBef>
            </a:pPr>
            <a:r>
              <a:rPr lang="en-US" sz="1600"/>
              <a:t>Calibrations (lookup tables etc.)</a:t>
            </a:r>
          </a:p>
          <a:p>
            <a:r>
              <a:rPr lang="en-US" sz="1600"/>
              <a:t>Other configuration information</a:t>
            </a:r>
          </a:p>
          <a:p>
            <a:pPr marL="0" indent="0">
              <a:buNone/>
            </a:pPr>
            <a:r>
              <a:rPr lang="en-US" sz="1600"/>
              <a:t>Easy-access libraries/toolboxes for C++ and Matlab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CB1F6E-BE06-4CB3-BDB0-C02B45012504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167438" y="1922890"/>
            <a:ext cx="5616575" cy="3977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4A2380-64D4-4692-AD33-6EEEFC7E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2229415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Virtual XFEL</a:t>
            </a:r>
            <a:br>
              <a:rPr lang="en-US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477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- the </a:t>
            </a:r>
            <a:r>
              <a:rPr lang="en-US" i="1" dirty="0"/>
              <a:t>May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prove that the foreseen </a:t>
            </a:r>
            <a:r>
              <a:rPr lang="en-US" b="1" dirty="0"/>
              <a:t>CS Architecture</a:t>
            </a:r>
            <a:br>
              <a:rPr lang="en-US" b="1" dirty="0"/>
            </a:br>
            <a:r>
              <a:rPr lang="en-US" dirty="0"/>
              <a:t>can cope with the </a:t>
            </a:r>
            <a:r>
              <a:rPr lang="en-US" b="1" dirty="0"/>
              <a:t>data volume </a:t>
            </a:r>
            <a:r>
              <a:rPr lang="en-US" dirty="0"/>
              <a:t>the</a:t>
            </a:r>
            <a:r>
              <a:rPr lang="en-US" b="1" dirty="0"/>
              <a:t> XFEL </a:t>
            </a:r>
            <a:r>
              <a:rPr lang="en-US" dirty="0"/>
              <a:t>will produce</a:t>
            </a:r>
            <a:endParaRPr lang="en-US" b="1" dirty="0"/>
          </a:p>
          <a:p>
            <a:r>
              <a:rPr lang="en-US" b="1" dirty="0"/>
              <a:t>High Level Software </a:t>
            </a:r>
            <a:r>
              <a:rPr lang="en-US" dirty="0"/>
              <a:t>must be </a:t>
            </a:r>
            <a:r>
              <a:rPr lang="en-US" b="1" dirty="0"/>
              <a:t>ready prior </a:t>
            </a:r>
            <a:r>
              <a:rPr lang="en-US" dirty="0"/>
              <a:t>to start</a:t>
            </a:r>
            <a:br>
              <a:rPr lang="en-US" dirty="0"/>
            </a:br>
            <a:r>
              <a:rPr lang="en-US" dirty="0"/>
              <a:t>of injector commissioning!</a:t>
            </a:r>
          </a:p>
        </p:txBody>
      </p:sp>
      <p:pic>
        <p:nvPicPr>
          <p:cNvPr id="4" name="Picture 3" descr="Screen Shot 2015-03-18 at 17.04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980728"/>
            <a:ext cx="3920101" cy="295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7242168" y="2156178"/>
            <a:ext cx="3606360" cy="480734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charset="0"/>
              <a:buChar char="n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50055"/>
            <a:ext cx="3960440" cy="2970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1704" y="5891771"/>
            <a:ext cx="131799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4B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19. June 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2CE68-788F-454B-8921-6B3C30BC790E}"/>
              </a:ext>
            </a:extLst>
          </p:cNvPr>
          <p:cNvSpPr txBox="1"/>
          <p:nvPr/>
        </p:nvSpPr>
        <p:spPr>
          <a:xfrm>
            <a:off x="5294259" y="4619088"/>
            <a:ext cx="609564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Test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later called VXFEL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2F09F80-E6DB-4779-B00D-4648EEBB0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23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0" y="1232704"/>
            <a:ext cx="12192000" cy="1182564"/>
          </a:xfrm>
          <a:prstGeom prst="rect">
            <a:avLst/>
          </a:prstGeom>
          <a:solidFill>
            <a:srgbClr val="48B29E"/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0" y="2829335"/>
            <a:ext cx="12192000" cy="1702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5187661"/>
            <a:ext cx="12192000" cy="898814"/>
          </a:xfrm>
          <a:prstGeom prst="rect">
            <a:avLst/>
          </a:prstGeom>
          <a:solidFill>
            <a:srgbClr val="A0C060"/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16957" y="3710417"/>
            <a:ext cx="5512620" cy="1178133"/>
          </a:xfrm>
          <a:prstGeom prst="roundRect">
            <a:avLst/>
          </a:prstGeom>
          <a:solidFill>
            <a:srgbClr val="FFEACA">
              <a:alpha val="74902"/>
            </a:srgbClr>
          </a:solidFill>
          <a:ln w="28575"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DAQ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(shared memory, archiver services)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DAQ as the core - Controls Landscape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10317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Magnet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033012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Undulator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46573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LLRF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69267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BPM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91961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…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7920" y="5486771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Toroid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033012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Undulator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48970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Camera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69267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Orbit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46573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LLRF Energy Gain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491961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07920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910317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Mag. Power Converter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971664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Magnet Mover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971664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Quadrupole Mover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848970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Image Analysis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787623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Screen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430614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BCM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43" name="Straight Arrow Connector 42"/>
          <p:cNvCxnSpPr>
            <a:stCxn id="15" idx="0"/>
          </p:cNvCxnSpPr>
          <p:nvPr/>
        </p:nvCxnSpPr>
        <p:spPr>
          <a:xfrm flipV="1">
            <a:off x="1750573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8" idx="0"/>
            <a:endCxn id="29" idx="2"/>
          </p:cNvCxnSpPr>
          <p:nvPr/>
        </p:nvCxnSpPr>
        <p:spPr>
          <a:xfrm flipV="1">
            <a:off x="3873267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0" idx="0"/>
          </p:cNvCxnSpPr>
          <p:nvPr/>
        </p:nvCxnSpPr>
        <p:spPr>
          <a:xfrm flipV="1">
            <a:off x="2811920" y="4888550"/>
            <a:ext cx="0" cy="598221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934614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995961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0" y="5187660"/>
            <a:ext cx="1052542" cy="8988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Frontend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  <a:endPara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430614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Energy Measurem/t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787623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Screen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369267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Orbit Feedback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4430614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LongitudinalFeedback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787623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Optics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7848970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Design Optics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246573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Energy Manager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8910317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Bunch Pattern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9971664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Dump Switch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1033012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Wavelength Control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2307920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Gun Phase Scan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5491961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Trajectory Storage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0" y="2829335"/>
            <a:ext cx="1052542" cy="170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Middle </a:t>
            </a: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0" y="1232704"/>
            <a:ext cx="1052542" cy="11825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Client Layer</a:t>
            </a:r>
            <a:endPara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46573" y="1232704"/>
            <a:ext cx="10794440" cy="11825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Orbit displays, sequencer, orbit correction, compression setup, emittance &amp; optics measurement, bunch pattern setup, optimizers, …</a:t>
            </a: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7D3EC-9143-4E4D-AC34-139A3819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51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21" grpId="0" animBg="1"/>
      <p:bldP spid="22" grpId="0" animBg="1"/>
      <p:bldP spid="27" grpId="0" animBg="1"/>
      <p:bldP spid="33" grpId="0" animBg="1"/>
      <p:bldP spid="35" grpId="0" animBg="1"/>
      <p:bldP spid="37" grpId="0" animBg="1"/>
      <p:bldP spid="40" grpId="0" animBg="1"/>
      <p:bldP spid="41" grpId="0" animBg="1"/>
      <p:bldP spid="42" grpId="0" animBg="1"/>
      <p:bldP spid="54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Implementation - Data throughput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908720"/>
            <a:ext cx="8047362" cy="5767474"/>
          </a:xfrm>
        </p:spPr>
      </p:pic>
      <p:sp>
        <p:nvSpPr>
          <p:cNvPr id="14" name="Rectangle 13"/>
          <p:cNvSpPr/>
          <p:nvPr/>
        </p:nvSpPr>
        <p:spPr bwMode="auto">
          <a:xfrm>
            <a:off x="4566111" y="4206928"/>
            <a:ext cx="2465993" cy="662232"/>
          </a:xfrm>
          <a:prstGeom prst="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rgbClr val="FFFF00"/>
            </a:glow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1" marR="0" lvl="0" indent="-26828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18F1F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4B7D"/>
              </a:solidFill>
              <a:effectLst/>
              <a:uLnTx/>
              <a:uFillTx/>
              <a:latin typeface="Arial"/>
              <a:ea typeface="ＭＳ Ｐゴシック" pitchFamily="112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903" y="2153835"/>
            <a:ext cx="4455079" cy="34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591" y="3273359"/>
            <a:ext cx="4462506" cy="30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8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0" y="1232704"/>
            <a:ext cx="12192000" cy="1182564"/>
          </a:xfrm>
          <a:prstGeom prst="rect">
            <a:avLst/>
          </a:prstGeom>
          <a:solidFill>
            <a:srgbClr val="48B29E"/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0" y="2829335"/>
            <a:ext cx="12192000" cy="1702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5187661"/>
            <a:ext cx="12192000" cy="898814"/>
          </a:xfrm>
          <a:prstGeom prst="rect">
            <a:avLst/>
          </a:prstGeom>
          <a:solidFill>
            <a:srgbClr val="A0C060"/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16957" y="3710417"/>
            <a:ext cx="5512620" cy="1178133"/>
          </a:xfrm>
          <a:prstGeom prst="roundRect">
            <a:avLst/>
          </a:prstGeom>
          <a:solidFill>
            <a:srgbClr val="FFEACA">
              <a:alpha val="74902"/>
            </a:srgbClr>
          </a:solidFill>
          <a:ln w="28575"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DAQ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(shared memory, archiver services)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further - Trajectory Simulation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10317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Magnet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033012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Undulator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46573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LLRF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69267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BPM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91961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…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7920" y="5486771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Toroid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033012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Undulator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48970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Camera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69267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Orbit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46573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LLRF Energy Gain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491961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…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07920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910317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Mag. Power Converter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971664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Magnet Mover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971664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Quadrupole Mover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848970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Image Analysis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787623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Screen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430614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BCM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43" name="Straight Arrow Connector 42"/>
          <p:cNvCxnSpPr>
            <a:stCxn id="15" idx="0"/>
          </p:cNvCxnSpPr>
          <p:nvPr/>
        </p:nvCxnSpPr>
        <p:spPr>
          <a:xfrm flipV="1">
            <a:off x="1750573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8" idx="0"/>
            <a:endCxn id="29" idx="2"/>
          </p:cNvCxnSpPr>
          <p:nvPr/>
        </p:nvCxnSpPr>
        <p:spPr>
          <a:xfrm flipV="1">
            <a:off x="3873267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0" idx="0"/>
          </p:cNvCxnSpPr>
          <p:nvPr/>
        </p:nvCxnSpPr>
        <p:spPr>
          <a:xfrm flipV="1">
            <a:off x="2811920" y="4888550"/>
            <a:ext cx="0" cy="598221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934614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995961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0" y="5187660"/>
            <a:ext cx="1052542" cy="8988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Frontend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  <a:endPara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430614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Energy Measurem/t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787623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Screen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369267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Orbit Feedback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4430614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LongitudinalFeedback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787623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Optics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7848970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Design Optics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246573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Energy Manager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8910317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Bunch Pattern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9971664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Dump Switch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1033012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Wavelength Control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2307920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Gun Phase Scan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5491961" y="3046329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Trajectory Storage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0" y="2829335"/>
            <a:ext cx="1052542" cy="170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Middle </a:t>
            </a: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0" y="1232704"/>
            <a:ext cx="1052542" cy="11825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Client Layer</a:t>
            </a:r>
            <a:endPara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46573" y="1232704"/>
            <a:ext cx="10794440" cy="11825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Orbit displays, sequencer, orbit correction, compression setup, emittance &amp; optics measurement, bunch pattern setup, optimizers, …</a:t>
            </a: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4DDD7-3A24-4152-A88C-DDB5F3EC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023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7" grpId="0" animBg="1"/>
      <p:bldP spid="40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0" y="1232704"/>
            <a:ext cx="12192000" cy="1182564"/>
          </a:xfrm>
          <a:prstGeom prst="rect">
            <a:avLst/>
          </a:prstGeom>
          <a:solidFill>
            <a:srgbClr val="48B29E"/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0" y="2829335"/>
            <a:ext cx="12192000" cy="1702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5187661"/>
            <a:ext cx="12192000" cy="898814"/>
          </a:xfrm>
          <a:prstGeom prst="rect">
            <a:avLst/>
          </a:prstGeom>
          <a:solidFill>
            <a:srgbClr val="A0C060"/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16957" y="3710417"/>
            <a:ext cx="5512620" cy="1178133"/>
          </a:xfrm>
          <a:prstGeom prst="roundRect">
            <a:avLst/>
          </a:prstGeom>
          <a:solidFill>
            <a:srgbClr val="FFEACA">
              <a:alpha val="74902"/>
            </a:srgbClr>
          </a:solidFill>
          <a:ln w="28575"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DAQ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(shared memory, archiver services)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further - Trajectory Simulation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10317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Magnet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033012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Undulator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46573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LLRF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69267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BPM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7920" y="5486771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Toroid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033012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Undulator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69267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Orbit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46573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LLRF Energy Gain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07920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910317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Mag. Power Converter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971664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Magnet Mover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971664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Quadrupole Mover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43" name="Straight Arrow Connector 42"/>
          <p:cNvCxnSpPr>
            <a:stCxn id="15" idx="0"/>
          </p:cNvCxnSpPr>
          <p:nvPr/>
        </p:nvCxnSpPr>
        <p:spPr>
          <a:xfrm flipV="1">
            <a:off x="1750573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8" idx="0"/>
            <a:endCxn id="29" idx="2"/>
          </p:cNvCxnSpPr>
          <p:nvPr/>
        </p:nvCxnSpPr>
        <p:spPr>
          <a:xfrm flipV="1">
            <a:off x="3873267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0" idx="0"/>
          </p:cNvCxnSpPr>
          <p:nvPr/>
        </p:nvCxnSpPr>
        <p:spPr>
          <a:xfrm flipV="1">
            <a:off x="2811920" y="4888550"/>
            <a:ext cx="0" cy="598221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0" y="5187660"/>
            <a:ext cx="1052542" cy="8988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Frontend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  <a:endPara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0" y="2829335"/>
            <a:ext cx="1052542" cy="170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Middle </a:t>
            </a: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0" y="1232704"/>
            <a:ext cx="1052542" cy="11825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Client Layer</a:t>
            </a:r>
            <a:endPara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46573" y="1232704"/>
            <a:ext cx="10794440" cy="11825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787625" y="3046329"/>
            <a:ext cx="2069345" cy="576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VXFEL Physics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(Particle Tracking)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4" name="Curved Connector 3"/>
          <p:cNvCxnSpPr>
            <a:stCxn id="9" idx="0"/>
          </p:cNvCxnSpPr>
          <p:nvPr/>
        </p:nvCxnSpPr>
        <p:spPr>
          <a:xfrm rot="16200000" flipV="1">
            <a:off x="8996710" y="3355675"/>
            <a:ext cx="277869" cy="557347"/>
          </a:xfrm>
          <a:prstGeom prst="curved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37" idx="0"/>
            <a:endCxn id="48" idx="3"/>
          </p:cNvCxnSpPr>
          <p:nvPr/>
        </p:nvCxnSpPr>
        <p:spPr>
          <a:xfrm rot="16200000" flipV="1">
            <a:off x="9446840" y="2744459"/>
            <a:ext cx="438954" cy="1618694"/>
          </a:xfrm>
          <a:prstGeom prst="curved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10" idx="0"/>
          </p:cNvCxnSpPr>
          <p:nvPr/>
        </p:nvCxnSpPr>
        <p:spPr>
          <a:xfrm rot="16200000" flipV="1">
            <a:off x="9890548" y="2126818"/>
            <a:ext cx="612888" cy="2680041"/>
          </a:xfrm>
          <a:prstGeom prst="curved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33" idx="0"/>
            <a:endCxn id="9" idx="2"/>
          </p:cNvCxnSpPr>
          <p:nvPr/>
        </p:nvCxnSpPr>
        <p:spPr>
          <a:xfrm rot="5400000" flipH="1" flipV="1">
            <a:off x="8845573" y="4918028"/>
            <a:ext cx="1137489" cy="12700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35" idx="0"/>
            <a:endCxn id="37" idx="2"/>
          </p:cNvCxnSpPr>
          <p:nvPr/>
        </p:nvCxnSpPr>
        <p:spPr>
          <a:xfrm rot="5400000" flipH="1" flipV="1">
            <a:off x="9906920" y="4918028"/>
            <a:ext cx="1137489" cy="12700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21" idx="0"/>
            <a:endCxn id="10" idx="2"/>
          </p:cNvCxnSpPr>
          <p:nvPr/>
        </p:nvCxnSpPr>
        <p:spPr>
          <a:xfrm rot="5400000" flipH="1" flipV="1">
            <a:off x="10968268" y="4918028"/>
            <a:ext cx="1137489" cy="12700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26" idx="0"/>
          </p:cNvCxnSpPr>
          <p:nvPr/>
        </p:nvCxnSpPr>
        <p:spPr>
          <a:xfrm rot="5400000" flipH="1" flipV="1">
            <a:off x="4049622" y="1035280"/>
            <a:ext cx="438954" cy="5037052"/>
          </a:xfrm>
          <a:prstGeom prst="curved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48" idx="2"/>
            <a:endCxn id="18" idx="3"/>
          </p:cNvCxnSpPr>
          <p:nvPr/>
        </p:nvCxnSpPr>
        <p:spPr>
          <a:xfrm rot="5400000">
            <a:off x="5073962" y="2925635"/>
            <a:ext cx="2051643" cy="3445031"/>
          </a:xfrm>
          <a:prstGeom prst="curvedConnector2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>
            <a:off x="2811920" y="1149350"/>
            <a:ext cx="5028501" cy="4949824"/>
            <a:chOff x="2811920" y="1149350"/>
            <a:chExt cx="5028501" cy="4949824"/>
          </a:xfrm>
        </p:grpSpPr>
        <p:sp>
          <p:nvSpPr>
            <p:cNvPr id="122" name="Arc 121"/>
            <p:cNvSpPr/>
            <p:nvPr/>
          </p:nvSpPr>
          <p:spPr>
            <a:xfrm flipH="1" flipV="1">
              <a:off x="2811920" y="5610469"/>
              <a:ext cx="305930" cy="485530"/>
            </a:xfrm>
            <a:prstGeom prst="arc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H="1">
              <a:off x="2958536" y="6095999"/>
              <a:ext cx="3362400" cy="1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Arc 128"/>
            <p:cNvSpPr/>
            <p:nvPr/>
          </p:nvSpPr>
          <p:spPr>
            <a:xfrm flipV="1">
              <a:off x="4800600" y="1149350"/>
              <a:ext cx="3039821" cy="4949824"/>
            </a:xfrm>
            <a:prstGeom prst="arc">
              <a:avLst/>
            </a:prstGeom>
            <a:ln w="28575"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2BA46-5183-489A-BD9E-2F681547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02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High-Level Controls for DESY’s Facilities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/>
              <a:t>01	Introduction</a:t>
            </a:r>
          </a:p>
          <a:p>
            <a:pPr>
              <a:spcAft>
                <a:spcPts val="0"/>
              </a:spcAft>
            </a:pPr>
            <a:r>
              <a:rPr lang="en-US"/>
              <a:t>The HLC team</a:t>
            </a:r>
          </a:p>
          <a:p>
            <a:pPr>
              <a:spcAft>
                <a:spcPts val="0"/>
              </a:spcAft>
            </a:pPr>
            <a:r>
              <a:rPr lang="en-US"/>
              <a:t>How to get in contact</a:t>
            </a:r>
          </a:p>
          <a:p>
            <a:pPr marL="0" indent="0">
              <a:spcAft>
                <a:spcPts val="0"/>
              </a:spcAft>
              <a:buNone/>
            </a:pPr>
            <a:endParaRPr lang="en-US"/>
          </a:p>
          <a:p>
            <a:pPr marL="0" indent="0">
              <a:spcAft>
                <a:spcPts val="0"/>
              </a:spcAft>
              <a:buNone/>
            </a:pPr>
            <a:r>
              <a:rPr lang="en-US" b="1"/>
              <a:t>02	Scope, Goals &amp; Examples</a:t>
            </a:r>
          </a:p>
          <a:p>
            <a:pPr>
              <a:spcAft>
                <a:spcPts val="0"/>
              </a:spcAft>
            </a:pPr>
            <a:r>
              <a:rPr lang="en-US"/>
              <a:t>Overview</a:t>
            </a:r>
          </a:p>
          <a:p>
            <a:pPr>
              <a:spcAft>
                <a:spcPts val="0"/>
              </a:spcAft>
            </a:pPr>
            <a:r>
              <a:rPr lang="en-US"/>
              <a:t>Bringing physical parameters into the</a:t>
            </a:r>
            <a:br>
              <a:rPr lang="en-US"/>
            </a:br>
            <a:r>
              <a:rPr lang="en-US"/>
              <a:t>control system</a:t>
            </a:r>
          </a:p>
          <a:p>
            <a:pPr>
              <a:spcAft>
                <a:spcPts val="0"/>
              </a:spcAft>
            </a:pPr>
            <a:r>
              <a:rPr lang="en-US"/>
              <a:t>Automatization</a:t>
            </a:r>
          </a:p>
          <a:p>
            <a:pPr>
              <a:spcAft>
                <a:spcPts val="0"/>
              </a:spcAft>
            </a:pPr>
            <a:r>
              <a:rPr lang="en-US"/>
              <a:t>Libraries and toolboxes</a:t>
            </a:r>
          </a:p>
          <a:p>
            <a:pPr>
              <a:spcAft>
                <a:spcPts val="0"/>
              </a:spcAft>
            </a:pPr>
            <a:r>
              <a:rPr lang="en-US"/>
              <a:t>Central machine configuration database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Team • Goals • Example Projects • Virtual XFEL • Ideas on a Future Sequencer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/>
              <a:t>03	Virtual XFEL</a:t>
            </a:r>
          </a:p>
          <a:p>
            <a:pPr>
              <a:spcAft>
                <a:spcPts val="0"/>
              </a:spcAft>
            </a:pPr>
            <a:r>
              <a:rPr lang="en-US"/>
              <a:t>The idea</a:t>
            </a:r>
          </a:p>
          <a:p>
            <a:pPr>
              <a:spcAft>
                <a:spcPts val="0"/>
              </a:spcAft>
            </a:pPr>
            <a:r>
              <a:rPr lang="en-US"/>
              <a:t>Implementation</a:t>
            </a:r>
          </a:p>
          <a:p>
            <a:pPr>
              <a:spcAft>
                <a:spcPts val="0"/>
              </a:spcAft>
            </a:pPr>
            <a:r>
              <a:rPr lang="en-US"/>
              <a:t>Lessons learned</a:t>
            </a:r>
          </a:p>
          <a:p>
            <a:pPr>
              <a:spcAft>
                <a:spcPts val="0"/>
              </a:spcAft>
            </a:pPr>
            <a:r>
              <a:rPr lang="en-US"/>
              <a:t>What’s next: VFLASH, VPETRA IV</a:t>
            </a:r>
          </a:p>
          <a:p>
            <a:pPr>
              <a:spcAft>
                <a:spcPts val="0"/>
              </a:spcAft>
            </a:pPr>
            <a:r>
              <a:rPr lang="en-US"/>
              <a:t>Towards a full simulation</a:t>
            </a:r>
          </a:p>
          <a:p>
            <a:pPr>
              <a:spcAft>
                <a:spcPts val="0"/>
              </a:spcAft>
            </a:pPr>
            <a:r>
              <a:rPr lang="en-US"/>
              <a:t>Virtual machines &amp; digital twins elsewhere</a:t>
            </a:r>
          </a:p>
          <a:p>
            <a:pPr marL="0" indent="0">
              <a:spcAft>
                <a:spcPts val="0"/>
              </a:spcAft>
              <a:buNone/>
            </a:pPr>
            <a:endParaRPr lang="en-US" b="1"/>
          </a:p>
          <a:p>
            <a:pPr marL="0" indent="0">
              <a:spcAft>
                <a:spcPts val="0"/>
              </a:spcAft>
              <a:buNone/>
            </a:pPr>
            <a:r>
              <a:rPr lang="en-US" b="1"/>
              <a:t>04	Outlook: A Scriptable Sequencer</a:t>
            </a:r>
          </a:p>
          <a:p>
            <a:pPr lvl="0"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The DESY sequencer</a:t>
            </a:r>
          </a:p>
          <a:p>
            <a:pPr lvl="0"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Desirable features for a new sequencer</a:t>
            </a:r>
          </a:p>
          <a:p>
            <a:pPr lvl="0"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</a:rPr>
              <a:t>Possible architecture</a:t>
            </a:r>
          </a:p>
          <a:p>
            <a:pPr marL="0" indent="0">
              <a:spcAft>
                <a:spcPts val="0"/>
              </a:spcAft>
              <a:buNone/>
            </a:pPr>
            <a:endParaRPr lang="en-US" b="1"/>
          </a:p>
          <a:p>
            <a:pPr marL="0" indent="0">
              <a:spcAft>
                <a:spcPts val="0"/>
              </a:spcAft>
              <a:buNone/>
            </a:pPr>
            <a:r>
              <a:rPr lang="en-US" b="1"/>
              <a:t>05	Summary</a:t>
            </a:r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0" y="1232704"/>
            <a:ext cx="12192000" cy="1182564"/>
          </a:xfrm>
          <a:prstGeom prst="rect">
            <a:avLst/>
          </a:prstGeom>
          <a:solidFill>
            <a:srgbClr val="48B29E"/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0" y="2829335"/>
            <a:ext cx="12192000" cy="1702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5187661"/>
            <a:ext cx="12192000" cy="898814"/>
          </a:xfrm>
          <a:prstGeom prst="rect">
            <a:avLst/>
          </a:prstGeom>
          <a:solidFill>
            <a:srgbClr val="A0C060"/>
          </a:solidFill>
          <a:ln>
            <a:noFill/>
          </a:ln>
        </p:spPr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16957" y="3710417"/>
            <a:ext cx="5512620" cy="1178133"/>
          </a:xfrm>
          <a:prstGeom prst="roundRect">
            <a:avLst/>
          </a:prstGeom>
          <a:solidFill>
            <a:srgbClr val="FFEACA">
              <a:alpha val="74902"/>
            </a:srgbClr>
          </a:solidFill>
          <a:ln w="28575">
            <a:solidFill>
              <a:schemeClr val="bg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DAQ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(shared memory, archiver services)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Tools in the Simulation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8910317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Magnet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033012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Undulator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46573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LLRF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69267" y="5486772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BPM 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7920" y="5486771"/>
            <a:ext cx="1008000" cy="3744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Toroid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1033012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Undulator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69267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Orbit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46573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LLRF Energy Gain 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307920" y="3773283"/>
            <a:ext cx="1008000" cy="576000"/>
          </a:xfrm>
          <a:prstGeom prst="round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Charge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910317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Mag. Power Converter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971664" y="5486772"/>
            <a:ext cx="1008000" cy="3744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Magnet Mover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971664" y="3773283"/>
            <a:ext cx="1008000" cy="576000"/>
          </a:xfrm>
          <a:prstGeom prst="roundRect">
            <a:avLst/>
          </a:prstGeom>
          <a:solidFill>
            <a:srgbClr val="10A2D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Quadrupole Mover 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43" name="Straight Arrow Connector 42"/>
          <p:cNvCxnSpPr>
            <a:stCxn id="15" idx="0"/>
          </p:cNvCxnSpPr>
          <p:nvPr/>
        </p:nvCxnSpPr>
        <p:spPr>
          <a:xfrm flipV="1">
            <a:off x="1750573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8" idx="0"/>
            <a:endCxn id="29" idx="2"/>
          </p:cNvCxnSpPr>
          <p:nvPr/>
        </p:nvCxnSpPr>
        <p:spPr>
          <a:xfrm flipV="1">
            <a:off x="3873267" y="4888550"/>
            <a:ext cx="0" cy="598222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0" idx="0"/>
          </p:cNvCxnSpPr>
          <p:nvPr/>
        </p:nvCxnSpPr>
        <p:spPr>
          <a:xfrm flipV="1">
            <a:off x="2811920" y="4888550"/>
            <a:ext cx="0" cy="598221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0" y="5187660"/>
            <a:ext cx="1052542" cy="8988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Frontend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  <a:endPara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0" y="2829335"/>
            <a:ext cx="1052542" cy="1702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Middle </a:t>
            </a:r>
          </a:p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0" y="1232704"/>
            <a:ext cx="1052542" cy="11825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Client Layer</a:t>
            </a:r>
            <a:endParaRPr kumimoji="0" lang="en-US" sz="14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46573" y="1232704"/>
            <a:ext cx="10794440" cy="11825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787625" y="3046329"/>
            <a:ext cx="2069345" cy="57600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VXFEL Physics</a:t>
            </a:r>
            <a:b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</a:b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(Particle Tracking)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4" name="Curved Connector 3"/>
          <p:cNvCxnSpPr>
            <a:stCxn id="9" idx="0"/>
          </p:cNvCxnSpPr>
          <p:nvPr/>
        </p:nvCxnSpPr>
        <p:spPr>
          <a:xfrm rot="16200000" flipV="1">
            <a:off x="8996710" y="3355675"/>
            <a:ext cx="277869" cy="557347"/>
          </a:xfrm>
          <a:prstGeom prst="curved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37" idx="0"/>
            <a:endCxn id="48" idx="3"/>
          </p:cNvCxnSpPr>
          <p:nvPr/>
        </p:nvCxnSpPr>
        <p:spPr>
          <a:xfrm rot="16200000" flipV="1">
            <a:off x="9446840" y="2744459"/>
            <a:ext cx="438954" cy="1618694"/>
          </a:xfrm>
          <a:prstGeom prst="curved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>
            <a:stCxn id="10" idx="0"/>
          </p:cNvCxnSpPr>
          <p:nvPr/>
        </p:nvCxnSpPr>
        <p:spPr>
          <a:xfrm rot="16200000" flipV="1">
            <a:off x="9890548" y="2126818"/>
            <a:ext cx="612888" cy="2680041"/>
          </a:xfrm>
          <a:prstGeom prst="curved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33" idx="0"/>
            <a:endCxn id="9" idx="2"/>
          </p:cNvCxnSpPr>
          <p:nvPr/>
        </p:nvCxnSpPr>
        <p:spPr>
          <a:xfrm rot="5400000" flipH="1" flipV="1">
            <a:off x="8845573" y="4918028"/>
            <a:ext cx="1137489" cy="12700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35" idx="0"/>
            <a:endCxn id="37" idx="2"/>
          </p:cNvCxnSpPr>
          <p:nvPr/>
        </p:nvCxnSpPr>
        <p:spPr>
          <a:xfrm rot="5400000" flipH="1" flipV="1">
            <a:off x="9906920" y="4918028"/>
            <a:ext cx="1137489" cy="12700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urved Connector 79"/>
          <p:cNvCxnSpPr>
            <a:stCxn id="21" idx="0"/>
            <a:endCxn id="10" idx="2"/>
          </p:cNvCxnSpPr>
          <p:nvPr/>
        </p:nvCxnSpPr>
        <p:spPr>
          <a:xfrm rot="5400000" flipH="1" flipV="1">
            <a:off x="10968268" y="4918028"/>
            <a:ext cx="1137489" cy="12700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urved Connector 84"/>
          <p:cNvCxnSpPr>
            <a:stCxn id="26" idx="0"/>
          </p:cNvCxnSpPr>
          <p:nvPr/>
        </p:nvCxnSpPr>
        <p:spPr>
          <a:xfrm rot="5400000" flipH="1" flipV="1">
            <a:off x="4049622" y="1035280"/>
            <a:ext cx="438954" cy="5037052"/>
          </a:xfrm>
          <a:prstGeom prst="curvedConnector2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urved Connector 86"/>
          <p:cNvCxnSpPr>
            <a:stCxn id="48" idx="2"/>
            <a:endCxn id="18" idx="3"/>
          </p:cNvCxnSpPr>
          <p:nvPr/>
        </p:nvCxnSpPr>
        <p:spPr>
          <a:xfrm rot="5400000">
            <a:off x="5073962" y="2925635"/>
            <a:ext cx="2051643" cy="3445031"/>
          </a:xfrm>
          <a:prstGeom prst="curvedConnector2">
            <a:avLst/>
          </a:prstGeom>
          <a:ln w="28575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>
            <a:off x="2811920" y="1149350"/>
            <a:ext cx="5028501" cy="4949824"/>
            <a:chOff x="2811920" y="1149350"/>
            <a:chExt cx="5028501" cy="4949824"/>
          </a:xfrm>
        </p:grpSpPr>
        <p:sp>
          <p:nvSpPr>
            <p:cNvPr id="122" name="Arc 121"/>
            <p:cNvSpPr/>
            <p:nvPr/>
          </p:nvSpPr>
          <p:spPr>
            <a:xfrm flipH="1" flipV="1">
              <a:off x="2811920" y="5610469"/>
              <a:ext cx="305930" cy="485530"/>
            </a:xfrm>
            <a:prstGeom prst="arc">
              <a:avLst/>
            </a:prstGeom>
            <a:ln w="28575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H="1">
              <a:off x="2958536" y="6095999"/>
              <a:ext cx="3362400" cy="1"/>
            </a:xfrm>
            <a:prstGeom prst="line">
              <a:avLst/>
            </a:prstGeom>
            <a:ln w="28575"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Arc 128"/>
            <p:cNvSpPr/>
            <p:nvPr/>
          </p:nvSpPr>
          <p:spPr>
            <a:xfrm flipV="1">
              <a:off x="4800600" y="1149350"/>
              <a:ext cx="3039821" cy="4949824"/>
            </a:xfrm>
            <a:prstGeom prst="arc">
              <a:avLst/>
            </a:prstGeom>
            <a:ln w="28575">
              <a:solidFill>
                <a:schemeClr val="accent5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4718280" y="1535985"/>
            <a:ext cx="2069345" cy="5760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</a:rPr>
              <a:t>Orbit Correction Tool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Times New Roman"/>
              <a:cs typeface="Times New Roman"/>
            </a:endParaRPr>
          </a:p>
        </p:txBody>
      </p:sp>
      <p:cxnSp>
        <p:nvCxnSpPr>
          <p:cNvPr id="5" name="Curved Connector 4"/>
          <p:cNvCxnSpPr>
            <a:stCxn id="10" idx="0"/>
          </p:cNvCxnSpPr>
          <p:nvPr/>
        </p:nvCxnSpPr>
        <p:spPr>
          <a:xfrm rot="16200000" flipV="1">
            <a:off x="8110282" y="346553"/>
            <a:ext cx="2104074" cy="4749386"/>
          </a:xfrm>
          <a:prstGeom prst="curved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8" idx="0"/>
          </p:cNvCxnSpPr>
          <p:nvPr/>
        </p:nvCxnSpPr>
        <p:spPr>
          <a:xfrm rot="5400000" flipH="1" flipV="1">
            <a:off x="2709774" y="1771355"/>
            <a:ext cx="2104075" cy="1899783"/>
          </a:xfrm>
          <a:prstGeom prst="curvedConnector3">
            <a:avLst>
              <a:gd name="adj1" fmla="val 100098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stCxn id="25" idx="0"/>
            <a:endCxn id="39" idx="1"/>
          </p:cNvCxnSpPr>
          <p:nvPr/>
        </p:nvCxnSpPr>
        <p:spPr>
          <a:xfrm rot="5400000" flipH="1" flipV="1">
            <a:off x="3321124" y="2376128"/>
            <a:ext cx="1949298" cy="845013"/>
          </a:xfrm>
          <a:prstGeom prst="curved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37" idx="0"/>
            <a:endCxn id="39" idx="3"/>
          </p:cNvCxnSpPr>
          <p:nvPr/>
        </p:nvCxnSpPr>
        <p:spPr>
          <a:xfrm rot="16200000" flipV="1">
            <a:off x="7656996" y="954614"/>
            <a:ext cx="1949298" cy="3688039"/>
          </a:xfrm>
          <a:prstGeom prst="curved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9" idx="0"/>
          </p:cNvCxnSpPr>
          <p:nvPr/>
        </p:nvCxnSpPr>
        <p:spPr>
          <a:xfrm rot="16200000" flipV="1">
            <a:off x="7201755" y="1560721"/>
            <a:ext cx="1798433" cy="2626692"/>
          </a:xfrm>
          <a:prstGeom prst="curvedConnector2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39" idx="2"/>
            <a:endCxn id="9" idx="1"/>
          </p:cNvCxnSpPr>
          <p:nvPr/>
        </p:nvCxnSpPr>
        <p:spPr>
          <a:xfrm rot="16200000" flipH="1">
            <a:off x="6356986" y="1507952"/>
            <a:ext cx="1949298" cy="3157364"/>
          </a:xfrm>
          <a:prstGeom prst="curvedConnector2">
            <a:avLst/>
          </a:prstGeom>
          <a:ln w="28575">
            <a:solidFill>
              <a:srgbClr val="CB5B5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E829EB-54A4-49ED-8822-03271C05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66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7" grpId="0" animBg="1"/>
      <p:bldP spid="4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XFEL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871318-979F-2C4C-9C11-3F8353FBB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083047"/>
            <a:ext cx="5616575" cy="5010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Environment to test software, procedures, algorithms</a:t>
            </a:r>
          </a:p>
          <a:p>
            <a:pPr lvl="1"/>
            <a:r>
              <a:rPr lang="en-US" dirty="0"/>
              <a:t>… before the real machine is available</a:t>
            </a:r>
          </a:p>
          <a:p>
            <a:pPr lvl="1"/>
            <a:r>
              <a:rPr lang="en-US" dirty="0"/>
              <a:t>… while the real machine is in operation</a:t>
            </a:r>
          </a:p>
          <a:p>
            <a:pPr lvl="1"/>
            <a:r>
              <a:rPr lang="en-US" dirty="0"/>
              <a:t>… when it is too hard to test on the real machine</a:t>
            </a:r>
          </a:p>
          <a:p>
            <a:pPr marL="0" indent="0">
              <a:buNone/>
            </a:pPr>
            <a:r>
              <a:rPr lang="en-US" dirty="0"/>
              <a:t>Hardware</a:t>
            </a:r>
          </a:p>
          <a:p>
            <a:pPr lvl="1"/>
            <a:r>
              <a:rPr lang="en-US" dirty="0"/>
              <a:t>A few computers, including powerful ones (simulation DAQ)</a:t>
            </a:r>
          </a:p>
          <a:p>
            <a:pPr lvl="1"/>
            <a:r>
              <a:rPr lang="en-US" dirty="0"/>
              <a:t>Timing system</a:t>
            </a:r>
          </a:p>
          <a:p>
            <a:pPr lvl="1"/>
            <a:r>
              <a:rPr lang="en-US" dirty="0"/>
              <a:t>Machine protection system board</a:t>
            </a:r>
          </a:p>
          <a:p>
            <a:pPr marL="0" indent="0">
              <a:buNone/>
            </a:pPr>
            <a:r>
              <a:rPr lang="en-US" dirty="0"/>
              <a:t>Software</a:t>
            </a:r>
          </a:p>
          <a:p>
            <a:pPr lvl="1"/>
            <a:r>
              <a:rPr lang="en-US" dirty="0" err="1"/>
              <a:t>jddd</a:t>
            </a:r>
            <a:r>
              <a:rPr lang="en-US" dirty="0"/>
              <a:t> panels, client applications, middle layer servers: identical to real machine</a:t>
            </a:r>
          </a:p>
          <a:p>
            <a:pPr lvl="1"/>
            <a:r>
              <a:rPr lang="en-US" dirty="0"/>
              <a:t>Simulated frontend servers instead of access to hardware</a:t>
            </a:r>
          </a:p>
          <a:p>
            <a:pPr lvl="1"/>
            <a:r>
              <a:rPr lang="en-US" dirty="0"/>
              <a:t>Physics simulation</a:t>
            </a:r>
          </a:p>
          <a:p>
            <a:endParaRPr lang="en-US" dirty="0"/>
          </a:p>
        </p:txBody>
      </p:sp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5E0E96C5-BAF2-F243-A31E-CD037212687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34125" y="1340320"/>
            <a:ext cx="5283200" cy="4495800"/>
          </a:xfr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55C2617-85E5-5C49-98AF-8D0B92FB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81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FF08-F2A3-B542-B4C8-2E265FC6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58579-5C36-7B46-99BC-DFE89C7A1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VXFEL allows us to …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test the network and data throughput.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test the timing system and bunch pattern handling.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test naming conventions and prepare server configurations.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develop and test panels and display concepts.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test software interoperability.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test high level software before deploying it to the accelerator.</a:t>
            </a:r>
          </a:p>
          <a:p>
            <a:pPr lvl="1">
              <a:buFont typeface="Wingdings" pitchFamily="2" charset="2"/>
              <a:buChar char="ü"/>
            </a:pPr>
            <a:endParaRPr lang="en-US" dirty="0"/>
          </a:p>
          <a:p>
            <a:pPr marL="361950" lvl="1" indent="0">
              <a:buNone/>
            </a:pPr>
            <a:r>
              <a:rPr lang="en-US" dirty="0"/>
              <a:t>Limit: No physics simulation </a:t>
            </a:r>
            <a:r>
              <a:rPr lang="en-US"/>
              <a:t>beyond trajectory &amp; simple envelope.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15617-BD9A-894C-B7DC-E1B308E50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A3F2B-6463-0442-9F54-B02941372FF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>
                <a:solidFill>
                  <a:schemeClr val="accent2"/>
                </a:solidFill>
              </a:rPr>
              <a:t>Ideas for upgrades:</a:t>
            </a:r>
          </a:p>
          <a:p>
            <a:pPr>
              <a:buFont typeface="Wingdings" pitchFamily="2" charset="2"/>
              <a:buChar char="q"/>
            </a:pPr>
            <a:r>
              <a:rPr lang="en-US"/>
              <a:t>Simulate </a:t>
            </a:r>
            <a:r>
              <a:rPr lang="en-US" dirty="0"/>
              <a:t>FEL output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Test FEL optimizer tools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Simulate photocathode (for Schottky scan)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29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- VFLASH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VFLASH</a:t>
            </a:r>
          </a:p>
          <a:p>
            <a:pPr marL="0" indent="0">
              <a:buNone/>
            </a:pPr>
            <a:r>
              <a:rPr lang="en-US" dirty="0"/>
              <a:t>due to good experience made with VXFEL the virtual instance for FLASH is on it’s way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AD2F8B-848E-6D4B-82AA-4FB6D3A6A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1" y="2627841"/>
            <a:ext cx="4190505" cy="353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51A085-647E-614E-BE51-A0C49A209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26" y="1709168"/>
            <a:ext cx="5133281" cy="2687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77B250-342C-B644-87A7-BFB05DEEF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54" y="3692075"/>
            <a:ext cx="6312024" cy="455451"/>
          </a:xfrm>
          <a:prstGeom prst="rect">
            <a:avLst/>
          </a:prstGeom>
          <a:ln w="76200">
            <a:solidFill>
              <a:srgbClr val="FFB7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D446F8-2513-514C-85C8-C44E2C6F5279}"/>
              </a:ext>
            </a:extLst>
          </p:cNvPr>
          <p:cNvSpPr txBox="1"/>
          <p:nvPr/>
        </p:nvSpPr>
        <p:spPr>
          <a:xfrm>
            <a:off x="6190488" y="4937760"/>
            <a:ext cx="3033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XFEL, FLASH,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PETRA, 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joining common component DB</a:t>
            </a:r>
          </a:p>
        </p:txBody>
      </p:sp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- VPETRA IV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0D285-099E-7144-9D07-91FAECF27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06427"/>
            <a:ext cx="5616575" cy="5010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Approach from both sides:</a:t>
            </a:r>
          </a:p>
          <a:p>
            <a:r>
              <a:rPr lang="en-US" dirty="0"/>
              <a:t>similar CS simulation as VXFEL (HLC)</a:t>
            </a:r>
          </a:p>
          <a:p>
            <a:r>
              <a:rPr lang="en-US" dirty="0"/>
              <a:t>independent developed software stack to </a:t>
            </a:r>
            <a:br>
              <a:rPr lang="en-US" dirty="0"/>
            </a:br>
            <a:r>
              <a:rPr lang="en-US" dirty="0"/>
              <a:t>enable ML (Helmholtz International Lab HIR</a:t>
            </a:r>
            <a:r>
              <a:rPr lang="en-US" baseline="30000" dirty="0"/>
              <a:t>3</a:t>
            </a:r>
            <a:r>
              <a:rPr lang="en-US" dirty="0"/>
              <a:t>X)</a:t>
            </a:r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>
          <a:xfrm>
            <a:off x="585571" y="1406427"/>
            <a:ext cx="5616574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Virtual PETRA IV</a:t>
            </a:r>
          </a:p>
          <a:p>
            <a:pPr marL="0" indent="0">
              <a:buNone/>
            </a:pPr>
            <a:r>
              <a:rPr lang="en-US" dirty="0"/>
              <a:t>and for sure there will be a VPETRA IV coming soon</a:t>
            </a:r>
          </a:p>
          <a:p>
            <a:pPr marL="0" indent="0">
              <a:buNone/>
            </a:pPr>
            <a:r>
              <a:rPr lang="en-US" dirty="0"/>
              <a:t>here approach more closely coupled to the machine physics (some words about lattices, DBA, …)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05311-F53A-3A48-9D00-7176A740E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3" y="3623898"/>
            <a:ext cx="5875887" cy="266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BC3984-848A-D840-8CB2-716AA96DB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22" y="2911827"/>
            <a:ext cx="2436084" cy="3731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4D38DD-E53B-4B4D-86F6-314FB1872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2890090"/>
            <a:ext cx="1422821" cy="428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E297DF-C448-9740-997C-8D7E0B170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45" y="3326103"/>
            <a:ext cx="5793105" cy="326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88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Machines @ other institutes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F6325-F978-C04A-BCD9-935594EEA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348800"/>
            <a:ext cx="4039918" cy="436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BB8E20-BBF7-574A-A113-BC2972A44FE6}"/>
              </a:ext>
            </a:extLst>
          </p:cNvPr>
          <p:cNvSpPr txBox="1"/>
          <p:nvPr/>
        </p:nvSpPr>
        <p:spPr>
          <a:xfrm>
            <a:off x="1395380" y="1130147"/>
            <a:ext cx="235192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EBS simulator @ ESRF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A4363-00A7-7B48-A94B-631251999221}"/>
              </a:ext>
            </a:extLst>
          </p:cNvPr>
          <p:cNvSpPr txBox="1"/>
          <p:nvPr/>
        </p:nvSpPr>
        <p:spPr>
          <a:xfrm>
            <a:off x="236983" y="5983102"/>
            <a:ext cx="7335213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 e.g.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https://www.esrf.fr/home/UsersAndScience/Publications/Highlights/highlights-2016/ET/ET03.html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EA46B4-8D54-7B43-B3FB-115FA23D9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44" y="1944630"/>
            <a:ext cx="7119778" cy="2492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E8FAD3-09AE-934D-A5FB-3DD0B71CB065}"/>
              </a:ext>
            </a:extLst>
          </p:cNvPr>
          <p:cNvSpPr txBox="1"/>
          <p:nvPr/>
        </p:nvSpPr>
        <p:spPr>
          <a:xfrm>
            <a:off x="7120167" y="1675432"/>
            <a:ext cx="273453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Virtual Diagnostics @ SLAC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B91168-4E63-034F-B14B-0D6E9A9534F8}"/>
              </a:ext>
            </a:extLst>
          </p:cNvPr>
          <p:cNvSpPr txBox="1"/>
          <p:nvPr/>
        </p:nvSpPr>
        <p:spPr>
          <a:xfrm>
            <a:off x="4927544" y="4485867"/>
            <a:ext cx="440813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 e.g.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https://www.nature.com/articles/s41598-021-82473-0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BE68DF-C4A7-4F45-969C-4E1949545BE0}"/>
              </a:ext>
            </a:extLst>
          </p:cNvPr>
          <p:cNvSpPr txBox="1"/>
          <p:nvPr/>
        </p:nvSpPr>
        <p:spPr>
          <a:xfrm>
            <a:off x="10110830" y="4485867"/>
            <a:ext cx="1936492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Hanuka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650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6D2A-CA21-5247-9C42-297835671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LIP, </a:t>
            </a:r>
            <a:r>
              <a:rPr lang="en-US" dirty="0" err="1"/>
              <a:t>DiTARI</a:t>
            </a:r>
            <a:r>
              <a:rPr lang="en-US" dirty="0"/>
              <a:t> and such like …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D5955A-02C1-894A-AA06-F7B8FD681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0" y="1867305"/>
            <a:ext cx="3708400" cy="339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E59C3-354A-A446-BD33-A1B0623F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D9F26E-14EA-9744-897A-8AB893B580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ED2693-B149-4043-87DC-939DC9F9037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388779"/>
            <a:ext cx="3673475" cy="420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09C06E9-C8B6-F043-A072-C7AF05896CE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13" y="2448520"/>
            <a:ext cx="3708400" cy="292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9F9374-B2CD-0B4E-83CE-3FD72696CE75}"/>
              </a:ext>
            </a:extLst>
          </p:cNvPr>
          <p:cNvSpPr txBox="1"/>
          <p:nvPr/>
        </p:nvSpPr>
        <p:spPr>
          <a:xfrm>
            <a:off x="1140571" y="1213543"/>
            <a:ext cx="181331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Within the LEAPS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consortium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C9822-74B4-304F-A1BE-DB667DF0F1E2}"/>
              </a:ext>
            </a:extLst>
          </p:cNvPr>
          <p:cNvSpPr txBox="1"/>
          <p:nvPr/>
        </p:nvSpPr>
        <p:spPr>
          <a:xfrm>
            <a:off x="4664280" y="5685352"/>
            <a:ext cx="264848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up LIP: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LEAPS Integrated Platform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851E4E-0A03-E347-8E8B-6B21544E1AD2}"/>
              </a:ext>
            </a:extLst>
          </p:cNvPr>
          <p:cNvSpPr txBox="1"/>
          <p:nvPr/>
        </p:nvSpPr>
        <p:spPr>
          <a:xfrm>
            <a:off x="8707363" y="1751223"/>
            <a:ext cx="24449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apply for money at EU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 program</a:t>
            </a:r>
          </a:p>
        </p:txBody>
      </p:sp>
    </p:spTree>
    <p:extLst>
      <p:ext uri="{BB962C8B-B14F-4D97-AF65-F5344CB8AC3E}">
        <p14:creationId xmlns:p14="http://schemas.microsoft.com/office/powerpoint/2010/main" val="28180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1B7A-E3E2-C843-B16F-83B02943F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DEA19-1877-A244-BA19-7326613F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1AA72-F547-8148-B732-FC8AB87B76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004CC3-D440-2440-9DC6-026EE0AC0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5594" r="16667" b="19950"/>
          <a:stretch/>
        </p:blipFill>
        <p:spPr>
          <a:xfrm rot="60000">
            <a:off x="27604" y="1539980"/>
            <a:ext cx="6613064" cy="444315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EAA1FD-13CF-A54B-AB88-A435B6A9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870693"/>
            <a:ext cx="5709394" cy="38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1B7A-E3E2-C843-B16F-83B02943F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DEA19-1877-A244-BA19-7326613F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1AA72-F547-8148-B732-FC8AB87B76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92AD80-CE5D-4D4A-839F-0BC9FFAB7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gap is closing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69B99E-6BFF-0C47-B4E6-1ACAFEB16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776" r="14263" b="10146"/>
          <a:stretch/>
        </p:blipFill>
        <p:spPr>
          <a:xfrm rot="60000">
            <a:off x="2285811" y="1374944"/>
            <a:ext cx="7250869" cy="49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73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CC48-7611-1945-820B-07A1A85E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5E1BC-765C-B245-86E6-77E47394E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11376023" cy="50102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Virtual Machines</a:t>
            </a:r>
          </a:p>
          <a:p>
            <a:pPr lvl="1"/>
            <a:r>
              <a:rPr lang="en-US" dirty="0"/>
              <a:t>allow to simulate machine prior to it’s existence </a:t>
            </a:r>
          </a:p>
          <a:p>
            <a:pPr lvl="1"/>
            <a:r>
              <a:rPr lang="en-US" dirty="0"/>
              <a:t>enable attaching ML, big data</a:t>
            </a:r>
          </a:p>
          <a:p>
            <a:pPr lvl="1"/>
            <a:r>
              <a:rPr lang="en-US" dirty="0"/>
              <a:t>…</a:t>
            </a:r>
          </a:p>
          <a:p>
            <a:pPr algn="ctr"/>
            <a:r>
              <a:rPr lang="en-US" dirty="0"/>
              <a:t>simple device/CS simulations like VXFEL already could serve to train e.g. a reinforcement learning agent 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LOW HANGING FRUIT</a:t>
            </a:r>
            <a:endParaRPr lang="en-US" dirty="0"/>
          </a:p>
          <a:p>
            <a:r>
              <a:rPr lang="en-US" dirty="0"/>
              <a:t>efforts in this direction strongly increasing </a:t>
            </a:r>
            <a:r>
              <a:rPr lang="en-US" sz="1400" dirty="0"/>
              <a:t>(e.g. HIR</a:t>
            </a:r>
            <a:r>
              <a:rPr lang="en-US" sz="1400"/>
              <a:t>^3X, VPETRA </a:t>
            </a:r>
            <a:r>
              <a:rPr lang="en-US" sz="1400" dirty="0"/>
              <a:t>IV, from ARES to FLASH -&gt; via VFLASH?)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a lot activity in the field see </a:t>
            </a:r>
            <a:r>
              <a:rPr lang="en-US" sz="1400" dirty="0"/>
              <a:t>(e.g. MATLAB </a:t>
            </a:r>
            <a:r>
              <a:rPr lang="en-US" sz="1400" dirty="0">
                <a:hlinkClick r:id="rId2"/>
              </a:rPr>
              <a:t>https://de.mathworks.com/discovery/digital-twin.html</a:t>
            </a:r>
            <a:r>
              <a:rPr lang="en-US" sz="1400" dirty="0"/>
              <a:t>)</a:t>
            </a:r>
            <a:endParaRPr lang="en-US" sz="2000" dirty="0"/>
          </a:p>
          <a:p>
            <a:pPr>
              <a:spcAft>
                <a:spcPts val="0"/>
              </a:spcAft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5374D-136C-1947-8691-FEC95BB7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High-Level Controls for DESY's Facilities | Lars Fröhlich &amp; Raimund Kammering 2021-11-30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7DDA9-8EDC-1149-85FD-9B3CC604A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4733585"/>
            <a:ext cx="1079500" cy="1683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99D07F-58FE-6442-89BB-4F51DBEF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274" y="4653136"/>
            <a:ext cx="2357619" cy="18456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A0A5AC-2BE6-6340-BC6D-8626993151B4}"/>
              </a:ext>
            </a:extLst>
          </p:cNvPr>
          <p:cNvSpPr txBox="1"/>
          <p:nvPr/>
        </p:nvSpPr>
        <p:spPr>
          <a:xfrm>
            <a:off x="1784757" y="5375075"/>
            <a:ext cx="7569248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100000">
                <a:srgbClr val="8C3FC9"/>
              </a:gs>
            </a:gsLst>
            <a:lin ang="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the difference between a perfect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3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800"/>
              <a:t>Introduction</a:t>
            </a:r>
            <a:endParaRPr lang="de-DE" sz="58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AF18D4-0323-4DC0-A0D9-DB7280FDCE6E}"/>
              </a:ext>
            </a:extLst>
          </p:cNvPr>
          <p:cNvSpPr txBox="1"/>
          <p:nvPr/>
        </p:nvSpPr>
        <p:spPr>
          <a:xfrm>
            <a:off x="348610" y="1578858"/>
            <a:ext cx="8394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accent2"/>
                </a:solidFill>
              </a:rPr>
              <a:t>The HLC Team &amp; How to Get in Touch</a:t>
            </a:r>
            <a:endParaRPr lang="de-DE" sz="30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89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Outlook:</a:t>
            </a:r>
            <a:br>
              <a:rPr lang="de-DE"/>
            </a:br>
            <a:r>
              <a:rPr lang="de-DE"/>
              <a:t>A Scriptable Sequencer</a:t>
            </a:r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791CE8AA-4D17-46D4-8946-AC55A993733A}"/>
              </a:ext>
            </a:extLst>
          </p:cNvPr>
          <p:cNvSpPr txBox="1"/>
          <p:nvPr/>
        </p:nvSpPr>
        <p:spPr>
          <a:xfrm>
            <a:off x="348610" y="2586970"/>
            <a:ext cx="94197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accent2"/>
                </a:solidFill>
              </a:rPr>
              <a:t>…making it easier to automate processes.</a:t>
            </a:r>
            <a:endParaRPr lang="de-DE" sz="30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The DESY Sequencer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82904-ADE3-434A-97A4-55BA9A600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An (almost) stand-alone Java application</a:t>
            </a:r>
          </a:p>
        </p:txBody>
      </p:sp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958DAFA0-2514-464D-8133-DFB24B375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8" y="1832302"/>
            <a:ext cx="5616575" cy="4158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Content Placeholder 17">
            <a:extLst>
              <a:ext uri="{FF2B5EF4-FFF2-40B4-BE49-F238E27FC236}">
                <a16:creationId xmlns:a16="http://schemas.microsoft.com/office/drawing/2014/main" id="{3758C843-6378-45FC-B6B5-EFCDC658EF0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167438" y="1797125"/>
            <a:ext cx="5616575" cy="42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F1A348D-D68D-4E09-833F-8511371799A3}"/>
              </a:ext>
            </a:extLst>
          </p:cNvPr>
          <p:cNvSpPr txBox="1"/>
          <p:nvPr/>
        </p:nvSpPr>
        <p:spPr>
          <a:xfrm>
            <a:off x="911424" y="5085184"/>
            <a:ext cx="4824536" cy="66172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Easily understood &amp; liked by operators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Actively used at almost all DESY accelerators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D91C07-4423-4FA9-BC44-E6B800F42535}"/>
              </a:ext>
            </a:extLst>
          </p:cNvPr>
          <p:cNvSpPr txBox="1"/>
          <p:nvPr/>
        </p:nvSpPr>
        <p:spPr>
          <a:xfrm>
            <a:off x="7536160" y="3356992"/>
            <a:ext cx="3888432" cy="195438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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Very few active sequence authors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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XML syntax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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Version control (Subversion)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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Limited functionality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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Limited control flow, no variables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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useable from other software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5C00A4-41CC-466C-A735-2DA77750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251534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Desirable Features for a New Sequencer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89CAF8-4F4E-4857-96AE-ED637A02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4917927" cy="5010249"/>
          </a:xfrm>
        </p:spPr>
        <p:txBody>
          <a:bodyPr anchor="ctr"/>
          <a:lstStyle/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Easy editing &amp; maintenance</a:t>
            </a:r>
          </a:p>
          <a:p>
            <a:pPr>
              <a:spcAft>
                <a:spcPts val="0"/>
              </a:spcAft>
            </a:pPr>
            <a:r>
              <a:rPr lang="en-US" sz="1600"/>
              <a:t>Operators, technical &amp; domain experts</a:t>
            </a:r>
            <a:endParaRPr lang="en-US" sz="1600" b="1">
              <a:solidFill>
                <a:schemeClr val="accent3"/>
              </a:solidFill>
            </a:endParaRP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More programmability &amp; functionality</a:t>
            </a:r>
          </a:p>
          <a:p>
            <a:pPr>
              <a:spcAft>
                <a:spcPts val="0"/>
              </a:spcAft>
            </a:pPr>
            <a:r>
              <a:rPr lang="en-US" sz="1600"/>
              <a:t>Implement loops, exception handling, complex conditions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Integration into the control system</a:t>
            </a:r>
          </a:p>
          <a:p>
            <a:pPr>
              <a:spcAft>
                <a:spcPts val="0"/>
              </a:spcAft>
            </a:pPr>
            <a:r>
              <a:rPr lang="en-US" sz="1600"/>
              <a:t>Sequences can be started/stopped/configured via control system </a:t>
            </a:r>
            <a:r>
              <a:rPr lang="en-US" sz="1600" i="1"/>
              <a:t>set</a:t>
            </a:r>
            <a:r>
              <a:rPr lang="en-US" sz="1600"/>
              <a:t> call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Composability</a:t>
            </a:r>
          </a:p>
          <a:p>
            <a:pPr>
              <a:spcAft>
                <a:spcPts val="0"/>
              </a:spcAft>
            </a:pPr>
            <a:r>
              <a:rPr lang="en-US" sz="1600"/>
              <a:t>Sequences can be run by other sequences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Scalability</a:t>
            </a:r>
          </a:p>
          <a:p>
            <a:pPr>
              <a:spcAft>
                <a:spcPts val="0"/>
              </a:spcAft>
            </a:pPr>
            <a:r>
              <a:rPr lang="en-US" sz="1600"/>
              <a:t>Maintain a library with hundreds of sequences</a:t>
            </a:r>
          </a:p>
          <a:p>
            <a:pPr>
              <a:spcAft>
                <a:spcPts val="0"/>
              </a:spcAft>
            </a:pPr>
            <a:r>
              <a:rPr lang="en-US" sz="1600"/>
              <a:t>Run dozens of sequences concurrently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Initial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72697-9AC5-4C9A-B5C3-A6CF4655F13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938663" y="1406427"/>
            <a:ext cx="4845350" cy="4830885"/>
          </a:xfrm>
        </p:spPr>
        <p:txBody>
          <a:bodyPr anchor="b"/>
          <a:lstStyle/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Separation of main logic and control system interface</a:t>
            </a:r>
          </a:p>
          <a:p>
            <a:pPr marL="363600" indent="-363600">
              <a:spcAft>
                <a:spcPts val="0"/>
              </a:spcAft>
            </a:pPr>
            <a:r>
              <a:rPr lang="en-US" sz="1600"/>
              <a:t>Sequencer library (control system independent)</a:t>
            </a:r>
          </a:p>
          <a:p>
            <a:pPr marL="363600" indent="-363600">
              <a:spcAft>
                <a:spcPts val="0"/>
              </a:spcAft>
            </a:pPr>
            <a:r>
              <a:rPr lang="en-US" sz="1600"/>
              <a:t>Sequencer server/device (embedded in the control system)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Logging</a:t>
            </a:r>
          </a:p>
          <a:p>
            <a:pPr marL="363600" indent="-363600">
              <a:spcAft>
                <a:spcPts val="0"/>
              </a:spcAft>
            </a:pPr>
            <a:r>
              <a:rPr lang="en-US" sz="1600"/>
              <a:t>Detailed logs for debugging &amp; analysis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7E44A4-7AEE-4BAE-98C7-15753E412DA9}"/>
              </a:ext>
            </a:extLst>
          </p:cNvPr>
          <p:cNvGrpSpPr/>
          <p:nvPr/>
        </p:nvGrpSpPr>
        <p:grpSpPr>
          <a:xfrm>
            <a:off x="5016450" y="1446602"/>
            <a:ext cx="4945979" cy="1910390"/>
            <a:chOff x="5016450" y="1446602"/>
            <a:chExt cx="4945979" cy="1910390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5CAC3E85-D684-4F86-A1F1-757DD87C5F02}"/>
                </a:ext>
              </a:extLst>
            </p:cNvPr>
            <p:cNvSpPr/>
            <p:nvPr/>
          </p:nvSpPr>
          <p:spPr>
            <a:xfrm>
              <a:off x="5016450" y="1446602"/>
              <a:ext cx="215454" cy="1910390"/>
            </a:xfrm>
            <a:prstGeom prst="rightBrac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0F1059F-7F1A-4715-A521-90308BA7259E}"/>
                </a:ext>
              </a:extLst>
            </p:cNvPr>
            <p:cNvSpPr/>
            <p:nvPr/>
          </p:nvSpPr>
          <p:spPr>
            <a:xfrm>
              <a:off x="5425925" y="1933745"/>
              <a:ext cx="4536504" cy="93610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prstClr val="black"/>
                  </a:solidFill>
                </a:rPr>
                <a:t>Use a scripting language to define actions, conditions (Matlab, Python, LUA, …)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B906D-4A8F-4A9E-90ED-8AE55A45F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272907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Mockup: Sequencer with LUA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LUA: BASIC- or Matlab-like syntax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9C6786E-3961-4EF3-AF0B-C94939270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28" y="1406525"/>
            <a:ext cx="5589695" cy="5010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E4F9C6F2-8AA2-4BE5-B2C8-3C932495230B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167438" y="2040501"/>
            <a:ext cx="5616575" cy="3742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C293139-0F13-4FC5-B785-9E7C188E4077}"/>
              </a:ext>
            </a:extLst>
          </p:cNvPr>
          <p:cNvSpPr/>
          <p:nvPr/>
        </p:nvSpPr>
        <p:spPr>
          <a:xfrm>
            <a:off x="5015880" y="2084070"/>
            <a:ext cx="576064" cy="118110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>
                  <a:lumMod val="40000"/>
                  <a:lumOff val="60000"/>
                  <a:alpha val="6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7DBE43-BD5D-4D50-BACA-56F4CDC43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14924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Mockup: Sequencer with LUA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LUA: BASIC- or Matlab-like syntax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9C6786E-3961-4EF3-AF0B-C94939270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28" y="1406525"/>
            <a:ext cx="5589695" cy="5010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C40756-C466-4162-AEC0-7CC3778308AD}"/>
              </a:ext>
            </a:extLst>
          </p:cNvPr>
          <p:cNvSpPr/>
          <p:nvPr/>
        </p:nvSpPr>
        <p:spPr>
          <a:xfrm>
            <a:off x="5015880" y="2265824"/>
            <a:ext cx="576064" cy="118110"/>
          </a:xfrm>
          <a:prstGeom prst="roundRect">
            <a:avLst/>
          </a:prstGeom>
          <a:gradFill flip="none" rotWithShape="1">
            <a:gsLst>
              <a:gs pos="0">
                <a:schemeClr val="accent2"/>
              </a:gs>
              <a:gs pos="50000">
                <a:schemeClr val="accent2">
                  <a:lumMod val="40000"/>
                  <a:lumOff val="60000"/>
                  <a:alpha val="6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0" name="Content Placeholder 16">
            <a:extLst>
              <a:ext uri="{FF2B5EF4-FFF2-40B4-BE49-F238E27FC236}">
                <a16:creationId xmlns:a16="http://schemas.microsoft.com/office/drawing/2014/main" id="{F45F58FB-3FC3-4A91-990D-1B4C36C65A8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167438" y="1856798"/>
            <a:ext cx="5616575" cy="4109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8AFB59-7C28-4507-A3B6-7990CACEA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345804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Sequencer: Input Welcome</a:t>
            </a:r>
            <a:endParaRPr lang="en-US" sz="2000" i="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/>
              <a:t>Input welcome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A1BE0B-AB21-4ABA-B297-5C87923B0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/>
              <a:t>Scope: All DESY facilities, possibly beyond</a:t>
            </a:r>
          </a:p>
          <a:p>
            <a:r>
              <a:rPr lang="en-US"/>
              <a:t>Initial goal: DOOCS implementation</a:t>
            </a:r>
          </a:p>
          <a:p>
            <a:r>
              <a:rPr lang="en-US"/>
              <a:t>Exploratory development has started</a:t>
            </a:r>
          </a:p>
          <a:p>
            <a:r>
              <a:rPr lang="en-US"/>
              <a:t>Full in-house development or external company?</a:t>
            </a:r>
          </a:p>
          <a:p>
            <a:endParaRPr lang="en-US"/>
          </a:p>
          <a:p>
            <a:r>
              <a:rPr lang="en-US"/>
              <a:t>Use cases?</a:t>
            </a:r>
          </a:p>
          <a:p>
            <a:r>
              <a:rPr lang="en-US">
                <a:hlinkClick r:id="rId2"/>
              </a:rPr>
              <a:t>https://confluence.desy.de/display/</a:t>
            </a:r>
            <a:br>
              <a:rPr lang="en-US">
                <a:hlinkClick r:id="rId2"/>
              </a:rPr>
            </a:br>
            <a:r>
              <a:rPr lang="en-US">
                <a:hlinkClick r:id="rId2"/>
              </a:rPr>
              <a:t>HLC/Future+Sequencer</a:t>
            </a:r>
            <a:r>
              <a:rPr lang="en-US"/>
              <a:t> </a:t>
            </a:r>
          </a:p>
        </p:txBody>
      </p:sp>
      <p:pic>
        <p:nvPicPr>
          <p:cNvPr id="10" name="Inhaltsplatzhalter 7">
            <a:extLst>
              <a:ext uri="{FF2B5EF4-FFF2-40B4-BE49-F238E27FC236}">
                <a16:creationId xmlns:a16="http://schemas.microsoft.com/office/drawing/2014/main" id="{0361B20C-EEEF-4869-B360-AB3AEDA4F29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50" y="1406525"/>
            <a:ext cx="5010150" cy="5010150"/>
          </a:xfrm>
        </p:spPr>
      </p:pic>
      <p:sp>
        <p:nvSpPr>
          <p:cNvPr id="11" name="Textfeld 8">
            <a:extLst>
              <a:ext uri="{FF2B5EF4-FFF2-40B4-BE49-F238E27FC236}">
                <a16:creationId xmlns:a16="http://schemas.microsoft.com/office/drawing/2014/main" id="{D668AAC1-76FC-4DD2-9DE8-B822B8854663}"/>
              </a:ext>
            </a:extLst>
          </p:cNvPr>
          <p:cNvSpPr txBox="1"/>
          <p:nvPr/>
        </p:nvSpPr>
        <p:spPr>
          <a:xfrm>
            <a:off x="6470650" y="6237312"/>
            <a:ext cx="501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Emoji One via Wikimedia Commons under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Attribution-Share Alike 4.0 International License</a:t>
            </a:r>
            <a:endParaRPr kumimoji="0" lang="en-US" sz="800" b="0" i="0" u="none" strike="noStrike" kern="1200" cap="none" spc="0" normalizeH="0" baseline="0" noProof="0" err="1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7BF552-C590-4453-9AAB-F6D750A2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1277577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800"/>
              <a:t>Summary</a:t>
            </a:r>
            <a:endParaRPr lang="de-DE" sz="5800"/>
          </a:p>
        </p:txBody>
      </p:sp>
    </p:spTree>
    <p:extLst>
      <p:ext uri="{BB962C8B-B14F-4D97-AF65-F5344CB8AC3E}">
        <p14:creationId xmlns:p14="http://schemas.microsoft.com/office/powerpoint/2010/main" val="1641407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&amp; Outlook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DE7BF-6F1F-468C-B80A-1DD6EA095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457200">
              <a:lnSpc>
                <a:spcPct val="100000"/>
              </a:lnSpc>
              <a:spcAft>
                <a:spcPts val="600"/>
              </a:spcAft>
              <a:buClr>
                <a:prstClr val="black"/>
              </a:buClr>
              <a:buNone/>
              <a:tabLst/>
            </a:pPr>
            <a:r>
              <a:rPr lang="en-US" sz="1600" b="1">
                <a:solidFill>
                  <a:schemeClr val="accent3"/>
                </a:solidFill>
              </a:rPr>
              <a:t>HLC Team</a:t>
            </a:r>
            <a:endParaRPr lang="en-US" sz="1600"/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solidFill>
                  <a:prstClr val="black"/>
                </a:solidFill>
              </a:rPr>
              <a:t>Intersection between o</a:t>
            </a:r>
            <a:r>
              <a:rPr lang="en-US" sz="1600"/>
              <a:t>perations, c</a:t>
            </a:r>
            <a:r>
              <a:rPr lang="en-US" sz="1600">
                <a:cs typeface="Arial"/>
              </a:rPr>
              <a:t>ontrols, physics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Physical parameters in the control system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Automatization &amp; procedures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Libraries, toolboxes, platforms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Central machine configuration database</a:t>
            </a:r>
          </a:p>
          <a:p>
            <a:pPr marL="180000" lvl="0" indent="-216000" defTabSz="457200">
              <a:lnSpc>
                <a:spcPct val="100000"/>
              </a:lnSpc>
              <a:spcAft>
                <a:spcPts val="600"/>
              </a:spcAft>
              <a:buClr>
                <a:prstClr val="black"/>
              </a:buClr>
              <a:buFont typeface="Arial" panose="020B0604020202020204" pitchFamily="34" charset="0"/>
              <a:buChar char="■"/>
              <a:tabLst/>
            </a:pPr>
            <a:endParaRPr lang="en-US" sz="1600">
              <a:cs typeface="Arial"/>
            </a:endParaRPr>
          </a:p>
          <a:p>
            <a:pPr marL="180000" indent="-216000"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Virtual XFEL</a:t>
            </a:r>
          </a:p>
          <a:p>
            <a:pPr marL="216000" indent="-216000">
              <a:spcAft>
                <a:spcPts val="600"/>
              </a:spcAft>
            </a:pPr>
            <a:r>
              <a:rPr lang="en-US" sz="1600"/>
              <a:t>Test network and data throughput</a:t>
            </a:r>
          </a:p>
          <a:p>
            <a:pPr marL="216000" indent="-216000">
              <a:spcAft>
                <a:spcPts val="600"/>
              </a:spcAft>
            </a:pPr>
            <a:r>
              <a:rPr lang="en-US" sz="1600"/>
              <a:t>Test timing system and bunch pattern handling</a:t>
            </a:r>
          </a:p>
          <a:p>
            <a:pPr marL="216000" indent="-216000">
              <a:spcAft>
                <a:spcPts val="600"/>
              </a:spcAft>
            </a:pPr>
            <a:r>
              <a:rPr lang="en-US" sz="1600"/>
              <a:t>Test naming conventions and prepare server configurations.</a:t>
            </a:r>
          </a:p>
          <a:p>
            <a:pPr marL="216000" indent="-216000">
              <a:spcAft>
                <a:spcPts val="600"/>
              </a:spcAft>
            </a:pPr>
            <a:r>
              <a:rPr lang="en-US" sz="1600"/>
              <a:t>Develop and test panels and display concepts</a:t>
            </a:r>
          </a:p>
          <a:p>
            <a:pPr marL="216000" indent="-216000">
              <a:spcAft>
                <a:spcPts val="600"/>
              </a:spcAft>
            </a:pPr>
            <a:r>
              <a:rPr lang="en-US" sz="1600"/>
              <a:t>Test software interoperability</a:t>
            </a:r>
          </a:p>
          <a:p>
            <a:pPr marL="216000" indent="-216000">
              <a:spcAft>
                <a:spcPts val="600"/>
              </a:spcAft>
            </a:pPr>
            <a:r>
              <a:rPr lang="en-US" sz="1600"/>
              <a:t>Partially test high-level software before deploying it to the accelerator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4234C5-6A3C-4D96-9C67-EDA29D9E77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1045B4-23BC-4CAC-A491-240C8D4FEA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248128" y="1406427"/>
            <a:ext cx="4535884" cy="5010249"/>
          </a:xfrm>
        </p:spPr>
        <p:txBody>
          <a:bodyPr anchor="b"/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Outlook: A Scriptable Sequencer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Attract more sequence authors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More functionality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Scripting language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Embedded in control system</a:t>
            </a:r>
          </a:p>
          <a:p>
            <a:pPr marL="216000" lvl="0" indent="-216000">
              <a:spcAft>
                <a:spcPts val="600"/>
              </a:spcAft>
            </a:pPr>
            <a:r>
              <a:rPr lang="en-US" sz="1600">
                <a:cs typeface="Arial"/>
              </a:rPr>
              <a:t>Input &amp; use cases welcome</a:t>
            </a:r>
          </a:p>
          <a:p>
            <a:pPr marL="0" indent="0">
              <a:spcAft>
                <a:spcPts val="600"/>
              </a:spcAft>
              <a:buClr>
                <a:schemeClr val="tx1"/>
              </a:buClr>
              <a:buNone/>
            </a:pPr>
            <a:endParaRPr lang="de-DE" sz="1600" b="1">
              <a:solidFill>
                <a:schemeClr val="accent3"/>
              </a:solidFill>
            </a:endParaRPr>
          </a:p>
          <a:p>
            <a:pPr marL="0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de-DE" sz="1600" b="1">
                <a:solidFill>
                  <a:schemeClr val="accent3"/>
                </a:solidFill>
              </a:rPr>
              <a:t>Contact</a:t>
            </a:r>
          </a:p>
          <a:p>
            <a:pPr marL="216000" indent="-216000">
              <a:spcAft>
                <a:spcPts val="600"/>
              </a:spcAft>
              <a:buClr>
                <a:schemeClr val="tx1"/>
              </a:buClr>
            </a:pPr>
            <a:r>
              <a:rPr lang="de-DE" sz="16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https://confluence.desy.de/display/HLC</a:t>
            </a:r>
            <a:br>
              <a:rPr lang="de-DE" sz="1600"/>
            </a:br>
            <a:r>
              <a:rPr lang="de-DE" sz="1600">
                <a:hlinkClick r:id="rId3"/>
              </a:rPr>
              <a:t>xfel-hlc@desy.de</a:t>
            </a:r>
            <a:r>
              <a:rPr lang="de-DE" sz="1600"/>
              <a:t> (subscribe via </a:t>
            </a:r>
            <a:r>
              <a:rPr lang="de-DE" sz="1600">
                <a:hlinkClick r:id="rId4"/>
              </a:rPr>
              <a:t>https://lists.desy.de/sympa/</a:t>
            </a:r>
            <a:r>
              <a:rPr lang="de-DE" sz="160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3090A6-6E35-47E1-8497-134404221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8168" y="-99392"/>
            <a:ext cx="2438400" cy="2438400"/>
          </a:xfrm>
          <a:prstGeom prst="rect">
            <a:avLst/>
          </a:prstGeom>
        </p:spPr>
      </p:pic>
      <p:sp>
        <p:nvSpPr>
          <p:cNvPr id="13" name="Textfeld 8">
            <a:extLst>
              <a:ext uri="{FF2B5EF4-FFF2-40B4-BE49-F238E27FC236}">
                <a16:creationId xmlns:a16="http://schemas.microsoft.com/office/drawing/2014/main" id="{A5B3D0E3-D89D-4466-9E3E-358F005631DD}"/>
              </a:ext>
            </a:extLst>
          </p:cNvPr>
          <p:cNvSpPr txBox="1"/>
          <p:nvPr/>
        </p:nvSpPr>
        <p:spPr>
          <a:xfrm>
            <a:off x="7104112" y="2186522"/>
            <a:ext cx="3446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Rion via Wikimedia Commons under</a:t>
            </a:r>
            <a:b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CC0 1.0 Universal Public Domain Dedication</a:t>
            </a:r>
            <a:endParaRPr kumimoji="0" lang="en-US" sz="800" b="0" i="0" u="none" strike="noStrike" kern="1200" cap="none" spc="0" normalizeH="0" baseline="0" noProof="0" err="1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28F6E-6217-423E-8815-C8B6CC0B3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3498854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800"/>
              <a:t>Spare Slides</a:t>
            </a:r>
            <a:endParaRPr lang="de-DE" sz="5800"/>
          </a:p>
        </p:txBody>
      </p:sp>
    </p:spTree>
    <p:extLst>
      <p:ext uri="{BB962C8B-B14F-4D97-AF65-F5344CB8AC3E}">
        <p14:creationId xmlns:p14="http://schemas.microsoft.com/office/powerpoint/2010/main" val="3107272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ICALEPCS: Sequencers are a Topic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/>
              <a:t>Two contributions on “behavior tree” driven sequencers</a:t>
            </a:r>
          </a:p>
        </p:txBody>
      </p:sp>
      <p:pic>
        <p:nvPicPr>
          <p:cNvPr id="22" name="Content Placeholder 11">
            <a:extLst>
              <a:ext uri="{FF2B5EF4-FFF2-40B4-BE49-F238E27FC236}">
                <a16:creationId xmlns:a16="http://schemas.microsoft.com/office/drawing/2014/main" id="{BFF8BB1B-28A6-4948-BDD0-CF8D37AFD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8" y="2289804"/>
            <a:ext cx="5616575" cy="3243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4917DC0B-78D4-4B2A-8B4B-A70D74F475D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167438" y="2289804"/>
            <a:ext cx="5616575" cy="3243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766A74-C1E6-4C9F-ACB6-9F52691D576F}"/>
              </a:ext>
            </a:extLst>
          </p:cNvPr>
          <p:cNvSpPr txBox="1"/>
          <p:nvPr/>
        </p:nvSpPr>
        <p:spPr>
          <a:xfrm>
            <a:off x="191344" y="4221088"/>
            <a:ext cx="5688632" cy="16619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step9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;read($devpsc8$/State) == FAULT ? command($devpsc8$/Reset) &amp;&amp; (write(this/Cnt) = read(this/Cnt) + 1) &amp;&amp; sleep($sleep_after_reset_cmd) &amp;&amp; goto(10) : goto(10);Reset $devpsc8$ fault state;Error resetting $devpsc8$ fault state;-1;tangoerror=goto(10)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step10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;read(this/Cnt) &gt; 0 ? sleep($sleep_wait_refresh_state) &amp;&amp; (write(this/Cnt) = 0) &amp;&amp; goto(11) : goto(11);Waiting after reset ;Error waiting after reset;-1,exit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step11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;read($devpsc1$/State) != ON ? command($devpsc1$/On) &amp;&amp; (write(this/Cnt) = read(this/Cnt) + 1) &amp;&amp; sleep($sleep_after_on_cmd) &amp;&amp; goto(12) : goto(12);Turning $devpsc1$ on;Error turning $devpsc1$ on;-1;tangoerror=goto(12)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step12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;read($devpsc2$/State) != ON ? command($devpsc2$/On) &amp;&amp; (write(this/Cnt) = read(this/Cnt) + 1) &amp;&amp; sleep($sleep_after_on_cmd) &amp;&amp; goto(13) : goto(13);Turning $devpsc2$ on;Error turning $devpsc2$ on;-1;tangoerror=goto(13)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attr</a:t>
            </a: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;Cnt;long;0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862988-28FC-4570-9345-231AFFDF8F91}"/>
              </a:ext>
            </a:extLst>
          </p:cNvPr>
          <p:cNvSpPr txBox="1"/>
          <p:nvPr/>
        </p:nvSpPr>
        <p:spPr>
          <a:xfrm>
            <a:off x="1852023" y="1951250"/>
            <a:ext cx="2728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Elettra – Sincrotrone Trieste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3248EE-0A58-4173-98CD-AD073702DD45}"/>
              </a:ext>
            </a:extLst>
          </p:cNvPr>
          <p:cNvSpPr txBox="1"/>
          <p:nvPr/>
        </p:nvSpPr>
        <p:spPr>
          <a:xfrm>
            <a:off x="8650155" y="195125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ITER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03DFD7-689A-4313-A349-E1A3163C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413550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High-Level Controls Team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/>
              <a:t>Collaboration across Group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0BAB-7EC0-4F64-976D-790E334F0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b="1">
                <a:solidFill>
                  <a:schemeClr val="accent6"/>
                </a:solidFill>
              </a:rPr>
              <a:t>Operations</a:t>
            </a:r>
            <a:r>
              <a:rPr lang="en-US" b="1"/>
              <a:t> </a:t>
            </a:r>
            <a:r>
              <a:rPr lang="en-US" b="1">
                <a:cs typeface="Arial"/>
              </a:rPr>
              <a:t>↔ </a:t>
            </a:r>
            <a:r>
              <a:rPr lang="en-US" b="1">
                <a:solidFill>
                  <a:schemeClr val="accent6"/>
                </a:solidFill>
                <a:cs typeface="Arial"/>
              </a:rPr>
              <a:t>Controls</a:t>
            </a:r>
            <a:r>
              <a:rPr lang="en-US" b="1">
                <a:cs typeface="Arial"/>
              </a:rPr>
              <a:t> ↔ </a:t>
            </a:r>
            <a:r>
              <a:rPr lang="en-US" b="1">
                <a:solidFill>
                  <a:schemeClr val="accent6"/>
                </a:solidFill>
                <a:cs typeface="Arial"/>
              </a:rPr>
              <a:t>Physics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Bolko Beutner, Maria-Elena Castro-Carballo, Marie Kristin Czwalinna, Winni Decking, Lars Fröhlich, Daniel Fulla Marsa, Christian Grech, Marc Guetg, Olaf Hensler, Raimund Kammering, Martin Killenberg, Torsten Limberg, Sascha Meykopff, Juliane Rönsch-Schulenburg, Matthias Scholz, Tobias Tempel, Sergey Tomin, Josef Wilgen, Tim Wilksen,</a:t>
            </a:r>
            <a:br>
              <a:rPr lang="en-US"/>
            </a:br>
            <a:r>
              <a:rPr lang="en-US"/>
              <a:t>and many more</a:t>
            </a:r>
          </a:p>
          <a:p>
            <a:pPr marL="0" indent="0" algn="ctr">
              <a:buNone/>
            </a:pPr>
            <a:br>
              <a:rPr lang="en-US"/>
            </a:br>
            <a:r>
              <a:rPr lang="en-US"/>
              <a:t>(MCS, MPY, MXL, MFL, MSK, XFEL, …)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5986465-D910-464C-B286-0F66E44CAC7A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383" y="1555201"/>
            <a:ext cx="5530685" cy="4712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0DC2AF-445D-4C71-AD5B-29065BC6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2647082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5DA62D1-4CF0-41C4-8C7C-9205C758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 Trees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3CDD5-6BC3-4CE7-9611-31999F31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FE2068-68A0-4114-B52D-6A805B9904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Modelling sequences of decisions &amp; actions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6D27ECD8-8D79-4172-9389-D57B17544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74" y="1484784"/>
            <a:ext cx="7071054" cy="4214952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327089-DB4B-4E98-B6EA-4DD84675A3A7}"/>
              </a:ext>
            </a:extLst>
          </p:cNvPr>
          <p:cNvSpPr/>
          <p:nvPr/>
        </p:nvSpPr>
        <p:spPr>
          <a:xfrm>
            <a:off x="2560474" y="5794279"/>
            <a:ext cx="70710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000">
                <a:solidFill>
                  <a:schemeClr val="bg2">
                    <a:lumMod val="40000"/>
                    <a:lumOff val="60000"/>
                  </a:schemeClr>
                </a:solidFill>
              </a:rPr>
              <a:t>by Aliekor via English Wikipedia under </a:t>
            </a:r>
            <a:r>
              <a:rPr lang="en-US" sz="1000">
                <a:solidFill>
                  <a:schemeClr val="bg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3.0 license</a:t>
            </a:r>
            <a:r>
              <a:rPr lang="en-US" sz="1000">
                <a:solidFill>
                  <a:schemeClr val="bg2">
                    <a:lumMod val="40000"/>
                    <a:lumOff val="60000"/>
                  </a:schemeClr>
                </a:solidFill>
              </a:rPr>
              <a:t>  </a:t>
            </a:r>
            <a:endParaRPr lang="en-US" sz="1000" err="1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For the Record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2C37D-D3D0-466D-A549-19CB36B56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■"/>
            </a:pPr>
            <a:r>
              <a:rPr lang="de-DE"/>
              <a:t>Regular meeting:</a:t>
            </a:r>
            <a:br>
              <a:rPr lang="de-DE"/>
            </a:br>
            <a:r>
              <a:rPr lang="de-DE"/>
              <a:t>Every second Thursday at 10:30 on Zoom</a:t>
            </a:r>
          </a:p>
          <a:p>
            <a:pPr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■"/>
            </a:pPr>
            <a:r>
              <a:rPr lang="de-DE"/>
              <a:t>Satellite meetings for special topics:</a:t>
            </a:r>
            <a:br>
              <a:rPr lang="de-DE"/>
            </a:br>
            <a:r>
              <a:rPr lang="de-DE"/>
              <a:t>Irregular time &amp; place, often on </a:t>
            </a:r>
            <a:r>
              <a:rPr lang="en-US"/>
              <a:t>“the other” Thursday</a:t>
            </a:r>
          </a:p>
          <a:p>
            <a:pPr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■"/>
            </a:pPr>
            <a:r>
              <a:rPr lang="de-DE"/>
              <a:t>Meeting minutes &amp; team info:</a:t>
            </a:r>
            <a:br>
              <a:rPr lang="de-DE"/>
            </a:br>
            <a:r>
              <a:rPr lang="de-DE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https://confluence.desy.de/display/HLC</a:t>
            </a:r>
            <a:endParaRPr lang="de-DE"/>
          </a:p>
          <a:p>
            <a:pPr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■"/>
            </a:pPr>
            <a:r>
              <a:rPr lang="de-DE"/>
              <a:t>Mailing list:</a:t>
            </a:r>
            <a:br>
              <a:rPr lang="de-DE"/>
            </a:br>
            <a:r>
              <a:rPr lang="de-DE"/>
              <a:t>xfel-hlc@desy.de</a:t>
            </a:r>
            <a:br>
              <a:rPr lang="de-DE"/>
            </a:br>
            <a:r>
              <a:rPr lang="de-DE"/>
              <a:t>(subscribe via </a:t>
            </a:r>
            <a:r>
              <a:rPr lang="de-DE">
                <a:hlinkClick r:id="rId3"/>
              </a:rPr>
              <a:t>https://lists.desy.de/sympa/</a:t>
            </a:r>
            <a:r>
              <a:rPr lang="de-DE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82904-ADE3-434A-97A4-55BA9A6004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How to Get in Contact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225A28C-1446-4657-8A72-B8612BD3F8C5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383" y="1783247"/>
            <a:ext cx="5530685" cy="4256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44C1733A-42BF-49D1-930E-B7C90797F570}"/>
              </a:ext>
            </a:extLst>
          </p:cNvPr>
          <p:cNvSpPr/>
          <p:nvPr/>
        </p:nvSpPr>
        <p:spPr>
          <a:xfrm>
            <a:off x="8112224" y="260649"/>
            <a:ext cx="3960439" cy="1080120"/>
          </a:xfrm>
          <a:prstGeom prst="cloud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t>PETRA IV HLC: </a:t>
            </a: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https://confluence.desy.de/display/PetraIV/High+Level+Controls</a:t>
            </a:r>
            <a:endParaRPr lang="en-US" sz="1200" dirty="0" err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D704B9-1EC1-4FBF-A3A0-B3A9B71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9710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800"/>
              <a:t>Scope, Goals &amp; Examples</a:t>
            </a:r>
            <a:endParaRPr lang="de-DE" sz="58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AF18D4-0323-4DC0-A0D9-DB7280FDCE6E}"/>
              </a:ext>
            </a:extLst>
          </p:cNvPr>
          <p:cNvSpPr txBox="1"/>
          <p:nvPr/>
        </p:nvSpPr>
        <p:spPr>
          <a:xfrm>
            <a:off x="348610" y="1578858"/>
            <a:ext cx="839401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chemeClr val="accent2"/>
                </a:solidFill>
              </a:rPr>
              <a:t>What High-Level Controls Are All About</a:t>
            </a:r>
            <a:endParaRPr lang="de-DE" sz="30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9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Scope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89CAF8-4F4E-4857-96AE-ED637A02E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Physical parameters in the control system</a:t>
            </a:r>
          </a:p>
          <a:p>
            <a:r>
              <a:rPr lang="en-US">
                <a:cs typeface="Arial"/>
              </a:rPr>
              <a:t>Automatization &amp; procedures</a:t>
            </a:r>
          </a:p>
          <a:p>
            <a:r>
              <a:rPr lang="en-US">
                <a:cs typeface="Arial"/>
              </a:rPr>
              <a:t>User interfaces &amp; status displays</a:t>
            </a:r>
          </a:p>
          <a:p>
            <a:r>
              <a:rPr lang="en-US">
                <a:cs typeface="Arial"/>
              </a:rPr>
              <a:t>Current operation problems</a:t>
            </a:r>
          </a:p>
          <a:p>
            <a:r>
              <a:rPr lang="en-US"/>
              <a:t>Control concepts, strategies</a:t>
            </a:r>
          </a:p>
          <a:p>
            <a:r>
              <a:rPr lang="en-US"/>
              <a:t>Libraries, toolboxes</a:t>
            </a:r>
          </a:p>
          <a:p>
            <a:r>
              <a:rPr lang="en-US"/>
              <a:t>Central machine configuration database</a:t>
            </a:r>
          </a:p>
          <a:p>
            <a:r>
              <a:rPr lang="en-US"/>
              <a:t>Priority of projects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Communication, Exchange,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72697-9AC5-4C9A-B5C3-A6CF4655F13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2850" y="2298273"/>
            <a:ext cx="5289550" cy="74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2850" y="3258160"/>
            <a:ext cx="5289550" cy="74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2850" y="4218047"/>
            <a:ext cx="5289550" cy="726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2850" y="1338386"/>
            <a:ext cx="5289550" cy="74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92850" y="5949280"/>
            <a:ext cx="5289550" cy="3048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2000"/>
              </a:lnSpc>
            </a:pPr>
            <a:r>
              <a:rPr lang="en-US" sz="1600"/>
              <a:t>Focus on XFEL, but not exclusively</a:t>
            </a:r>
            <a:endParaRPr lang="en-US" sz="16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47D57-3AEE-441E-AA20-644F89130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850" y="5157192"/>
            <a:ext cx="5288400" cy="746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B9BB9D-116F-4DF7-886A-0D66EFFE3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3707490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41CE84-2CD2-480B-BEFA-DCD917FD7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Goal: Physical Parameters in the Control System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8F205C-15F4-4830-919C-1057DA9C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600"/>
              <a:t>Typical parameters: Beam energy, emittance, magnetic field strength, bunch length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/>
              <a:t>Can be measured/calculated from input data (BPM readings, camera images, power supply currents, spectrometer data)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/>
              <a:t>Stand-alone tools (Python, Matlab) are good at that, but…</a:t>
            </a:r>
          </a:p>
          <a:p>
            <a:pPr marL="476250" indent="-285750">
              <a:spcAft>
                <a:spcPts val="600"/>
              </a:spcAft>
            </a:pPr>
            <a:r>
              <a:rPr lang="en-US" sz="1600"/>
              <a:t>they are hard to run 24/7,</a:t>
            </a:r>
          </a:p>
          <a:p>
            <a:pPr marL="476250" indent="-285750">
              <a:spcAft>
                <a:spcPts val="600"/>
              </a:spcAft>
            </a:pPr>
            <a:r>
              <a:rPr lang="en-US" sz="1600"/>
              <a:t>they do not produce standard history data,</a:t>
            </a:r>
          </a:p>
          <a:p>
            <a:pPr marL="476250" indent="-285750">
              <a:spcAft>
                <a:spcPts val="600"/>
              </a:spcAft>
            </a:pPr>
            <a:r>
              <a:rPr lang="en-US" sz="1600"/>
              <a:t>their results cannot easily be made available to other tools,</a:t>
            </a:r>
          </a:p>
          <a:p>
            <a:pPr marL="476250" indent="-285750">
              <a:spcAft>
                <a:spcPts val="600"/>
              </a:spcAft>
            </a:pPr>
            <a:r>
              <a:rPr lang="en-US" sz="1600"/>
              <a:t>this leads to uncontrolled proliferation of calibration data, conversion functions, etc.</a:t>
            </a:r>
          </a:p>
          <a:p>
            <a:pPr marL="476250" indent="-285750">
              <a:spcAft>
                <a:spcPts val="600"/>
              </a:spcAft>
            </a:pPr>
            <a:r>
              <a:rPr lang="en-US" sz="1600"/>
              <a:t>they do not compose well and are hard to use in automated workflows.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BD7648-D017-42DE-A4F9-A5C5B407E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… as Opposed to “in Stand-Alone Applications”</a:t>
            </a:r>
            <a:endParaRPr lang="de-DE"/>
          </a:p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37AA750-E007-414F-A29C-3397CEDD793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167438" y="1556792"/>
            <a:ext cx="5616575" cy="3291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3CACA2-42EE-40B3-A71B-87FA95FEC0B4}"/>
              </a:ext>
            </a:extLst>
          </p:cNvPr>
          <p:cNvSpPr/>
          <p:nvPr/>
        </p:nvSpPr>
        <p:spPr>
          <a:xfrm rot="20576124">
            <a:off x="6774437" y="4425078"/>
            <a:ext cx="4987041" cy="14157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</a:rPr>
              <a:t>Raise</a:t>
            </a:r>
            <a:r>
              <a:rPr lang="en-US" sz="1600">
                <a:solidFill>
                  <a:schemeClr val="tx1"/>
                </a:solidFill>
              </a:rPr>
              <a:t> the </a:t>
            </a:r>
            <a:r>
              <a:rPr lang="en-US" sz="1600" b="1">
                <a:solidFill>
                  <a:schemeClr val="tx1"/>
                </a:solidFill>
              </a:rPr>
              <a:t>level of abstraction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>
                <a:solidFill>
                  <a:schemeClr val="tx1"/>
                </a:solidFill>
              </a:rPr>
              <a:t>by building </a:t>
            </a:r>
            <a:r>
              <a:rPr lang="en-US" sz="1600" b="1">
                <a:solidFill>
                  <a:schemeClr val="tx1"/>
                </a:solidFill>
              </a:rPr>
              <a:t>reliable control system components</a:t>
            </a:r>
            <a:br>
              <a:rPr lang="en-US" sz="1600" b="1">
                <a:solidFill>
                  <a:schemeClr val="tx1"/>
                </a:solidFill>
              </a:rPr>
            </a:br>
            <a:r>
              <a:rPr lang="en-US" sz="1600">
                <a:solidFill>
                  <a:schemeClr val="tx1"/>
                </a:solidFill>
              </a:rPr>
              <a:t>to make </a:t>
            </a:r>
            <a:r>
              <a:rPr lang="en-US" sz="1600" b="1">
                <a:solidFill>
                  <a:schemeClr val="tx1"/>
                </a:solidFill>
              </a:rPr>
              <a:t>physical quantities</a:t>
            </a:r>
            <a:r>
              <a:rPr lang="en-US" sz="1600">
                <a:solidFill>
                  <a:schemeClr val="tx1"/>
                </a:solidFill>
              </a:rPr>
              <a:t> directly accessible</a:t>
            </a:r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3C99BD-A245-498E-8A65-4607F4BC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308954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449240-84DA-4C09-802F-8EB3A65337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Physical Parameters in the Control System</a:t>
            </a:r>
            <a:endParaRPr lang="en-US" sz="2000" i="1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en-US"/>
              <a:t>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A1BE0B-AB21-4ABA-B297-5C87923B0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Magnet ML server</a:t>
            </a:r>
          </a:p>
          <a:p>
            <a:pPr>
              <a:spcAft>
                <a:spcPts val="0"/>
              </a:spcAft>
            </a:pPr>
            <a:r>
              <a:rPr lang="en-US" sz="1600"/>
              <a:t>Magnet control via field, strength, deflection angle etc., with hysteresis (not just current)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Optics server &amp; design optics server</a:t>
            </a:r>
          </a:p>
          <a:p>
            <a:pPr>
              <a:spcAft>
                <a:spcPts val="0"/>
              </a:spcAft>
            </a:pPr>
            <a:r>
              <a:rPr lang="en-US" sz="1600"/>
              <a:t>Optics calculations in the control system</a:t>
            </a:r>
          </a:p>
          <a:p>
            <a:pPr>
              <a:spcAft>
                <a:spcPts val="0"/>
              </a:spcAft>
            </a:pPr>
            <a:r>
              <a:rPr lang="en-US" sz="1600"/>
              <a:t>Setting certain groups of magnets to design values via the control system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Beam energy measurement</a:t>
            </a:r>
          </a:p>
          <a:p>
            <a:pPr>
              <a:spcAft>
                <a:spcPts val="0"/>
              </a:spcAft>
            </a:pPr>
            <a:r>
              <a:rPr lang="en-US" sz="1600"/>
              <a:t>For arbitrary dispersive lattice segments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>
                <a:solidFill>
                  <a:schemeClr val="accent3"/>
                </a:solidFill>
              </a:rPr>
              <a:t>Energy manager, LLRF sumvoltage server</a:t>
            </a:r>
          </a:p>
          <a:p>
            <a:pPr>
              <a:spcAft>
                <a:spcPts val="0"/>
              </a:spcAft>
            </a:pPr>
            <a:r>
              <a:rPr lang="en-US" sz="1600"/>
              <a:t>Setting RF parameters in terms of beam energy gain, chirp, curvature (not just amplitude &amp; phase)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715" y="3703735"/>
            <a:ext cx="4294297" cy="2719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5FE6EF0-5C16-4BCE-A516-234B6BA3B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167439" y="2345705"/>
            <a:ext cx="2881156" cy="3131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19" y="1398111"/>
            <a:ext cx="4439394" cy="197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BB4D4-13EA-4BBE-AA1C-A367AC06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High-Level Controls for DESY's Facilities | Lars Fröhlich &amp; Raimund Kammering 2021-11-30</a:t>
            </a:r>
          </a:p>
        </p:txBody>
      </p:sp>
    </p:spTree>
    <p:extLst>
      <p:ext uri="{BB962C8B-B14F-4D97-AF65-F5344CB8AC3E}">
        <p14:creationId xmlns:p14="http://schemas.microsoft.com/office/powerpoint/2010/main" val="3619967632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1_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Serverlib Pt. 1</Template>
  <TotalTime>246</TotalTime>
  <Words>3006</Words>
  <Application>Microsoft Macintosh PowerPoint</Application>
  <PresentationFormat>Widescreen</PresentationFormat>
  <Paragraphs>456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Consolas</vt:lpstr>
      <vt:lpstr>Wingdings</vt:lpstr>
      <vt:lpstr>DESY</vt:lpstr>
      <vt:lpstr>1_DESY</vt:lpstr>
      <vt:lpstr>High-Level Controls for DESY’s Facilities</vt:lpstr>
      <vt:lpstr>High-Level Controls for DESY’s Facilities</vt:lpstr>
      <vt:lpstr>Introduction</vt:lpstr>
      <vt:lpstr>High-Level Controls Team</vt:lpstr>
      <vt:lpstr>For the Record</vt:lpstr>
      <vt:lpstr>Scope, Goals &amp; Examples</vt:lpstr>
      <vt:lpstr>Scope</vt:lpstr>
      <vt:lpstr>Goal: Physical Parameters in the Control System</vt:lpstr>
      <vt:lpstr>Goal: Physical Parameters in the Control System</vt:lpstr>
      <vt:lpstr>Goal: Physical Parameters in the Control System</vt:lpstr>
      <vt:lpstr>Goal: Automatization</vt:lpstr>
      <vt:lpstr>Libraries and Toolboxes</vt:lpstr>
      <vt:lpstr>Central Machine Configuration Database</vt:lpstr>
      <vt:lpstr>The Virtual XFEL </vt:lpstr>
      <vt:lpstr>Motivation - the May Test</vt:lpstr>
      <vt:lpstr>The DAQ as the core - Controls Landscape</vt:lpstr>
      <vt:lpstr>First Implementation - Data throughput</vt:lpstr>
      <vt:lpstr>Going further - Trajectory Simulation</vt:lpstr>
      <vt:lpstr>Going further - Trajectory Simulation</vt:lpstr>
      <vt:lpstr>Testing Tools in the Simulation</vt:lpstr>
      <vt:lpstr>Virtual XFEL</vt:lpstr>
      <vt:lpstr>Lessons learned</vt:lpstr>
      <vt:lpstr>What’s next - VFLASH</vt:lpstr>
      <vt:lpstr>What’s next - VPETRA IV</vt:lpstr>
      <vt:lpstr>Virtual Machines @ other institutes</vt:lpstr>
      <vt:lpstr>LIP, DiTARI and such like …</vt:lpstr>
      <vt:lpstr>Digital twining</vt:lpstr>
      <vt:lpstr>Digital twining</vt:lpstr>
      <vt:lpstr>Wrap up</vt:lpstr>
      <vt:lpstr>Outlook: A Scriptable Sequencer</vt:lpstr>
      <vt:lpstr>The DESY Sequencer</vt:lpstr>
      <vt:lpstr>Desirable Features for a New Sequencer</vt:lpstr>
      <vt:lpstr>Mockup: Sequencer with LUA Steps</vt:lpstr>
      <vt:lpstr>Mockup: Sequencer with LUA Steps</vt:lpstr>
      <vt:lpstr>Sequencer: Input Welcome</vt:lpstr>
      <vt:lpstr>Summary</vt:lpstr>
      <vt:lpstr>Summary &amp; Outlook</vt:lpstr>
      <vt:lpstr>Spare Slides</vt:lpstr>
      <vt:lpstr>ICALEPCS: Sequencers are a Topic</vt:lpstr>
      <vt:lpstr>Behavior Trees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Undulator high-level controls</dc:title>
  <dc:creator>einweg42@outlook.com;Raimund Kammering;olaf.hensler@desy.de</dc:creator>
  <cp:lastModifiedBy>Raimund Kammering</cp:lastModifiedBy>
  <cp:revision>307</cp:revision>
  <dcterms:created xsi:type="dcterms:W3CDTF">2020-10-26T10:07:25Z</dcterms:created>
  <dcterms:modified xsi:type="dcterms:W3CDTF">2021-11-30T15:05:14Z</dcterms:modified>
</cp:coreProperties>
</file>