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  <p:sldMasterId id="2147483690" r:id="rId3"/>
  </p:sldMasterIdLst>
  <p:notesMasterIdLst>
    <p:notesMasterId r:id="rId8"/>
  </p:notesMasterIdLst>
  <p:handoutMasterIdLst>
    <p:handoutMasterId r:id="rId9"/>
  </p:handoutMasterIdLst>
  <p:sldIdLst>
    <p:sldId id="274" r:id="rId4"/>
    <p:sldId id="398" r:id="rId5"/>
    <p:sldId id="439" r:id="rId6"/>
    <p:sldId id="43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75" userDrawn="1">
          <p15:clr>
            <a:srgbClr val="A4A3A4"/>
          </p15:clr>
        </p15:guide>
        <p15:guide id="2" pos="3727" userDrawn="1">
          <p15:clr>
            <a:srgbClr val="A4A3A4"/>
          </p15:clr>
        </p15:guide>
        <p15:guide id="3" pos="3953" userDrawn="1">
          <p15:clr>
            <a:srgbClr val="A4A3A4"/>
          </p15:clr>
        </p15:guide>
        <p15:guide id="4" pos="7287" userDrawn="1">
          <p15:clr>
            <a:srgbClr val="A4A3A4"/>
          </p15:clr>
        </p15:guide>
        <p15:guide id="5" pos="393" userDrawn="1">
          <p15:clr>
            <a:srgbClr val="A4A3A4"/>
          </p15:clr>
        </p15:guide>
        <p15:guide id="6" orient="horz" pos="372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eise" initials="HW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776" autoAdjust="0"/>
    <p:restoredTop sz="94660"/>
  </p:normalViewPr>
  <p:slideViewPr>
    <p:cSldViewPr snapToGrid="0" showGuides="1">
      <p:cViewPr varScale="1">
        <p:scale>
          <a:sx n="94" d="100"/>
          <a:sy n="94" d="100"/>
        </p:scale>
        <p:origin x="120" y="494"/>
      </p:cViewPr>
      <p:guideLst>
        <p:guide orient="horz" pos="1275"/>
        <p:guide pos="3727"/>
        <p:guide pos="3953"/>
        <p:guide pos="7287"/>
        <p:guide pos="393"/>
        <p:guide orient="horz" pos="372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7" d="100"/>
          <a:sy n="97" d="100"/>
        </p:scale>
        <p:origin x="25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50AC80-9589-41A1-8ED2-EC2076B0E8E8}" type="datetimeFigureOut">
              <a:rPr lang="de-DE" smtClean="0"/>
              <a:t>27.01.2022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83A726-01A3-41A5-8C71-74C8A626EA4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6161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92030-5346-4222-B1C0-77ABA51E04BA}" type="datetimeFigureOut">
              <a:rPr lang="de-DE" smtClean="0"/>
              <a:t>27.01.2022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B39C8-6D5D-40E8-8D83-C1E41A39F5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4387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6286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0858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430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002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742797" indent="-285691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marL="1142765" indent="-228553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marL="1599870" indent="-228553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marL="2056976" indent="-228553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2514081" indent="-22855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2971187" indent="-22855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3428293" indent="-22855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3885398" indent="-22855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fld id="{947D76CA-6C81-4CD8-99E6-DB5050854A54}" type="slidenum">
              <a:rPr lang="de-DE" sz="1200">
                <a:solidFill>
                  <a:prstClr val="black"/>
                </a:solidFill>
              </a:rPr>
              <a:pPr/>
              <a:t>1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49155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2588" y="685800"/>
            <a:ext cx="6094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2" y="4343401"/>
            <a:ext cx="5029200" cy="411480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8190" tIns="44095" rIns="88190" bIns="44095"/>
          <a:lstStyle/>
          <a:p>
            <a:pPr marL="228553" indent="-228553">
              <a:spcBef>
                <a:spcPct val="0"/>
              </a:spcBef>
              <a:spcAft>
                <a:spcPct val="20000"/>
              </a:spcAft>
            </a:pPr>
            <a:r>
              <a:rPr lang="en-GB" b="1" dirty="0"/>
              <a:t>How to edit the title slide</a:t>
            </a:r>
          </a:p>
          <a:p>
            <a:pPr marL="228553" indent="-228553">
              <a:spcBef>
                <a:spcPct val="0"/>
              </a:spcBef>
              <a:spcAft>
                <a:spcPct val="20000"/>
              </a:spcAft>
            </a:pPr>
            <a:endParaRPr lang="en-GB" dirty="0"/>
          </a:p>
          <a:p>
            <a:pPr marL="228553" indent="-228553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dirty="0"/>
              <a:t>  Upper area: </a:t>
            </a:r>
            <a:r>
              <a:rPr lang="en-GB" b="1" dirty="0"/>
              <a:t>Title</a:t>
            </a:r>
            <a:r>
              <a:rPr lang="en-GB" dirty="0"/>
              <a:t> of your talk, max. 2 rows of the defined size (55 </a:t>
            </a:r>
            <a:r>
              <a:rPr lang="en-GB" dirty="0" err="1"/>
              <a:t>pt</a:t>
            </a:r>
            <a:r>
              <a:rPr lang="en-GB" dirty="0"/>
              <a:t>)</a:t>
            </a:r>
          </a:p>
          <a:p>
            <a:pPr marL="228553" indent="-228553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dirty="0"/>
              <a:t>  Lower area </a:t>
            </a:r>
            <a:r>
              <a:rPr lang="en-GB" b="1" dirty="0"/>
              <a:t>(subtitle):</a:t>
            </a:r>
            <a:r>
              <a:rPr lang="en-GB" dirty="0"/>
              <a:t> Conference/meeting/workshop, location, date, </a:t>
            </a:r>
            <a:br>
              <a:rPr lang="en-GB" dirty="0"/>
            </a:br>
            <a:r>
              <a:rPr lang="en-GB" dirty="0"/>
              <a:t>  your name and affiliation, </a:t>
            </a:r>
            <a:br>
              <a:rPr lang="en-GB" dirty="0"/>
            </a:br>
            <a:r>
              <a:rPr lang="en-GB" dirty="0"/>
              <a:t>  max. 4 rows of the defined size (32 </a:t>
            </a:r>
            <a:r>
              <a:rPr lang="en-GB" dirty="0" err="1"/>
              <a:t>pt</a:t>
            </a:r>
            <a:r>
              <a:rPr lang="en-GB" dirty="0"/>
              <a:t>)</a:t>
            </a:r>
          </a:p>
          <a:p>
            <a:pPr marL="228553" indent="-228553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dirty="0"/>
              <a:t> Change the </a:t>
            </a:r>
            <a:r>
              <a:rPr lang="en-GB" b="1" dirty="0"/>
              <a:t>partner logos</a:t>
            </a:r>
            <a:r>
              <a:rPr lang="en-GB" dirty="0"/>
              <a:t> or add others in the last row.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2000" y="1120778"/>
            <a:ext cx="8039624" cy="1050925"/>
          </a:xfrm>
        </p:spPr>
        <p:txBody>
          <a:bodyPr anchor="b"/>
          <a:lstStyle>
            <a:lvl1pPr algn="l">
              <a:defRPr sz="2800"/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3889" y="2583180"/>
            <a:ext cx="8039624" cy="333025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1837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,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 noChangeAspect="1"/>
          </p:cNvSpPr>
          <p:nvPr>
            <p:ph type="pic" sz="quarter" idx="12"/>
          </p:nvPr>
        </p:nvSpPr>
        <p:spPr>
          <a:xfrm>
            <a:off x="287999" y="1872000"/>
            <a:ext cx="8424000" cy="4044445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287999" y="5913440"/>
            <a:ext cx="8424000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8934450" y="1871999"/>
            <a:ext cx="2916000" cy="4032000"/>
          </a:xfrm>
        </p:spPr>
        <p:txBody>
          <a:bodyPr/>
          <a:lstStyle>
            <a:lvl1pPr marL="266700" indent="-266700">
              <a:defRPr sz="1400"/>
            </a:lvl1pPr>
            <a:lvl2pPr marL="542925" indent="-276225">
              <a:defRPr sz="1400"/>
            </a:lvl2pPr>
            <a:lvl3pPr marL="809625" indent="-266700">
              <a:defRPr sz="1400"/>
            </a:lvl3pPr>
            <a:lvl4pPr marL="990600" indent="-180975">
              <a:defRPr sz="1400"/>
            </a:lvl4pPr>
            <a:lvl5pPr marL="1162050" indent="-17145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024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3" name="Line 73"/>
          <p:cNvSpPr>
            <a:spLocks noChangeShapeType="1"/>
          </p:cNvSpPr>
          <p:nvPr userDrawn="1"/>
        </p:nvSpPr>
        <p:spPr bwMode="auto">
          <a:xfrm>
            <a:off x="154519" y="6477000"/>
            <a:ext cx="11872383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</a:pPr>
            <a:endParaRPr lang="en-US" sz="900">
              <a:solidFill>
                <a:srgbClr val="261748"/>
              </a:solidFill>
            </a:endParaRPr>
          </a:p>
        </p:txBody>
      </p:sp>
      <p:sp>
        <p:nvSpPr>
          <p:cNvPr id="10322" name="Rectangle 82"/>
          <p:cNvSpPr>
            <a:spLocks noChangeArrowheads="1"/>
          </p:cNvSpPr>
          <p:nvPr userDrawn="1"/>
        </p:nvSpPr>
        <p:spPr bwMode="auto">
          <a:xfrm>
            <a:off x="11264902" y="119064"/>
            <a:ext cx="759884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</a:pPr>
            <a:endParaRPr lang="en-US" sz="900">
              <a:solidFill>
                <a:srgbClr val="261748"/>
              </a:solidFill>
            </a:endParaRPr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6635" y="114303"/>
            <a:ext cx="1214967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257300" y="3411538"/>
            <a:ext cx="9677400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0" tIns="4572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hlink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GB" noProof="0"/>
          </a:p>
        </p:txBody>
      </p:sp>
      <p:sp>
        <p:nvSpPr>
          <p:cNvPr id="10325" name="Line 85"/>
          <p:cNvSpPr>
            <a:spLocks noChangeShapeType="1"/>
          </p:cNvSpPr>
          <p:nvPr userDrawn="1"/>
        </p:nvSpPr>
        <p:spPr bwMode="auto">
          <a:xfrm>
            <a:off x="154519" y="6477000"/>
            <a:ext cx="11872383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</a:pPr>
            <a:endParaRPr lang="en-US" sz="900">
              <a:solidFill>
                <a:srgbClr val="261748"/>
              </a:solidFill>
            </a:endParaRPr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1253068" y="1314450"/>
            <a:ext cx="9668933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/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60502" y="114300"/>
            <a:ext cx="9709151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33591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D518E81-CA98-483E-BA30-586BB5DF9225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4925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6633" y="1347788"/>
            <a:ext cx="3699933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59768" y="1347788"/>
            <a:ext cx="3699933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1A67E70-BF59-4BB7-B294-AE2BA67D4E8E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9012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C01219B-1E0C-4AD5-9BA5-31ADD4928749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12508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053F5AD-B768-4BD1-BFC6-9F80796D57FA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1742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2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B0A03-7FD4-488C-A6AB-DBF5D6C36893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85013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2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B0A03-7FD4-488C-A6AB-DBF5D6C36893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63995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2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B0A03-7FD4-488C-A6AB-DBF5D6C36893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99705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2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B0A03-7FD4-488C-A6AB-DBF5D6C36893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8791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30362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2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B0A03-7FD4-488C-A6AB-DBF5D6C36893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04878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2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B0A03-7FD4-488C-A6AB-DBF5D6C36893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6317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2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B0A03-7FD4-488C-A6AB-DBF5D6C36893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96277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2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B0A03-7FD4-488C-A6AB-DBF5D6C36893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76839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3" name="Line 73"/>
          <p:cNvSpPr>
            <a:spLocks noChangeShapeType="1"/>
          </p:cNvSpPr>
          <p:nvPr userDrawn="1"/>
        </p:nvSpPr>
        <p:spPr bwMode="auto">
          <a:xfrm>
            <a:off x="154518" y="6477000"/>
            <a:ext cx="11872383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</a:pPr>
            <a:endParaRPr lang="en-US" sz="900">
              <a:solidFill>
                <a:srgbClr val="261748"/>
              </a:solidFill>
            </a:endParaRPr>
          </a:p>
        </p:txBody>
      </p:sp>
      <p:sp>
        <p:nvSpPr>
          <p:cNvPr id="10322" name="Rectangle 82"/>
          <p:cNvSpPr>
            <a:spLocks noChangeArrowheads="1"/>
          </p:cNvSpPr>
          <p:nvPr userDrawn="1"/>
        </p:nvSpPr>
        <p:spPr bwMode="auto">
          <a:xfrm>
            <a:off x="11264901" y="119064"/>
            <a:ext cx="759884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</a:pPr>
            <a:endParaRPr lang="en-US" sz="900">
              <a:solidFill>
                <a:srgbClr val="261748"/>
              </a:solidFill>
            </a:endParaRPr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6634" y="114301"/>
            <a:ext cx="1214967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257300" y="3411538"/>
            <a:ext cx="9677400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0" tIns="4572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hlink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GB" noProof="0"/>
          </a:p>
        </p:txBody>
      </p:sp>
      <p:sp>
        <p:nvSpPr>
          <p:cNvPr id="10325" name="Line 85"/>
          <p:cNvSpPr>
            <a:spLocks noChangeShapeType="1"/>
          </p:cNvSpPr>
          <p:nvPr userDrawn="1"/>
        </p:nvSpPr>
        <p:spPr bwMode="auto">
          <a:xfrm>
            <a:off x="154518" y="6477000"/>
            <a:ext cx="11872383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</a:pPr>
            <a:endParaRPr lang="en-US" sz="900">
              <a:solidFill>
                <a:srgbClr val="261748"/>
              </a:solidFill>
            </a:endParaRPr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1253067" y="1314450"/>
            <a:ext cx="9668933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/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60501" y="114300"/>
            <a:ext cx="9709151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394254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D518E81-CA98-483E-BA30-586BB5DF9225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092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6633" y="1347788"/>
            <a:ext cx="3699933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59767" y="1347788"/>
            <a:ext cx="3699933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1A67E70-BF59-4BB7-B294-AE2BA67D4E8E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9971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C01219B-1E0C-4AD5-9BA5-31ADD4928749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5353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053F5AD-B768-4BD1-BFC6-9F80796D57FA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600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2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B0A03-7FD4-488C-A6AB-DBF5D6C36893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4765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635" y="1552576"/>
            <a:ext cx="10961477" cy="3814764"/>
          </a:xfrm>
        </p:spPr>
        <p:txBody>
          <a:bodyPr anchor="ctr"/>
          <a:lstStyle>
            <a:lvl1pPr>
              <a:defRPr sz="630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5448300"/>
            <a:ext cx="10944225" cy="57467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422967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2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B0A03-7FD4-488C-A6AB-DBF5D6C36893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815130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2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B0A03-7FD4-488C-A6AB-DBF5D6C36893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37174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2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B0A03-7FD4-488C-A6AB-DBF5D6C36893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801924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2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B0A03-7FD4-488C-A6AB-DBF5D6C36893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25757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2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B0A03-7FD4-488C-A6AB-DBF5D6C36893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922409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2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B0A03-7FD4-488C-A6AB-DBF5D6C36893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883772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2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B0A03-7FD4-488C-A6AB-DBF5D6C36893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476110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2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B0A03-7FD4-488C-A6AB-DBF5D6C36893}" type="slidenum">
              <a:rPr lang="en-GB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1696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41166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614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5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287999" y="2024065"/>
            <a:ext cx="11592000" cy="3889375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350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288000" y="828675"/>
            <a:ext cx="11592000" cy="50847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289169" y="5913440"/>
            <a:ext cx="11598031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2124035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287999" y="1196978"/>
            <a:ext cx="5688000" cy="4716000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6192000" y="1196978"/>
            <a:ext cx="5688000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287999" y="5913440"/>
            <a:ext cx="5688000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6191999" y="5913440"/>
            <a:ext cx="5688000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1700034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287999" y="1883390"/>
            <a:ext cx="5688000" cy="3204000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6192000" y="1883393"/>
            <a:ext cx="5688000" cy="3204000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287999" y="5086353"/>
            <a:ext cx="5688000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6192000" y="5086353"/>
            <a:ext cx="5688000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3008234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slideLayout" Target="../slideLayouts/slideLayout23.xml"/><Relationship Id="rId18" Type="http://schemas.openxmlformats.org/officeDocument/2006/relationships/image" Target="../media/image8.pn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22.xml"/><Relationship Id="rId17" Type="http://schemas.openxmlformats.org/officeDocument/2006/relationships/image" Target="../media/image7.png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18" Type="http://schemas.openxmlformats.org/officeDocument/2006/relationships/image" Target="../media/image7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25.xml"/><Relationship Id="rId16" Type="http://schemas.openxmlformats.org/officeDocument/2006/relationships/image" Target="../media/image5.jpeg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3.xml"/><Relationship Id="rId19" Type="http://schemas.openxmlformats.org/officeDocument/2006/relationships/image" Target="../media/image8.png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https://www.helmholtz.de/fileadmin/user_upload/04_mediathek/Logos_2017/2017_H_Logo_RGB_untereinander_EN.png"/>
          <p:cNvPicPr>
            <a:picLocks noChangeAspect="1" noChangeArrowheads="1"/>
          </p:cNvPicPr>
          <p:nvPr userDrawn="1"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77225" y="6417508"/>
            <a:ext cx="966408" cy="292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8000" y="602824"/>
            <a:ext cx="11256826" cy="49915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7999" y="1367694"/>
            <a:ext cx="11664000" cy="454574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 dirty="0"/>
              <a:t>Level 1</a:t>
            </a:r>
          </a:p>
          <a:p>
            <a:pPr lvl="1"/>
            <a:r>
              <a:rPr lang="en-US" noProof="0" dirty="0"/>
              <a:t>Level 2</a:t>
            </a:r>
          </a:p>
          <a:p>
            <a:pPr lvl="2"/>
            <a:r>
              <a:rPr lang="en-US" noProof="0" dirty="0"/>
              <a:t>Level 3</a:t>
            </a:r>
          </a:p>
          <a:p>
            <a:pPr lvl="3"/>
            <a:r>
              <a:rPr lang="en-US" noProof="0" dirty="0"/>
              <a:t>Level 4</a:t>
            </a:r>
          </a:p>
          <a:p>
            <a:pPr lvl="4"/>
            <a:r>
              <a:rPr lang="en-US" noProof="0" dirty="0"/>
              <a:t>Level 5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11377085" y="293577"/>
            <a:ext cx="514351" cy="2937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/>
            <a:fld id="{A5DEC3FA-4FB7-4309-A077-6BB31CA8E81A}" type="slidenum">
              <a:rPr lang="en-US" sz="1600" noProof="0" smtClean="0"/>
              <a:pPr algn="r"/>
              <a:t>‹#›</a:t>
            </a:fld>
            <a:endParaRPr lang="en-US" sz="1600" noProof="0" dirty="0"/>
          </a:p>
        </p:txBody>
      </p:sp>
      <p:cxnSp>
        <p:nvCxnSpPr>
          <p:cNvPr id="11" name="Gerader Verbinder 10"/>
          <p:cNvCxnSpPr/>
          <p:nvPr/>
        </p:nvCxnSpPr>
        <p:spPr>
          <a:xfrm>
            <a:off x="288000" y="339297"/>
            <a:ext cx="5688000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>
          <a:xfrm>
            <a:off x="6192000" y="339297"/>
            <a:ext cx="5364000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hteck 6"/>
          <p:cNvSpPr/>
          <p:nvPr/>
        </p:nvSpPr>
        <p:spPr>
          <a:xfrm>
            <a:off x="287843" y="381001"/>
            <a:ext cx="52927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z="900" dirty="0"/>
              <a:t>TESLA Technology Collaboration  Meeting – Closing Remarks</a:t>
            </a:r>
          </a:p>
        </p:txBody>
      </p:sp>
      <p:sp>
        <p:nvSpPr>
          <p:cNvPr id="8" name="Rechteck 7"/>
          <p:cNvSpPr/>
          <p:nvPr/>
        </p:nvSpPr>
        <p:spPr>
          <a:xfrm>
            <a:off x="6192000" y="381001"/>
            <a:ext cx="5292724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z="900" u="none" dirty="0"/>
              <a:t>Hans Weise</a:t>
            </a:r>
            <a:r>
              <a:rPr lang="en-US" sz="900" dirty="0"/>
              <a:t>,</a:t>
            </a:r>
            <a:r>
              <a:rPr lang="en-US" sz="900" baseline="0" dirty="0"/>
              <a:t> </a:t>
            </a:r>
            <a:r>
              <a:rPr lang="en-US" sz="900" dirty="0"/>
              <a:t> 01/2022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490934" y="6355561"/>
            <a:ext cx="466604" cy="466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600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7" r:id="rId5"/>
    <p:sldLayoutId id="2147483673" r:id="rId6"/>
    <p:sldLayoutId id="2147483668" r:id="rId7"/>
    <p:sldLayoutId id="2147483669" r:id="rId8"/>
    <p:sldLayoutId id="2147483670" r:id="rId9"/>
    <p:sldLayoutId id="2147483671" r:id="rId10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14000"/>
        </a:lnSpc>
        <a:spcBef>
          <a:spcPts val="1800"/>
        </a:spcBef>
        <a:buClr>
          <a:schemeClr val="bg2"/>
        </a:buClr>
        <a:buFontTx/>
        <a:buBlip>
          <a:blip r:embed="rId1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14375" indent="-357188" algn="l" defTabSz="914400" rtl="0" eaLnBrk="1" latinLnBrk="0" hangingPunct="1">
        <a:lnSpc>
          <a:spcPct val="114000"/>
        </a:lnSpc>
        <a:spcBef>
          <a:spcPts val="0"/>
        </a:spcBef>
        <a:buClr>
          <a:schemeClr val="accent2"/>
        </a:buClr>
        <a:buFontTx/>
        <a:buBlip>
          <a:blip r:embed="rId1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82663" indent="-268288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173038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47788" indent="-180975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275" userDrawn="1">
          <p15:clr>
            <a:srgbClr val="F26B43"/>
          </p15:clr>
        </p15:guide>
        <p15:guide id="2" pos="3727" userDrawn="1">
          <p15:clr>
            <a:srgbClr val="F26B43"/>
          </p15:clr>
        </p15:guide>
        <p15:guide id="3" pos="3953" userDrawn="1">
          <p15:clr>
            <a:srgbClr val="F26B43"/>
          </p15:clr>
        </p15:guide>
        <p15:guide id="4" pos="393" userDrawn="1">
          <p15:clr>
            <a:srgbClr val="F26B43"/>
          </p15:clr>
        </p15:guide>
        <p15:guide id="5" pos="7287" userDrawn="1">
          <p15:clr>
            <a:srgbClr val="F26B43"/>
          </p15:clr>
        </p15:guide>
        <p15:guide id="6" orient="horz" pos="372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8" name="Picture 134" descr="Undulator_final_nurh#50DE97_rechts"/>
          <p:cNvPicPr>
            <a:picLocks noChangeAspect="1" noChangeArrowheads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262785" y="117475"/>
            <a:ext cx="770467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256435" y="114303"/>
            <a:ext cx="768351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>
                <a:solidFill>
                  <a:schemeClr val="bg1"/>
                </a:solidFill>
                <a:ea typeface="Geneva" pitchFamily="1" charset="-128"/>
              </a:defRPr>
            </a:lvl1pPr>
          </a:lstStyle>
          <a:p>
            <a:pPr defTabSz="914400" fontAlgn="base">
              <a:spcAft>
                <a:spcPct val="0"/>
              </a:spcAft>
            </a:pPr>
            <a:fld id="{BA1EBF86-6A8F-4A06-BB51-46337A5CF2A5}" type="slidenum">
              <a:rPr lang="en-GB">
                <a:solidFill>
                  <a:srgbClr val="FFFFFF"/>
                </a:solidFill>
              </a:rPr>
              <a:pPr defTabSz="914400" fontAlgn="base">
                <a:spcAft>
                  <a:spcPct val="0"/>
                </a:spcAft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pic>
        <p:nvPicPr>
          <p:cNvPr id="1061" name="Picture 37" descr="Helmholtz_Logo"/>
          <p:cNvPicPr>
            <a:picLocks noChangeAspect="1" noChangeArrowheads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42135" y="6516691"/>
            <a:ext cx="778933" cy="23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54519" y="6477000"/>
            <a:ext cx="11872383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</a:pPr>
            <a:endParaRPr lang="en-US" sz="900">
              <a:solidFill>
                <a:srgbClr val="261748"/>
              </a:solidFill>
            </a:endParaRPr>
          </a:p>
        </p:txBody>
      </p:sp>
      <p:pic>
        <p:nvPicPr>
          <p:cNvPr id="1145" name="Picture 121" descr="DESY-Logo-cyan-RGB_Hintergrund weiss"/>
          <p:cNvPicPr>
            <a:picLocks noChangeAspect="1" noChangeArrowheads="1"/>
          </p:cNvPicPr>
          <p:nvPr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53184" y="6511928"/>
            <a:ext cx="336549" cy="252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458384" y="114300"/>
            <a:ext cx="9711267" cy="91598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261748"/>
              </a:solidFill>
            </a:endParaRPr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458384" y="114302"/>
            <a:ext cx="88392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defTabSz="914400" eaLnBrk="0" fontAlgn="base" hangingPunct="0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GB" sz="1000" dirty="0">
                <a:solidFill>
                  <a:srgbClr val="FFFFFF"/>
                </a:solidFill>
              </a:rPr>
              <a:t>European XFEL Accelerator Status</a:t>
            </a: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6635" y="114303"/>
            <a:ext cx="1214967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458384" y="541338"/>
            <a:ext cx="9711267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Slide title: Don’t edit here!</a:t>
            </a:r>
          </a:p>
        </p:txBody>
      </p:sp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56633" y="1347788"/>
            <a:ext cx="7603067" cy="445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text format – don’t edit!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3" name="Text Box 123"/>
          <p:cNvSpPr txBox="1">
            <a:spLocks noChangeArrowheads="1"/>
          </p:cNvSpPr>
          <p:nvPr/>
        </p:nvSpPr>
        <p:spPr bwMode="auto">
          <a:xfrm>
            <a:off x="153600" y="6508000"/>
            <a:ext cx="8839200" cy="31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defTabSz="914400" eaLnBrk="0" fontAlgn="base" hangingPunct="0">
              <a:spcAft>
                <a:spcPct val="0"/>
              </a:spcAft>
            </a:pPr>
            <a:r>
              <a:rPr lang="en-US" sz="900" dirty="0">
                <a:solidFill>
                  <a:srgbClr val="261748"/>
                </a:solidFill>
              </a:rPr>
              <a:t>European XFEL Users’ Meeting – January 2017</a:t>
            </a:r>
          </a:p>
          <a:p>
            <a:pPr defTabSz="914400" eaLnBrk="0" fontAlgn="base" hangingPunct="0">
              <a:spcAft>
                <a:spcPct val="0"/>
              </a:spcAft>
            </a:pPr>
            <a:r>
              <a:rPr lang="en-US" sz="900" dirty="0">
                <a:solidFill>
                  <a:srgbClr val="261748"/>
                </a:solidFill>
              </a:rPr>
              <a:t>Hans Weise, DESY </a:t>
            </a:r>
            <a:r>
              <a:rPr lang="en-GB" sz="1000" dirty="0">
                <a:solidFill>
                  <a:srgbClr val="FFFFFF"/>
                </a:solidFill>
              </a:rPr>
              <a:t>title of your talk</a:t>
            </a:r>
          </a:p>
        </p:txBody>
      </p:sp>
    </p:spTree>
    <p:extLst>
      <p:ext uri="{BB962C8B-B14F-4D97-AF65-F5344CB8AC3E}">
        <p14:creationId xmlns:p14="http://schemas.microsoft.com/office/powerpoint/2010/main" val="4045201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9" r:id="rId13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8" name="Picture 134" descr="Undulator_final_nurh#50DE97_rechts"/>
          <p:cNvPicPr>
            <a:picLocks noChangeAspect="1" noChangeArrowheads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262784" y="117475"/>
            <a:ext cx="770467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256434" y="114301"/>
            <a:ext cx="768351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>
                <a:solidFill>
                  <a:schemeClr val="bg1"/>
                </a:solidFill>
                <a:ea typeface="Geneva" pitchFamily="1" charset="-128"/>
              </a:defRPr>
            </a:lvl1pPr>
          </a:lstStyle>
          <a:p>
            <a:pPr defTabSz="914400" fontAlgn="base">
              <a:spcAft>
                <a:spcPct val="0"/>
              </a:spcAft>
            </a:pPr>
            <a:fld id="{BA1EBF86-6A8F-4A06-BB51-46337A5CF2A5}" type="slidenum">
              <a:rPr lang="en-GB">
                <a:solidFill>
                  <a:srgbClr val="FFFFFF"/>
                </a:solidFill>
              </a:rPr>
              <a:pPr defTabSz="914400" fontAlgn="base">
                <a:spcAft>
                  <a:spcPct val="0"/>
                </a:spcAft>
              </a:pPr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pic>
        <p:nvPicPr>
          <p:cNvPr id="1061" name="Picture 37" descr="Helmholtz_Logo"/>
          <p:cNvPicPr>
            <a:picLocks noChangeAspect="1" noChangeArrowheads="1"/>
          </p:cNvPicPr>
          <p:nvPr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42134" y="6516689"/>
            <a:ext cx="778933" cy="23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54518" y="6477000"/>
            <a:ext cx="11872383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</a:pPr>
            <a:endParaRPr lang="en-US" sz="900">
              <a:solidFill>
                <a:srgbClr val="261748"/>
              </a:solidFill>
            </a:endParaRPr>
          </a:p>
        </p:txBody>
      </p:sp>
      <p:pic>
        <p:nvPicPr>
          <p:cNvPr id="1145" name="Picture 121" descr="DESY-Logo-cyan-RGB_Hintergrund weiss"/>
          <p:cNvPicPr>
            <a:picLocks noChangeAspect="1" noChangeArrowheads="1"/>
          </p:cNvPicPr>
          <p:nvPr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53184" y="6511926"/>
            <a:ext cx="336549" cy="252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458384" y="114300"/>
            <a:ext cx="9711267" cy="91598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261748"/>
              </a:solidFill>
            </a:endParaRPr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458384" y="114301"/>
            <a:ext cx="88392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defTabSz="914400" eaLnBrk="0" fontAlgn="base" hangingPunct="0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GB" sz="1000" dirty="0">
                <a:solidFill>
                  <a:srgbClr val="FFFFFF"/>
                </a:solidFill>
              </a:rPr>
              <a:t>European XFEL Accelerator Status</a:t>
            </a: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1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6634" y="114301"/>
            <a:ext cx="1214967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458384" y="541338"/>
            <a:ext cx="9711267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Slide title: Don’t edit here!</a:t>
            </a:r>
          </a:p>
        </p:txBody>
      </p:sp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56633" y="1347788"/>
            <a:ext cx="7603067" cy="445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text format – don’t edit!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3" name="Text Box 123"/>
          <p:cNvSpPr txBox="1">
            <a:spLocks noChangeArrowheads="1"/>
          </p:cNvSpPr>
          <p:nvPr/>
        </p:nvSpPr>
        <p:spPr bwMode="auto">
          <a:xfrm>
            <a:off x="153600" y="6508000"/>
            <a:ext cx="8839200" cy="31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defTabSz="914400" eaLnBrk="0" fontAlgn="base" hangingPunct="0">
              <a:spcAft>
                <a:spcPct val="0"/>
              </a:spcAft>
            </a:pPr>
            <a:r>
              <a:rPr lang="en-US" sz="900" dirty="0">
                <a:solidFill>
                  <a:srgbClr val="261748"/>
                </a:solidFill>
              </a:rPr>
              <a:t>European XFEL Users’ Meeting – January 2017</a:t>
            </a:r>
          </a:p>
          <a:p>
            <a:pPr defTabSz="914400" eaLnBrk="0" fontAlgn="base" hangingPunct="0">
              <a:spcAft>
                <a:spcPct val="0"/>
              </a:spcAft>
            </a:pPr>
            <a:r>
              <a:rPr lang="en-US" sz="900" dirty="0">
                <a:solidFill>
                  <a:srgbClr val="261748"/>
                </a:solidFill>
              </a:rPr>
              <a:t>Hans Weise, DESY </a:t>
            </a:r>
            <a:r>
              <a:rPr lang="en-GB" sz="1000" dirty="0">
                <a:solidFill>
                  <a:srgbClr val="FFFFFF"/>
                </a:solidFill>
              </a:rPr>
              <a:t>title of your talk</a:t>
            </a:r>
          </a:p>
        </p:txBody>
      </p:sp>
    </p:spTree>
    <p:extLst>
      <p:ext uri="{BB962C8B-B14F-4D97-AF65-F5344CB8AC3E}">
        <p14:creationId xmlns:p14="http://schemas.microsoft.com/office/powerpoint/2010/main" val="1443818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781982" y="4044833"/>
            <a:ext cx="5775568" cy="784690"/>
          </a:xfrm>
          <a:ln w="9525"/>
        </p:spPr>
        <p:txBody>
          <a:bodyPr/>
          <a:lstStyle/>
          <a:p>
            <a:pPr algn="ctr" eaLnBrk="1" hangingPunct="1"/>
            <a:r>
              <a:rPr lang="en-US" sz="1800" b="1" dirty="0"/>
              <a:t>Hans Weise, DESY</a:t>
            </a:r>
          </a:p>
          <a:p>
            <a:pPr algn="ctr" eaLnBrk="1" hangingPunct="1"/>
            <a:r>
              <a:rPr lang="en-US" sz="1800" b="1" dirty="0"/>
              <a:t>January 27</a:t>
            </a:r>
            <a:r>
              <a:rPr lang="en-US" sz="1800" b="1" baseline="30000" dirty="0"/>
              <a:t>th</a:t>
            </a:r>
            <a:r>
              <a:rPr lang="en-US" sz="1800" b="1" dirty="0"/>
              <a:t>, 2022</a:t>
            </a:r>
          </a:p>
          <a:p>
            <a:pPr eaLnBrk="1" hangingPunct="1"/>
            <a:endParaRPr lang="en-US" sz="1050" b="1" dirty="0"/>
          </a:p>
          <a:p>
            <a:pPr eaLnBrk="1" hangingPunct="1"/>
            <a:endParaRPr lang="en-US" sz="2000" b="1" dirty="0"/>
          </a:p>
          <a:p>
            <a:pPr eaLnBrk="1" hangingPunct="1"/>
            <a:endParaRPr lang="en-US" sz="1600" b="1" dirty="0"/>
          </a:p>
          <a:p>
            <a:pPr eaLnBrk="1" hangingPunct="1">
              <a:spcBef>
                <a:spcPts val="0"/>
              </a:spcBef>
            </a:pPr>
            <a:r>
              <a:rPr lang="en-US" sz="1400" b="1" dirty="0"/>
              <a:t>				</a:t>
            </a:r>
          </a:p>
          <a:p>
            <a:pPr eaLnBrk="1" hangingPunct="1">
              <a:spcBef>
                <a:spcPts val="2400"/>
              </a:spcBef>
            </a:pPr>
            <a:r>
              <a:rPr lang="en-US" sz="2000" b="1" dirty="0"/>
              <a:t>          </a:t>
            </a:r>
            <a:endParaRPr lang="en-GB" sz="2000" dirty="0"/>
          </a:p>
        </p:txBody>
      </p:sp>
      <p:sp>
        <p:nvSpPr>
          <p:cNvPr id="3" name="Title 2"/>
          <p:cNvSpPr>
            <a:spLocks noGrp="1"/>
          </p:cNvSpPr>
          <p:nvPr>
            <p:ph type="ctrTitle" sz="quarter"/>
          </p:nvPr>
        </p:nvSpPr>
        <p:spPr>
          <a:xfrm>
            <a:off x="4687018" y="430030"/>
            <a:ext cx="7504981" cy="940346"/>
          </a:xfrm>
        </p:spPr>
        <p:txBody>
          <a:bodyPr/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3600" dirty="0"/>
              <a:t>Closing Remarks</a:t>
            </a:r>
            <a:endParaRPr lang="en-US" sz="3600" dirty="0">
              <a:solidFill>
                <a:schemeClr val="accent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E6E5799-23FD-4B1F-B4F7-75695E0E3835}"/>
              </a:ext>
            </a:extLst>
          </p:cNvPr>
          <p:cNvSpPr/>
          <p:nvPr/>
        </p:nvSpPr>
        <p:spPr>
          <a:xfrm>
            <a:off x="5555411" y="1506121"/>
            <a:ext cx="567261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o</a:t>
            </a:r>
            <a:r>
              <a:rPr lang="en-US" sz="4000" b="1" cap="none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f our </a:t>
            </a:r>
          </a:p>
          <a:p>
            <a:pPr algn="ctr"/>
            <a:r>
              <a:rPr lang="en-US" sz="40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2nd</a:t>
            </a:r>
            <a:r>
              <a:rPr lang="en-US" sz="4000" b="1" cap="none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virtual TTC Meeting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B2977E0B-7829-4F99-BF47-7D08CD55226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32266" y="3898419"/>
            <a:ext cx="1591327" cy="84625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A861F87-E855-4A53-960A-A8A6A7140715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5158" y="268415"/>
            <a:ext cx="4639883" cy="6346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060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A2B6B65-548D-4DC5-9994-2EB32D221C35}"/>
              </a:ext>
            </a:extLst>
          </p:cNvPr>
          <p:cNvSpPr txBox="1">
            <a:spLocks/>
          </p:cNvSpPr>
          <p:nvPr/>
        </p:nvSpPr>
        <p:spPr>
          <a:xfrm>
            <a:off x="351303" y="1120061"/>
            <a:ext cx="11664000" cy="487981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357188" indent="-357188" algn="l" defTabSz="914400" rtl="0" eaLnBrk="1" latinLnBrk="0" hangingPunct="1">
              <a:lnSpc>
                <a:spcPct val="114000"/>
              </a:lnSpc>
              <a:spcBef>
                <a:spcPts val="1800"/>
              </a:spcBef>
              <a:buClr>
                <a:schemeClr val="bg2"/>
              </a:buClr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4375" indent="-357188" algn="l" defTabSz="914400" rtl="0" eaLnBrk="1" latinLnBrk="0" hangingPunct="1">
              <a:lnSpc>
                <a:spcPct val="114000"/>
              </a:lnSpc>
              <a:spcBef>
                <a:spcPts val="0"/>
              </a:spcBef>
              <a:buClr>
                <a:schemeClr val="accent2"/>
              </a:buClr>
              <a:buFontTx/>
              <a:buBlip>
                <a:blip r:embed="rId3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82663" indent="-268288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►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2050" indent="-173038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7788" indent="-180975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We had a great meeting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with many interesting presentations which have shown that our work is continued even in </a:t>
            </a:r>
            <a:r>
              <a:rPr lang="en-US" dirty="0" err="1"/>
              <a:t>Covid</a:t>
            </a:r>
            <a:r>
              <a:rPr lang="en-US" dirty="0"/>
              <a:t> impacted times</a:t>
            </a:r>
          </a:p>
          <a:p>
            <a:pPr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We all hope for an in-person meeting which offers more opportunities for 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discussion and coffee-break brain storming meetings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laboratory tours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team building</a:t>
            </a:r>
          </a:p>
          <a:p>
            <a:pPr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Even if travel can be an effort, it is also an experience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It brings us together and connects laboratories, countries and cultures</a:t>
            </a:r>
          </a:p>
        </p:txBody>
      </p:sp>
    </p:spTree>
    <p:extLst>
      <p:ext uri="{BB962C8B-B14F-4D97-AF65-F5344CB8AC3E}">
        <p14:creationId xmlns:p14="http://schemas.microsoft.com/office/powerpoint/2010/main" val="1652745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A2B6B65-548D-4DC5-9994-2EB32D221C35}"/>
              </a:ext>
            </a:extLst>
          </p:cNvPr>
          <p:cNvSpPr txBox="1">
            <a:spLocks/>
          </p:cNvSpPr>
          <p:nvPr/>
        </p:nvSpPr>
        <p:spPr>
          <a:xfrm>
            <a:off x="351303" y="1120061"/>
            <a:ext cx="11664000" cy="487981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357188" indent="-357188" algn="l" defTabSz="914400" rtl="0" eaLnBrk="1" latinLnBrk="0" hangingPunct="1">
              <a:lnSpc>
                <a:spcPct val="114000"/>
              </a:lnSpc>
              <a:spcBef>
                <a:spcPts val="1800"/>
              </a:spcBef>
              <a:buClr>
                <a:schemeClr val="bg2"/>
              </a:buClr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4375" indent="-357188" algn="l" defTabSz="914400" rtl="0" eaLnBrk="1" latinLnBrk="0" hangingPunct="1">
              <a:lnSpc>
                <a:spcPct val="114000"/>
              </a:lnSpc>
              <a:spcBef>
                <a:spcPts val="0"/>
              </a:spcBef>
              <a:buClr>
                <a:schemeClr val="accent2"/>
              </a:buClr>
              <a:buFontTx/>
              <a:buBlip>
                <a:blip r:embed="rId3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82663" indent="-268288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►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2050" indent="-173038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7788" indent="-180975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We had a great meeting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with many interesting presentations which have shown that our work is continued even in </a:t>
            </a:r>
            <a:r>
              <a:rPr lang="en-US" dirty="0" err="1"/>
              <a:t>Covid</a:t>
            </a:r>
            <a:r>
              <a:rPr lang="en-US" dirty="0"/>
              <a:t> impacted times</a:t>
            </a:r>
          </a:p>
          <a:p>
            <a:pPr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We all hope for an in-person meeting which offers more opportunities for 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discussion and coffee-break brain storming meetings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laboratory tours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team building</a:t>
            </a:r>
          </a:p>
          <a:p>
            <a:pPr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Even if travel can be an effort, it is also an experience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It brings us together and connects laboratories, countries and cultures</a:t>
            </a:r>
          </a:p>
          <a:p>
            <a:pPr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Working with TTC has always been a great pleasure, and it will continue to be!</a:t>
            </a:r>
          </a:p>
          <a:p>
            <a:pPr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The ‘baton’ now goes to … a well known member of TTC i.e. the long time Technical Board Chair Eiji Kako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8BD5DB0-FF16-4045-91BF-6DF77C84DB80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50156" y="5556738"/>
            <a:ext cx="2600460" cy="1236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711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151707AB-5445-4FF4-A1A3-46BB84BEF3E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46383" y="2795711"/>
            <a:ext cx="3714406" cy="227724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2BE9E-AAEC-42FD-A7FB-218CEE419F0C}"/>
              </a:ext>
            </a:extLst>
          </p:cNvPr>
          <p:cNvSpPr txBox="1">
            <a:spLocks/>
          </p:cNvSpPr>
          <p:nvPr/>
        </p:nvSpPr>
        <p:spPr>
          <a:xfrm>
            <a:off x="351303" y="1007517"/>
            <a:ext cx="11664000" cy="459142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357188" indent="-357188" algn="l" defTabSz="914400" rtl="0" eaLnBrk="1" latinLnBrk="0" hangingPunct="1">
              <a:lnSpc>
                <a:spcPct val="114000"/>
              </a:lnSpc>
              <a:spcBef>
                <a:spcPts val="1800"/>
              </a:spcBef>
              <a:buClr>
                <a:schemeClr val="bg2"/>
              </a:buClr>
              <a:buFontTx/>
              <a:buBlip>
                <a:blip r:embed="rId3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4375" indent="-357188" algn="l" defTabSz="914400" rtl="0" eaLnBrk="1" latinLnBrk="0" hangingPunct="1">
              <a:lnSpc>
                <a:spcPct val="114000"/>
              </a:lnSpc>
              <a:spcBef>
                <a:spcPts val="0"/>
              </a:spcBef>
              <a:buClr>
                <a:schemeClr val="accent2"/>
              </a:buClr>
              <a:buFontTx/>
              <a:buBlip>
                <a:blip r:embed="rId4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82663" indent="-268288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►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2050" indent="-173038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7788" indent="-180975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Before closing….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Many thanks to all speakers and participants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Many thanks to all organizers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Many thanks for the efficient ‘background’ communication which helped us to keep the </a:t>
            </a:r>
            <a:r>
              <a:rPr lang="en-US" dirty="0" err="1"/>
              <a:t>indico</a:t>
            </a:r>
            <a:r>
              <a:rPr lang="en-US" dirty="0"/>
              <a:t> site updated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357187" lvl="1" indent="0">
              <a:lnSpc>
                <a:spcPct val="100000"/>
              </a:lnSpc>
              <a:spcBef>
                <a:spcPts val="1200"/>
              </a:spcBef>
              <a:buNone/>
            </a:pPr>
            <a:endParaRPr lang="en-US" dirty="0"/>
          </a:p>
          <a:p>
            <a:pPr lvl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Many thanks to all of you for allowing me to support TTC as Chair; it has been a pleasure!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Many thanks to the TTC Deputy Chair, the Executive Committee, the Technical Board,                               and all TTC meeting organizers.</a:t>
            </a:r>
          </a:p>
        </p:txBody>
      </p:sp>
    </p:spTree>
    <p:extLst>
      <p:ext uri="{BB962C8B-B14F-4D97-AF65-F5344CB8AC3E}">
        <p14:creationId xmlns:p14="http://schemas.microsoft.com/office/powerpoint/2010/main" val="34881576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theme/theme1.xml><?xml version="1.0" encoding="utf-8"?>
<a:theme xmlns:a="http://schemas.openxmlformats.org/drawingml/2006/main" name="XFEL_PowerPoint_16x9_v3_RW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</a:spPr>
      <a:bodyPr rtlCol="0" anchor="ctr">
        <a:noAutofit/>
      </a:bodyPr>
      <a:lstStyle>
        <a:defPPr algn="ctr">
          <a:lnSpc>
            <a:spcPct val="113000"/>
          </a:lnSpc>
          <a:defRPr sz="1400" dirty="0" err="1" smtClean="0"/>
        </a:defPPr>
      </a:lst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 marL="269875" indent="-269875">
          <a:lnSpc>
            <a:spcPct val="112000"/>
          </a:lnSpc>
          <a:buBlip>
            <a:blip xmlns:r="http://schemas.openxmlformats.org/officeDocument/2006/relationships" r:embed="rId1"/>
          </a:buBlip>
          <a:defRPr sz="1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XFEL_PowerPoint_16x9.potx" id="{5D9E4C7F-CF90-47AA-9B5A-D1B8A1F64B49}" vid="{107EC11D-EED3-47DC-89A2-C8C245B9F565}"/>
    </a:ext>
  </a:extLst>
</a:theme>
</file>

<file path=ppt/theme/theme2.xml><?xml version="1.0" encoding="utf-8"?>
<a:theme xmlns:a="http://schemas.openxmlformats.org/drawingml/2006/main" name="template-european-xfel-gmbh_presentation-with-partner-logos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template-european-xfel-gmbh_presentation-with-partner-logos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354</Words>
  <Application>Microsoft Office PowerPoint</Application>
  <PresentationFormat>Widescreen</PresentationFormat>
  <Paragraphs>46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ＭＳ Ｐゴシック</vt:lpstr>
      <vt:lpstr>Arial</vt:lpstr>
      <vt:lpstr>Geneva</vt:lpstr>
      <vt:lpstr>Wingdings</vt:lpstr>
      <vt:lpstr>XFEL_PowerPoint_16x9_v3_RW</vt:lpstr>
      <vt:lpstr>template-european-xfel-gmbh_presentation-with-partner-logos</vt:lpstr>
      <vt:lpstr>1_template-european-xfel-gmbh_presentation-with-partner-logos</vt:lpstr>
      <vt:lpstr>Closing Remarks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in one line (or two lines)</dc:title>
  <dc:creator>Riko Wichmann</dc:creator>
  <cp:lastModifiedBy>Weise, Hans</cp:lastModifiedBy>
  <cp:revision>296</cp:revision>
  <dcterms:created xsi:type="dcterms:W3CDTF">2017-04-13T07:40:56Z</dcterms:created>
  <dcterms:modified xsi:type="dcterms:W3CDTF">2022-01-27T06:55:03Z</dcterms:modified>
</cp:coreProperties>
</file>