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52" r:id="rId4"/>
    <p:sldMasterId id="2147483766" r:id="rId5"/>
  </p:sldMasterIdLst>
  <p:notesMasterIdLst>
    <p:notesMasterId r:id="rId20"/>
  </p:notesMasterIdLst>
  <p:handoutMasterIdLst>
    <p:handoutMasterId r:id="rId21"/>
  </p:handoutMasterIdLst>
  <p:sldIdLst>
    <p:sldId id="349" r:id="rId6"/>
    <p:sldId id="501" r:id="rId7"/>
    <p:sldId id="493" r:id="rId8"/>
    <p:sldId id="541" r:id="rId9"/>
    <p:sldId id="499" r:id="rId10"/>
    <p:sldId id="527" r:id="rId11"/>
    <p:sldId id="516" r:id="rId12"/>
    <p:sldId id="526" r:id="rId13"/>
    <p:sldId id="540" r:id="rId14"/>
    <p:sldId id="537" r:id="rId15"/>
    <p:sldId id="491" r:id="rId16"/>
    <p:sldId id="539" r:id="rId17"/>
    <p:sldId id="517" r:id="rId18"/>
    <p:sldId id="524" r:id="rId19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5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5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5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5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5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5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5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5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5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>
          <p15:clr>
            <a:srgbClr val="A4A3A4"/>
          </p15:clr>
        </p15:guide>
        <p15:guide id="2" orient="horz" pos="4020">
          <p15:clr>
            <a:srgbClr val="A4A3A4"/>
          </p15:clr>
        </p15:guide>
        <p15:guide id="3" orient="horz" pos="52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orient="horz" pos="391">
          <p15:clr>
            <a:srgbClr val="A4A3A4"/>
          </p15:clr>
        </p15:guide>
        <p15:guide id="6" orient="horz" pos="1661">
          <p15:clr>
            <a:srgbClr val="A4A3A4"/>
          </p15:clr>
        </p15:guide>
        <p15:guide id="7" orient="horz" pos="2840">
          <p15:clr>
            <a:srgbClr val="A4A3A4"/>
          </p15:clr>
        </p15:guide>
        <p15:guide id="8" orient="horz" pos="2251">
          <p15:clr>
            <a:srgbClr val="A4A3A4"/>
          </p15:clr>
        </p15:guide>
        <p15:guide id="9" pos="249">
          <p15:clr>
            <a:srgbClr val="A4A3A4"/>
          </p15:clr>
        </p15:guide>
        <p15:guide id="10" pos="5511">
          <p15:clr>
            <a:srgbClr val="A4A3A4"/>
          </p15:clr>
        </p15:guide>
        <p15:guide id="11" pos="3787">
          <p15:clr>
            <a:srgbClr val="A4A3A4"/>
          </p15:clr>
        </p15:guide>
        <p15:guide id="12" pos="1973">
          <p15:clr>
            <a:srgbClr val="A4A3A4"/>
          </p15:clr>
        </p15:guide>
        <p15:guide id="1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B2B2B2"/>
    <a:srgbClr val="808080"/>
    <a:srgbClr val="AECE0E"/>
    <a:srgbClr val="438D82"/>
    <a:srgbClr val="C0C0C0"/>
    <a:srgbClr val="FF9933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93" autoAdjust="0"/>
    <p:restoredTop sz="77442" autoAdjust="0"/>
  </p:normalViewPr>
  <p:slideViewPr>
    <p:cSldViewPr snapToGrid="0">
      <p:cViewPr varScale="1">
        <p:scale>
          <a:sx n="89" d="100"/>
          <a:sy n="89" d="100"/>
        </p:scale>
        <p:origin x="2550" y="84"/>
      </p:cViewPr>
      <p:guideLst>
        <p:guide orient="horz" pos="436"/>
        <p:guide orient="horz" pos="4020"/>
        <p:guide orient="horz" pos="527"/>
        <p:guide orient="horz" pos="3974"/>
        <p:guide orient="horz" pos="391"/>
        <p:guide orient="horz" pos="1661"/>
        <p:guide orient="horz" pos="2840"/>
        <p:guide orient="horz" pos="2251"/>
        <p:guide pos="249"/>
        <p:guide pos="5511"/>
        <p:guide pos="3787"/>
        <p:guide pos="1973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148" y="-10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9369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9" tIns="47385" rIns="94769" bIns="47385" numCol="1" anchor="t" anchorCtr="0" compatLnSpc="1">
            <a:prstTxWarp prst="textNoShape">
              <a:avLst/>
            </a:prstTxWarp>
          </a:bodyPr>
          <a:lstStyle>
            <a:lvl1pPr algn="l" defTabSz="946676" eaLnBrk="0" hangingPunct="0">
              <a:defRPr kumimoji="0" sz="1200">
                <a:latin typeface="Helvetic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94" y="1"/>
            <a:ext cx="2919369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9" tIns="47385" rIns="94769" bIns="47385" numCol="1" anchor="t" anchorCtr="0" compatLnSpc="1">
            <a:prstTxWarp prst="textNoShape">
              <a:avLst/>
            </a:prstTxWarp>
          </a:bodyPr>
          <a:lstStyle>
            <a:lvl1pPr algn="r" defTabSz="946676" eaLnBrk="0" hangingPunct="0">
              <a:defRPr kumimoji="0" sz="1200">
                <a:latin typeface="Helvetic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3216"/>
            <a:ext cx="2919369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9" tIns="47385" rIns="94769" bIns="47385" numCol="1" anchor="b" anchorCtr="0" compatLnSpc="1">
            <a:prstTxWarp prst="textNoShape">
              <a:avLst/>
            </a:prstTxWarp>
          </a:bodyPr>
          <a:lstStyle>
            <a:lvl1pPr algn="l" defTabSz="946676" eaLnBrk="0" hangingPunct="0">
              <a:defRPr kumimoji="0" sz="1200">
                <a:latin typeface="Helvetic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94" y="9373216"/>
            <a:ext cx="2919369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9" tIns="47385" rIns="94769" bIns="47385" numCol="1" anchor="b" anchorCtr="0" compatLnSpc="1">
            <a:prstTxWarp prst="textNoShape">
              <a:avLst/>
            </a:prstTxWarp>
          </a:bodyPr>
          <a:lstStyle>
            <a:lvl1pPr algn="r" defTabSz="946676" eaLnBrk="0" hangingPunct="0">
              <a:defRPr kumimoji="0" sz="1200">
                <a:latin typeface="Helvetic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351C5B1-1360-4A34-85DE-2DFAC31BE9A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342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9369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9" tIns="47385" rIns="94769" bIns="47385" numCol="1" anchor="t" anchorCtr="0" compatLnSpc="1">
            <a:prstTxWarp prst="textNoShape">
              <a:avLst/>
            </a:prstTxWarp>
          </a:bodyPr>
          <a:lstStyle>
            <a:lvl1pPr algn="l" defTabSz="946676" eaLnBrk="0" hangingPunct="0">
              <a:defRPr kumimoji="0" sz="1200">
                <a:latin typeface="Helvetic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94" y="1"/>
            <a:ext cx="2919369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9" tIns="47385" rIns="94769" bIns="47385" numCol="1" anchor="t" anchorCtr="0" compatLnSpc="1">
            <a:prstTxWarp prst="textNoShape">
              <a:avLst/>
            </a:prstTxWarp>
          </a:bodyPr>
          <a:lstStyle>
            <a:lvl1pPr algn="r" defTabSz="946676" eaLnBrk="0" hangingPunct="0">
              <a:defRPr kumimoji="0" sz="1200">
                <a:latin typeface="Helvetic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22089" y="4686609"/>
            <a:ext cx="4491586" cy="444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9" tIns="47385" rIns="94769" bIns="473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3216"/>
            <a:ext cx="2919369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9" tIns="47385" rIns="94769" bIns="47385" numCol="1" anchor="b" anchorCtr="0" compatLnSpc="1">
            <a:prstTxWarp prst="textNoShape">
              <a:avLst/>
            </a:prstTxWarp>
          </a:bodyPr>
          <a:lstStyle>
            <a:lvl1pPr algn="l" defTabSz="946676" eaLnBrk="0" hangingPunct="0">
              <a:defRPr kumimoji="0" sz="1200">
                <a:latin typeface="Helvetic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94" y="9373216"/>
            <a:ext cx="2919369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9" tIns="47385" rIns="94769" bIns="47385" numCol="1" anchor="b" anchorCtr="0" compatLnSpc="1">
            <a:prstTxWarp prst="textNoShape">
              <a:avLst/>
            </a:prstTxWarp>
          </a:bodyPr>
          <a:lstStyle>
            <a:lvl1pPr algn="r" defTabSz="946676" eaLnBrk="0" hangingPunct="0">
              <a:defRPr kumimoji="0" sz="1200">
                <a:latin typeface="Helvetic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71F7995-6AE0-45DB-8956-1EFD363B7B3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47005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34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34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34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34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34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259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07855" indent="-195329" defTabSz="946259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781315" indent="-156263" defTabSz="946259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093841" indent="-156263" defTabSz="946259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406367" indent="-156263" defTabSz="946259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718892" indent="-156263" defTabSz="946259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031419" indent="-156263" defTabSz="946259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343945" indent="-156263" defTabSz="946259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656471" indent="-156263" defTabSz="946259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03E3629-EE8B-431B-8F1D-284ACD15389F}" type="slidenum">
              <a:rPr kumimoji="0" lang="ja-JP" altLang="en-US" sz="1200">
                <a:latin typeface="Helvetica" pitchFamily="34" charset="0"/>
              </a:rPr>
              <a:pPr/>
              <a:t>1</a:t>
            </a:fld>
            <a:endParaRPr kumimoji="0" lang="en-US" altLang="ja-JP" sz="1200">
              <a:latin typeface="Helvetica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7905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1F7995-6AE0-45DB-8956-1EFD363B7B34}" type="slidenum">
              <a:rPr lang="ja-JP" altLang="en-US" smtClean="0"/>
              <a:pPr>
                <a:defRPr/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1084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1F7995-6AE0-45DB-8956-1EFD363B7B34}" type="slidenum">
              <a:rPr lang="ja-JP" altLang="en-US" smtClean="0"/>
              <a:pPr>
                <a:defRPr/>
              </a:pPr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2993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1F7995-6AE0-45DB-8956-1EFD363B7B34}" type="slidenum">
              <a:rPr lang="ja-JP" altLang="en-US" smtClean="0"/>
              <a:pPr>
                <a:defRPr/>
              </a:pPr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1161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1F7995-6AE0-45DB-8956-1EFD363B7B34}" type="slidenum">
              <a:rPr lang="ja-JP" altLang="en-US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3345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F7995-6AE0-45DB-8956-1EFD363B7B34}" type="slidenum">
              <a:rPr lang="ja-JP" altLang="en-US" smtClean="0"/>
              <a:pPr>
                <a:defRPr/>
              </a:pPr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8826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1F7995-6AE0-45DB-8956-1EFD363B7B34}" type="slidenum">
              <a:rPr lang="ja-JP" altLang="en-US" smtClean="0"/>
              <a:pPr>
                <a:defRPr/>
              </a:pPr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96166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F7995-6AE0-45DB-8956-1EFD363B7B34}" type="slidenum">
              <a:rPr lang="ja-JP" altLang="en-US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21207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F7995-6AE0-45DB-8956-1EFD363B7B34}" type="slidenum">
              <a:rPr lang="ja-JP" altLang="en-US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52046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1F7995-6AE0-45DB-8956-1EFD363B7B34}" type="slidenum">
              <a:rPr lang="ja-JP" altLang="en-US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77275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1F7995-6AE0-45DB-8956-1EFD363B7B34}" type="slidenum">
              <a:rPr lang="ja-JP" altLang="en-US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70890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1F7995-6AE0-45DB-8956-1EFD363B7B34}" type="slidenum">
              <a:rPr lang="ja-JP" altLang="en-US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0738" y="2083700"/>
            <a:ext cx="7502525" cy="1331913"/>
          </a:xfrm>
        </p:spPr>
        <p:txBody>
          <a:bodyPr anchor="ctr"/>
          <a:lstStyle>
            <a:lvl1pPr>
              <a:defRPr sz="3800" b="1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20738" y="3704092"/>
            <a:ext cx="7502525" cy="1447800"/>
          </a:xfrm>
        </p:spPr>
        <p:txBody>
          <a:bodyPr/>
          <a:lstStyle>
            <a:lvl1pPr marL="0" indent="0">
              <a:spcAft>
                <a:spcPct val="0"/>
              </a:spcAft>
              <a:buFontTx/>
              <a:buNone/>
              <a:defRPr sz="2400" b="1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r>
              <a:rPr lang="ja-JP" altLang="en-US" dirty="0"/>
              <a:t>マスタ サブタイトルの書式設定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909AEF0-CBF0-4013-9E75-3A1DDA5C782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0018" y="6439098"/>
            <a:ext cx="351661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r>
              <a:rPr lang="ja-JP" altLang="en-US" sz="900" dirty="0">
                <a:latin typeface="+mn-lt"/>
                <a:ea typeface="ＭＳ Ｐゴシック" pitchFamily="50" charset="-128"/>
              </a:rPr>
              <a:t>（</a:t>
            </a:r>
            <a:r>
              <a:rPr lang="en-US" altLang="ja-JP" sz="900" dirty="0">
                <a:latin typeface="+mn-lt"/>
                <a:ea typeface="ＭＳ Ｐゴシック" pitchFamily="50" charset="-128"/>
              </a:rPr>
              <a:t>C</a:t>
            </a:r>
            <a:r>
              <a:rPr lang="ja-JP" altLang="en-US" sz="900" dirty="0">
                <a:latin typeface="+mn-lt"/>
                <a:ea typeface="ＭＳ Ｐゴシック" pitchFamily="50" charset="-128"/>
              </a:rPr>
              <a:t>）</a:t>
            </a:r>
            <a:r>
              <a:rPr lang="en-US" altLang="ja-JP" sz="900" dirty="0">
                <a:latin typeface="+mn-lt"/>
                <a:ea typeface="ＭＳ Ｐゴシック" pitchFamily="50" charset="-128"/>
              </a:rPr>
              <a:t> Canon Electron Tubes &amp; Devices Co.,</a:t>
            </a:r>
            <a:r>
              <a:rPr lang="en-US" altLang="ja-JP" sz="900" baseline="0" dirty="0">
                <a:latin typeface="+mn-lt"/>
                <a:ea typeface="ＭＳ Ｐゴシック" pitchFamily="50" charset="-128"/>
              </a:rPr>
              <a:t> </a:t>
            </a:r>
            <a:r>
              <a:rPr lang="en-US" altLang="ja-JP" sz="900" dirty="0">
                <a:latin typeface="+mn-lt"/>
                <a:ea typeface="ＭＳ Ｐゴシック" pitchFamily="50" charset="-128"/>
              </a:rPr>
              <a:t>Ltd.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9C286C45-5C9C-40FC-95E1-4E3DEBDB8A61}"/>
              </a:ext>
            </a:extLst>
          </p:cNvPr>
          <p:cNvCxnSpPr/>
          <p:nvPr userDrawn="1"/>
        </p:nvCxnSpPr>
        <p:spPr bwMode="auto">
          <a:xfrm>
            <a:off x="0" y="808383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47ABD414-3203-4A31-A319-41D30D9E7A7F}"/>
              </a:ext>
            </a:extLst>
          </p:cNvPr>
          <p:cNvCxnSpPr/>
          <p:nvPr userDrawn="1"/>
        </p:nvCxnSpPr>
        <p:spPr bwMode="auto">
          <a:xfrm>
            <a:off x="0" y="6425846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図 9">
            <a:extLst>
              <a:ext uri="{FF2B5EF4-FFF2-40B4-BE49-F238E27FC236}">
                <a16:creationId xmlns:a16="http://schemas.microsoft.com/office/drawing/2014/main" id="{17AAAF8C-AC0F-4214-813C-D1ABBDED6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121" t="30135" r="8980" b="29194"/>
          <a:stretch/>
        </p:blipFill>
        <p:spPr>
          <a:xfrm>
            <a:off x="382885" y="152480"/>
            <a:ext cx="3224765" cy="50216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24E9B16-521D-4F6D-A66E-939434BE7F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463" t="27243" r="4187" b="35922"/>
          <a:stretch/>
        </p:blipFill>
        <p:spPr>
          <a:xfrm>
            <a:off x="4984145" y="6536616"/>
            <a:ext cx="3658108" cy="19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0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1000" y="836613"/>
            <a:ext cx="8367713" cy="5472112"/>
          </a:xfrm>
        </p:spPr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379414" y="0"/>
            <a:ext cx="8369300" cy="620713"/>
          </a:xfr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EDEB207-1DA8-4FB0-B6C0-84CC4F8FCEF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0018" y="6439098"/>
            <a:ext cx="351661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r>
              <a:rPr lang="ja-JP" altLang="en-US" sz="900" dirty="0">
                <a:latin typeface="+mn-lt"/>
                <a:ea typeface="ＭＳ Ｐゴシック" pitchFamily="50" charset="-128"/>
              </a:rPr>
              <a:t>（</a:t>
            </a:r>
            <a:r>
              <a:rPr lang="en-US" altLang="ja-JP" sz="900" dirty="0">
                <a:latin typeface="+mn-lt"/>
                <a:ea typeface="ＭＳ Ｐゴシック" pitchFamily="50" charset="-128"/>
              </a:rPr>
              <a:t>C</a:t>
            </a:r>
            <a:r>
              <a:rPr lang="ja-JP" altLang="en-US" sz="900" dirty="0">
                <a:latin typeface="+mn-lt"/>
                <a:ea typeface="ＭＳ Ｐゴシック" pitchFamily="50" charset="-128"/>
              </a:rPr>
              <a:t>）</a:t>
            </a:r>
            <a:r>
              <a:rPr lang="en-US" altLang="ja-JP" sz="900" dirty="0">
                <a:latin typeface="+mn-lt"/>
                <a:ea typeface="ＭＳ Ｐゴシック" pitchFamily="50" charset="-128"/>
              </a:rPr>
              <a:t> Canon Electron Tubes &amp; Devices Co.,</a:t>
            </a:r>
            <a:r>
              <a:rPr lang="en-US" altLang="ja-JP" sz="900" baseline="0" dirty="0">
                <a:latin typeface="+mn-lt"/>
                <a:ea typeface="ＭＳ Ｐゴシック" pitchFamily="50" charset="-128"/>
              </a:rPr>
              <a:t> </a:t>
            </a:r>
            <a:r>
              <a:rPr lang="en-US" altLang="ja-JP" sz="900" dirty="0">
                <a:latin typeface="+mn-lt"/>
                <a:ea typeface="ＭＳ Ｐゴシック" pitchFamily="50" charset="-128"/>
              </a:rPr>
              <a:t>Ltd.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F2496E3-F091-40D4-94BB-73D0D9F1A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63" t="27243" r="4187" b="35922"/>
          <a:stretch/>
        </p:blipFill>
        <p:spPr>
          <a:xfrm>
            <a:off x="4972715" y="6513173"/>
            <a:ext cx="3658108" cy="19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8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9414" y="0"/>
            <a:ext cx="8369300" cy="620713"/>
          </a:xfrm>
        </p:spPr>
        <p:txBody>
          <a:bodyPr/>
          <a:lstStyle>
            <a:lvl1pPr>
              <a:defRPr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C17ED235-8EAB-42EC-A083-F7825A47C7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0018" y="6439098"/>
            <a:ext cx="351661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r>
              <a:rPr lang="ja-JP" altLang="en-US" sz="900" dirty="0">
                <a:latin typeface="+mn-lt"/>
                <a:ea typeface="ＭＳ Ｐゴシック" pitchFamily="50" charset="-128"/>
              </a:rPr>
              <a:t>（</a:t>
            </a:r>
            <a:r>
              <a:rPr lang="en-US" altLang="ja-JP" sz="900" dirty="0">
                <a:latin typeface="+mn-lt"/>
                <a:ea typeface="ＭＳ Ｐゴシック" pitchFamily="50" charset="-128"/>
              </a:rPr>
              <a:t>C</a:t>
            </a:r>
            <a:r>
              <a:rPr lang="ja-JP" altLang="en-US" sz="900" dirty="0">
                <a:latin typeface="+mn-lt"/>
                <a:ea typeface="ＭＳ Ｐゴシック" pitchFamily="50" charset="-128"/>
              </a:rPr>
              <a:t>）</a:t>
            </a:r>
            <a:r>
              <a:rPr lang="en-US" altLang="ja-JP" sz="900" dirty="0">
                <a:latin typeface="+mn-lt"/>
                <a:ea typeface="ＭＳ Ｐゴシック" pitchFamily="50" charset="-128"/>
              </a:rPr>
              <a:t> Canon Electron Tubes &amp; Devices Co.,</a:t>
            </a:r>
            <a:r>
              <a:rPr lang="en-US" altLang="ja-JP" sz="900" baseline="0" dirty="0">
                <a:latin typeface="+mn-lt"/>
                <a:ea typeface="ＭＳ Ｐゴシック" pitchFamily="50" charset="-128"/>
              </a:rPr>
              <a:t> </a:t>
            </a:r>
            <a:r>
              <a:rPr lang="en-US" altLang="ja-JP" sz="900" dirty="0">
                <a:latin typeface="+mn-lt"/>
                <a:ea typeface="ＭＳ Ｐゴシック" pitchFamily="50" charset="-128"/>
              </a:rPr>
              <a:t>Ltd.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D6BC4E2-8744-4D2C-9EC8-2F84551F1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63" t="27243" r="4187" b="35922"/>
          <a:stretch/>
        </p:blipFill>
        <p:spPr>
          <a:xfrm>
            <a:off x="4972715" y="6513756"/>
            <a:ext cx="3658108" cy="19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5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6B2706CD-A0B9-4C70-866B-92E80E2636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0018" y="6439098"/>
            <a:ext cx="351661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r>
              <a:rPr lang="ja-JP" altLang="en-US" sz="900" dirty="0">
                <a:latin typeface="+mn-lt"/>
                <a:ea typeface="ＭＳ Ｐゴシック" pitchFamily="50" charset="-128"/>
              </a:rPr>
              <a:t>（</a:t>
            </a:r>
            <a:r>
              <a:rPr lang="en-US" altLang="ja-JP" sz="900" dirty="0">
                <a:latin typeface="+mn-lt"/>
                <a:ea typeface="ＭＳ Ｐゴシック" pitchFamily="50" charset="-128"/>
              </a:rPr>
              <a:t>C</a:t>
            </a:r>
            <a:r>
              <a:rPr lang="ja-JP" altLang="en-US" sz="900" dirty="0">
                <a:latin typeface="+mn-lt"/>
                <a:ea typeface="ＭＳ Ｐゴシック" pitchFamily="50" charset="-128"/>
              </a:rPr>
              <a:t>）</a:t>
            </a:r>
            <a:r>
              <a:rPr lang="en-US" altLang="ja-JP" sz="900" dirty="0">
                <a:latin typeface="+mn-lt"/>
                <a:ea typeface="ＭＳ Ｐゴシック" pitchFamily="50" charset="-128"/>
              </a:rPr>
              <a:t> Canon Electron Tubes &amp; Devices Co.,</a:t>
            </a:r>
            <a:r>
              <a:rPr lang="en-US" altLang="ja-JP" sz="900" baseline="0" dirty="0">
                <a:latin typeface="+mn-lt"/>
                <a:ea typeface="ＭＳ Ｐゴシック" pitchFamily="50" charset="-128"/>
              </a:rPr>
              <a:t> </a:t>
            </a:r>
            <a:r>
              <a:rPr lang="en-US" altLang="ja-JP" sz="900" dirty="0">
                <a:latin typeface="+mn-lt"/>
                <a:ea typeface="ＭＳ Ｐゴシック" pitchFamily="50" charset="-128"/>
              </a:rPr>
              <a:t>Ltd.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6E8D513-5DAA-4D97-B9A6-FA8BC8593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63" t="27243" r="4187" b="35922"/>
          <a:stretch/>
        </p:blipFill>
        <p:spPr>
          <a:xfrm>
            <a:off x="4972715" y="6513756"/>
            <a:ext cx="3658108" cy="19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15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5ACB4FB3-04D1-4D6D-BAC6-62798E5313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0018" y="6439098"/>
            <a:ext cx="351661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r>
              <a:rPr lang="ja-JP" altLang="en-US" sz="900" dirty="0">
                <a:latin typeface="+mn-lt"/>
                <a:ea typeface="ＭＳ Ｐゴシック" pitchFamily="50" charset="-128"/>
              </a:rPr>
              <a:t>（</a:t>
            </a:r>
            <a:r>
              <a:rPr lang="en-US" altLang="ja-JP" sz="900" dirty="0">
                <a:latin typeface="+mn-lt"/>
                <a:ea typeface="ＭＳ Ｐゴシック" pitchFamily="50" charset="-128"/>
              </a:rPr>
              <a:t>C</a:t>
            </a:r>
            <a:r>
              <a:rPr lang="ja-JP" altLang="en-US" sz="900" dirty="0">
                <a:latin typeface="+mn-lt"/>
                <a:ea typeface="ＭＳ Ｐゴシック" pitchFamily="50" charset="-128"/>
              </a:rPr>
              <a:t>）</a:t>
            </a:r>
            <a:r>
              <a:rPr lang="en-US" altLang="ja-JP" sz="900" dirty="0">
                <a:latin typeface="+mn-lt"/>
                <a:ea typeface="ＭＳ Ｐゴシック" pitchFamily="50" charset="-128"/>
              </a:rPr>
              <a:t> Canon Electron Tubes &amp; Devices Co.,</a:t>
            </a:r>
            <a:r>
              <a:rPr lang="en-US" altLang="ja-JP" sz="900" baseline="0" dirty="0">
                <a:latin typeface="+mn-lt"/>
                <a:ea typeface="ＭＳ Ｐゴシック" pitchFamily="50" charset="-128"/>
              </a:rPr>
              <a:t> </a:t>
            </a:r>
            <a:r>
              <a:rPr lang="en-US" altLang="ja-JP" sz="900" dirty="0">
                <a:latin typeface="+mn-lt"/>
                <a:ea typeface="ＭＳ Ｐゴシック" pitchFamily="50" charset="-128"/>
              </a:rPr>
              <a:t>Ltd.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2F07BC3-D5D7-48FE-A2D1-518C5CDC9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626" t="30416" r="9051" b="34503"/>
          <a:stretch/>
        </p:blipFill>
        <p:spPr>
          <a:xfrm>
            <a:off x="1926903" y="3065947"/>
            <a:ext cx="5290194" cy="72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9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0"/>
            <a:ext cx="83693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ja-JP" dirty="0"/>
              <a:t>Format for master style</a:t>
            </a:r>
            <a:endParaRPr lang="ja-JP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381000" y="836613"/>
            <a:ext cx="8367713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ja-JP" noProof="0" dirty="0"/>
              <a:t>format for master text</a:t>
            </a:r>
            <a:endParaRPr lang="ja-JP" altLang="en-US" noProof="0" dirty="0"/>
          </a:p>
          <a:p>
            <a:pPr lvl="1"/>
            <a:r>
              <a:rPr lang="en-US" altLang="ja-JP" noProof="0" dirty="0"/>
              <a:t>second level</a:t>
            </a:r>
            <a:endParaRPr lang="ja-JP" altLang="en-US" noProof="0" dirty="0"/>
          </a:p>
          <a:p>
            <a:pPr lvl="2"/>
            <a:r>
              <a:rPr lang="en-US" altLang="ja-JP" noProof="0" dirty="0"/>
              <a:t>third level</a:t>
            </a:r>
            <a:endParaRPr lang="ja-JP" altLang="en-US" noProof="0" dirty="0"/>
          </a:p>
          <a:p>
            <a:pPr lvl="3"/>
            <a:r>
              <a:rPr lang="en-US" altLang="ja-JP" noProof="0" dirty="0"/>
              <a:t>fourth level</a:t>
            </a:r>
            <a:endParaRPr lang="ja-JP" altLang="en-US" noProof="0" dirty="0"/>
          </a:p>
          <a:p>
            <a:pPr lvl="4"/>
            <a:r>
              <a:rPr lang="en-US" altLang="ja-JP" noProof="0" dirty="0"/>
              <a:t>fifth level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4415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20738" y="2083700"/>
            <a:ext cx="7502525" cy="1331913"/>
          </a:xfrm>
        </p:spPr>
        <p:txBody>
          <a:bodyPr anchor="ctr"/>
          <a:lstStyle>
            <a:lvl1pPr>
              <a:defRPr sz="3800" b="1" baseline="0">
                <a:latin typeface="Segoe UI" pitchFamily="34" charset="0"/>
                <a:ea typeface="HGP創英角ｺﾞｼｯｸUB" pitchFamily="50" charset="-128"/>
                <a:cs typeface="Segoe UI" pitchFamily="34" charset="0"/>
              </a:defRPr>
            </a:lvl1pPr>
          </a:lstStyle>
          <a:p>
            <a:r>
              <a:rPr lang="en-US" altLang="ja-JP" dirty="0"/>
              <a:t>Format for master title</a:t>
            </a:r>
            <a:endParaRPr lang="ja-JP" alt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20738" y="3704092"/>
            <a:ext cx="7502525" cy="1447800"/>
          </a:xfrm>
        </p:spPr>
        <p:txBody>
          <a:bodyPr/>
          <a:lstStyle>
            <a:lvl1pPr marL="0" indent="0">
              <a:spcAft>
                <a:spcPct val="0"/>
              </a:spcAft>
              <a:buFontTx/>
              <a:buNone/>
              <a:defRPr sz="2300" b="0" baseline="0">
                <a:latin typeface="Segoe UI" pitchFamily="34" charset="0"/>
                <a:ea typeface="HGP創英角ｺﾞｼｯｸUB" pitchFamily="50" charset="-128"/>
                <a:cs typeface="Segoe UI" pitchFamily="34" charset="0"/>
              </a:defRPr>
            </a:lvl1pPr>
          </a:lstStyle>
          <a:p>
            <a:r>
              <a:rPr lang="en-US" altLang="ja-JP" dirty="0"/>
              <a:t>Format for master sub title</a:t>
            </a:r>
            <a:endParaRPr lang="ja-JP" altLang="en-US" dirty="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3195956-991A-465F-8339-3465E7A978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0018" y="6439098"/>
            <a:ext cx="351661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r>
              <a:rPr lang="ja-JP" altLang="en-US" sz="900" dirty="0">
                <a:latin typeface="+mn-lt"/>
                <a:ea typeface="ＭＳ Ｐゴシック" pitchFamily="50" charset="-128"/>
              </a:rPr>
              <a:t>（</a:t>
            </a:r>
            <a:r>
              <a:rPr lang="en-US" altLang="ja-JP" sz="900" dirty="0">
                <a:latin typeface="+mn-lt"/>
                <a:ea typeface="ＭＳ Ｐゴシック" pitchFamily="50" charset="-128"/>
              </a:rPr>
              <a:t>C</a:t>
            </a:r>
            <a:r>
              <a:rPr lang="ja-JP" altLang="en-US" sz="900" dirty="0">
                <a:latin typeface="+mn-lt"/>
                <a:ea typeface="ＭＳ Ｐゴシック" pitchFamily="50" charset="-128"/>
              </a:rPr>
              <a:t>）</a:t>
            </a:r>
            <a:r>
              <a:rPr lang="en-US" altLang="ja-JP" sz="900" dirty="0">
                <a:latin typeface="+mn-lt"/>
                <a:ea typeface="ＭＳ Ｐゴシック" pitchFamily="50" charset="-128"/>
              </a:rPr>
              <a:t> Canon Electron Tubes &amp; Devices Co.,</a:t>
            </a:r>
            <a:r>
              <a:rPr lang="en-US" altLang="ja-JP" sz="900" baseline="0" dirty="0">
                <a:latin typeface="+mn-lt"/>
                <a:ea typeface="ＭＳ Ｐゴシック" pitchFamily="50" charset="-128"/>
              </a:rPr>
              <a:t> </a:t>
            </a:r>
            <a:r>
              <a:rPr lang="en-US" altLang="ja-JP" sz="900" dirty="0">
                <a:latin typeface="+mn-lt"/>
                <a:ea typeface="ＭＳ Ｐゴシック" pitchFamily="50" charset="-128"/>
              </a:rPr>
              <a:t>Ltd.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027E8C4-E5E0-4240-9148-B9BB3FCE53F4}"/>
              </a:ext>
            </a:extLst>
          </p:cNvPr>
          <p:cNvCxnSpPr/>
          <p:nvPr userDrawn="1"/>
        </p:nvCxnSpPr>
        <p:spPr bwMode="auto">
          <a:xfrm>
            <a:off x="0" y="808383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99ABC23-3584-4A04-B7E0-FFEF852FFFA0}"/>
              </a:ext>
            </a:extLst>
          </p:cNvPr>
          <p:cNvCxnSpPr/>
          <p:nvPr userDrawn="1"/>
        </p:nvCxnSpPr>
        <p:spPr bwMode="auto">
          <a:xfrm>
            <a:off x="0" y="6425846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図 12">
            <a:extLst>
              <a:ext uri="{FF2B5EF4-FFF2-40B4-BE49-F238E27FC236}">
                <a16:creationId xmlns:a16="http://schemas.microsoft.com/office/drawing/2014/main" id="{37334147-2BA9-493C-B373-4B9D62A84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63" t="27243" r="4187" b="35922"/>
          <a:stretch/>
        </p:blipFill>
        <p:spPr>
          <a:xfrm>
            <a:off x="5029865" y="6525186"/>
            <a:ext cx="3658108" cy="19281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C5AB119-24ED-4B73-8E84-1CFCCD1C61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121" t="30135" r="8980" b="29194"/>
          <a:stretch/>
        </p:blipFill>
        <p:spPr>
          <a:xfrm>
            <a:off x="378371" y="137997"/>
            <a:ext cx="3277407" cy="51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6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0"/>
            <a:ext cx="83693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ja-JP" dirty="0"/>
              <a:t>Format for master style</a:t>
            </a:r>
            <a:endParaRPr lang="ja-JP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381000" y="836613"/>
            <a:ext cx="8367713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ja-JP" noProof="0" dirty="0"/>
              <a:t>format for master text</a:t>
            </a:r>
            <a:endParaRPr lang="ja-JP" altLang="en-US" noProof="0" dirty="0"/>
          </a:p>
          <a:p>
            <a:pPr lvl="1"/>
            <a:r>
              <a:rPr lang="en-US" altLang="ja-JP" noProof="0" dirty="0"/>
              <a:t>second level</a:t>
            </a:r>
            <a:endParaRPr lang="ja-JP" altLang="en-US" noProof="0" dirty="0"/>
          </a:p>
          <a:p>
            <a:pPr lvl="2"/>
            <a:r>
              <a:rPr lang="en-US" altLang="ja-JP" noProof="0" dirty="0"/>
              <a:t>third level</a:t>
            </a:r>
            <a:endParaRPr lang="ja-JP" altLang="en-US" noProof="0" dirty="0"/>
          </a:p>
          <a:p>
            <a:pPr lvl="3"/>
            <a:r>
              <a:rPr lang="en-US" altLang="ja-JP" noProof="0" dirty="0"/>
              <a:t>fourth level</a:t>
            </a:r>
            <a:endParaRPr lang="ja-JP" altLang="en-US" noProof="0" dirty="0"/>
          </a:p>
          <a:p>
            <a:pPr lvl="4"/>
            <a:r>
              <a:rPr lang="en-US" altLang="ja-JP" noProof="0" dirty="0"/>
              <a:t>fifth level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7601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0"/>
            <a:ext cx="83693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ja-JP" dirty="0"/>
              <a:t>Format for master style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867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0"/>
            <a:ext cx="838358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6613"/>
            <a:ext cx="8382000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9" name="Line 7"/>
          <p:cNvSpPr>
            <a:spLocks noChangeShapeType="1"/>
          </p:cNvSpPr>
          <p:nvPr userDrawn="1"/>
        </p:nvSpPr>
        <p:spPr bwMode="auto">
          <a:xfrm>
            <a:off x="0" y="6373813"/>
            <a:ext cx="9144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1032" name="Line 7"/>
          <p:cNvSpPr>
            <a:spLocks noChangeShapeType="1"/>
          </p:cNvSpPr>
          <p:nvPr userDrawn="1"/>
        </p:nvSpPr>
        <p:spPr bwMode="auto">
          <a:xfrm>
            <a:off x="0" y="682625"/>
            <a:ext cx="91440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1033" name="Rectangle 61"/>
          <p:cNvSpPr>
            <a:spLocks noChangeArrowheads="1"/>
          </p:cNvSpPr>
          <p:nvPr userDrawn="1"/>
        </p:nvSpPr>
        <p:spPr bwMode="auto">
          <a:xfrm>
            <a:off x="8345817" y="6467475"/>
            <a:ext cx="57626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0" hangingPunct="0">
              <a:tabLst>
                <a:tab pos="568325" algn="ctr"/>
                <a:tab pos="857250" algn="l"/>
                <a:tab pos="1089025" algn="l"/>
              </a:tabLst>
            </a:pPr>
            <a:fld id="{027ACA72-EB1A-40C5-BC55-79EB2A48FABF}" type="slidenum">
              <a:rPr kumimoji="0" lang="ja-JP" altLang="en-US" sz="1100">
                <a:latin typeface="Myriad Pro" pitchFamily="34" charset="0"/>
                <a:ea typeface="Meiryo UI" pitchFamily="50" charset="-128"/>
                <a:cs typeface="Segoe UI" pitchFamily="34" charset="0"/>
              </a:rPr>
              <a:pPr algn="r" eaLnBrk="0" hangingPunct="0">
                <a:tabLst>
                  <a:tab pos="568325" algn="ctr"/>
                  <a:tab pos="857250" algn="l"/>
                  <a:tab pos="1089025" algn="l"/>
                </a:tabLst>
              </a:pPr>
              <a:t>‹#›</a:t>
            </a:fld>
            <a:endParaRPr kumimoji="0" lang="en-US" altLang="ja-JP" sz="1100" dirty="0">
              <a:latin typeface="Myriad Pro" pitchFamily="34" charset="0"/>
              <a:ea typeface="Meiryo UI" pitchFamily="50" charset="-128"/>
              <a:cs typeface="Segoe U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2" r:id="rId2"/>
    <p:sldLayoutId id="2147483763" r:id="rId3"/>
    <p:sldLayoutId id="2147483764" r:id="rId4"/>
    <p:sldLayoutId id="2147483772" r:id="rId5"/>
    <p:sldLayoutId id="2147483773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287338" indent="-287338" algn="l" rtl="0" eaLnBrk="0" fontAlgn="base" hangingPunct="0">
        <a:spcBef>
          <a:spcPct val="0"/>
        </a:spcBef>
        <a:spcAft>
          <a:spcPct val="25000"/>
        </a:spcAft>
        <a:buChar char="•"/>
        <a:defRPr kumimoji="1" sz="2400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1pPr>
      <a:lvl2pPr marL="573088" indent="-284163" algn="l" rtl="0" eaLnBrk="0" fontAlgn="base" hangingPunct="0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2pPr>
      <a:lvl3pPr marL="857250" indent="-282575" algn="l" rtl="0" eaLnBrk="0" fontAlgn="base" hangingPunct="0">
        <a:spcBef>
          <a:spcPct val="0"/>
        </a:spcBef>
        <a:spcAft>
          <a:spcPct val="25000"/>
        </a:spcAft>
        <a:buFont typeface="Helvetica" pitchFamily="34" charset="0"/>
        <a:buChar char="•"/>
        <a:defRPr kumimoji="1" sz="20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3pPr>
      <a:lvl4pPr marL="1138238" indent="-279400" algn="l" rtl="0" eaLnBrk="0" fontAlgn="base" hangingPunct="0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4pPr>
      <a:lvl5pPr marL="1425575" indent="-284163" algn="l" rtl="0" eaLnBrk="0" fontAlgn="base" hangingPunct="0">
        <a:spcBef>
          <a:spcPct val="0"/>
        </a:spcBef>
        <a:spcAft>
          <a:spcPct val="25000"/>
        </a:spcAft>
        <a:buFont typeface="Arial" charset="0"/>
        <a:buChar char="•"/>
        <a:defRPr kumimoji="1" sz="20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5pPr>
      <a:lvl6pPr marL="1882775" indent="-284163" algn="l" rtl="0" fontAlgn="base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339975" indent="-284163" algn="l" rtl="0" fontAlgn="base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2797175" indent="-284163" algn="l" rtl="0" fontAlgn="base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254375" indent="-284163" algn="l" rtl="0" fontAlgn="base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0"/>
            <a:ext cx="83693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Format for master style</a:t>
            </a:r>
            <a:endParaRPr lang="ja-JP" alt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6613"/>
            <a:ext cx="8367713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format for master text</a:t>
            </a:r>
            <a:endParaRPr lang="ja-JP" altLang="en-US" dirty="0"/>
          </a:p>
          <a:p>
            <a:pPr lvl="1"/>
            <a:r>
              <a:rPr lang="en-US" altLang="ja-JP" dirty="0"/>
              <a:t>second level</a:t>
            </a:r>
            <a:endParaRPr lang="ja-JP" altLang="en-US" dirty="0"/>
          </a:p>
          <a:p>
            <a:pPr lvl="2"/>
            <a:r>
              <a:rPr lang="en-US" altLang="ja-JP" dirty="0"/>
              <a:t>third level</a:t>
            </a:r>
            <a:endParaRPr lang="ja-JP" altLang="en-US" dirty="0"/>
          </a:p>
          <a:p>
            <a:pPr lvl="3"/>
            <a:r>
              <a:rPr lang="en-US" altLang="ja-JP" dirty="0"/>
              <a:t>fourth level</a:t>
            </a:r>
            <a:endParaRPr lang="ja-JP" altLang="en-US" dirty="0"/>
          </a:p>
          <a:p>
            <a:pPr lvl="4"/>
            <a:r>
              <a:rPr lang="en-US" altLang="ja-JP" dirty="0"/>
              <a:t>fifth level</a:t>
            </a:r>
            <a:endParaRPr lang="ja-JP" altLang="en-US" dirty="0"/>
          </a:p>
        </p:txBody>
      </p:sp>
      <p:sp>
        <p:nvSpPr>
          <p:cNvPr id="2053" name="Line 7"/>
          <p:cNvSpPr>
            <a:spLocks noChangeShapeType="1"/>
          </p:cNvSpPr>
          <p:nvPr userDrawn="1"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2054" name="Line 7"/>
          <p:cNvSpPr>
            <a:spLocks noChangeShapeType="1"/>
          </p:cNvSpPr>
          <p:nvPr userDrawn="1"/>
        </p:nvSpPr>
        <p:spPr bwMode="auto">
          <a:xfrm>
            <a:off x="0" y="682625"/>
            <a:ext cx="91440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2056" name="Rectangle 61"/>
          <p:cNvSpPr>
            <a:spLocks noChangeArrowheads="1"/>
          </p:cNvSpPr>
          <p:nvPr userDrawn="1"/>
        </p:nvSpPr>
        <p:spPr bwMode="auto">
          <a:xfrm>
            <a:off x="8388565" y="6480727"/>
            <a:ext cx="57626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0" hangingPunct="0">
              <a:tabLst>
                <a:tab pos="568325" algn="ctr"/>
                <a:tab pos="857250" algn="l"/>
                <a:tab pos="1089025" algn="l"/>
              </a:tabLst>
            </a:pPr>
            <a:fld id="{48EF0514-1C1F-40C2-9CF7-A6CAACE70C6C}" type="slidenum">
              <a:rPr kumimoji="0" lang="ja-JP" altLang="en-US" sz="1100">
                <a:latin typeface="Segoe UI" pitchFamily="34" charset="0"/>
                <a:ea typeface="Meiryo UI" pitchFamily="50" charset="-128"/>
                <a:cs typeface="Segoe UI" pitchFamily="34" charset="0"/>
              </a:rPr>
              <a:pPr algn="r" eaLnBrk="0" hangingPunct="0">
                <a:tabLst>
                  <a:tab pos="568325" algn="ctr"/>
                  <a:tab pos="857250" algn="l"/>
                  <a:tab pos="1089025" algn="l"/>
                </a:tabLst>
              </a:pPr>
              <a:t>‹#›</a:t>
            </a:fld>
            <a:endParaRPr kumimoji="0" lang="en-US" altLang="ja-JP" sz="11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F538818-3D32-41E0-8034-BBD16DB66E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0018" y="6439098"/>
            <a:ext cx="351661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r>
              <a:rPr lang="ja-JP" altLang="en-US" sz="900" dirty="0">
                <a:latin typeface="+mn-lt"/>
                <a:ea typeface="ＭＳ Ｐゴシック" pitchFamily="50" charset="-128"/>
              </a:rPr>
              <a:t>（</a:t>
            </a:r>
            <a:r>
              <a:rPr lang="en-US" altLang="ja-JP" sz="900" dirty="0">
                <a:latin typeface="+mn-lt"/>
                <a:ea typeface="ＭＳ Ｐゴシック" pitchFamily="50" charset="-128"/>
              </a:rPr>
              <a:t>C</a:t>
            </a:r>
            <a:r>
              <a:rPr lang="ja-JP" altLang="en-US" sz="900" dirty="0">
                <a:latin typeface="+mn-lt"/>
                <a:ea typeface="ＭＳ Ｐゴシック" pitchFamily="50" charset="-128"/>
              </a:rPr>
              <a:t>）</a:t>
            </a:r>
            <a:r>
              <a:rPr lang="en-US" altLang="ja-JP" sz="900" dirty="0">
                <a:latin typeface="+mn-lt"/>
                <a:ea typeface="ＭＳ Ｐゴシック" pitchFamily="50" charset="-128"/>
              </a:rPr>
              <a:t> Canon Electron Tubes &amp; Devices Co.,</a:t>
            </a:r>
            <a:r>
              <a:rPr lang="en-US" altLang="ja-JP" sz="900" baseline="0" dirty="0">
                <a:latin typeface="+mn-lt"/>
                <a:ea typeface="ＭＳ Ｐゴシック" pitchFamily="50" charset="-128"/>
              </a:rPr>
              <a:t> </a:t>
            </a:r>
            <a:r>
              <a:rPr lang="en-US" altLang="ja-JP" sz="900" dirty="0">
                <a:latin typeface="+mn-lt"/>
                <a:ea typeface="ＭＳ Ｐゴシック" pitchFamily="50" charset="-128"/>
              </a:rPr>
              <a:t>Ltd.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D39CB17-1727-4E67-BD2D-5E4E0D93D1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463" t="27243" r="4187" b="35922"/>
          <a:stretch/>
        </p:blipFill>
        <p:spPr>
          <a:xfrm>
            <a:off x="5018435" y="6525186"/>
            <a:ext cx="3658108" cy="19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5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Segoe UI" pitchFamily="34" charset="0"/>
          <a:ea typeface="HGP創英角ｺﾞｼｯｸUB" pitchFamily="50" charset="-128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Myriad Pro" pitchFamily="34" charset="0"/>
          <a:ea typeface="HGP創英角ｺﾞｼｯｸUB" pitchFamily="50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Myriad Pro" pitchFamily="34" charset="0"/>
          <a:ea typeface="HGP創英角ｺﾞｼｯｸUB" pitchFamily="50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Myriad Pro" pitchFamily="34" charset="0"/>
          <a:ea typeface="HGP創英角ｺﾞｼｯｸUB" pitchFamily="50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Myriad Pro" pitchFamily="34" charset="0"/>
          <a:ea typeface="HGP創英角ｺﾞｼｯｸUB" pitchFamily="50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287338" indent="-287338" algn="l" rtl="0" eaLnBrk="0" fontAlgn="base" hangingPunct="0">
        <a:spcBef>
          <a:spcPct val="0"/>
        </a:spcBef>
        <a:spcAft>
          <a:spcPct val="25000"/>
        </a:spcAft>
        <a:buChar char="•"/>
        <a:defRPr kumimoji="1" sz="2400" b="1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573088" indent="-284163" algn="l" rtl="0" eaLnBrk="0" fontAlgn="base" hangingPunct="0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857250" indent="-282575" algn="l" rtl="0" eaLnBrk="0" fontAlgn="base" hangingPunct="0">
        <a:spcBef>
          <a:spcPct val="0"/>
        </a:spcBef>
        <a:spcAft>
          <a:spcPct val="25000"/>
        </a:spcAft>
        <a:buFont typeface="Helvetica" pitchFamily="34" charset="0"/>
        <a:buChar char="•"/>
        <a:defRPr kumimoji="1" sz="20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138238" indent="-279400" algn="l" rtl="0" eaLnBrk="0" fontAlgn="base" hangingPunct="0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425575" indent="-284163" algn="l" rtl="0" eaLnBrk="0" fontAlgn="base" hangingPunct="0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1882775" indent="-284163" algn="l" rtl="0" fontAlgn="base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339975" indent="-284163" algn="l" rtl="0" fontAlgn="base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2797175" indent="-284163" algn="l" rtl="0" fontAlgn="base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254375" indent="-284163" algn="l" rtl="0" fontAlgn="base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11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28.png"/><Relationship Id="rId4" Type="http://schemas.openxmlformats.org/officeDocument/2006/relationships/image" Target="../media/image34.jpe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6.wdp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11" Type="http://schemas.openxmlformats.org/officeDocument/2006/relationships/image" Target="../media/image12.jpeg"/><Relationship Id="rId5" Type="http://schemas.openxmlformats.org/officeDocument/2006/relationships/image" Target="../media/image8.png"/><Relationship Id="rId15" Type="http://schemas.openxmlformats.org/officeDocument/2006/relationships/image" Target="../media/image15.jpeg"/><Relationship Id="rId10" Type="http://schemas.openxmlformats.org/officeDocument/2006/relationships/image" Target="../media/image11.jpeg"/><Relationship Id="rId4" Type="http://schemas.microsoft.com/office/2007/relationships/hdphoto" Target="../media/hdphoto2.wdp"/><Relationship Id="rId9" Type="http://schemas.openxmlformats.org/officeDocument/2006/relationships/image" Target="../media/image10.gif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5" Type="http://schemas.openxmlformats.org/officeDocument/2006/relationships/image" Target="../media/image15.jpeg"/><Relationship Id="rId4" Type="http://schemas.openxmlformats.org/officeDocument/2006/relationships/image" Target="../media/image17.png"/><Relationship Id="rId9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jpeg"/><Relationship Id="rId5" Type="http://schemas.openxmlformats.org/officeDocument/2006/relationships/image" Target="../media/image15.jpeg"/><Relationship Id="rId10" Type="http://schemas.openxmlformats.org/officeDocument/2006/relationships/image" Target="../media/image20.emf"/><Relationship Id="rId4" Type="http://schemas.openxmlformats.org/officeDocument/2006/relationships/image" Target="../media/image17.png"/><Relationship Id="rId9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EMF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" name="タイトル 3"/>
          <p:cNvSpPr>
            <a:spLocks noGrp="1"/>
          </p:cNvSpPr>
          <p:nvPr>
            <p:ph type="ctrTitle"/>
          </p:nvPr>
        </p:nvSpPr>
        <p:spPr bwMode="gray">
          <a:xfrm>
            <a:off x="283221" y="1838521"/>
            <a:ext cx="8826754" cy="1331913"/>
          </a:xfrm>
        </p:spPr>
        <p:txBody>
          <a:bodyPr/>
          <a:lstStyle/>
          <a:p>
            <a:r>
              <a:rPr lang="en-US" altLang="ja-JP" dirty="0"/>
              <a:t>Shipment experience : Example of Canon klystrons for XFEL</a:t>
            </a:r>
            <a:endParaRPr lang="ja-JP" altLang="en-US" dirty="0"/>
          </a:p>
        </p:txBody>
      </p:sp>
      <p:cxnSp>
        <p:nvCxnSpPr>
          <p:cNvPr id="9228" name="カギ線コネクタ 2"/>
          <p:cNvCxnSpPr>
            <a:cxnSpLocks noChangeShapeType="1"/>
          </p:cNvCxnSpPr>
          <p:nvPr/>
        </p:nvCxnSpPr>
        <p:spPr bwMode="gray">
          <a:xfrm rot="10800000" flipV="1">
            <a:off x="379414" y="1838521"/>
            <a:ext cx="168274" cy="1732886"/>
          </a:xfrm>
          <a:prstGeom prst="bentConnector2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24" name="Rectangle 3"/>
          <p:cNvSpPr>
            <a:spLocks noChangeArrowheads="1"/>
          </p:cNvSpPr>
          <p:nvPr/>
        </p:nvSpPr>
        <p:spPr bwMode="gray">
          <a:xfrm>
            <a:off x="80760" y="5522913"/>
            <a:ext cx="5911478" cy="92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kumimoji="0" lang="en-US" altLang="ja-JP" sz="1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Naoya Munemoto </a:t>
            </a:r>
          </a:p>
          <a:p>
            <a:pPr eaLnBrk="0" hangingPunct="0"/>
            <a:r>
              <a:rPr kumimoji="0" lang="en-US" altLang="ja-JP" sz="1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CANON ELECTRON TUBES </a:t>
            </a:r>
            <a:r>
              <a:rPr kumimoji="0" lang="ja-JP" altLang="en-US" sz="1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＆ </a:t>
            </a:r>
            <a:r>
              <a:rPr kumimoji="0" lang="en-US" altLang="ja-JP" sz="1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DEVICES CO.,LTD.</a:t>
            </a:r>
          </a:p>
          <a:p>
            <a:pPr eaLnBrk="0" hangingPunct="0"/>
            <a:r>
              <a:rPr kumimoji="0" lang="en-US" altLang="ja-JP" sz="1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25</a:t>
            </a:r>
            <a:r>
              <a:rPr kumimoji="0" lang="en-US" altLang="ja-JP" sz="1800" baseline="30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th</a:t>
            </a:r>
            <a:r>
              <a:rPr kumimoji="0" lang="en-US" altLang="ja-JP" sz="1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Jan 2022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FF8F88A-E7B1-4AE3-8743-54CFC799528E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1776" y="4669774"/>
            <a:ext cx="427196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kumimoji="0" lang="en-US" altLang="ja-JP" sz="2000" b="1" dirty="0">
                <a:latin typeface="+mn-ea"/>
                <a:ea typeface="+mn-ea"/>
                <a:cs typeface="Segoe UI" pitchFamily="34" charset="0"/>
              </a:rPr>
              <a:t>TTC Meeting 2022</a:t>
            </a:r>
          </a:p>
          <a:p>
            <a:pPr eaLnBrk="0" hangingPunct="0"/>
            <a:r>
              <a:rPr kumimoji="0" lang="en-US" altLang="ja-JP" sz="2000" b="1" dirty="0">
                <a:latin typeface="+mn-ea"/>
                <a:ea typeface="+mn-ea"/>
                <a:cs typeface="Segoe UI" pitchFamily="34" charset="0"/>
              </a:rPr>
              <a:t>25-27 Jan 2022</a:t>
            </a:r>
          </a:p>
          <a:p>
            <a:pPr eaLnBrk="0" hangingPunct="0"/>
            <a:endParaRPr kumimoji="0" lang="en-US" altLang="ja-JP" sz="2000" b="1" dirty="0">
              <a:latin typeface="+mn-ea"/>
              <a:ea typeface="+mn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619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4">
            <a:extLst>
              <a:ext uri="{FF2B5EF4-FFF2-40B4-BE49-F238E27FC236}">
                <a16:creationId xmlns:a16="http://schemas.microsoft.com/office/drawing/2014/main" id="{31F9F7D0-A07B-4B80-84E3-FBC01C943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827210"/>
              </p:ext>
            </p:extLst>
          </p:nvPr>
        </p:nvGraphicFramePr>
        <p:xfrm>
          <a:off x="0" y="904310"/>
          <a:ext cx="9144000" cy="4788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1145">
                  <a:extLst>
                    <a:ext uri="{9D8B030D-6E8A-4147-A177-3AD203B41FA5}">
                      <a16:colId xmlns:a16="http://schemas.microsoft.com/office/drawing/2014/main" val="409518529"/>
                    </a:ext>
                  </a:extLst>
                </a:gridCol>
                <a:gridCol w="3268717">
                  <a:extLst>
                    <a:ext uri="{9D8B030D-6E8A-4147-A177-3AD203B41FA5}">
                      <a16:colId xmlns:a16="http://schemas.microsoft.com/office/drawing/2014/main" val="3333200232"/>
                    </a:ext>
                  </a:extLst>
                </a:gridCol>
                <a:gridCol w="4204138">
                  <a:extLst>
                    <a:ext uri="{9D8B030D-6E8A-4147-A177-3AD203B41FA5}">
                      <a16:colId xmlns:a16="http://schemas.microsoft.com/office/drawing/2014/main" val="915753030"/>
                    </a:ext>
                  </a:extLst>
                </a:gridCol>
              </a:tblGrid>
              <a:tr h="348741">
                <a:tc>
                  <a:txBody>
                    <a:bodyPr/>
                    <a:lstStyle/>
                    <a:p>
                      <a:r>
                        <a:rPr kumimoji="1" lang="en-US" altLang="ja-JP" sz="1600" b="1" dirty="0">
                          <a:latin typeface="+mn-ea"/>
                          <a:ea typeface="+mn-ea"/>
                        </a:rPr>
                        <a:t>Problem Factor</a:t>
                      </a:r>
                      <a:endParaRPr kumimoji="1" lang="ja-JP" altLang="en-US" sz="16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>
                          <a:latin typeface="+mn-ea"/>
                          <a:ea typeface="+mn-ea"/>
                        </a:rPr>
                        <a:t>Examples of Problems</a:t>
                      </a:r>
                    </a:p>
                    <a:p>
                      <a:r>
                        <a:rPr kumimoji="1" lang="en-US" altLang="ja-JP" sz="1600" b="1" dirty="0">
                          <a:latin typeface="+mn-ea"/>
                          <a:ea typeface="+mn-ea"/>
                        </a:rPr>
                        <a:t>(klystron)</a:t>
                      </a:r>
                      <a:endParaRPr kumimoji="1" lang="ja-JP" altLang="en-US" sz="16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>
                          <a:latin typeface="+mn-ea"/>
                          <a:ea typeface="+mn-ea"/>
                        </a:rPr>
                        <a:t>Countermeasures to the problem factor</a:t>
                      </a:r>
                      <a:endParaRPr kumimoji="1" lang="ja-JP" altLang="en-US" sz="16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311496"/>
                  </a:ext>
                </a:extLst>
              </a:tr>
              <a:tr h="1093785"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・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Condensation</a:t>
                      </a:r>
                    </a:p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・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Moisture adhesion</a:t>
                      </a:r>
                    </a:p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・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Discharge in waveguide and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electron gun during operation</a:t>
                      </a:r>
                    </a:p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・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Cracking of ceramic during operation.</a:t>
                      </a:r>
                    </a:p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・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Rusting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・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Corrosion of cooling pipe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・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Desiccant inclusion</a:t>
                      </a:r>
                    </a:p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・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Pack in a polyethylene bag to shield the outside air.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・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Dehydration by dry air before packing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・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Covered water circuit inlet/outlet.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964503"/>
                  </a:ext>
                </a:extLst>
              </a:tr>
              <a:tr h="478531"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・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Internal water freezing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・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Deformation of internal structure due to water freezing.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・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Dehydration by dry air before packing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347485"/>
                  </a:ext>
                </a:extLst>
              </a:tr>
              <a:tr h="1506106"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・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G-force</a:t>
                      </a:r>
                    </a:p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・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Vibration</a:t>
                      </a:r>
                    </a:p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・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Tilt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・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Disconnection or short circuit in the electron gun heater.</a:t>
                      </a:r>
                    </a:p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・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Deformation of a klystron. </a:t>
                      </a:r>
                    </a:p>
                    <a:p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(Over tilt, Strong G-force)</a:t>
                      </a:r>
                    </a:p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・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Loose screw fixture</a:t>
                      </a:r>
                    </a:p>
                    <a:p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(Vibration)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・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Fully fix the klystron to the inner box.</a:t>
                      </a:r>
                    </a:p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・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Protect the inner box with cushioning material (Materials that absorb or compensate for vibration, shock, and tilt)</a:t>
                      </a:r>
                    </a:p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・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Observation by tilt and shock sensor</a:t>
                      </a:r>
                    </a:p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・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Transport by air suspension truck</a:t>
                      </a:r>
                    </a:p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・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Specify the position of the center of gravity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447837"/>
                  </a:ext>
                </a:extLst>
              </a:tr>
              <a:tr h="735105"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Handling (human factors)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Damage caused by rough handling of cargo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　</a:t>
                      </a:r>
                      <a:endParaRPr kumimoji="1" lang="en-US" altLang="ja-JP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・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Caution labeling</a:t>
                      </a:r>
                    </a:p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・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Placing shock watches, etc. in a visible position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449669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9BEBB64-9BAB-4533-8373-6C876F9F4909}"/>
              </a:ext>
            </a:extLst>
          </p:cNvPr>
          <p:cNvSpPr txBox="1"/>
          <p:nvPr/>
        </p:nvSpPr>
        <p:spPr>
          <a:xfrm>
            <a:off x="0" y="76808"/>
            <a:ext cx="9265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+mn-ea"/>
                <a:cs typeface="Meiryo UI" pitchFamily="50" charset="-128"/>
              </a:rPr>
              <a:t>4.Shipping and Packing Transportation of E3736H set</a:t>
            </a:r>
          </a:p>
          <a:p>
            <a:r>
              <a:rPr lang="en-US" altLang="ja-JP" sz="2000" b="1" dirty="0">
                <a:latin typeface="+mn-ea"/>
                <a:cs typeface="Meiryo UI" pitchFamily="50" charset="-128"/>
              </a:rPr>
              <a:t>4-1.List of transportation accident factors and countermeasures</a:t>
            </a:r>
          </a:p>
        </p:txBody>
      </p:sp>
    </p:spTree>
    <p:extLst>
      <p:ext uri="{BB962C8B-B14F-4D97-AF65-F5344CB8AC3E}">
        <p14:creationId xmlns:p14="http://schemas.microsoft.com/office/powerpoint/2010/main" val="3036719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C343C86-B4C2-4609-91CE-48EB88F5F9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62" y="690438"/>
            <a:ext cx="2662470" cy="199685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E769C2D-2E37-4B4C-91ED-845CD081B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5" y="4636327"/>
            <a:ext cx="2339660" cy="175474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7E5B7B6-66F4-4B56-9108-2AF7519457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728" b="24307"/>
          <a:stretch/>
        </p:blipFill>
        <p:spPr>
          <a:xfrm>
            <a:off x="2891409" y="4636327"/>
            <a:ext cx="2479501" cy="175474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2A784D-2E33-440E-8CAF-FF779D8A787D}"/>
              </a:ext>
            </a:extLst>
          </p:cNvPr>
          <p:cNvSpPr txBox="1"/>
          <p:nvPr/>
        </p:nvSpPr>
        <p:spPr>
          <a:xfrm>
            <a:off x="63845" y="29275"/>
            <a:ext cx="9162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+mn-ea"/>
                <a:cs typeface="Meiryo UI" pitchFamily="50" charset="-128"/>
              </a:rPr>
              <a:t>4.Shipping and Packing Transportation of E3736H set</a:t>
            </a:r>
          </a:p>
          <a:p>
            <a:r>
              <a:rPr lang="en-US" altLang="ja-JP" sz="2400" b="1" dirty="0">
                <a:latin typeface="+mn-ea"/>
                <a:cs typeface="Meiryo UI" pitchFamily="50" charset="-128"/>
              </a:rPr>
              <a:t>4-2. Example of transportation E3736H</a:t>
            </a:r>
          </a:p>
        </p:txBody>
      </p:sp>
      <p:pic>
        <p:nvPicPr>
          <p:cNvPr id="10" name="図 9" descr="屋内, テーブル, 座る, ベッド が含まれている画像&#10;&#10;自動的に生成された説明">
            <a:extLst>
              <a:ext uri="{FF2B5EF4-FFF2-40B4-BE49-F238E27FC236}">
                <a16:creationId xmlns:a16="http://schemas.microsoft.com/office/drawing/2014/main" id="{F6D9F91E-D5EF-4C15-8022-1ABC95817B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" y="690437"/>
            <a:ext cx="2662470" cy="1996853"/>
          </a:xfrm>
          <a:prstGeom prst="rect">
            <a:avLst/>
          </a:prstGeom>
        </p:spPr>
      </p:pic>
      <p:pic>
        <p:nvPicPr>
          <p:cNvPr id="21" name="図 20" descr="トラック, 屋外, 木製, 建物 が含まれている画像&#10;&#10;自動的に生成された説明">
            <a:extLst>
              <a:ext uri="{FF2B5EF4-FFF2-40B4-BE49-F238E27FC236}">
                <a16:creationId xmlns:a16="http://schemas.microsoft.com/office/drawing/2014/main" id="{3101ACF4-8C8E-4399-8457-ECD3FED781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90" y="2687290"/>
            <a:ext cx="2598716" cy="1949037"/>
          </a:xfrm>
          <a:prstGeom prst="rect">
            <a:avLst/>
          </a:prstGeom>
        </p:spPr>
      </p:pic>
      <p:pic>
        <p:nvPicPr>
          <p:cNvPr id="23" name="図 22" descr="人, 子供, 座る, 小さい が含まれている画像&#10;&#10;自動的に生成された説明">
            <a:extLst>
              <a:ext uri="{FF2B5EF4-FFF2-40B4-BE49-F238E27FC236}">
                <a16:creationId xmlns:a16="http://schemas.microsoft.com/office/drawing/2014/main" id="{5BFF21C7-26A7-444E-8D4C-21F2008BA8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5" y="2664321"/>
            <a:ext cx="2629341" cy="1972006"/>
          </a:xfrm>
          <a:prstGeom prst="rect">
            <a:avLst/>
          </a:prstGeom>
        </p:spPr>
      </p:pic>
      <p:pic>
        <p:nvPicPr>
          <p:cNvPr id="9" name="図 8" descr="テキスト&#10;&#10;自動的に生成された説明">
            <a:extLst>
              <a:ext uri="{FF2B5EF4-FFF2-40B4-BE49-F238E27FC236}">
                <a16:creationId xmlns:a16="http://schemas.microsoft.com/office/drawing/2014/main" id="{27254E3B-400D-4DA8-8B1B-C58FCD4C5C9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9" r="5539" b="34333"/>
          <a:stretch/>
        </p:blipFill>
        <p:spPr>
          <a:xfrm>
            <a:off x="1711936" y="5745091"/>
            <a:ext cx="1541858" cy="645981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C9769E4A-147F-4F93-9D84-656881A3D4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24843" y="690437"/>
            <a:ext cx="3455020" cy="3501224"/>
          </a:xfrm>
          <a:prstGeom prst="rect">
            <a:avLst/>
          </a:prstGeom>
        </p:spPr>
      </p:pic>
      <p:sp>
        <p:nvSpPr>
          <p:cNvPr id="27" name="矢印: 上カーブ 26">
            <a:extLst>
              <a:ext uri="{FF2B5EF4-FFF2-40B4-BE49-F238E27FC236}">
                <a16:creationId xmlns:a16="http://schemas.microsoft.com/office/drawing/2014/main" id="{468A4FBF-FBF5-4ECA-BE15-B2911B6F7A19}"/>
              </a:ext>
            </a:extLst>
          </p:cNvPr>
          <p:cNvSpPr/>
          <p:nvPr/>
        </p:nvSpPr>
        <p:spPr bwMode="auto">
          <a:xfrm rot="11602793">
            <a:off x="5843370" y="1989055"/>
            <a:ext cx="2600217" cy="379564"/>
          </a:xfrm>
          <a:prstGeom prst="curved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DB0A0DF3-3729-4A25-9F78-B5F88922E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79" y="3038724"/>
            <a:ext cx="1152937" cy="115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>
            <a:extLst>
              <a:ext uri="{FF2B5EF4-FFF2-40B4-BE49-F238E27FC236}">
                <a16:creationId xmlns:a16="http://schemas.microsoft.com/office/drawing/2014/main" id="{8A5C487C-960B-4E53-800D-2DD00528C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97" y="1206024"/>
            <a:ext cx="1310154" cy="131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32E9F9F-5760-4BF5-8D87-FA7838961069}"/>
              </a:ext>
            </a:extLst>
          </p:cNvPr>
          <p:cNvSpPr txBox="1"/>
          <p:nvPr/>
        </p:nvSpPr>
        <p:spPr>
          <a:xfrm>
            <a:off x="5450270" y="4321726"/>
            <a:ext cx="39488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</a:t>
            </a:r>
            <a:r>
              <a:rPr kumimoji="1"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E3736H set weight: 2.2 t</a:t>
            </a:r>
          </a:p>
          <a:p>
            <a:r>
              <a:rPr lang="en-US" altLang="ja-JP" sz="1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Day of Arrival (Japan</a:t>
            </a:r>
            <a:r>
              <a:rPr lang="ja-JP" altLang="en-US" sz="1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→</a:t>
            </a:r>
            <a:r>
              <a:rPr lang="en-US" altLang="ja-JP" sz="1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Germany)</a:t>
            </a:r>
            <a:endParaRPr kumimoji="1" lang="en-US" altLang="ja-JP" sz="14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Shipping service</a:t>
            </a:r>
          </a:p>
          <a:p>
            <a:r>
              <a:rPr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Via:</a:t>
            </a:r>
            <a:r>
              <a:rPr lang="es-E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East China Sea, Indian Ocean, Suez Canal, Mediterranean Sea, North Sea</a:t>
            </a:r>
          </a:p>
          <a:p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→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 months</a:t>
            </a:r>
          </a:p>
          <a:p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Flight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service</a:t>
            </a:r>
          </a:p>
          <a:p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→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about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1-2 day</a:t>
            </a:r>
          </a:p>
          <a:p>
            <a:endParaRPr lang="es-ES" altLang="ja-JP" sz="1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lang="en-US" altLang="ja-JP" sz="1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1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ja-JP" altLang="en-US" sz="1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133B49C-53F4-4CD4-A894-F0C8C48A3845}"/>
              </a:ext>
            </a:extLst>
          </p:cNvPr>
          <p:cNvSpPr txBox="1"/>
          <p:nvPr/>
        </p:nvSpPr>
        <p:spPr>
          <a:xfrm>
            <a:off x="-59926" y="649664"/>
            <a:ext cx="461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highlight>
                  <a:srgbClr val="FFFF00"/>
                </a:highlight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①</a:t>
            </a:r>
            <a:endParaRPr kumimoji="1" lang="ja-JP" altLang="en-US" sz="2400" dirty="0">
              <a:highlight>
                <a:srgbClr val="FFFF00"/>
              </a:highligh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287E300-4780-499B-A440-D97B2FB5C2F1}"/>
              </a:ext>
            </a:extLst>
          </p:cNvPr>
          <p:cNvSpPr txBox="1"/>
          <p:nvPr/>
        </p:nvSpPr>
        <p:spPr>
          <a:xfrm>
            <a:off x="2660877" y="649664"/>
            <a:ext cx="461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highlight>
                  <a:srgbClr val="FFFF00"/>
                </a:highlight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②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5161BE0-8DA6-4D51-BC31-151714EFB5E4}"/>
              </a:ext>
            </a:extLst>
          </p:cNvPr>
          <p:cNvSpPr txBox="1"/>
          <p:nvPr/>
        </p:nvSpPr>
        <p:spPr>
          <a:xfrm>
            <a:off x="-18446" y="2664321"/>
            <a:ext cx="461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highlight>
                  <a:srgbClr val="FFFF00"/>
                </a:highlight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③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739974A-8C6D-4582-8459-F44E934BB874}"/>
              </a:ext>
            </a:extLst>
          </p:cNvPr>
          <p:cNvSpPr txBox="1"/>
          <p:nvPr/>
        </p:nvSpPr>
        <p:spPr>
          <a:xfrm>
            <a:off x="2587843" y="2664320"/>
            <a:ext cx="461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highlight>
                  <a:srgbClr val="FFFF00"/>
                </a:highlight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④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0D42FD4-4815-4B81-B985-410D6645DCAB}"/>
              </a:ext>
            </a:extLst>
          </p:cNvPr>
          <p:cNvSpPr txBox="1"/>
          <p:nvPr/>
        </p:nvSpPr>
        <p:spPr>
          <a:xfrm>
            <a:off x="-18797" y="4575221"/>
            <a:ext cx="461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highlight>
                  <a:srgbClr val="FFFF00"/>
                </a:highlight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⑤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7310322-44B9-4598-85B5-655EAE4BF05E}"/>
              </a:ext>
            </a:extLst>
          </p:cNvPr>
          <p:cNvSpPr txBox="1"/>
          <p:nvPr/>
        </p:nvSpPr>
        <p:spPr>
          <a:xfrm>
            <a:off x="2668901" y="4605774"/>
            <a:ext cx="461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highlight>
                  <a:srgbClr val="FFFF00"/>
                </a:highlight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⑥</a:t>
            </a:r>
          </a:p>
        </p:txBody>
      </p:sp>
    </p:spTree>
    <p:extLst>
      <p:ext uri="{BB962C8B-B14F-4D97-AF65-F5344CB8AC3E}">
        <p14:creationId xmlns:p14="http://schemas.microsoft.com/office/powerpoint/2010/main" val="3449153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3E3697F9-017A-4DEB-8BA3-C700CBF4C2F0}"/>
              </a:ext>
            </a:extLst>
          </p:cNvPr>
          <p:cNvSpPr/>
          <p:nvPr/>
        </p:nvSpPr>
        <p:spPr bwMode="auto">
          <a:xfrm>
            <a:off x="4867027" y="705352"/>
            <a:ext cx="4213742" cy="4557363"/>
          </a:xfrm>
          <a:prstGeom prst="roundRect">
            <a:avLst/>
          </a:prstGeom>
          <a:solidFill>
            <a:srgbClr val="FFC000">
              <a:alpha val="4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66120EA2-5EBB-4DA6-BF8B-70CEE74E14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983599"/>
              </p:ext>
            </p:extLst>
          </p:nvPr>
        </p:nvGraphicFramePr>
        <p:xfrm>
          <a:off x="5003068" y="2427320"/>
          <a:ext cx="3734789" cy="150495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23903">
                  <a:extLst>
                    <a:ext uri="{9D8B030D-6E8A-4147-A177-3AD203B41FA5}">
                      <a16:colId xmlns:a16="http://schemas.microsoft.com/office/drawing/2014/main" val="3488028314"/>
                    </a:ext>
                  </a:extLst>
                </a:gridCol>
                <a:gridCol w="921715">
                  <a:extLst>
                    <a:ext uri="{9D8B030D-6E8A-4147-A177-3AD203B41FA5}">
                      <a16:colId xmlns:a16="http://schemas.microsoft.com/office/drawing/2014/main" val="3267521038"/>
                    </a:ext>
                  </a:extLst>
                </a:gridCol>
                <a:gridCol w="1289171">
                  <a:extLst>
                    <a:ext uri="{9D8B030D-6E8A-4147-A177-3AD203B41FA5}">
                      <a16:colId xmlns:a16="http://schemas.microsoft.com/office/drawing/2014/main" val="969431229"/>
                    </a:ext>
                  </a:extLst>
                </a:gridCol>
              </a:tblGrid>
              <a:tr h="386721">
                <a:tc>
                  <a:txBody>
                    <a:bodyPr/>
                    <a:lstStyle/>
                    <a:p>
                      <a:pPr algn="l" fontAlgn="ctr"/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1beamlet perv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ea"/>
                          <a:ea typeface="+mn-ea"/>
                        </a:rPr>
                        <a:t>Efficiency </a:t>
                      </a:r>
                      <a:br>
                        <a:rPr lang="en-US" sz="14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1400" u="none" strike="noStrike" dirty="0">
                          <a:effectLst/>
                          <a:latin typeface="+mn-ea"/>
                          <a:ea typeface="+mn-ea"/>
                        </a:rPr>
                        <a:t>[SIM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400" u="none" strike="noStrike" dirty="0">
                          <a:effectLst/>
                          <a:latin typeface="+mn-ea"/>
                          <a:ea typeface="+mn-ea"/>
                        </a:rPr>
                        <a:t>results]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5954832"/>
                  </a:ext>
                </a:extLst>
              </a:tr>
              <a:tr h="1410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ea"/>
                          <a:ea typeface="+mn-ea"/>
                        </a:rPr>
                        <a:t>unit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μP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％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9519931"/>
                  </a:ext>
                </a:extLst>
              </a:tr>
              <a:tr h="2017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ea"/>
                          <a:ea typeface="+mn-ea"/>
                        </a:rPr>
                        <a:t>E3736H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u="none" strike="noStrike" dirty="0">
                          <a:effectLst/>
                          <a:latin typeface="+mn-ea"/>
                          <a:ea typeface="+mn-ea"/>
                        </a:rPr>
                        <a:t>72.9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121760"/>
                  </a:ext>
                </a:extLst>
              </a:tr>
              <a:tr h="2017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ea"/>
                          <a:ea typeface="+mn-ea"/>
                        </a:rPr>
                        <a:t>6beam high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  <a:latin typeface="+mn-ea"/>
                          <a:ea typeface="+mn-ea"/>
                        </a:rPr>
                        <a:t>eff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u="none" strike="noStrike" dirty="0">
                          <a:effectLst/>
                          <a:latin typeface="+mn-ea"/>
                          <a:ea typeface="+mn-ea"/>
                        </a:rPr>
                        <a:t>77.1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0469372"/>
                  </a:ext>
                </a:extLst>
              </a:tr>
              <a:tr h="2017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ea"/>
                          <a:ea typeface="+mn-ea"/>
                        </a:rPr>
                        <a:t>10 beam high eff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u="none" strike="noStrike" dirty="0">
                          <a:effectLst/>
                          <a:latin typeface="+mn-ea"/>
                          <a:ea typeface="+mn-ea"/>
                        </a:rPr>
                        <a:t>81.7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2311159"/>
                  </a:ext>
                </a:extLst>
              </a:tr>
              <a:tr h="2017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ea"/>
                          <a:ea typeface="+mn-ea"/>
                        </a:rPr>
                        <a:t>12beam high eff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u="none" strike="noStrike" dirty="0">
                          <a:effectLst/>
                          <a:latin typeface="+mn-ea"/>
                          <a:ea typeface="+mn-ea"/>
                        </a:rPr>
                        <a:t>82.8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8827312"/>
                  </a:ext>
                </a:extLst>
              </a:tr>
            </a:tbl>
          </a:graphicData>
        </a:graphic>
      </p:graphicFrame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967365D-90D1-49A2-8455-867F5CD247A1}"/>
              </a:ext>
            </a:extLst>
          </p:cNvPr>
          <p:cNvSpPr txBox="1"/>
          <p:nvPr/>
        </p:nvSpPr>
        <p:spPr>
          <a:xfrm>
            <a:off x="4970525" y="4045010"/>
            <a:ext cx="39360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Results</a:t>
            </a:r>
          </a:p>
          <a:p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The efficiency increases by 5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under the same number of beamlet.</a:t>
            </a:r>
            <a:endParaRPr kumimoji="1" lang="en-US" altLang="ja-JP" sz="1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</a:t>
            </a:r>
            <a:r>
              <a:rPr kumimoji="1"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The efficiency is expected to reach 80</a:t>
            </a:r>
            <a:r>
              <a:rPr kumimoji="1"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 </a:t>
            </a:r>
            <a:r>
              <a:rPr kumimoji="1"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under number of beamlet is increased.</a:t>
            </a:r>
            <a:endParaRPr kumimoji="1" lang="ja-JP" altLang="en-US" sz="1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F9B6A08-6B15-41F4-84E6-F3DB6C576A7D}"/>
              </a:ext>
            </a:extLst>
          </p:cNvPr>
          <p:cNvSpPr/>
          <p:nvPr/>
        </p:nvSpPr>
        <p:spPr>
          <a:xfrm>
            <a:off x="4867027" y="1249707"/>
            <a:ext cx="39360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8745" algn="just">
              <a:spcAft>
                <a:spcPts val="0"/>
              </a:spcAft>
            </a:pPr>
            <a:r>
              <a:rPr lang="en-US" altLang="ja-JP" sz="1400" b="1" u="sng" kern="800" dirty="0">
                <a:latin typeface="+mn-ea"/>
                <a:ea typeface="+mn-ea"/>
                <a:cs typeface="Times New Roman" panose="02020603050405020304" pitchFamily="18" charset="0"/>
              </a:rPr>
              <a:t>Condition:</a:t>
            </a:r>
          </a:p>
          <a:p>
            <a:pPr indent="118745" algn="just">
              <a:spcAft>
                <a:spcPts val="0"/>
              </a:spcAft>
            </a:pPr>
            <a:r>
              <a:rPr lang="en-US" altLang="ja-JP" sz="1400" kern="800" dirty="0">
                <a:latin typeface="+mn-ea"/>
                <a:ea typeface="+mn-ea"/>
                <a:cs typeface="Times New Roman" panose="02020603050405020304" pitchFamily="18" charset="0"/>
              </a:rPr>
              <a:t>Same beam voltage 115 kV</a:t>
            </a:r>
          </a:p>
          <a:p>
            <a:pPr indent="118745" algn="just">
              <a:spcAft>
                <a:spcPts val="0"/>
              </a:spcAft>
            </a:pPr>
            <a:r>
              <a:rPr lang="en-US" altLang="ja-JP" sz="1400" kern="800" dirty="0">
                <a:latin typeface="+mn-ea"/>
                <a:ea typeface="+mn-ea"/>
                <a:cs typeface="Times New Roman" panose="02020603050405020304" pitchFamily="18" charset="0"/>
              </a:rPr>
              <a:t>Same total perveance:3.36 </a:t>
            </a:r>
            <a:r>
              <a:rPr lang="en-US" altLang="ja-JP" sz="1400" kern="800" dirty="0" err="1">
                <a:latin typeface="+mn-ea"/>
                <a:ea typeface="+mn-ea"/>
                <a:cs typeface="Times New Roman" panose="02020603050405020304" pitchFamily="18" charset="0"/>
              </a:rPr>
              <a:t>μP</a:t>
            </a:r>
            <a:endParaRPr lang="en-US" altLang="ja-JP" sz="1400" kern="8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indent="118745" algn="just">
              <a:spcAft>
                <a:spcPts val="0"/>
              </a:spcAft>
            </a:pPr>
            <a:r>
              <a:rPr lang="ja-JP" altLang="en-US" sz="1400" kern="800" dirty="0">
                <a:latin typeface="+mn-ea"/>
                <a:ea typeface="+mn-ea"/>
                <a:cs typeface="Times New Roman" panose="02020603050405020304" pitchFamily="18" charset="0"/>
              </a:rPr>
              <a:t>→・</a:t>
            </a:r>
            <a:r>
              <a:rPr lang="en-US" altLang="ja-JP" sz="1400" kern="800" dirty="0">
                <a:latin typeface="+mn-ea"/>
                <a:ea typeface="+mn-ea"/>
                <a:cs typeface="Times New Roman" panose="02020603050405020304" pitchFamily="18" charset="0"/>
              </a:rPr>
              <a:t>Different number of beams 6, 10, 12</a:t>
            </a:r>
          </a:p>
          <a:p>
            <a:pPr indent="118745" algn="just">
              <a:spcAft>
                <a:spcPts val="0"/>
              </a:spcAft>
            </a:pPr>
            <a:r>
              <a:rPr lang="ja-JP" altLang="en-US" sz="1400" kern="800" dirty="0">
                <a:latin typeface="+mn-ea"/>
                <a:ea typeface="+mn-ea"/>
                <a:cs typeface="Times New Roman" panose="02020603050405020304" pitchFamily="18" charset="0"/>
              </a:rPr>
              <a:t>　 ・</a:t>
            </a:r>
            <a:r>
              <a:rPr lang="en-US" altLang="ja-JP" sz="1400" dirty="0">
                <a:latin typeface="+mn-ea"/>
                <a:ea typeface="+mn-ea"/>
                <a:cs typeface="Meiryo UI" pitchFamily="50" charset="-128"/>
              </a:rPr>
              <a:t>High efficiency design applied </a:t>
            </a:r>
            <a:endParaRPr lang="en-US" altLang="ja-JP" sz="1400" kern="8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C5EF711-67F4-4F17-9B93-F7F692B0EA38}"/>
              </a:ext>
            </a:extLst>
          </p:cNvPr>
          <p:cNvSpPr/>
          <p:nvPr/>
        </p:nvSpPr>
        <p:spPr>
          <a:xfrm>
            <a:off x="52142" y="133575"/>
            <a:ext cx="6348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+mn-ea"/>
                <a:cs typeface="Meiryo UI" pitchFamily="50" charset="-128"/>
              </a:rPr>
              <a:t>5.Toward even higher efficiency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2448510-F301-4C27-97C1-BD3C5E778D48}"/>
              </a:ext>
            </a:extLst>
          </p:cNvPr>
          <p:cNvSpPr/>
          <p:nvPr/>
        </p:nvSpPr>
        <p:spPr>
          <a:xfrm>
            <a:off x="4958324" y="726487"/>
            <a:ext cx="3734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u="sng" dirty="0">
                <a:latin typeface="+mn-ea"/>
                <a:cs typeface="Meiryo UI" pitchFamily="50" charset="-128"/>
              </a:rPr>
              <a:t>Case study of high-efficiency design L-band MBK design</a:t>
            </a:r>
            <a:endParaRPr lang="ja-JP" altLang="en-US" sz="1400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81D9CB3-54DE-4CC6-9E7E-5B22466F7D91}"/>
              </a:ext>
            </a:extLst>
          </p:cNvPr>
          <p:cNvSpPr txBox="1"/>
          <p:nvPr/>
        </p:nvSpPr>
        <p:spPr>
          <a:xfrm>
            <a:off x="63231" y="662286"/>
            <a:ext cx="47634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Development and demonstration of a high-efficiency design using a multi-cavity scheme began in 2017. </a:t>
            </a:r>
          </a:p>
          <a:p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High efficiency design applied to S-band tube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[perv.1.8 μP,7.5 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ＭＷ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,(at 155 kV), Short pulse SBK]</a:t>
            </a:r>
          </a:p>
          <a:p>
            <a:endParaRPr lang="en-US" altLang="ja-JP" sz="1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en-US" altLang="ja-JP" sz="1400" b="1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Results</a:t>
            </a:r>
          </a:p>
          <a:p>
            <a:r>
              <a:rPr lang="ja-JP" altLang="en-US" sz="1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</a:t>
            </a:r>
            <a:r>
              <a:rPr lang="en-US" altLang="ja-JP" sz="1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Conventional design klystron</a:t>
            </a:r>
          </a:p>
          <a:p>
            <a:r>
              <a:rPr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Typical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：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43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</a:t>
            </a:r>
            <a:endParaRPr lang="en-US" altLang="ja-JP" sz="1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1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</a:t>
            </a:r>
            <a:r>
              <a:rPr lang="en-US" altLang="ja-JP" sz="1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High-efficiency  design</a:t>
            </a:r>
            <a:r>
              <a:rPr lang="ja-JP" altLang="en-US" sz="1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1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klystron</a:t>
            </a:r>
          </a:p>
          <a:p>
            <a:r>
              <a:rPr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Measured results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：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59.2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</a:t>
            </a:r>
            <a:endParaRPr lang="en-US" altLang="ja-JP" sz="1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→</a:t>
            </a:r>
            <a:r>
              <a:rPr lang="en-US" altLang="ja-JP" sz="1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Succeeded in increasing efficiency by 15%.</a:t>
            </a:r>
            <a:r>
              <a:rPr lang="ja-JP" altLang="en-US" sz="1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endParaRPr lang="en-US" altLang="ja-JP" sz="14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E80E69E-DADC-4840-8775-BFCFE387C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4" y="3339942"/>
            <a:ext cx="4117061" cy="304327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4C689A9-D916-41B3-ABC3-56FDB5B36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82" b="98673" l="6250" r="93750">
                        <a14:foregroundMark x1="72321" y1="18363" x2="72321" y2="18363"/>
                        <a14:foregroundMark x1="75446" y1="21460" x2="75446" y2="21460"/>
                        <a14:foregroundMark x1="74107" y1="23894" x2="74107" y2="23894"/>
                        <a14:foregroundMark x1="73661" y1="24779" x2="73661" y2="24779"/>
                        <a14:foregroundMark x1="74107" y1="26549" x2="74107" y2="26549"/>
                        <a14:foregroundMark x1="71429" y1="28761" x2="71429" y2="28761"/>
                        <a14:foregroundMark x1="71429" y1="28761" x2="71429" y2="28761"/>
                        <a14:foregroundMark x1="74107" y1="19912" x2="74107" y2="19912"/>
                        <a14:foregroundMark x1="72321" y1="12611" x2="72321" y2="12611"/>
                        <a14:foregroundMark x1="70536" y1="13717" x2="70536" y2="13717"/>
                        <a14:foregroundMark x1="70536" y1="14159" x2="70536" y2="14159"/>
                        <a14:foregroundMark x1="70536" y1="14381" x2="70536" y2="14381"/>
                        <a14:foregroundMark x1="77232" y1="6416" x2="77232" y2="6416"/>
                        <a14:foregroundMark x1="75000" y1="4204" x2="75000" y2="4204"/>
                        <a14:foregroundMark x1="6696" y1="35619" x2="6696" y2="35619"/>
                        <a14:foregroundMark x1="8482" y1="38053" x2="8482" y2="38053"/>
                        <a14:foregroundMark x1="8482" y1="38938" x2="8482" y2="38938"/>
                        <a14:foregroundMark x1="8482" y1="39381" x2="8482" y2="39381"/>
                        <a14:foregroundMark x1="10268" y1="39159" x2="10268" y2="39159"/>
                        <a14:foregroundMark x1="22768" y1="39381" x2="22768" y2="39381"/>
                        <a14:foregroundMark x1="22768" y1="40265" x2="22768" y2="40265"/>
                        <a14:foregroundMark x1="41071" y1="33850" x2="41071" y2="33850"/>
                        <a14:foregroundMark x1="80357" y1="90487" x2="80357" y2="90487"/>
                        <a14:foregroundMark x1="79018" y1="92257" x2="79018" y2="92257"/>
                        <a14:foregroundMark x1="76339" y1="96239" x2="76339" y2="96239"/>
                        <a14:foregroundMark x1="75893" y1="98673" x2="75893" y2="98673"/>
                        <a14:foregroundMark x1="91518" y1="34292" x2="91518" y2="34292"/>
                        <a14:foregroundMark x1="93750" y1="36062" x2="93750" y2="36062"/>
                        <a14:foregroundMark x1="93750" y1="36062" x2="93750" y2="36062"/>
                        <a14:foregroundMark x1="92857" y1="35619" x2="92857" y2="35619"/>
                        <a14:foregroundMark x1="37946" y1="30531" x2="37946" y2="30531"/>
                        <a14:foregroundMark x1="7143" y1="33407" x2="7143" y2="33407"/>
                        <a14:foregroundMark x1="83482" y1="72566" x2="83482" y2="72566"/>
                        <a14:foregroundMark x1="83929" y1="70796" x2="83929" y2="70796"/>
                        <a14:foregroundMark x1="83929" y1="71460" x2="83929" y2="71460"/>
                        <a14:foregroundMark x1="63839" y1="77876" x2="63839" y2="77876"/>
                        <a14:foregroundMark x1="85714" y1="78761" x2="85714" y2="78761"/>
                        <a14:foregroundMark x1="62054" y1="78319" x2="62054" y2="78319"/>
                        <a14:foregroundMark x1="62054" y1="79425" x2="62054" y2="79425"/>
                        <a14:foregroundMark x1="65179" y1="77212" x2="65179" y2="77212"/>
                        <a14:foregroundMark x1="66071" y1="4646" x2="66071" y2="4646"/>
                        <a14:foregroundMark x1="66518" y1="4425" x2="66518" y2="4425"/>
                        <a14:foregroundMark x1="66518" y1="3982" x2="66518" y2="3982"/>
                        <a14:foregroundMark x1="26339" y1="19248" x2="26339" y2="19248"/>
                        <a14:foregroundMark x1="36161" y1="27876" x2="36161" y2="27876"/>
                        <a14:foregroundMark x1="36161" y1="29204" x2="36161" y2="29204"/>
                        <a14:foregroundMark x1="36161" y1="28540" x2="36161" y2="28540"/>
                        <a14:backgroundMark x1="51786" y1="41150" x2="51786" y2="41150"/>
                        <a14:backgroundMark x1="53125" y1="98894" x2="53125" y2="98894"/>
                        <a14:backgroundMark x1="46429" y1="99558" x2="46429" y2="99558"/>
                        <a14:backgroundMark x1="63393" y1="98451" x2="63393" y2="98451"/>
                        <a14:backgroundMark x1="65625" y1="1549" x2="65625" y2="1549"/>
                        <a14:backgroundMark x1="65179" y1="2212" x2="65179" y2="2212"/>
                        <a14:backgroundMark x1="65179" y1="2434" x2="65179" y2="2434"/>
                        <a14:backgroundMark x1="65625" y1="2876" x2="65625" y2="2876"/>
                        <a14:backgroundMark x1="65625" y1="2876" x2="65625" y2="2876"/>
                        <a14:backgroundMark x1="66071" y1="3761" x2="66071" y2="3761"/>
                        <a14:backgroundMark x1="66518" y1="3761" x2="66518" y2="3761"/>
                        <a14:backgroundMark x1="66964" y1="3982" x2="66964" y2="3982"/>
                        <a14:backgroundMark x1="65179" y1="98451" x2="65179" y2="98451"/>
                        <a14:backgroundMark x1="64732" y1="99336" x2="64732" y2="99336"/>
                        <a14:backgroundMark x1="33929" y1="29646" x2="33929" y2="29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33" y="4251472"/>
            <a:ext cx="1020976" cy="2060184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D899076-34B4-4F11-BA42-8D67C452EDCE}"/>
              </a:ext>
            </a:extLst>
          </p:cNvPr>
          <p:cNvCxnSpPr/>
          <p:nvPr/>
        </p:nvCxnSpPr>
        <p:spPr bwMode="auto">
          <a:xfrm flipH="1">
            <a:off x="2693323" y="4156364"/>
            <a:ext cx="773084" cy="0"/>
          </a:xfrm>
          <a:prstGeom prst="line">
            <a:avLst/>
          </a:prstGeom>
          <a:solidFill>
            <a:srgbClr val="999999"/>
          </a:solidFill>
          <a:ln w="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FD9E78D-4BF8-4700-956D-659B44F5783D}"/>
              </a:ext>
            </a:extLst>
          </p:cNvPr>
          <p:cNvSpPr txBox="1"/>
          <p:nvPr/>
        </p:nvSpPr>
        <p:spPr>
          <a:xfrm>
            <a:off x="2410602" y="4424905"/>
            <a:ext cx="1338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15 kV</a:t>
            </a:r>
            <a:endParaRPr kumimoji="1" lang="ja-JP" altLang="en-US" sz="16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1978758-0875-4C9C-A131-8F3941AA47AF}"/>
              </a:ext>
            </a:extLst>
          </p:cNvPr>
          <p:cNvSpPr txBox="1"/>
          <p:nvPr/>
        </p:nvSpPr>
        <p:spPr>
          <a:xfrm>
            <a:off x="2707642" y="3718256"/>
            <a:ext cx="958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15</a:t>
            </a:r>
            <a:r>
              <a:rPr kumimoji="1" lang="ja-JP" altLang="en-US" sz="16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AA710E2-D579-49D5-824B-D708F21A6155}"/>
              </a:ext>
            </a:extLst>
          </p:cNvPr>
          <p:cNvSpPr txBox="1"/>
          <p:nvPr/>
        </p:nvSpPr>
        <p:spPr>
          <a:xfrm>
            <a:off x="6923251" y="5246605"/>
            <a:ext cx="2197895" cy="754053"/>
          </a:xfrm>
          <a:prstGeom prst="rect">
            <a:avLst/>
          </a:prstGeom>
          <a:solidFill>
            <a:srgbClr val="FF0000">
              <a:alpha val="39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05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E3736type_10higheff</a:t>
            </a:r>
            <a:r>
              <a:rPr kumimoji="1" lang="ja-JP" altLang="en-US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</a:t>
            </a:r>
            <a:r>
              <a:rPr kumimoji="1" lang="en-US" altLang="ja-JP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1beamlet:0.34 </a:t>
            </a:r>
            <a:r>
              <a:rPr kumimoji="1" lang="en-US" altLang="ja-JP" sz="1050" dirty="0" err="1">
                <a:latin typeface="Meiryo UI" pitchFamily="50" charset="-128"/>
                <a:ea typeface="Meiryo UI" pitchFamily="50" charset="-128"/>
                <a:cs typeface="Meiryo UI" pitchFamily="50" charset="-128"/>
              </a:rPr>
              <a:t>μP</a:t>
            </a:r>
            <a:r>
              <a:rPr kumimoji="1" lang="ja-JP" altLang="en-US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→</a:t>
            </a:r>
            <a:r>
              <a:rPr kumimoji="1" lang="en-US" altLang="ja-JP" sz="1100" b="1" i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η</a:t>
            </a:r>
            <a:r>
              <a:rPr kumimoji="1" lang="en-US" altLang="ja-JP" sz="11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=81.7</a:t>
            </a:r>
            <a:r>
              <a:rPr kumimoji="1" lang="ja-JP" altLang="en-US" sz="11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</a:t>
            </a:r>
            <a:endParaRPr kumimoji="1" lang="en-US" altLang="ja-JP" sz="11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</a:t>
            </a:r>
            <a:r>
              <a:rPr lang="en-US" altLang="ja-JP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Total beamlet:</a:t>
            </a:r>
            <a:r>
              <a:rPr lang="ja-JP" altLang="en-US" sz="1050" i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ｐ</a:t>
            </a:r>
            <a:r>
              <a:rPr lang="ja-JP" altLang="en-US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＝</a:t>
            </a:r>
            <a:r>
              <a:rPr lang="en-US" altLang="ja-JP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3.36 </a:t>
            </a:r>
            <a:r>
              <a:rPr lang="en-US" altLang="ja-JP" sz="1050" dirty="0" err="1">
                <a:latin typeface="Meiryo UI" pitchFamily="50" charset="-128"/>
                <a:ea typeface="Meiryo UI" pitchFamily="50" charset="-128"/>
                <a:cs typeface="Meiryo UI" pitchFamily="50" charset="-128"/>
              </a:rPr>
              <a:t>μP</a:t>
            </a:r>
            <a:r>
              <a:rPr lang="ja-JP" altLang="en-US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endParaRPr lang="en-US" altLang="ja-JP" sz="105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en-US" altLang="ja-JP" sz="1100" b="1" i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P</a:t>
            </a:r>
            <a:r>
              <a:rPr kumimoji="1" lang="en-US" altLang="ja-JP" sz="1100" b="1" i="1" baseline="-25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out</a:t>
            </a:r>
            <a:r>
              <a:rPr kumimoji="1" lang="en-US" altLang="ja-JP" sz="1100" b="1" i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= </a:t>
            </a:r>
            <a:r>
              <a:rPr lang="en-US" altLang="ja-JP" sz="11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12 MW </a:t>
            </a:r>
            <a:r>
              <a:rPr lang="en-US" altLang="ja-JP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[at </a:t>
            </a:r>
            <a:r>
              <a:rPr lang="en-US" altLang="ja-JP" sz="1050" i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V</a:t>
            </a:r>
            <a:r>
              <a:rPr lang="en-US" altLang="ja-JP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=115 kV]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E0787A7-E35E-499C-ACD8-E7422E4ACD5D}"/>
              </a:ext>
            </a:extLst>
          </p:cNvPr>
          <p:cNvSpPr txBox="1"/>
          <p:nvPr/>
        </p:nvSpPr>
        <p:spPr>
          <a:xfrm>
            <a:off x="4783052" y="5262715"/>
            <a:ext cx="2125881" cy="74635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05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E3736H </a:t>
            </a:r>
          </a:p>
          <a:p>
            <a:r>
              <a:rPr kumimoji="1" lang="ja-JP" altLang="en-US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</a:t>
            </a:r>
            <a:r>
              <a:rPr kumimoji="1" lang="en-US" altLang="ja-JP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1beamlet:0.56 </a:t>
            </a:r>
            <a:r>
              <a:rPr kumimoji="1" lang="en-US" altLang="ja-JP" sz="1050" dirty="0" err="1">
                <a:latin typeface="Meiryo UI" pitchFamily="50" charset="-128"/>
                <a:ea typeface="Meiryo UI" pitchFamily="50" charset="-128"/>
                <a:cs typeface="Meiryo UI" pitchFamily="50" charset="-128"/>
              </a:rPr>
              <a:t>μP</a:t>
            </a:r>
            <a:r>
              <a:rPr kumimoji="1" lang="ja-JP" altLang="en-US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→</a:t>
            </a:r>
            <a:r>
              <a:rPr kumimoji="1" lang="en-US" altLang="ja-JP" sz="1050" b="1" i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η</a:t>
            </a:r>
            <a:r>
              <a:rPr kumimoji="1" lang="en-US" altLang="ja-JP" sz="105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=67</a:t>
            </a:r>
            <a:r>
              <a:rPr kumimoji="1" lang="ja-JP" altLang="en-US" sz="105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</a:t>
            </a:r>
            <a:endParaRPr kumimoji="1" lang="en-US" altLang="ja-JP" sz="105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</a:t>
            </a:r>
            <a:r>
              <a:rPr lang="en-US" altLang="ja-JP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Total beamlet:</a:t>
            </a:r>
            <a:r>
              <a:rPr lang="ja-JP" altLang="en-US" sz="1050" i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ｐ</a:t>
            </a:r>
            <a:r>
              <a:rPr lang="ja-JP" altLang="en-US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＝</a:t>
            </a:r>
            <a:r>
              <a:rPr lang="en-US" altLang="ja-JP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3.36 </a:t>
            </a:r>
            <a:r>
              <a:rPr lang="en-US" altLang="ja-JP" sz="1050" dirty="0" err="1">
                <a:latin typeface="Meiryo UI" pitchFamily="50" charset="-128"/>
                <a:ea typeface="Meiryo UI" pitchFamily="50" charset="-128"/>
                <a:cs typeface="Meiryo UI" pitchFamily="50" charset="-128"/>
              </a:rPr>
              <a:t>μP</a:t>
            </a:r>
            <a:r>
              <a:rPr lang="ja-JP" altLang="en-US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endParaRPr lang="en-US" altLang="ja-JP" sz="105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en-US" altLang="ja-JP" sz="1100" b="1" i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P</a:t>
            </a:r>
            <a:r>
              <a:rPr kumimoji="1" lang="en-US" altLang="ja-JP" sz="1100" b="1" i="1" baseline="-25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out</a:t>
            </a:r>
            <a:r>
              <a:rPr kumimoji="1" lang="en-US" altLang="ja-JP" sz="1100" b="1" i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= </a:t>
            </a:r>
            <a:r>
              <a:rPr lang="en-US" altLang="ja-JP" sz="11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10 MW</a:t>
            </a:r>
            <a:r>
              <a:rPr lang="en-US" altLang="ja-JP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[at </a:t>
            </a:r>
            <a:r>
              <a:rPr lang="en-US" altLang="ja-JP" sz="1050" i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V</a:t>
            </a:r>
            <a:r>
              <a:rPr lang="en-US" altLang="ja-JP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=115 kV]</a:t>
            </a:r>
          </a:p>
        </p:txBody>
      </p:sp>
      <p:sp>
        <p:nvSpPr>
          <p:cNvPr id="2" name="矢印: 右カーブ 1">
            <a:extLst>
              <a:ext uri="{FF2B5EF4-FFF2-40B4-BE49-F238E27FC236}">
                <a16:creationId xmlns:a16="http://schemas.microsoft.com/office/drawing/2014/main" id="{9DF2D621-92BF-4DDF-86F4-2D438E0EAD46}"/>
              </a:ext>
            </a:extLst>
          </p:cNvPr>
          <p:cNvSpPr/>
          <p:nvPr/>
        </p:nvSpPr>
        <p:spPr bwMode="auto">
          <a:xfrm rot="16200000">
            <a:off x="6430804" y="5296679"/>
            <a:ext cx="300817" cy="1771612"/>
          </a:xfrm>
          <a:prstGeom prst="curved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" name="爆発: 8 pt 2">
            <a:extLst>
              <a:ext uri="{FF2B5EF4-FFF2-40B4-BE49-F238E27FC236}">
                <a16:creationId xmlns:a16="http://schemas.microsoft.com/office/drawing/2014/main" id="{D6D09D18-3D84-4B1C-B916-0C77FFACA9FA}"/>
              </a:ext>
            </a:extLst>
          </p:cNvPr>
          <p:cNvSpPr/>
          <p:nvPr/>
        </p:nvSpPr>
        <p:spPr bwMode="auto">
          <a:xfrm>
            <a:off x="7338493" y="5612250"/>
            <a:ext cx="736590" cy="544356"/>
          </a:xfrm>
          <a:prstGeom prst="irregularSeal1">
            <a:avLst/>
          </a:prstGeom>
          <a:solidFill>
            <a:srgbClr val="FFFF00">
              <a:alpha val="3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5" name="爆発: 8 pt 24">
            <a:extLst>
              <a:ext uri="{FF2B5EF4-FFF2-40B4-BE49-F238E27FC236}">
                <a16:creationId xmlns:a16="http://schemas.microsoft.com/office/drawing/2014/main" id="{C743CD39-AACE-4572-ADB4-FD5C9B81D22B}"/>
              </a:ext>
            </a:extLst>
          </p:cNvPr>
          <p:cNvSpPr/>
          <p:nvPr/>
        </p:nvSpPr>
        <p:spPr bwMode="auto">
          <a:xfrm>
            <a:off x="6146284" y="5260873"/>
            <a:ext cx="736590" cy="544356"/>
          </a:xfrm>
          <a:prstGeom prst="irregularSeal1">
            <a:avLst/>
          </a:prstGeom>
          <a:solidFill>
            <a:srgbClr val="FFFF00">
              <a:alpha val="3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7" name="爆発: 8 pt 26">
            <a:extLst>
              <a:ext uri="{FF2B5EF4-FFF2-40B4-BE49-F238E27FC236}">
                <a16:creationId xmlns:a16="http://schemas.microsoft.com/office/drawing/2014/main" id="{6E6C32F4-E238-4A77-A432-759B16A3FED3}"/>
              </a:ext>
            </a:extLst>
          </p:cNvPr>
          <p:cNvSpPr/>
          <p:nvPr/>
        </p:nvSpPr>
        <p:spPr bwMode="auto">
          <a:xfrm>
            <a:off x="8323282" y="5298334"/>
            <a:ext cx="736590" cy="544356"/>
          </a:xfrm>
          <a:prstGeom prst="irregularSeal1">
            <a:avLst/>
          </a:prstGeom>
          <a:solidFill>
            <a:srgbClr val="FFFF00">
              <a:alpha val="3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9" name="爆発: 8 pt 28">
            <a:extLst>
              <a:ext uri="{FF2B5EF4-FFF2-40B4-BE49-F238E27FC236}">
                <a16:creationId xmlns:a16="http://schemas.microsoft.com/office/drawing/2014/main" id="{2D02DAAC-DBD9-4EA8-8299-8CFB7DD5C81D}"/>
              </a:ext>
            </a:extLst>
          </p:cNvPr>
          <p:cNvSpPr/>
          <p:nvPr/>
        </p:nvSpPr>
        <p:spPr bwMode="auto">
          <a:xfrm>
            <a:off x="5146939" y="5608292"/>
            <a:ext cx="736590" cy="544356"/>
          </a:xfrm>
          <a:prstGeom prst="irregularSeal1">
            <a:avLst/>
          </a:prstGeom>
          <a:solidFill>
            <a:srgbClr val="FFFF00">
              <a:alpha val="3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0CB20852-9D80-4F46-8B2A-50CF27FC32F7}"/>
              </a:ext>
            </a:extLst>
          </p:cNvPr>
          <p:cNvCxnSpPr>
            <a:cxnSpLocks/>
          </p:cNvCxnSpPr>
          <p:nvPr/>
        </p:nvCxnSpPr>
        <p:spPr bwMode="auto">
          <a:xfrm flipV="1">
            <a:off x="2693323" y="3570514"/>
            <a:ext cx="0" cy="614812"/>
          </a:xfrm>
          <a:prstGeom prst="straightConnector1">
            <a:avLst/>
          </a:prstGeom>
          <a:solidFill>
            <a:srgbClr val="999999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36CD8BA9-AF23-4E9A-8AAD-90C7EE76F83F}"/>
              </a:ext>
            </a:extLst>
          </p:cNvPr>
          <p:cNvCxnSpPr>
            <a:cxnSpLocks/>
          </p:cNvCxnSpPr>
          <p:nvPr/>
        </p:nvCxnSpPr>
        <p:spPr bwMode="auto">
          <a:xfrm flipH="1">
            <a:off x="2687394" y="4435124"/>
            <a:ext cx="723976" cy="27404"/>
          </a:xfrm>
          <a:prstGeom prst="straightConnector1">
            <a:avLst/>
          </a:prstGeom>
          <a:solidFill>
            <a:srgbClr val="999999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65694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938329A2-6953-4DAE-BFDF-4D51E2BF03BB}"/>
              </a:ext>
            </a:extLst>
          </p:cNvPr>
          <p:cNvSpPr/>
          <p:nvPr/>
        </p:nvSpPr>
        <p:spPr bwMode="auto">
          <a:xfrm>
            <a:off x="1386658" y="4534179"/>
            <a:ext cx="6550842" cy="1317138"/>
          </a:xfrm>
          <a:prstGeom prst="roundRect">
            <a:avLst/>
          </a:prstGeom>
          <a:solidFill>
            <a:srgbClr val="FF0000">
              <a:alpha val="4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A618A6E-242A-45D6-BDC3-2271979DF4B9}"/>
              </a:ext>
            </a:extLst>
          </p:cNvPr>
          <p:cNvSpPr/>
          <p:nvPr/>
        </p:nvSpPr>
        <p:spPr bwMode="auto">
          <a:xfrm>
            <a:off x="0" y="677838"/>
            <a:ext cx="9095875" cy="3709985"/>
          </a:xfrm>
          <a:prstGeom prst="roundRect">
            <a:avLst/>
          </a:prstGeom>
          <a:solidFill>
            <a:srgbClr val="FFFF00">
              <a:alpha val="4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2FA85FB-AE5D-4483-A576-28ECA900A3BC}"/>
              </a:ext>
            </a:extLst>
          </p:cNvPr>
          <p:cNvSpPr txBox="1">
            <a:spLocks/>
          </p:cNvSpPr>
          <p:nvPr/>
        </p:nvSpPr>
        <p:spPr>
          <a:xfrm>
            <a:off x="48125" y="60566"/>
            <a:ext cx="8369300" cy="62071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2400" kern="0" dirty="0"/>
              <a:t>6.Summary</a:t>
            </a:r>
            <a:endParaRPr lang="ja-JP" altLang="en-US" sz="2400" kern="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DAD0BCC-2638-4AAB-9942-124DD9E266A4}"/>
              </a:ext>
            </a:extLst>
          </p:cNvPr>
          <p:cNvSpPr txBox="1"/>
          <p:nvPr/>
        </p:nvSpPr>
        <p:spPr>
          <a:xfrm>
            <a:off x="2130351" y="5927030"/>
            <a:ext cx="47065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Thank you for your attention!</a:t>
            </a:r>
            <a:endParaRPr kumimoji="1" lang="ja-JP" altLang="en-US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6EA999-27E4-4884-8FEB-45439FF79858}"/>
              </a:ext>
            </a:extLst>
          </p:cNvPr>
          <p:cNvSpPr txBox="1"/>
          <p:nvPr/>
        </p:nvSpPr>
        <p:spPr>
          <a:xfrm>
            <a:off x="241991" y="1001675"/>
            <a:ext cx="92171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</a:t>
            </a:r>
            <a:r>
              <a:rPr lang="en-US" altLang="ja-JP" sz="2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MBK is a known solution to achieve high efficiency and high power. </a:t>
            </a:r>
            <a:endParaRPr kumimoji="1" lang="en-US" altLang="ja-JP" sz="22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lang="en-US" altLang="ja-JP" sz="22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2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</a:t>
            </a:r>
            <a:r>
              <a:rPr kumimoji="1" lang="en-US" altLang="ja-JP" sz="2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CETD has produced a total of 21 unit of E3736 type MBK.</a:t>
            </a:r>
          </a:p>
          <a:p>
            <a:endParaRPr kumimoji="1" lang="en-US" altLang="ja-JP" sz="22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2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</a:t>
            </a:r>
            <a:r>
              <a:rPr lang="en-US" altLang="ja-JP" sz="2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MBK is transported in the same normal packaging as other klystron. No problem.</a:t>
            </a:r>
          </a:p>
          <a:p>
            <a:endParaRPr kumimoji="1" lang="en-US" altLang="ja-JP" sz="22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2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</a:t>
            </a:r>
            <a:r>
              <a:rPr lang="en-US" altLang="ja-JP" sz="2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80</a:t>
            </a:r>
            <a:r>
              <a:rPr lang="ja-JP" altLang="en-US" sz="2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</a:t>
            </a:r>
            <a:r>
              <a:rPr lang="en-US" altLang="ja-JP" sz="2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efficiency is expected to be achieved, in the case of the high efficiency design is applied to MBK.</a:t>
            </a:r>
            <a:endParaRPr kumimoji="1" lang="en-US" altLang="ja-JP" sz="22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E6DEF1B-6CD9-456D-A503-084BB832EDFA}"/>
              </a:ext>
            </a:extLst>
          </p:cNvPr>
          <p:cNvSpPr/>
          <p:nvPr/>
        </p:nvSpPr>
        <p:spPr>
          <a:xfrm>
            <a:off x="1471749" y="4559858"/>
            <a:ext cx="683405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+mn-ea"/>
                <a:ea typeface="+mn-ea"/>
              </a:rPr>
              <a:t>Please contact CETD if you </a:t>
            </a:r>
            <a:r>
              <a:rPr lang="en-US" altLang="ja-JP" sz="2400" dirty="0">
                <a:latin typeface="+mn-ea"/>
                <a:ea typeface="+mn-ea"/>
              </a:rPr>
              <a:t>are interested</a:t>
            </a:r>
            <a:endParaRPr lang="ja-JP" altLang="en-US" sz="2400" dirty="0">
              <a:latin typeface="+mn-ea"/>
              <a:ea typeface="+mn-ea"/>
            </a:endParaRPr>
          </a:p>
          <a:p>
            <a:r>
              <a:rPr lang="ja-JP" altLang="en-US" sz="2400" b="1" dirty="0">
                <a:latin typeface="+mn-ea"/>
                <a:ea typeface="+mn-ea"/>
              </a:rPr>
              <a:t>・</a:t>
            </a:r>
            <a:r>
              <a:rPr lang="en-US" altLang="ja-JP" sz="2400" b="1" dirty="0">
                <a:latin typeface="+mn-ea"/>
                <a:ea typeface="+mn-ea"/>
              </a:rPr>
              <a:t>More energy </a:t>
            </a:r>
            <a:r>
              <a:rPr lang="en-US" altLang="ja-JP" sz="2400" dirty="0">
                <a:latin typeface="+mn-ea"/>
                <a:ea typeface="+mn-ea"/>
              </a:rPr>
              <a:t>in the </a:t>
            </a:r>
            <a:r>
              <a:rPr lang="ja-JP" altLang="en-US" sz="2400" dirty="0">
                <a:latin typeface="+mn-ea"/>
                <a:ea typeface="+mn-ea"/>
              </a:rPr>
              <a:t>accelerators</a:t>
            </a:r>
          </a:p>
          <a:p>
            <a:r>
              <a:rPr lang="ja-JP" altLang="en-US" sz="2400" b="1" dirty="0">
                <a:latin typeface="+mn-ea"/>
                <a:ea typeface="+mn-ea"/>
              </a:rPr>
              <a:t>・Energy saving </a:t>
            </a:r>
            <a:r>
              <a:rPr lang="ja-JP" altLang="en-US" sz="2400" dirty="0">
                <a:latin typeface="+mn-ea"/>
                <a:ea typeface="+mn-ea"/>
              </a:rPr>
              <a:t>in facilities</a:t>
            </a:r>
          </a:p>
        </p:txBody>
      </p:sp>
    </p:spTree>
    <p:extLst>
      <p:ext uri="{BB962C8B-B14F-4D97-AF65-F5344CB8AC3E}">
        <p14:creationId xmlns:p14="http://schemas.microsoft.com/office/powerpoint/2010/main" val="3648863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332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258F463-A624-49A7-A5E9-1C4DB54AC69B}"/>
              </a:ext>
            </a:extLst>
          </p:cNvPr>
          <p:cNvSpPr txBox="1"/>
          <p:nvPr/>
        </p:nvSpPr>
        <p:spPr>
          <a:xfrm>
            <a:off x="65489" y="168584"/>
            <a:ext cx="56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Outline</a:t>
            </a:r>
            <a:endParaRPr kumimoji="1" lang="ja-JP" altLang="en-US" sz="24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B618938-608B-4B8E-A4ED-CF84E584A39F}"/>
              </a:ext>
            </a:extLst>
          </p:cNvPr>
          <p:cNvSpPr txBox="1"/>
          <p:nvPr/>
        </p:nvSpPr>
        <p:spPr>
          <a:xfrm>
            <a:off x="65489" y="865779"/>
            <a:ext cx="856115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+mn-ea"/>
                <a:ea typeface="+mn-ea"/>
                <a:cs typeface="Meiryo UI" pitchFamily="50" charset="-128"/>
              </a:rPr>
              <a:t>1.Company Overview</a:t>
            </a:r>
          </a:p>
          <a:p>
            <a:endParaRPr lang="en-US" altLang="ja-JP" sz="2000" dirty="0">
              <a:latin typeface="+mn-ea"/>
              <a:ea typeface="+mn-ea"/>
              <a:cs typeface="Meiryo UI" pitchFamily="50" charset="-128"/>
            </a:endParaRPr>
          </a:p>
          <a:p>
            <a:r>
              <a:rPr lang="en-US" altLang="ja-JP" sz="2000" b="1" dirty="0">
                <a:latin typeface="+mn-ea"/>
                <a:ea typeface="+mn-ea"/>
                <a:cs typeface="Meiryo UI" pitchFamily="50" charset="-128"/>
              </a:rPr>
              <a:t>2.CETD main lineup of klystron for laboratories</a:t>
            </a:r>
          </a:p>
          <a:p>
            <a:endParaRPr lang="en-US" altLang="ja-JP" sz="2000" dirty="0">
              <a:latin typeface="+mn-ea"/>
              <a:ea typeface="+mn-ea"/>
              <a:cs typeface="Meiryo UI" pitchFamily="50" charset="-128"/>
            </a:endParaRPr>
          </a:p>
          <a:p>
            <a:r>
              <a:rPr lang="en-US" altLang="ja-JP" sz="2000" b="1" dirty="0">
                <a:latin typeface="+mn-ea"/>
                <a:ea typeface="+mn-ea"/>
                <a:cs typeface="Meiryo UI" pitchFamily="50" charset="-128"/>
              </a:rPr>
              <a:t>3.</a:t>
            </a:r>
            <a:r>
              <a:rPr kumimoji="1" lang="en-US" altLang="ja-JP" sz="2000" b="1" dirty="0">
                <a:latin typeface="+mn-ea"/>
                <a:ea typeface="+mn-ea"/>
                <a:cs typeface="Meiryo UI" pitchFamily="50" charset="-128"/>
              </a:rPr>
              <a:t>Review of L-band MBK </a:t>
            </a:r>
          </a:p>
          <a:p>
            <a:r>
              <a:rPr lang="ja-JP" altLang="en-US" sz="1800" dirty="0">
                <a:latin typeface="+mn-ea"/>
                <a:ea typeface="+mn-ea"/>
              </a:rPr>
              <a:t> </a:t>
            </a:r>
            <a:r>
              <a:rPr lang="en-US" altLang="ja-JP" sz="1800" dirty="0">
                <a:latin typeface="+mn-ea"/>
                <a:ea typeface="+mn-ea"/>
              </a:rPr>
              <a:t>3-1.Advantage of MBK</a:t>
            </a:r>
          </a:p>
          <a:p>
            <a:r>
              <a:rPr lang="en-US" altLang="ja-JP" sz="1800" dirty="0">
                <a:latin typeface="+mn-ea"/>
                <a:ea typeface="+mn-ea"/>
                <a:cs typeface="Meiryo UI" pitchFamily="50" charset="-128"/>
              </a:rPr>
              <a:t> 3-2.The performance and history of MBK for European X-ray FEL E3736H</a:t>
            </a:r>
            <a:endParaRPr kumimoji="1" lang="en-US" altLang="ja-JP" sz="1800" dirty="0">
              <a:latin typeface="+mn-ea"/>
              <a:ea typeface="+mn-ea"/>
              <a:cs typeface="Meiryo UI" pitchFamily="50" charset="-128"/>
            </a:endParaRPr>
          </a:p>
          <a:p>
            <a:r>
              <a:rPr lang="en-US" altLang="ja-JP" sz="1800" dirty="0">
                <a:latin typeface="+mn-ea"/>
                <a:ea typeface="+mn-ea"/>
                <a:cs typeface="Meiryo UI" pitchFamily="50" charset="-128"/>
              </a:rPr>
              <a:t> 3-3.General view of E3736H</a:t>
            </a:r>
            <a:r>
              <a:rPr lang="ja-JP" altLang="en-US" sz="1800" dirty="0">
                <a:latin typeface="+mn-ea"/>
                <a:ea typeface="+mn-ea"/>
                <a:cs typeface="Meiryo UI" pitchFamily="50" charset="-128"/>
              </a:rPr>
              <a:t> </a:t>
            </a:r>
            <a:r>
              <a:rPr lang="en-US" altLang="ja-JP" sz="1800" dirty="0">
                <a:latin typeface="+mn-ea"/>
                <a:ea typeface="+mn-ea"/>
                <a:cs typeface="Meiryo UI" pitchFamily="50" charset="-128"/>
              </a:rPr>
              <a:t>design.</a:t>
            </a:r>
          </a:p>
          <a:p>
            <a:endParaRPr lang="en-US" altLang="ja-JP" sz="1800" dirty="0">
              <a:latin typeface="+mn-ea"/>
              <a:ea typeface="+mn-ea"/>
              <a:cs typeface="Meiryo UI" pitchFamily="50" charset="-128"/>
            </a:endParaRPr>
          </a:p>
          <a:p>
            <a:r>
              <a:rPr lang="en-US" altLang="ja-JP" sz="2000" b="1" dirty="0">
                <a:latin typeface="+mn-ea"/>
                <a:ea typeface="+mn-ea"/>
                <a:cs typeface="Meiryo UI" pitchFamily="50" charset="-128"/>
              </a:rPr>
              <a:t>4.Shipping and Packing Transportation of E3736H set</a:t>
            </a:r>
          </a:p>
          <a:p>
            <a:r>
              <a:rPr lang="en-US" altLang="ja-JP" sz="2000" dirty="0">
                <a:latin typeface="+mn-ea"/>
                <a:ea typeface="+mn-ea"/>
                <a:cs typeface="Meiryo UI" pitchFamily="50" charset="-128"/>
              </a:rPr>
              <a:t>4-1.List of transportation accident factors and countermeasures</a:t>
            </a:r>
          </a:p>
          <a:p>
            <a:r>
              <a:rPr lang="en-US" altLang="ja-JP" sz="2000" dirty="0">
                <a:latin typeface="+mn-ea"/>
                <a:ea typeface="+mn-ea"/>
                <a:cs typeface="Meiryo UI" pitchFamily="50" charset="-128"/>
              </a:rPr>
              <a:t>4-2. Example of transportation E3736H</a:t>
            </a:r>
          </a:p>
          <a:p>
            <a:endParaRPr lang="en-US" altLang="ja-JP" sz="1800" dirty="0">
              <a:latin typeface="+mn-ea"/>
              <a:ea typeface="+mn-ea"/>
              <a:cs typeface="Meiryo UI" pitchFamily="50" charset="-128"/>
            </a:endParaRPr>
          </a:p>
          <a:p>
            <a:r>
              <a:rPr lang="en-US" altLang="ja-JP" sz="2000" b="1" dirty="0">
                <a:latin typeface="+mn-ea"/>
                <a:ea typeface="+mn-ea"/>
                <a:cs typeface="Meiryo UI" pitchFamily="50" charset="-128"/>
              </a:rPr>
              <a:t>5.Toward even higher efficiency</a:t>
            </a:r>
          </a:p>
          <a:p>
            <a:endParaRPr lang="en-US" altLang="ja-JP" sz="2000" dirty="0">
              <a:latin typeface="+mn-ea"/>
              <a:ea typeface="+mn-ea"/>
              <a:cs typeface="Meiryo UI" pitchFamily="50" charset="-128"/>
            </a:endParaRPr>
          </a:p>
          <a:p>
            <a:r>
              <a:rPr lang="en-US" altLang="ja-JP" sz="2000" b="1" dirty="0">
                <a:latin typeface="+mn-ea"/>
                <a:ea typeface="+mn-ea"/>
                <a:cs typeface="Meiryo UI" pitchFamily="50" charset="-128"/>
              </a:rPr>
              <a:t>6.Summary</a:t>
            </a:r>
          </a:p>
        </p:txBody>
      </p:sp>
    </p:spTree>
    <p:extLst>
      <p:ext uri="{BB962C8B-B14F-4D97-AF65-F5344CB8AC3E}">
        <p14:creationId xmlns:p14="http://schemas.microsoft.com/office/powerpoint/2010/main" val="880611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E40D5A-821D-4DBF-8C9F-83593BF58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00" y="141614"/>
            <a:ext cx="3920213" cy="400110"/>
          </a:xfrm>
        </p:spPr>
        <p:txBody>
          <a:bodyPr/>
          <a:lstStyle/>
          <a:p>
            <a:r>
              <a:rPr kumimoji="1" lang="en-US" altLang="ja-JP" sz="2400" dirty="0"/>
              <a:t>1.Company Overview</a:t>
            </a:r>
            <a:endParaRPr kumimoji="1" lang="ja-JP" altLang="en-US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5AB83B-F856-47B0-9741-520C23F6E02E}"/>
              </a:ext>
            </a:extLst>
          </p:cNvPr>
          <p:cNvSpPr txBox="1"/>
          <p:nvPr/>
        </p:nvSpPr>
        <p:spPr>
          <a:xfrm>
            <a:off x="67209" y="773237"/>
            <a:ext cx="2590266" cy="3689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ja-JP" sz="1800" b="1" dirty="0">
                <a:solidFill>
                  <a:srgbClr val="0070C0"/>
                </a:solidFill>
                <a:latin typeface="+mn-ea"/>
                <a:ea typeface="+mn-ea"/>
                <a:cs typeface="Segoe UI" panose="020B0502040204020203" pitchFamily="34" charset="0"/>
              </a:rPr>
              <a:t>Company profile</a:t>
            </a:r>
            <a:endParaRPr kumimoji="1" lang="ja-JP" altLang="en-US" sz="1800" b="1" dirty="0">
              <a:solidFill>
                <a:srgbClr val="0070C0"/>
              </a:solidFill>
              <a:latin typeface="+mn-ea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4215390-FEF3-4F76-A5D0-B591442AABED}"/>
              </a:ext>
            </a:extLst>
          </p:cNvPr>
          <p:cNvSpPr txBox="1"/>
          <p:nvPr/>
        </p:nvSpPr>
        <p:spPr>
          <a:xfrm>
            <a:off x="6231742" y="2793097"/>
            <a:ext cx="2630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Appearance</a:t>
            </a:r>
            <a:r>
              <a:rPr kumimoji="1" lang="ja-JP" altLang="en-US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1" lang="en-US" altLang="ja-JP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</a:t>
            </a:r>
            <a:r>
              <a:rPr kumimoji="1" lang="ja-JP" altLang="en-US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kumimoji="1" lang="en-US" altLang="ja-JP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eadquarters</a:t>
            </a:r>
            <a:endParaRPr kumimoji="1" lang="ja-JP" alt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427527A-91C0-47CB-A296-8218EE02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741" y="951578"/>
            <a:ext cx="2834951" cy="1864469"/>
          </a:xfrm>
          <a:prstGeom prst="rect">
            <a:avLst/>
          </a:prstGeom>
        </p:spPr>
      </p:pic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7D18C17E-8B12-4396-AC1D-B3A338AB4E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078952"/>
              </p:ext>
            </p:extLst>
          </p:nvPr>
        </p:nvGraphicFramePr>
        <p:xfrm>
          <a:off x="77210" y="1167354"/>
          <a:ext cx="5988472" cy="34010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85377">
                  <a:extLst>
                    <a:ext uri="{9D8B030D-6E8A-4147-A177-3AD203B41FA5}">
                      <a16:colId xmlns:a16="http://schemas.microsoft.com/office/drawing/2014/main" val="3783951674"/>
                    </a:ext>
                  </a:extLst>
                </a:gridCol>
                <a:gridCol w="4303095">
                  <a:extLst>
                    <a:ext uri="{9D8B030D-6E8A-4147-A177-3AD203B41FA5}">
                      <a16:colId xmlns:a16="http://schemas.microsoft.com/office/drawing/2014/main" val="11187365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50" b="0" dirty="0">
                          <a:latin typeface="+mn-ea"/>
                          <a:ea typeface="+mn-ea"/>
                          <a:cs typeface="Segoe UI" panose="020B0502040204020203" pitchFamily="34" charset="0"/>
                        </a:rPr>
                        <a:t>Company Name</a:t>
                      </a:r>
                      <a:endParaRPr kumimoji="1" lang="ja-JP" altLang="en-US" sz="1450" b="0" dirty="0">
                        <a:latin typeface="+mn-ea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50" b="0" dirty="0">
                          <a:latin typeface="+mn-ea"/>
                          <a:ea typeface="+mn-ea"/>
                          <a:cs typeface="Segoe UI" panose="020B0502040204020203" pitchFamily="34" charset="0"/>
                        </a:rPr>
                        <a:t>Canon Electron Tubes &amp; Devices Co., Ltd. </a:t>
                      </a:r>
                      <a:r>
                        <a:rPr kumimoji="1" lang="en-US" altLang="ja-JP" sz="1450" b="1" dirty="0">
                          <a:latin typeface="+mn-ea"/>
                          <a:ea typeface="+mn-ea"/>
                          <a:cs typeface="Segoe UI" panose="020B0502040204020203" pitchFamily="34" charset="0"/>
                        </a:rPr>
                        <a:t>(CETD)</a:t>
                      </a:r>
                      <a:endParaRPr kumimoji="1" lang="ja-JP" altLang="en-US" sz="1450" b="1" dirty="0">
                        <a:latin typeface="+mn-ea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010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50" b="0" dirty="0">
                          <a:latin typeface="+mn-ea"/>
                          <a:ea typeface="+mn-ea"/>
                          <a:cs typeface="Segoe UI" panose="020B0502040204020203" pitchFamily="34" charset="0"/>
                        </a:rPr>
                        <a:t>Founded</a:t>
                      </a:r>
                      <a:endParaRPr kumimoji="1" lang="ja-JP" altLang="en-US" sz="1450" b="0" dirty="0">
                        <a:latin typeface="+mn-ea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50" b="0" dirty="0">
                          <a:latin typeface="+mn-ea"/>
                          <a:ea typeface="+mn-ea"/>
                          <a:cs typeface="Segoe UI" panose="020B0502040204020203" pitchFamily="34" charset="0"/>
                        </a:rPr>
                        <a:t>1915 (A part of Toshiba Corp.)</a:t>
                      </a:r>
                      <a:endParaRPr kumimoji="1" lang="ja-JP" altLang="en-US" sz="1450" b="0" dirty="0">
                        <a:latin typeface="+mn-ea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312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50" b="0" dirty="0">
                          <a:latin typeface="+mn-ea"/>
                          <a:ea typeface="+mn-ea"/>
                          <a:cs typeface="Segoe UI" panose="020B0502040204020203" pitchFamily="34" charset="0"/>
                        </a:rPr>
                        <a:t>Established</a:t>
                      </a:r>
                      <a:endParaRPr kumimoji="1" lang="ja-JP" altLang="en-US" sz="1450" b="0" dirty="0">
                        <a:latin typeface="+mn-ea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50" b="0" dirty="0">
                          <a:latin typeface="+mn-ea"/>
                          <a:ea typeface="+mn-ea"/>
                          <a:cs typeface="Segoe UI" panose="020B0502040204020203" pitchFamily="34" charset="0"/>
                        </a:rPr>
                        <a:t>October 1</a:t>
                      </a:r>
                      <a:r>
                        <a:rPr kumimoji="1" lang="en-US" altLang="ja-JP" sz="1450" b="0" baseline="30000" dirty="0">
                          <a:latin typeface="+mn-ea"/>
                          <a:ea typeface="+mn-ea"/>
                          <a:cs typeface="Segoe UI" panose="020B0502040204020203" pitchFamily="34" charset="0"/>
                        </a:rPr>
                        <a:t>st</a:t>
                      </a:r>
                      <a:r>
                        <a:rPr kumimoji="1" lang="en-US" altLang="ja-JP" sz="1450" b="0" dirty="0">
                          <a:latin typeface="+mn-ea"/>
                          <a:ea typeface="+mn-ea"/>
                          <a:cs typeface="Segoe UI" panose="020B0502040204020203" pitchFamily="34" charset="0"/>
                        </a:rPr>
                        <a:t>, 2003 (Renamed: Nov. 1</a:t>
                      </a:r>
                      <a:r>
                        <a:rPr kumimoji="1" lang="en-US" altLang="ja-JP" sz="1450" b="0" baseline="30000" dirty="0">
                          <a:latin typeface="+mn-ea"/>
                          <a:ea typeface="+mn-ea"/>
                          <a:cs typeface="Segoe UI" panose="020B0502040204020203" pitchFamily="34" charset="0"/>
                        </a:rPr>
                        <a:t>st</a:t>
                      </a:r>
                      <a:r>
                        <a:rPr kumimoji="1" lang="en-US" altLang="ja-JP" sz="1450" b="0" dirty="0">
                          <a:latin typeface="+mn-ea"/>
                          <a:ea typeface="+mn-ea"/>
                          <a:cs typeface="Segoe UI" panose="020B0502040204020203" pitchFamily="34" charset="0"/>
                        </a:rPr>
                        <a:t>, 2018)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90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50" b="0" dirty="0">
                          <a:latin typeface="+mn-ea"/>
                          <a:ea typeface="+mn-ea"/>
                          <a:cs typeface="Segoe UI" panose="020B0502040204020203" pitchFamily="34" charset="0"/>
                        </a:rPr>
                        <a:t>Headquarters</a:t>
                      </a:r>
                      <a:endParaRPr kumimoji="1" lang="ja-JP" altLang="en-US" sz="1450" b="0" dirty="0">
                        <a:latin typeface="+mn-ea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kumimoji="1" lang="en-US" altLang="ja-JP" sz="1450" dirty="0">
                          <a:latin typeface="+mn-ea"/>
                          <a:ea typeface="+mn-ea"/>
                          <a:cs typeface="Segoe UI" panose="020B0502040204020203" pitchFamily="34" charset="0"/>
                        </a:rPr>
                        <a:t>1385, Shimoishigami, Otawara-shi, Tochigi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altLang="ja-JP" sz="1450" dirty="0">
                          <a:latin typeface="+mn-ea"/>
                          <a:ea typeface="+mn-ea"/>
                          <a:cs typeface="Segoe UI" panose="020B0502040204020203" pitchFamily="34" charset="0"/>
                        </a:rPr>
                        <a:t>324-8550 ,</a:t>
                      </a:r>
                      <a:r>
                        <a:rPr lang="ja-JP" altLang="en-US" sz="1450" dirty="0">
                          <a:latin typeface="+mn-ea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altLang="ja-JP" sz="1450" dirty="0">
                          <a:latin typeface="+mn-ea"/>
                          <a:ea typeface="+mn-ea"/>
                          <a:cs typeface="Segoe UI" panose="020B0502040204020203" pitchFamily="34" charset="0"/>
                        </a:rPr>
                        <a:t>Japan</a:t>
                      </a:r>
                      <a:endParaRPr kumimoji="1" lang="ja-JP" altLang="en-US" sz="1450" b="0" dirty="0">
                        <a:latin typeface="+mn-ea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121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50" b="0" dirty="0">
                          <a:latin typeface="+mn-ea"/>
                          <a:ea typeface="+mn-ea"/>
                          <a:cs typeface="Segoe UI" panose="020B0502040204020203" pitchFamily="34" charset="0"/>
                        </a:rPr>
                        <a:t>Business</a:t>
                      </a:r>
                      <a:endParaRPr kumimoji="1" lang="ja-JP" altLang="en-US" sz="1450" b="0" dirty="0">
                        <a:latin typeface="+mn-ea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altLang="ja-JP" sz="1450" dirty="0">
                          <a:latin typeface="+mn-ea"/>
                          <a:ea typeface="+mn-ea"/>
                          <a:cs typeface="Segoe UI" panose="020B0502040204020203" pitchFamily="34" charset="0"/>
                        </a:rPr>
                        <a:t>Development, manufacture and sales of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altLang="ja-JP" sz="1450" dirty="0">
                          <a:latin typeface="+mn-ea"/>
                          <a:ea typeface="+mn-ea"/>
                          <a:cs typeface="Segoe UI" panose="020B0502040204020203" pitchFamily="34" charset="0"/>
                        </a:rPr>
                        <a:t>electron tubes and applied products </a:t>
                      </a:r>
                      <a:endParaRPr kumimoji="1" lang="ja-JP" altLang="en-US" sz="1450" b="0" dirty="0">
                        <a:latin typeface="+mn-ea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212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50" b="0" dirty="0">
                          <a:latin typeface="+mn-ea"/>
                          <a:ea typeface="+mn-ea"/>
                          <a:cs typeface="Segoe UI" panose="020B0502040204020203" pitchFamily="34" charset="0"/>
                        </a:rPr>
                        <a:t>Main Products</a:t>
                      </a:r>
                      <a:endParaRPr kumimoji="1" lang="ja-JP" altLang="en-US" sz="1450" b="0" dirty="0">
                        <a:latin typeface="+mn-ea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altLang="ja-JP" sz="1450" dirty="0">
                          <a:latin typeface="+mn-ea"/>
                          <a:ea typeface="+mn-ea"/>
                          <a:cs typeface="Segoe UI" panose="020B0502040204020203" pitchFamily="34" charset="0"/>
                        </a:rPr>
                        <a:t>Klystrons, Gyrotrons, Power Grid Tubes,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altLang="ja-JP" sz="1450" dirty="0">
                          <a:latin typeface="+mn-ea"/>
                          <a:ea typeface="+mn-ea"/>
                          <a:cs typeface="Segoe UI" panose="020B0502040204020203" pitchFamily="34" charset="0"/>
                        </a:rPr>
                        <a:t>X-ray Tubes, FPDs (Flat Panel Detectors),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50" dirty="0">
                          <a:latin typeface="+mn-ea"/>
                          <a:ea typeface="+mn-ea"/>
                          <a:cs typeface="Segoe UI" panose="020B0502040204020203" pitchFamily="34" charset="0"/>
                        </a:rPr>
                        <a:t>X-ray Image Intensifiers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993200"/>
                  </a:ext>
                </a:extLst>
              </a:tr>
            </a:tbl>
          </a:graphicData>
        </a:graphic>
      </p:graphicFrame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993DCD0-927D-4274-AECB-892B2DA88681}"/>
              </a:ext>
            </a:extLst>
          </p:cNvPr>
          <p:cNvGrpSpPr/>
          <p:nvPr/>
        </p:nvGrpSpPr>
        <p:grpSpPr>
          <a:xfrm>
            <a:off x="6461108" y="3178696"/>
            <a:ext cx="2117567" cy="3197879"/>
            <a:chOff x="6422196" y="3178696"/>
            <a:chExt cx="2117567" cy="319787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591DF9A-9CAB-45D6-9AA4-01E8491C13E5}"/>
                </a:ext>
              </a:extLst>
            </p:cNvPr>
            <p:cNvGrpSpPr/>
            <p:nvPr/>
          </p:nvGrpSpPr>
          <p:grpSpPr>
            <a:xfrm>
              <a:off x="6422196" y="3178696"/>
              <a:ext cx="2117567" cy="3197879"/>
              <a:chOff x="6527269" y="3069975"/>
              <a:chExt cx="2095084" cy="3163927"/>
            </a:xfrm>
          </p:grpSpPr>
          <p:pic>
            <p:nvPicPr>
              <p:cNvPr id="13" name="Picture 8">
                <a:extLst>
                  <a:ext uri="{FF2B5EF4-FFF2-40B4-BE49-F238E27FC236}">
                    <a16:creationId xmlns:a16="http://schemas.microsoft.com/office/drawing/2014/main" id="{000655B7-4AB5-4294-80D4-0D81E1C1BD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31961"/>
              <a:stretch>
                <a:fillRect/>
              </a:stretch>
            </p:blipFill>
            <p:spPr bwMode="auto">
              <a:xfrm>
                <a:off x="6564739" y="3069975"/>
                <a:ext cx="2057614" cy="3163927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miter lim="800000"/>
                <a:headEnd/>
                <a:tailEnd/>
              </a:ln>
              <a:effectLst>
                <a:innerShdw blurRad="228600" dist="50800" dir="8100000">
                  <a:prstClr val="black">
                    <a:alpha val="50000"/>
                  </a:prstClr>
                </a:innerShdw>
              </a:effectLst>
            </p:spPr>
          </p:pic>
          <p:sp>
            <p:nvSpPr>
              <p:cNvPr id="14" name="円/楕円 18">
                <a:extLst>
                  <a:ext uri="{FF2B5EF4-FFF2-40B4-BE49-F238E27FC236}">
                    <a16:creationId xmlns:a16="http://schemas.microsoft.com/office/drawing/2014/main" id="{B9679EEF-EDBC-4D0E-9F00-0D633E5864D5}"/>
                  </a:ext>
                </a:extLst>
              </p:cNvPr>
              <p:cNvSpPr/>
              <p:nvPr/>
            </p:nvSpPr>
            <p:spPr bwMode="auto">
              <a:xfrm>
                <a:off x="7736660" y="4254780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ja-JP" altLang="en-US" dirty="0">
                  <a:latin typeface="Segoe UI" panose="020B0502040204020203" pitchFamily="34" charset="0"/>
                  <a:ea typeface="ＭＳ Ｐゴシック" pitchFamily="50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15" name="二等辺三角形 14">
                <a:extLst>
                  <a:ext uri="{FF2B5EF4-FFF2-40B4-BE49-F238E27FC236}">
                    <a16:creationId xmlns:a16="http://schemas.microsoft.com/office/drawing/2014/main" id="{6ED254F8-F7E6-495D-9607-15F94BD9E6F4}"/>
                  </a:ext>
                </a:extLst>
              </p:cNvPr>
              <p:cNvSpPr/>
              <p:nvPr/>
            </p:nvSpPr>
            <p:spPr bwMode="auto">
              <a:xfrm>
                <a:off x="6885384" y="5494747"/>
                <a:ext cx="72000" cy="72000"/>
              </a:xfrm>
              <a:prstGeom prst="triangl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ja-JP" altLang="en-US" dirty="0">
                  <a:latin typeface="Segoe UI" panose="020B0502040204020203" pitchFamily="34" charset="0"/>
                  <a:ea typeface="ＭＳ Ｐゴシック" pitchFamily="50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5C540B4-A60A-4F85-92B2-8B5B31341AAD}"/>
                  </a:ext>
                </a:extLst>
              </p:cNvPr>
              <p:cNvSpPr txBox="1"/>
              <p:nvPr/>
            </p:nvSpPr>
            <p:spPr>
              <a:xfrm>
                <a:off x="6527269" y="5382572"/>
                <a:ext cx="401318" cy="3806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ja-JP" sz="950" b="1" dirty="0">
                    <a:solidFill>
                      <a:schemeClr val="bg1"/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Mt. Fuji</a:t>
                </a:r>
                <a:endParaRPr lang="ja-JP" altLang="en-US" sz="950" b="1" dirty="0"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Segoe UI" panose="020B0502040204020203" pitchFamily="34" charset="0"/>
                  <a:ea typeface="ＭＳ Ｐゴシック" pitchFamily="50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17" name="円/楕円 24">
                <a:extLst>
                  <a:ext uri="{FF2B5EF4-FFF2-40B4-BE49-F238E27FC236}">
                    <a16:creationId xmlns:a16="http://schemas.microsoft.com/office/drawing/2014/main" id="{6EA9A620-55B9-4414-8A45-23C31B63255B}"/>
                  </a:ext>
                </a:extLst>
              </p:cNvPr>
              <p:cNvSpPr/>
              <p:nvPr/>
            </p:nvSpPr>
            <p:spPr bwMode="auto">
              <a:xfrm>
                <a:off x="7500828" y="5297471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ja-JP" altLang="en-US" dirty="0">
                  <a:latin typeface="Segoe UI" panose="020B0502040204020203" pitchFamily="34" charset="0"/>
                  <a:ea typeface="ＭＳ Ｐゴシック" pitchFamily="50" charset="-128"/>
                  <a:cs typeface="Segoe UI" panose="020B0502040204020203" pitchFamily="34" charset="0"/>
                </a:endParaRPr>
              </a:p>
            </p:txBody>
          </p:sp>
          <p:cxnSp>
            <p:nvCxnSpPr>
              <p:cNvPr id="18" name="直線矢印コネクタ 17">
                <a:extLst>
                  <a:ext uri="{FF2B5EF4-FFF2-40B4-BE49-F238E27FC236}">
                    <a16:creationId xmlns:a16="http://schemas.microsoft.com/office/drawing/2014/main" id="{21EE90F8-6B9D-4D22-87A1-D660307EDC7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607442" y="4352155"/>
                <a:ext cx="154345" cy="825307"/>
              </a:xfrm>
              <a:prstGeom prst="straightConnector1">
                <a:avLst/>
              </a:prstGeom>
              <a:solidFill>
                <a:srgbClr val="999999"/>
              </a:solidFill>
              <a:ln w="25400" cap="flat" cmpd="sng" algn="ctr">
                <a:solidFill>
                  <a:schemeClr val="accent3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AAD0CE3-C083-4BD5-B448-5F397E66A99B}"/>
                  </a:ext>
                </a:extLst>
              </p:cNvPr>
              <p:cNvSpPr txBox="1"/>
              <p:nvPr/>
            </p:nvSpPr>
            <p:spPr>
              <a:xfrm>
                <a:off x="6975025" y="4588220"/>
                <a:ext cx="803088" cy="2436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950" b="1" dirty="0">
                    <a:solidFill>
                      <a:schemeClr val="bg1"/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~150 km</a:t>
                </a:r>
                <a:endParaRPr kumimoji="1" lang="ja-JP" altLang="en-US" sz="950" b="1" dirty="0"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EF1135AF-95B2-431D-A209-6F53E0A6280A}"/>
                  </a:ext>
                </a:extLst>
              </p:cNvPr>
              <p:cNvSpPr txBox="1"/>
              <p:nvPr/>
            </p:nvSpPr>
            <p:spPr>
              <a:xfrm>
                <a:off x="6910481" y="4033648"/>
                <a:ext cx="1590015" cy="235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ja-JP" sz="950" b="1" dirty="0">
                    <a:solidFill>
                      <a:schemeClr val="bg1"/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Headquarters</a:t>
                </a:r>
                <a:endParaRPr lang="ja-JP" altLang="en-US" sz="950" b="1" dirty="0"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Segoe UI" panose="020B0502040204020203" pitchFamily="34" charset="0"/>
                  <a:ea typeface="ＭＳ Ｐゴシック" pitchFamily="50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960356C-8FD0-4B32-8540-327E453B0017}"/>
                  </a:ext>
                </a:extLst>
              </p:cNvPr>
              <p:cNvSpPr txBox="1"/>
              <p:nvPr/>
            </p:nvSpPr>
            <p:spPr>
              <a:xfrm>
                <a:off x="6904791" y="5329968"/>
                <a:ext cx="1220541" cy="3806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ja-JP" sz="950" b="1" dirty="0">
                    <a:solidFill>
                      <a:schemeClr val="bg1"/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Metropolitan  office</a:t>
                </a:r>
                <a:endParaRPr lang="ja-JP" altLang="en-US" sz="950" b="1" dirty="0"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Segoe UI" panose="020B0502040204020203" pitchFamily="34" charset="0"/>
                  <a:ea typeface="ＭＳ Ｐゴシック" pitchFamily="50" charset="-128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2" name="円/楕円 24">
              <a:extLst>
                <a:ext uri="{FF2B5EF4-FFF2-40B4-BE49-F238E27FC236}">
                  <a16:creationId xmlns:a16="http://schemas.microsoft.com/office/drawing/2014/main" id="{4FB379DD-EA8B-4754-B416-8A04BA2F97F3}"/>
                </a:ext>
              </a:extLst>
            </p:cNvPr>
            <p:cNvSpPr/>
            <p:nvPr/>
          </p:nvSpPr>
          <p:spPr bwMode="auto">
            <a:xfrm>
              <a:off x="7468827" y="5334744"/>
              <a:ext cx="72773" cy="7277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 dirty="0">
                <a:latin typeface="Segoe UI" panose="020B0502040204020203" pitchFamily="34" charset="0"/>
                <a:ea typeface="ＭＳ Ｐゴシック" pitchFamily="50" charset="-128"/>
                <a:cs typeface="Segoe UI" panose="020B0502040204020203" pitchFamily="34" charset="0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7F324F2D-38F9-4799-A4C7-17E9B08C1EFE}"/>
                </a:ext>
              </a:extLst>
            </p:cNvPr>
            <p:cNvSpPr txBox="1"/>
            <p:nvPr/>
          </p:nvSpPr>
          <p:spPr>
            <a:xfrm>
              <a:off x="7357749" y="5253138"/>
              <a:ext cx="80306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950" b="1" dirty="0"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Tokyo</a:t>
              </a:r>
              <a:endParaRPr lang="ja-JP" altLang="en-US" sz="95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egoe UI" panose="020B0502040204020203" pitchFamily="34" charset="0"/>
                <a:ea typeface="ＭＳ Ｐゴシック" pitchFamily="50" charset="-128"/>
                <a:cs typeface="Segoe UI" panose="020B0502040204020203" pitchFamily="34" charset="0"/>
              </a:endParaRPr>
            </a:p>
          </p:txBody>
        </p:sp>
      </p:grpSp>
      <p:pic>
        <p:nvPicPr>
          <p:cNvPr id="24" name="図 23">
            <a:extLst>
              <a:ext uri="{FF2B5EF4-FFF2-40B4-BE49-F238E27FC236}">
                <a16:creationId xmlns:a16="http://schemas.microsoft.com/office/drawing/2014/main" id="{6546089F-797E-44A9-9744-8032EC8A11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460" b="22953"/>
          <a:stretch/>
        </p:blipFill>
        <p:spPr>
          <a:xfrm>
            <a:off x="126486" y="4848626"/>
            <a:ext cx="5444682" cy="146765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0257DC0-76BB-48DA-B8A2-00C729CCA917}"/>
              </a:ext>
            </a:extLst>
          </p:cNvPr>
          <p:cNvSpPr/>
          <p:nvPr/>
        </p:nvSpPr>
        <p:spPr>
          <a:xfrm>
            <a:off x="271281" y="6180126"/>
            <a:ext cx="935112" cy="151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892599D-54C1-4E40-B237-7B3BA094183E}"/>
              </a:ext>
            </a:extLst>
          </p:cNvPr>
          <p:cNvSpPr txBox="1"/>
          <p:nvPr/>
        </p:nvSpPr>
        <p:spPr>
          <a:xfrm>
            <a:off x="77211" y="4503208"/>
            <a:ext cx="3329179" cy="37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ja-JP" sz="18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Pictures of main </a:t>
            </a:r>
            <a:r>
              <a:rPr lang="en-US" altLang="ja-JP" sz="1800" b="1" dirty="0">
                <a:solidFill>
                  <a:srgbClr val="0070C0"/>
                </a:solidFill>
                <a:latin typeface="+mn-ea"/>
                <a:ea typeface="+mn-ea"/>
                <a:cs typeface="Segoe UI" panose="020B0502040204020203" pitchFamily="34" charset="0"/>
              </a:rPr>
              <a:t>products</a:t>
            </a:r>
            <a:endParaRPr kumimoji="1" lang="ja-JP" altLang="en-US" sz="1800" b="1" dirty="0">
              <a:solidFill>
                <a:srgbClr val="0070C0"/>
              </a:solidFill>
              <a:latin typeface="+mn-ea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BEDD6E70-A448-46C3-B699-4BCAC0DF77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4279" b="2974"/>
          <a:stretch/>
        </p:blipFill>
        <p:spPr>
          <a:xfrm>
            <a:off x="126497" y="6281503"/>
            <a:ext cx="5444682" cy="9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43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EF75FBA-063A-41A1-B1B3-BA57B178FDE8}"/>
              </a:ext>
            </a:extLst>
          </p:cNvPr>
          <p:cNvSpPr txBox="1"/>
          <p:nvPr/>
        </p:nvSpPr>
        <p:spPr>
          <a:xfrm>
            <a:off x="76884" y="134708"/>
            <a:ext cx="9126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2.CETD</a:t>
            </a:r>
            <a:r>
              <a:rPr lang="en-US" altLang="ja-JP" sz="2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main lineup of klystron for laboratories</a:t>
            </a:r>
            <a:endParaRPr kumimoji="1" lang="ja-JP" altLang="en-US" sz="24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1F191FE-BCBC-4664-91B9-1824E1737D69}"/>
              </a:ext>
            </a:extLst>
          </p:cNvPr>
          <p:cNvSpPr/>
          <p:nvPr/>
        </p:nvSpPr>
        <p:spPr bwMode="auto">
          <a:xfrm>
            <a:off x="303589" y="1326193"/>
            <a:ext cx="2780126" cy="14911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ＭＳ Ｐゴシック" pitchFamily="50" charset="-128"/>
              <a:cs typeface="Segoe UI" panose="020B0502040204020203" pitchFamily="34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609CB92-87C6-4371-B995-F8C4DE5CA3C3}"/>
              </a:ext>
            </a:extLst>
          </p:cNvPr>
          <p:cNvSpPr/>
          <p:nvPr/>
        </p:nvSpPr>
        <p:spPr bwMode="auto">
          <a:xfrm>
            <a:off x="294063" y="2989194"/>
            <a:ext cx="2789652" cy="12303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ＭＳ Ｐゴシック" pitchFamily="50" charset="-128"/>
              <a:cs typeface="Segoe UI" panose="020B0502040204020203" pitchFamily="34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DD9AF26-98CD-455A-A846-7E8BD2586E66}"/>
              </a:ext>
            </a:extLst>
          </p:cNvPr>
          <p:cNvSpPr/>
          <p:nvPr/>
        </p:nvSpPr>
        <p:spPr bwMode="auto">
          <a:xfrm>
            <a:off x="294063" y="4502392"/>
            <a:ext cx="3616321" cy="1555508"/>
          </a:xfrm>
          <a:prstGeom prst="rect">
            <a:avLst/>
          </a:prstGeom>
          <a:solidFill>
            <a:srgbClr val="FFE69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ＭＳ Ｐゴシック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6945C84-DC6F-4D6B-9032-0694BF589E05}"/>
              </a:ext>
            </a:extLst>
          </p:cNvPr>
          <p:cNvSpPr txBox="1"/>
          <p:nvPr/>
        </p:nvSpPr>
        <p:spPr>
          <a:xfrm>
            <a:off x="294063" y="1334453"/>
            <a:ext cx="1306137" cy="338554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L-band</a:t>
            </a:r>
            <a:endParaRPr kumimoji="1" lang="ja-JP" altLang="en-US" sz="16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BAAC83D-A485-4B32-B3EB-8B5EA85890EF}"/>
              </a:ext>
            </a:extLst>
          </p:cNvPr>
          <p:cNvSpPr txBox="1"/>
          <p:nvPr/>
        </p:nvSpPr>
        <p:spPr>
          <a:xfrm>
            <a:off x="303588" y="2997576"/>
            <a:ext cx="1654946" cy="338554"/>
          </a:xfrm>
          <a:prstGeom prst="rect">
            <a:avLst/>
          </a:prstGeom>
          <a:solidFill>
            <a:srgbClr val="FFFF00"/>
          </a:solidFill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C-band</a:t>
            </a:r>
            <a:endParaRPr kumimoji="1" lang="ja-JP" altLang="en-US" sz="1600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A041D64-5B64-48BF-B2DD-D36D5F0587D3}"/>
              </a:ext>
            </a:extLst>
          </p:cNvPr>
          <p:cNvSpPr txBox="1"/>
          <p:nvPr/>
        </p:nvSpPr>
        <p:spPr>
          <a:xfrm>
            <a:off x="290228" y="4502392"/>
            <a:ext cx="1597987" cy="338554"/>
          </a:xfrm>
          <a:prstGeom prst="rect">
            <a:avLst/>
          </a:prstGeom>
          <a:solidFill>
            <a:srgbClr val="FFFF00"/>
          </a:solidFill>
          <a:ln w="254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S-band</a:t>
            </a:r>
            <a:endParaRPr kumimoji="1" lang="ja-JP" altLang="en-US" sz="16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Picture 1049" descr="C:\Documents and Settings\d4089210\My Documents\プレゼンテーション資料\c-band_kek.files\klystron.files\E3746Full.jpg">
            <a:extLst>
              <a:ext uri="{FF2B5EF4-FFF2-40B4-BE49-F238E27FC236}">
                <a16:creationId xmlns:a16="http://schemas.microsoft.com/office/drawing/2014/main" id="{8B05D1CE-6614-48F1-B4C1-59D71ED45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46" b="98364" l="2691" r="89238">
                        <a14:foregroundMark x1="7623" y1="26869" x2="7623" y2="26869"/>
                        <a14:foregroundMark x1="6726" y1="22897" x2="6726" y2="22897"/>
                        <a14:foregroundMark x1="6278" y1="28271" x2="6278" y2="28271"/>
                        <a14:foregroundMark x1="3587" y1="26869" x2="3587" y2="26869"/>
                        <a14:foregroundMark x1="6726" y1="34112" x2="6726" y2="34112"/>
                        <a14:foregroundMark x1="9417" y1="20561" x2="9417" y2="20561"/>
                        <a14:foregroundMark x1="65919" y1="26402" x2="65919" y2="26402"/>
                        <a14:foregroundMark x1="65919" y1="35748" x2="65919" y2="35748"/>
                        <a14:foregroundMark x1="66368" y1="24533" x2="66368" y2="24533"/>
                        <a14:foregroundMark x1="56951" y1="90421" x2="56951" y2="90421"/>
                        <a14:foregroundMark x1="56502" y1="93925" x2="56502" y2="93925"/>
                        <a14:foregroundMark x1="50224" y1="94393" x2="50224" y2="94393"/>
                        <a14:foregroundMark x1="47085" y1="94626" x2="47085" y2="94626"/>
                        <a14:foregroundMark x1="53812" y1="98364" x2="53812" y2="98364"/>
                        <a14:foregroundMark x1="13453" y1="18224" x2="13453" y2="18224"/>
                        <a14:foregroundMark x1="9865" y1="18692" x2="9865" y2="18692"/>
                        <a14:foregroundMark x1="22870" y1="19626" x2="22870" y2="19626"/>
                        <a14:foregroundMark x1="21525" y1="19626" x2="21525" y2="19626"/>
                        <a14:foregroundMark x1="21076" y1="19626" x2="21076" y2="19626"/>
                        <a14:foregroundMark x1="19731" y1="19393" x2="19731" y2="19393"/>
                        <a14:foregroundMark x1="28700" y1="19626" x2="28700" y2="19626"/>
                        <a14:foregroundMark x1="27354" y1="19626" x2="27354" y2="19626"/>
                        <a14:foregroundMark x1="26009" y1="19393" x2="26009" y2="19393"/>
                        <a14:foregroundMark x1="31390" y1="19393" x2="31390" y2="19393"/>
                        <a14:foregroundMark x1="73094" y1="18692" x2="73094" y2="18692"/>
                        <a14:foregroundMark x1="74439" y1="18692" x2="74439" y2="18692"/>
                        <a14:foregroundMark x1="8969" y1="33645" x2="8969" y2="33645"/>
                        <a14:foregroundMark x1="9865" y1="34579" x2="9865" y2="34579"/>
                        <a14:foregroundMark x1="13901" y1="19626" x2="13901" y2="19626"/>
                        <a14:foregroundMark x1="17937" y1="19626" x2="17937" y2="19626"/>
                        <a14:foregroundMark x1="32735" y1="19860" x2="32735" y2="19860"/>
                        <a14:foregroundMark x1="18834" y1="17991" x2="18834" y2="17991"/>
                        <a14:foregroundMark x1="21076" y1="18224" x2="21076" y2="18224"/>
                        <a14:foregroundMark x1="34081" y1="18224" x2="34081" y2="18224"/>
                        <a14:foregroundMark x1="23767" y1="17991" x2="23767" y2="17991"/>
                        <a14:foregroundMark x1="27354" y1="17991" x2="27354" y2="17991"/>
                        <a14:foregroundMark x1="28700" y1="18224" x2="28700" y2="18224"/>
                        <a14:backgroundMark x1="27803" y1="18925" x2="27803" y2="18925"/>
                        <a14:backgroundMark x1="71749" y1="21963" x2="71749" y2="21963"/>
                        <a14:backgroundMark x1="69507" y1="22196" x2="69507" y2="22196"/>
                        <a14:backgroundMark x1="73094" y1="38551" x2="73094" y2="38551"/>
                        <a14:backgroundMark x1="72646" y1="35047" x2="72646" y2="35047"/>
                        <a14:backgroundMark x1="67265" y1="46963" x2="67265" y2="46963"/>
                        <a14:backgroundMark x1="63677" y1="50467" x2="63677" y2="50467"/>
                        <a14:backgroundMark x1="42601" y1="35514" x2="42601" y2="35514"/>
                        <a14:backgroundMark x1="43049" y1="40421" x2="43049" y2="40421"/>
                        <a14:backgroundMark x1="43498" y1="38318" x2="43498" y2="38318"/>
                        <a14:backgroundMark x1="43498" y1="34813" x2="43498" y2="34813"/>
                        <a14:backgroundMark x1="43498" y1="33879" x2="43498" y2="33879"/>
                        <a14:backgroundMark x1="43498" y1="32944" x2="43498" y2="32944"/>
                        <a14:backgroundMark x1="76233" y1="11449" x2="76233" y2="11449"/>
                        <a14:backgroundMark x1="23767" y1="19159" x2="23767" y2="19159"/>
                        <a14:backgroundMark x1="23318" y1="18925" x2="23318" y2="18925"/>
                        <a14:backgroundMark x1="22422" y1="18925" x2="22422" y2="18925"/>
                        <a14:backgroundMark x1="21076" y1="18925" x2="21076" y2="18925"/>
                        <a14:backgroundMark x1="20179" y1="18925" x2="20179" y2="18925"/>
                        <a14:backgroundMark x1="26457" y1="18925" x2="26457" y2="18925"/>
                        <a14:backgroundMark x1="29596" y1="18925" x2="29596" y2="18925"/>
                        <a14:backgroundMark x1="30942" y1="19393" x2="30942" y2="19393"/>
                        <a14:backgroundMark x1="33184" y1="19159" x2="33184" y2="1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199" y="2896100"/>
            <a:ext cx="741406" cy="142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B091E4E-4D74-4101-A0D4-7740DB55A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34" b="96983" l="4202" r="92437">
                        <a14:foregroundMark x1="39496" y1="32759" x2="39496" y2="32759"/>
                        <a14:foregroundMark x1="37815" y1="33621" x2="37815" y2="33621"/>
                        <a14:foregroundMark x1="33613" y1="37069" x2="33613" y2="37069"/>
                        <a14:foregroundMark x1="52101" y1="40517" x2="52101" y2="40517"/>
                        <a14:foregroundMark x1="47059" y1="27586" x2="47059" y2="27586"/>
                        <a14:foregroundMark x1="47059" y1="23707" x2="47059" y2="23707"/>
                        <a14:foregroundMark x1="44538" y1="22845" x2="44538" y2="22845"/>
                        <a14:foregroundMark x1="50420" y1="85345" x2="50420" y2="85345"/>
                        <a14:foregroundMark x1="45378" y1="92241" x2="45378" y2="92241"/>
                        <a14:foregroundMark x1="26891" y1="95259" x2="26891" y2="95259"/>
                        <a14:foregroundMark x1="51261" y1="96983" x2="51261" y2="96983"/>
                        <a14:foregroundMark x1="91597" y1="90086" x2="91597" y2="90086"/>
                        <a14:foregroundMark x1="10924" y1="88793" x2="10924" y2="88793"/>
                        <a14:foregroundMark x1="9244" y1="72414" x2="9244" y2="72414"/>
                        <a14:foregroundMark x1="10924" y1="50431" x2="10924" y2="50431"/>
                        <a14:foregroundMark x1="15126" y1="44397" x2="15126" y2="44397"/>
                        <a14:foregroundMark x1="11765" y1="42241" x2="11765" y2="42241"/>
                        <a14:foregroundMark x1="6723" y1="46552" x2="6723" y2="46552"/>
                        <a14:foregroundMark x1="4202" y1="45690" x2="4202" y2="45690"/>
                        <a14:foregroundMark x1="43697" y1="36638" x2="43697" y2="36638"/>
                        <a14:foregroundMark x1="66387" y1="35776" x2="66387" y2="35776"/>
                        <a14:foregroundMark x1="41176" y1="35345" x2="41176" y2="35345"/>
                        <a14:foregroundMark x1="61345" y1="34914" x2="61345" y2="34914"/>
                        <a14:foregroundMark x1="54622" y1="26724" x2="54622" y2="26724"/>
                        <a14:foregroundMark x1="37815" y1="20259" x2="37815" y2="20259"/>
                        <a14:foregroundMark x1="31933" y1="18103" x2="31933" y2="18103"/>
                        <a14:foregroundMark x1="76471" y1="23707" x2="76471" y2="23707"/>
                        <a14:foregroundMark x1="74790" y1="24138" x2="74790" y2="24138"/>
                        <a14:foregroundMark x1="73950" y1="25000" x2="73950" y2="25000"/>
                        <a14:foregroundMark x1="63025" y1="26293" x2="63025" y2="26293"/>
                        <a14:foregroundMark x1="63866" y1="25000" x2="63866" y2="25000"/>
                        <a14:foregroundMark x1="66387" y1="23707" x2="66387" y2="23707"/>
                        <a14:foregroundMark x1="73109" y1="22414" x2="73109" y2="22414"/>
                        <a14:foregroundMark x1="88235" y1="15086" x2="88235" y2="15086"/>
                        <a14:foregroundMark x1="85714" y1="17672" x2="85714" y2="17672"/>
                        <a14:foregroundMark x1="82353" y1="20690" x2="82353" y2="20690"/>
                        <a14:foregroundMark x1="91597" y1="18534" x2="91597" y2="18534"/>
                        <a14:foregroundMark x1="93277" y1="16379" x2="93277" y2="16379"/>
                        <a14:foregroundMark x1="91597" y1="14224" x2="91597" y2="14224"/>
                        <a14:foregroundMark x1="64706" y1="12931" x2="64706" y2="12931"/>
                        <a14:foregroundMark x1="61345" y1="6034" x2="61345" y2="6034"/>
                        <a14:foregroundMark x1="55462" y1="5603" x2="55462" y2="5603"/>
                        <a14:foregroundMark x1="20168" y1="31897" x2="20168" y2="31897"/>
                        <a14:foregroundMark x1="18487" y1="28879" x2="18487" y2="28879"/>
                        <a14:foregroundMark x1="45378" y1="15948" x2="45378" y2="15948"/>
                        <a14:foregroundMark x1="85714" y1="43534" x2="85714" y2="43534"/>
                        <a14:foregroundMark x1="79832" y1="35345" x2="79832" y2="35345"/>
                        <a14:backgroundMark x1="89076" y1="35776" x2="89076" y2="35776"/>
                        <a14:backgroundMark x1="1681" y1="65086" x2="1681" y2="65086"/>
                        <a14:backgroundMark x1="840" y1="93966" x2="840" y2="93966"/>
                        <a14:backgroundMark x1="89076" y1="39224" x2="89076" y2="39224"/>
                        <a14:backgroundMark x1="98319" y1="21121" x2="98319" y2="21121"/>
                        <a14:backgroundMark x1="89916" y1="25000" x2="89916" y2="25000"/>
                        <a14:backgroundMark x1="24370" y1="29741" x2="24370" y2="29741"/>
                        <a14:backgroundMark x1="80672" y1="28879" x2="80672" y2="28879"/>
                        <a14:backgroundMark x1="93277" y1="72845" x2="93277" y2="72845"/>
                        <a14:backgroundMark x1="93277" y1="74569" x2="93277" y2="74569"/>
                        <a14:backgroundMark x1="94118" y1="78448" x2="94118" y2="78448"/>
                        <a14:backgroundMark x1="94118" y1="81466" x2="94118" y2="81466"/>
                        <a14:backgroundMark x1="94958" y1="84052" x2="94958" y2="84052"/>
                        <a14:backgroundMark x1="94958" y1="87931" x2="94958" y2="87931"/>
                        <a14:backgroundMark x1="95798" y1="90517" x2="95798" y2="90517"/>
                        <a14:backgroundMark x1="95798" y1="92672" x2="95798" y2="92672"/>
                        <a14:backgroundMark x1="90756" y1="55172" x2="90756" y2="55172"/>
                        <a14:backgroundMark x1="89916" y1="51293" x2="89916" y2="512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3981" y="4502392"/>
            <a:ext cx="729637" cy="142248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BAD0C742-CB96-4E11-8D8B-5D1E05BC2D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82" b="98673" l="6250" r="93750">
                        <a14:foregroundMark x1="72321" y1="18363" x2="72321" y2="18363"/>
                        <a14:foregroundMark x1="75446" y1="21460" x2="75446" y2="21460"/>
                        <a14:foregroundMark x1="74107" y1="23894" x2="74107" y2="23894"/>
                        <a14:foregroundMark x1="73661" y1="24779" x2="73661" y2="24779"/>
                        <a14:foregroundMark x1="74107" y1="26549" x2="74107" y2="26549"/>
                        <a14:foregroundMark x1="71429" y1="28761" x2="71429" y2="28761"/>
                        <a14:foregroundMark x1="71429" y1="28761" x2="71429" y2="28761"/>
                        <a14:foregroundMark x1="74107" y1="19912" x2="74107" y2="19912"/>
                        <a14:foregroundMark x1="72321" y1="12611" x2="72321" y2="12611"/>
                        <a14:foregroundMark x1="70536" y1="13717" x2="70536" y2="13717"/>
                        <a14:foregroundMark x1="70536" y1="14159" x2="70536" y2="14159"/>
                        <a14:foregroundMark x1="70536" y1="14381" x2="70536" y2="14381"/>
                        <a14:foregroundMark x1="77232" y1="6416" x2="77232" y2="6416"/>
                        <a14:foregroundMark x1="75000" y1="4204" x2="75000" y2="4204"/>
                        <a14:foregroundMark x1="6696" y1="35619" x2="6696" y2="35619"/>
                        <a14:foregroundMark x1="8482" y1="38053" x2="8482" y2="38053"/>
                        <a14:foregroundMark x1="8482" y1="38938" x2="8482" y2="38938"/>
                        <a14:foregroundMark x1="8482" y1="39381" x2="8482" y2="39381"/>
                        <a14:foregroundMark x1="10268" y1="39159" x2="10268" y2="39159"/>
                        <a14:foregroundMark x1="22768" y1="39381" x2="22768" y2="39381"/>
                        <a14:foregroundMark x1="22768" y1="40265" x2="22768" y2="40265"/>
                        <a14:foregroundMark x1="41071" y1="33850" x2="41071" y2="33850"/>
                        <a14:foregroundMark x1="80357" y1="90487" x2="80357" y2="90487"/>
                        <a14:foregroundMark x1="79018" y1="92257" x2="79018" y2="92257"/>
                        <a14:foregroundMark x1="76339" y1="96239" x2="76339" y2="96239"/>
                        <a14:foregroundMark x1="75893" y1="98673" x2="75893" y2="98673"/>
                        <a14:foregroundMark x1="91518" y1="34292" x2="91518" y2="34292"/>
                        <a14:foregroundMark x1="93750" y1="36062" x2="93750" y2="36062"/>
                        <a14:foregroundMark x1="93750" y1="36062" x2="93750" y2="36062"/>
                        <a14:foregroundMark x1="92857" y1="35619" x2="92857" y2="35619"/>
                        <a14:foregroundMark x1="37946" y1="30531" x2="37946" y2="30531"/>
                        <a14:foregroundMark x1="7143" y1="33407" x2="7143" y2="33407"/>
                        <a14:foregroundMark x1="83482" y1="72566" x2="83482" y2="72566"/>
                        <a14:foregroundMark x1="83929" y1="70796" x2="83929" y2="70796"/>
                        <a14:foregroundMark x1="83929" y1="71460" x2="83929" y2="71460"/>
                        <a14:foregroundMark x1="63839" y1="77876" x2="63839" y2="77876"/>
                        <a14:foregroundMark x1="85714" y1="78761" x2="85714" y2="78761"/>
                        <a14:foregroundMark x1="62054" y1="78319" x2="62054" y2="78319"/>
                        <a14:foregroundMark x1="62054" y1="79425" x2="62054" y2="79425"/>
                        <a14:foregroundMark x1="65179" y1="77212" x2="65179" y2="77212"/>
                        <a14:foregroundMark x1="66071" y1="4646" x2="66071" y2="4646"/>
                        <a14:foregroundMark x1="66518" y1="4425" x2="66518" y2="4425"/>
                        <a14:foregroundMark x1="66518" y1="3982" x2="66518" y2="3982"/>
                        <a14:foregroundMark x1="26339" y1="19248" x2="26339" y2="19248"/>
                        <a14:foregroundMark x1="36161" y1="27876" x2="36161" y2="27876"/>
                        <a14:foregroundMark x1="36161" y1="29204" x2="36161" y2="29204"/>
                        <a14:foregroundMark x1="36161" y1="28540" x2="36161" y2="28540"/>
                        <a14:backgroundMark x1="51786" y1="41150" x2="51786" y2="41150"/>
                        <a14:backgroundMark x1="53125" y1="98894" x2="53125" y2="98894"/>
                        <a14:backgroundMark x1="46429" y1="99558" x2="46429" y2="99558"/>
                        <a14:backgroundMark x1="63393" y1="98451" x2="63393" y2="98451"/>
                        <a14:backgroundMark x1="65625" y1="1549" x2="65625" y2="1549"/>
                        <a14:backgroundMark x1="65179" y1="2212" x2="65179" y2="2212"/>
                        <a14:backgroundMark x1="65179" y1="2434" x2="65179" y2="2434"/>
                        <a14:backgroundMark x1="65625" y1="2876" x2="65625" y2="2876"/>
                        <a14:backgroundMark x1="65625" y1="2876" x2="65625" y2="2876"/>
                        <a14:backgroundMark x1="66071" y1="3761" x2="66071" y2="3761"/>
                        <a14:backgroundMark x1="66518" y1="3761" x2="66518" y2="3761"/>
                        <a14:backgroundMark x1="66964" y1="3982" x2="66964" y2="3982"/>
                        <a14:backgroundMark x1="65179" y1="98451" x2="65179" y2="98451"/>
                        <a14:backgroundMark x1="64732" y1="99336" x2="64732" y2="99336"/>
                        <a14:backgroundMark x1="33929" y1="29646" x2="33929" y2="29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544" y="4612383"/>
            <a:ext cx="543424" cy="1107026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E430491-9618-4B19-A781-E38E5E839DAD}"/>
              </a:ext>
            </a:extLst>
          </p:cNvPr>
          <p:cNvSpPr/>
          <p:nvPr/>
        </p:nvSpPr>
        <p:spPr bwMode="auto">
          <a:xfrm>
            <a:off x="4640021" y="2852932"/>
            <a:ext cx="3315691" cy="13569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ＭＳ Ｐゴシック" pitchFamily="50" charset="-128"/>
              <a:cs typeface="Segoe UI" panose="020B0502040204020203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09E079C-2AD4-4CF2-911E-1F75C8CF5ED6}"/>
              </a:ext>
            </a:extLst>
          </p:cNvPr>
          <p:cNvSpPr txBox="1"/>
          <p:nvPr/>
        </p:nvSpPr>
        <p:spPr>
          <a:xfrm>
            <a:off x="4640021" y="2989193"/>
            <a:ext cx="1531122" cy="338554"/>
          </a:xfrm>
          <a:prstGeom prst="rect">
            <a:avLst/>
          </a:prstGeom>
          <a:solidFill>
            <a:srgbClr val="FFFF00"/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</a:t>
            </a:r>
            <a:r>
              <a:rPr kumimoji="1" lang="en-US" altLang="ja-JP" sz="1600" b="1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-band</a:t>
            </a:r>
            <a:endParaRPr kumimoji="1" lang="ja-JP" altLang="en-US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6EDFB72-04E7-4C07-9675-CAADF033467E}"/>
              </a:ext>
            </a:extLst>
          </p:cNvPr>
          <p:cNvSpPr/>
          <p:nvPr/>
        </p:nvSpPr>
        <p:spPr bwMode="auto">
          <a:xfrm>
            <a:off x="4640022" y="1320692"/>
            <a:ext cx="2251678" cy="14911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ＭＳ Ｐゴシック" pitchFamily="50" charset="-128"/>
              <a:cs typeface="Segoe UI" panose="020B0502040204020203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C3A4855-2887-49DF-8191-ACAC19665FB3}"/>
              </a:ext>
            </a:extLst>
          </p:cNvPr>
          <p:cNvSpPr txBox="1"/>
          <p:nvPr/>
        </p:nvSpPr>
        <p:spPr>
          <a:xfrm>
            <a:off x="4657327" y="1334453"/>
            <a:ext cx="1316317" cy="338554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UHF</a:t>
            </a:r>
            <a:endParaRPr kumimoji="1" lang="ja-JP" altLang="en-US" sz="16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E98B8E24-B243-4D14-82E1-94BF65107E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85" y="1327738"/>
            <a:ext cx="625895" cy="1510244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FFE0F07-BC8C-4384-86BE-183483A9E0C7}"/>
              </a:ext>
            </a:extLst>
          </p:cNvPr>
          <p:cNvSpPr/>
          <p:nvPr/>
        </p:nvSpPr>
        <p:spPr bwMode="auto">
          <a:xfrm>
            <a:off x="5252861" y="4487441"/>
            <a:ext cx="3101683" cy="1356910"/>
          </a:xfrm>
          <a:prstGeom prst="rect">
            <a:avLst/>
          </a:prstGeom>
          <a:solidFill>
            <a:srgbClr val="FFE69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ＭＳ Ｐゴシック" pitchFamily="50" charset="-128"/>
              <a:cs typeface="Segoe UI" panose="020B0502040204020203" pitchFamily="34" charset="0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73DABE3E-5EAA-417C-8698-31CCA2E885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2710" y="1246474"/>
            <a:ext cx="850882" cy="16396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858A05-2500-4C45-ADE5-169E98A4C2CD}"/>
              </a:ext>
            </a:extLst>
          </p:cNvPr>
          <p:cNvSpPr txBox="1"/>
          <p:nvPr/>
        </p:nvSpPr>
        <p:spPr>
          <a:xfrm>
            <a:off x="4572000" y="1699695"/>
            <a:ext cx="3170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E3732:509MHz/1.2MW/CW</a:t>
            </a:r>
          </a:p>
          <a:p>
            <a:r>
              <a:rPr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E3740A:324MHz/3MW/LP</a:t>
            </a:r>
          </a:p>
          <a:p>
            <a:r>
              <a:rPr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E3774:500MHz/180kW/CW</a:t>
            </a:r>
            <a:endParaRPr lang="ja-JP" altLang="en-US" sz="12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ja-JP" altLang="en-US" sz="12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947702C-FF9B-4702-9C18-0149AAF828C5}"/>
              </a:ext>
            </a:extLst>
          </p:cNvPr>
          <p:cNvSpPr txBox="1"/>
          <p:nvPr/>
        </p:nvSpPr>
        <p:spPr>
          <a:xfrm>
            <a:off x="211419" y="4885412"/>
            <a:ext cx="3170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E3712:2856MHz/100-80MW</a:t>
            </a:r>
            <a:r>
              <a:rPr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/</a:t>
            </a:r>
            <a:r>
              <a:rPr kumimoji="1"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SP</a:t>
            </a:r>
          </a:p>
          <a:p>
            <a:r>
              <a:rPr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E37306:2856MHz/50MW/SP</a:t>
            </a:r>
          </a:p>
          <a:p>
            <a:r>
              <a:rPr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E3730A:2856MHz/50MW/SP</a:t>
            </a:r>
          </a:p>
          <a:p>
            <a:r>
              <a:rPr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E37302A:2998MHz/45MW/SP</a:t>
            </a:r>
          </a:p>
          <a:p>
            <a:endParaRPr lang="ja-JP" altLang="en-US" sz="12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ja-JP" altLang="en-US" sz="12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EF52B94-244A-4513-8D28-6585B2CB7D39}"/>
              </a:ext>
            </a:extLst>
          </p:cNvPr>
          <p:cNvSpPr txBox="1"/>
          <p:nvPr/>
        </p:nvSpPr>
        <p:spPr>
          <a:xfrm>
            <a:off x="297875" y="3359229"/>
            <a:ext cx="22962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E37202:5712MHz/50MW</a:t>
            </a:r>
            <a:r>
              <a:rPr lang="en-US" altLang="ja-JP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/</a:t>
            </a:r>
            <a:r>
              <a:rPr kumimoji="1" lang="en-US" altLang="ja-JP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SP</a:t>
            </a:r>
          </a:p>
          <a:p>
            <a:r>
              <a:rPr kumimoji="1" lang="en-US" altLang="ja-JP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E37212:5712MHz</a:t>
            </a:r>
            <a:r>
              <a:rPr lang="en-US" altLang="ja-JP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/</a:t>
            </a:r>
            <a:r>
              <a:rPr kumimoji="1" lang="en-US" altLang="ja-JP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50MW/SP</a:t>
            </a:r>
          </a:p>
          <a:p>
            <a:r>
              <a:rPr lang="en-US" altLang="ja-JP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E37216,A:5712MHz/55MW/SP</a:t>
            </a:r>
            <a:endParaRPr kumimoji="1" lang="ja-JP" altLang="en-US" sz="11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0D419A70-8154-4E82-AC08-B2EEEF5626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65089" y="2105094"/>
            <a:ext cx="1578911" cy="771096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412A68A-590B-43CE-82E4-E29541DB4AD0}"/>
              </a:ext>
            </a:extLst>
          </p:cNvPr>
          <p:cNvSpPr txBox="1"/>
          <p:nvPr/>
        </p:nvSpPr>
        <p:spPr>
          <a:xfrm>
            <a:off x="299294" y="1753639"/>
            <a:ext cx="3170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E3736H:1300MHz</a:t>
            </a:r>
            <a:r>
              <a:rPr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/</a:t>
            </a:r>
            <a:r>
              <a:rPr kumimoji="1"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10MW</a:t>
            </a:r>
            <a:r>
              <a:rPr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/</a:t>
            </a:r>
            <a:r>
              <a:rPr kumimoji="1"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LP</a:t>
            </a:r>
            <a:r>
              <a:rPr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/</a:t>
            </a:r>
            <a:r>
              <a:rPr kumimoji="1"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MBK</a:t>
            </a:r>
          </a:p>
          <a:p>
            <a:r>
              <a:rPr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E3766A:972MHz/3MW/LP</a:t>
            </a:r>
          </a:p>
          <a:p>
            <a:r>
              <a:rPr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E37503:999.5MHz/20MW/LP/MBK</a:t>
            </a:r>
          </a:p>
          <a:p>
            <a:r>
              <a:rPr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E37504:704MW/1.5MW/CW</a:t>
            </a:r>
            <a:endParaRPr lang="ja-JP" altLang="en-US" sz="12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ja-JP" altLang="en-US" sz="12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3" name="Picture 1996" descr="E3736H">
            <a:extLst>
              <a:ext uri="{FF2B5EF4-FFF2-40B4-BE49-F238E27FC236}">
                <a16:creationId xmlns:a16="http://schemas.microsoft.com/office/drawing/2014/main" id="{E8D20B3F-2D94-4325-9F60-2ABF21E99E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1058" b="88462" l="5682" r="94318">
                        <a14:foregroundMark x1="86364" y1="33654" x2="86364" y2="33654"/>
                        <a14:foregroundMark x1="76420" y1="69231" x2="76420" y2="69231"/>
                        <a14:foregroundMark x1="75000" y1="69231" x2="75000" y2="69231"/>
                        <a14:foregroundMark x1="69886" y1="73077" x2="69886" y2="73077"/>
                        <a14:foregroundMark x1="86364" y1="66827" x2="86364" y2="66827"/>
                        <a14:foregroundMark x1="83239" y1="62019" x2="83239" y2="62019"/>
                        <a14:foregroundMark x1="90057" y1="68750" x2="90057" y2="68750"/>
                        <a14:foregroundMark x1="88352" y1="34135" x2="88352" y2="34135"/>
                        <a14:foregroundMark x1="88352" y1="40385" x2="88352" y2="40385"/>
                        <a14:foregroundMark x1="87784" y1="22596" x2="87784" y2="22596"/>
                        <a14:foregroundMark x1="88920" y1="21635" x2="88920" y2="21635"/>
                        <a14:foregroundMark x1="90341" y1="26923" x2="90341" y2="26923"/>
                        <a14:foregroundMark x1="93182" y1="32212" x2="93182" y2="32212"/>
                        <a14:foregroundMark x1="93182" y1="65865" x2="93182" y2="65865"/>
                        <a14:foregroundMark x1="25852" y1="88462" x2="25852" y2="88462"/>
                        <a14:foregroundMark x1="12784" y1="81250" x2="12784" y2="81250"/>
                        <a14:foregroundMark x1="17045" y1="72596" x2="17045" y2="72596"/>
                        <a14:foregroundMark x1="16761" y1="73558" x2="16761" y2="73558"/>
                        <a14:foregroundMark x1="14205" y1="71154" x2="14205" y2="71154"/>
                        <a14:foregroundMark x1="12216" y1="69231" x2="12216" y2="69231"/>
                        <a14:foregroundMark x1="5682" y1="65865" x2="5682" y2="65865"/>
                        <a14:foregroundMark x1="94318" y1="30769" x2="94318" y2="30769"/>
                        <a14:foregroundMark x1="94318" y1="68269" x2="94318" y2="68269"/>
                        <a14:foregroundMark x1="93750" y1="28365" x2="93750" y2="28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5" t="2907" r="541" b="2907"/>
          <a:stretch/>
        </p:blipFill>
        <p:spPr bwMode="auto">
          <a:xfrm>
            <a:off x="3355450" y="2105093"/>
            <a:ext cx="1377256" cy="79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494B08A-3B0D-4C2F-B8D0-522EB1411752}"/>
              </a:ext>
            </a:extLst>
          </p:cNvPr>
          <p:cNvSpPr txBox="1"/>
          <p:nvPr/>
        </p:nvSpPr>
        <p:spPr>
          <a:xfrm>
            <a:off x="4572000" y="3303881"/>
            <a:ext cx="3170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E37123:</a:t>
            </a:r>
            <a:r>
              <a:rPr kumimoji="1"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11994.2MHz/6MW/SP</a:t>
            </a:r>
          </a:p>
          <a:p>
            <a:r>
              <a:rPr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E37115:11424MHz/6MW/SP</a:t>
            </a:r>
          </a:p>
          <a:p>
            <a:r>
              <a:rPr kumimoji="1"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E37116:11424MHz</a:t>
            </a:r>
            <a:r>
              <a:rPr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/</a:t>
            </a:r>
            <a:r>
              <a:rPr kumimoji="1"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20MW</a:t>
            </a:r>
            <a:r>
              <a:rPr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/</a:t>
            </a:r>
            <a:r>
              <a:rPr kumimoji="1"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SP</a:t>
            </a:r>
            <a:endParaRPr kumimoji="1" lang="ja-JP" altLang="en-US" sz="12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C9BC3E7-526B-45CA-9FD0-C369DEEF508A}"/>
              </a:ext>
            </a:extLst>
          </p:cNvPr>
          <p:cNvSpPr txBox="1"/>
          <p:nvPr/>
        </p:nvSpPr>
        <p:spPr>
          <a:xfrm>
            <a:off x="5252861" y="4778127"/>
            <a:ext cx="3170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E3772A:7.5MW/2856MHz/SP</a:t>
            </a:r>
          </a:p>
          <a:p>
            <a:r>
              <a:rPr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E3779:7.5MW/2998.5MHz/SP</a:t>
            </a:r>
          </a:p>
          <a:p>
            <a:r>
              <a:rPr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E37325:10MW/2998.5MHz/SP</a:t>
            </a:r>
          </a:p>
          <a:p>
            <a:r>
              <a:rPr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E37323:10MW/2856MHz/SP</a:t>
            </a:r>
          </a:p>
          <a:p>
            <a:endParaRPr kumimoji="1" lang="ja-JP" altLang="en-US" sz="12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D001BAF8-6F24-4E6E-A215-634D3935153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99587" y="3056355"/>
            <a:ext cx="895870" cy="1356910"/>
          </a:xfrm>
          <a:prstGeom prst="rect">
            <a:avLst/>
          </a:prstGeom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0EB3942B-0AB0-4E66-AFEE-76399B9BF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 l="15107" r="25094"/>
          <a:stretch>
            <a:fillRect/>
          </a:stretch>
        </p:blipFill>
        <p:spPr bwMode="auto">
          <a:xfrm>
            <a:off x="3697789" y="4361180"/>
            <a:ext cx="748216" cy="1751704"/>
          </a:xfrm>
          <a:prstGeom prst="rect">
            <a:avLst/>
          </a:prstGeom>
          <a:noFill/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BD3BE11-CCF4-4F31-92A1-A17E5B071A18}"/>
              </a:ext>
            </a:extLst>
          </p:cNvPr>
          <p:cNvSpPr txBox="1"/>
          <p:nvPr/>
        </p:nvSpPr>
        <p:spPr>
          <a:xfrm>
            <a:off x="1970859" y="4555998"/>
            <a:ext cx="1112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＞</a:t>
            </a:r>
            <a:r>
              <a:rPr kumimoji="1"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~20MW</a:t>
            </a:r>
            <a:endParaRPr kumimoji="1" lang="ja-JP" altLang="en-US" sz="1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A3798F6A-6D27-4155-9526-B337817FAA72}"/>
              </a:ext>
            </a:extLst>
          </p:cNvPr>
          <p:cNvSpPr txBox="1"/>
          <p:nvPr/>
        </p:nvSpPr>
        <p:spPr>
          <a:xfrm>
            <a:off x="5315485" y="4496162"/>
            <a:ext cx="1112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&lt;~20MW</a:t>
            </a:r>
            <a:endParaRPr kumimoji="1" lang="ja-JP" altLang="en-US" sz="1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27844D1-83FE-4552-9DB6-D4EDE1B29EF0}"/>
              </a:ext>
            </a:extLst>
          </p:cNvPr>
          <p:cNvSpPr txBox="1"/>
          <p:nvPr/>
        </p:nvSpPr>
        <p:spPr>
          <a:xfrm>
            <a:off x="3609553" y="723188"/>
            <a:ext cx="5637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SP: Short pulse , LP: Long Pulse, CW: Continuous waves</a:t>
            </a:r>
            <a:endParaRPr kumimoji="1" lang="ja-JP" altLang="en-US" sz="14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4743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CE3CFFF-FF4A-4CD1-BF57-02F29666060B}"/>
              </a:ext>
            </a:extLst>
          </p:cNvPr>
          <p:cNvSpPr/>
          <p:nvPr/>
        </p:nvSpPr>
        <p:spPr bwMode="auto">
          <a:xfrm>
            <a:off x="3534706" y="4144372"/>
            <a:ext cx="5609293" cy="2212993"/>
          </a:xfrm>
          <a:prstGeom prst="roundRect">
            <a:avLst/>
          </a:prstGeom>
          <a:solidFill>
            <a:srgbClr val="FFFF00">
              <a:alpha val="4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9C761075-3EEF-4080-94E9-E2577F4B6CD6}"/>
              </a:ext>
            </a:extLst>
          </p:cNvPr>
          <p:cNvSpPr/>
          <p:nvPr/>
        </p:nvSpPr>
        <p:spPr bwMode="auto">
          <a:xfrm>
            <a:off x="0" y="4188402"/>
            <a:ext cx="3266301" cy="2212994"/>
          </a:xfrm>
          <a:prstGeom prst="roundRect">
            <a:avLst/>
          </a:prstGeom>
          <a:solidFill>
            <a:srgbClr val="00B0F0">
              <a:alpha val="4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8AD779B2-A11A-4C59-A131-79898E300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6616" r="29086"/>
          <a:stretch>
            <a:fillRect/>
          </a:stretch>
        </p:blipFill>
        <p:spPr bwMode="auto">
          <a:xfrm>
            <a:off x="8269768" y="1139776"/>
            <a:ext cx="679680" cy="20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6F65EF7A-CB41-4534-AD8A-F3549C976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15107" r="25094"/>
          <a:stretch>
            <a:fillRect/>
          </a:stretch>
        </p:blipFill>
        <p:spPr bwMode="auto">
          <a:xfrm>
            <a:off x="7128537" y="968321"/>
            <a:ext cx="991668" cy="2321668"/>
          </a:xfrm>
          <a:prstGeom prst="rect">
            <a:avLst/>
          </a:prstGeom>
          <a:noFill/>
        </p:spPr>
      </p:pic>
      <p:sp>
        <p:nvSpPr>
          <p:cNvPr id="17410" name="タイトル 3"/>
          <p:cNvSpPr>
            <a:spLocks noGrp="1"/>
          </p:cNvSpPr>
          <p:nvPr>
            <p:ph type="title"/>
          </p:nvPr>
        </p:nvSpPr>
        <p:spPr bwMode="gray">
          <a:xfrm>
            <a:off x="117498" y="13514"/>
            <a:ext cx="8896562" cy="703028"/>
          </a:xfrm>
        </p:spPr>
        <p:txBody>
          <a:bodyPr/>
          <a:lstStyle/>
          <a:p>
            <a:br>
              <a:rPr lang="en-US" altLang="ja-JP" sz="2400" dirty="0">
                <a:latin typeface="+mn-ea"/>
              </a:rPr>
            </a:br>
            <a:r>
              <a:rPr lang="en-US" altLang="ja-JP" sz="1600" dirty="0">
                <a:latin typeface="+mn-ea"/>
              </a:rPr>
              <a:t>3.Review of L-band MBK</a:t>
            </a:r>
            <a:br>
              <a:rPr lang="en-US" altLang="ja-JP" sz="2000" dirty="0">
                <a:latin typeface="+mn-ea"/>
              </a:rPr>
            </a:br>
            <a:r>
              <a:rPr lang="en-US" altLang="ja-JP" sz="2400" dirty="0">
                <a:latin typeface="+mn-ea"/>
              </a:rPr>
              <a:t>3-1.Advantage of MBK</a:t>
            </a:r>
            <a:endParaRPr lang="en-US" altLang="ja-JP" sz="2000" dirty="0">
              <a:latin typeface="+mn-ea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F3A55F9B-9737-4845-A16A-16D2696D83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395" y="787263"/>
            <a:ext cx="1143000" cy="2758440"/>
          </a:xfrm>
          <a:prstGeom prst="rect">
            <a:avLst/>
          </a:prstGeom>
        </p:spPr>
      </p:pic>
      <p:graphicFrame>
        <p:nvGraphicFramePr>
          <p:cNvPr id="21" name="Object 3">
            <a:extLst>
              <a:ext uri="{FF2B5EF4-FFF2-40B4-BE49-F238E27FC236}">
                <a16:creationId xmlns:a16="http://schemas.microsoft.com/office/drawing/2014/main" id="{61EBE89A-8CF8-4C7F-955F-4D3BF9552C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439265"/>
              </p:ext>
            </p:extLst>
          </p:nvPr>
        </p:nvGraphicFramePr>
        <p:xfrm>
          <a:off x="1327453" y="741844"/>
          <a:ext cx="1250183" cy="2784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0" name="Photo Editor Photo" r:id="rId7" imgW="2523810" imgH="5619048" progId="">
                  <p:embed/>
                </p:oleObj>
              </mc:Choice>
              <mc:Fallback>
                <p:oleObj name="Photo Editor Photo" r:id="rId7" imgW="2523810" imgH="5619048" progId="">
                  <p:embed/>
                  <p:pic>
                    <p:nvPicPr>
                      <p:cNvPr id="21" name="Object 3">
                        <a:extLst>
                          <a:ext uri="{FF2B5EF4-FFF2-40B4-BE49-F238E27FC236}">
                            <a16:creationId xmlns:a16="http://schemas.microsoft.com/office/drawing/2014/main" id="{61EBE89A-8CF8-4C7F-955F-4D3BF9552C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453" y="741844"/>
                        <a:ext cx="1250183" cy="27844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86269EF-1C0E-4A7A-A581-E4EB77184673}"/>
              </a:ext>
            </a:extLst>
          </p:cNvPr>
          <p:cNvSpPr txBox="1"/>
          <p:nvPr/>
        </p:nvSpPr>
        <p:spPr>
          <a:xfrm>
            <a:off x="1676770" y="3536481"/>
            <a:ext cx="680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E3736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D2B3F8C-4929-46AB-ACB1-8F3A45318CD1}"/>
              </a:ext>
            </a:extLst>
          </p:cNvPr>
          <p:cNvSpPr txBox="1"/>
          <p:nvPr/>
        </p:nvSpPr>
        <p:spPr>
          <a:xfrm>
            <a:off x="319052" y="3529624"/>
            <a:ext cx="727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E37503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0F3FB2F-01CF-451D-BE14-065C4210BD8D}"/>
              </a:ext>
            </a:extLst>
          </p:cNvPr>
          <p:cNvSpPr txBox="1"/>
          <p:nvPr/>
        </p:nvSpPr>
        <p:spPr>
          <a:xfrm>
            <a:off x="133249" y="3842520"/>
            <a:ext cx="2264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Multi-beam Klystrons (MBK)</a:t>
            </a:r>
            <a:endParaRPr kumimoji="1" lang="ja-JP" altLang="en-US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45CCD81-ABD8-448E-A3B3-023CF91FB1D4}"/>
              </a:ext>
            </a:extLst>
          </p:cNvPr>
          <p:cNvCxnSpPr>
            <a:cxnSpLocks/>
          </p:cNvCxnSpPr>
          <p:nvPr/>
        </p:nvCxnSpPr>
        <p:spPr bwMode="auto">
          <a:xfrm>
            <a:off x="291887" y="3796164"/>
            <a:ext cx="2264199" cy="0"/>
          </a:xfrm>
          <a:prstGeom prst="line">
            <a:avLst/>
          </a:prstGeom>
          <a:solidFill>
            <a:srgbClr val="99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2B2B9E6-7338-4A1A-98A1-77261D3A38A7}"/>
              </a:ext>
            </a:extLst>
          </p:cNvPr>
          <p:cNvGrpSpPr/>
          <p:nvPr/>
        </p:nvGrpSpPr>
        <p:grpSpPr>
          <a:xfrm>
            <a:off x="2610908" y="825710"/>
            <a:ext cx="4191120" cy="3096866"/>
            <a:chOff x="3147197" y="872476"/>
            <a:chExt cx="4312113" cy="3314277"/>
          </a:xfrm>
        </p:grpSpPr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1F937FD8-2A08-4A4D-A49C-28BC2941C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47197" y="872476"/>
              <a:ext cx="4312113" cy="33142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7B59D0A0-CF53-449C-9B6D-974AC6287A31}"/>
                </a:ext>
              </a:extLst>
            </p:cNvPr>
            <p:cNvSpPr txBox="1"/>
            <p:nvPr/>
          </p:nvSpPr>
          <p:spPr>
            <a:xfrm>
              <a:off x="5305327" y="1421394"/>
              <a:ext cx="1294646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sz="900" b="1" dirty="0">
                  <a:solidFill>
                    <a:schemeClr val="tx2"/>
                  </a:solidFill>
                </a:rPr>
                <a:t>324MHz/3MW/0.62ms</a:t>
              </a:r>
              <a:endParaRPr kumimoji="1" lang="ja-JP" altLang="en-US" sz="9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9" name="矢印: 右 8">
            <a:extLst>
              <a:ext uri="{FF2B5EF4-FFF2-40B4-BE49-F238E27FC236}">
                <a16:creationId xmlns:a16="http://schemas.microsoft.com/office/drawing/2014/main" id="{6FD35725-8E92-4AF9-AE8F-E9D483F8C1DF}"/>
              </a:ext>
            </a:extLst>
          </p:cNvPr>
          <p:cNvSpPr/>
          <p:nvPr/>
        </p:nvSpPr>
        <p:spPr bwMode="auto">
          <a:xfrm>
            <a:off x="2266023" y="1264083"/>
            <a:ext cx="1145463" cy="221900"/>
          </a:xfrm>
          <a:prstGeom prst="rightArrow">
            <a:avLst>
              <a:gd name="adj1" fmla="val 50000"/>
              <a:gd name="adj2" fmla="val 98460"/>
            </a:avLst>
          </a:prstGeom>
          <a:solidFill>
            <a:srgbClr val="FF00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7" name="矢印: 右 36">
            <a:extLst>
              <a:ext uri="{FF2B5EF4-FFF2-40B4-BE49-F238E27FC236}">
                <a16:creationId xmlns:a16="http://schemas.microsoft.com/office/drawing/2014/main" id="{DFCC79CA-64EC-4492-8951-7116B3807083}"/>
              </a:ext>
            </a:extLst>
          </p:cNvPr>
          <p:cNvSpPr/>
          <p:nvPr/>
        </p:nvSpPr>
        <p:spPr bwMode="auto">
          <a:xfrm flipH="1">
            <a:off x="5942691" y="2225719"/>
            <a:ext cx="1368582" cy="138497"/>
          </a:xfrm>
          <a:prstGeom prst="rightArrow">
            <a:avLst>
              <a:gd name="adj1" fmla="val 50000"/>
              <a:gd name="adj2" fmla="val 87603"/>
            </a:avLst>
          </a:prstGeom>
          <a:solidFill>
            <a:srgbClr val="0070C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BFACBEB-DD5F-4C84-9235-0B71D669AEBD}"/>
              </a:ext>
            </a:extLst>
          </p:cNvPr>
          <p:cNvSpPr txBox="1"/>
          <p:nvPr/>
        </p:nvSpPr>
        <p:spPr>
          <a:xfrm>
            <a:off x="8120944" y="3319841"/>
            <a:ext cx="769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E3730A</a:t>
            </a:r>
            <a:endParaRPr kumimoji="1" lang="ja-JP" altLang="en-US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58DF6B7-54F2-429C-A167-9A6A1D41BD0C}"/>
              </a:ext>
            </a:extLst>
          </p:cNvPr>
          <p:cNvSpPr txBox="1"/>
          <p:nvPr/>
        </p:nvSpPr>
        <p:spPr>
          <a:xfrm>
            <a:off x="7381646" y="3319840"/>
            <a:ext cx="654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E3712</a:t>
            </a:r>
            <a:endParaRPr kumimoji="1" lang="ja-JP" altLang="en-US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06BBBDF4-9449-455E-A4F1-B687F091FDD7}"/>
              </a:ext>
            </a:extLst>
          </p:cNvPr>
          <p:cNvSpPr txBox="1"/>
          <p:nvPr/>
        </p:nvSpPr>
        <p:spPr>
          <a:xfrm>
            <a:off x="5025708" y="4553103"/>
            <a:ext cx="9169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p=I/V</a:t>
            </a:r>
            <a:r>
              <a:rPr lang="en-US" altLang="ja-JP" sz="1100" b="1" i="1" baseline="30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3/2</a:t>
            </a:r>
            <a:endParaRPr kumimoji="1" lang="ja-JP" altLang="en-US" sz="1100" b="1" i="1" baseline="30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4CD82454-C6B0-4746-B112-BF748112FDFA}"/>
              </a:ext>
            </a:extLst>
          </p:cNvPr>
          <p:cNvCxnSpPr/>
          <p:nvPr/>
        </p:nvCxnSpPr>
        <p:spPr bwMode="auto">
          <a:xfrm>
            <a:off x="6939253" y="3600491"/>
            <a:ext cx="2264199" cy="0"/>
          </a:xfrm>
          <a:prstGeom prst="line">
            <a:avLst/>
          </a:prstGeom>
          <a:solidFill>
            <a:srgbClr val="99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F4DD72F-EBD0-40A4-8E0C-076C2FAEB550}"/>
              </a:ext>
            </a:extLst>
          </p:cNvPr>
          <p:cNvSpPr txBox="1"/>
          <p:nvPr/>
        </p:nvSpPr>
        <p:spPr>
          <a:xfrm>
            <a:off x="6988844" y="3645577"/>
            <a:ext cx="2264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Single-beam Klystrons</a:t>
            </a:r>
            <a:endParaRPr kumimoji="1" lang="ja-JP" altLang="en-US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24A9226-6383-4DCE-A1D9-8856506008A3}"/>
              </a:ext>
            </a:extLst>
          </p:cNvPr>
          <p:cNvSpPr/>
          <p:nvPr/>
        </p:nvSpPr>
        <p:spPr>
          <a:xfrm>
            <a:off x="2401308" y="3901183"/>
            <a:ext cx="47083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600" dirty="0">
                <a:solidFill>
                  <a:srgbClr val="222222"/>
                </a:solidFill>
                <a:latin typeface="Arial" panose="020B0604020202020204" pitchFamily="34" charset="0"/>
              </a:rPr>
              <a:t>Feng, </a:t>
            </a:r>
            <a:r>
              <a:rPr lang="en-US" altLang="ja-JP" sz="600" dirty="0" err="1">
                <a:solidFill>
                  <a:srgbClr val="222222"/>
                </a:solidFill>
                <a:latin typeface="Arial" panose="020B0604020202020204" pitchFamily="34" charset="0"/>
              </a:rPr>
              <a:t>Jinjun</a:t>
            </a:r>
            <a:r>
              <a:rPr lang="en-US" altLang="ja-JP" sz="600" dirty="0">
                <a:solidFill>
                  <a:srgbClr val="222222"/>
                </a:solidFill>
                <a:latin typeface="Arial" panose="020B0604020202020204" pitchFamily="34" charset="0"/>
              </a:rPr>
              <a:t>, and Richard G. Carter. "A simple model and MAFIA simulation for studying the beam-wave interaction in the output gap of a klystron." </a:t>
            </a:r>
            <a:r>
              <a:rPr lang="en-US" altLang="ja-JP" sz="600" i="1" dirty="0">
                <a:solidFill>
                  <a:srgbClr val="222222"/>
                </a:solidFill>
                <a:latin typeface="Arial" panose="020B0604020202020204" pitchFamily="34" charset="0"/>
              </a:rPr>
              <a:t>ICMMT 4th International Conference on, Proceedings Microwave and Millimeter Wave Technology, 2004.</a:t>
            </a:r>
            <a:r>
              <a:rPr lang="en-US" altLang="ja-JP" sz="600" dirty="0">
                <a:solidFill>
                  <a:srgbClr val="222222"/>
                </a:solidFill>
                <a:latin typeface="Arial" panose="020B0604020202020204" pitchFamily="34" charset="0"/>
              </a:rPr>
              <a:t>. IEEE, 2004.</a:t>
            </a:r>
            <a:endParaRPr lang="ja-JP" altLang="en-US" sz="6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6CEC5B1-DE37-4BC4-A455-7D03CB982D4E}"/>
              </a:ext>
            </a:extLst>
          </p:cNvPr>
          <p:cNvSpPr txBox="1"/>
          <p:nvPr/>
        </p:nvSpPr>
        <p:spPr>
          <a:xfrm>
            <a:off x="6196287" y="4526264"/>
            <a:ext cx="20586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i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P</a:t>
            </a:r>
            <a:r>
              <a:rPr kumimoji="1" lang="en-US" altLang="ja-JP" sz="1100" b="1" i="1" baseline="-25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out</a:t>
            </a:r>
            <a:r>
              <a:rPr kumimoji="1" lang="en-US" altLang="ja-JP" sz="1100" b="1" i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=</a:t>
            </a:r>
            <a:r>
              <a:rPr kumimoji="1" lang="en-US" altLang="ja-JP" sz="1100" b="1" i="1" dirty="0" err="1">
                <a:latin typeface="Meiryo UI" pitchFamily="50" charset="-128"/>
                <a:ea typeface="Meiryo UI" pitchFamily="50" charset="-128"/>
                <a:cs typeface="Meiryo UI" pitchFamily="50" charset="-128"/>
              </a:rPr>
              <a:t>ηIV</a:t>
            </a:r>
            <a:r>
              <a:rPr kumimoji="1" lang="en-US" altLang="ja-JP" sz="1100" b="1" i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=ηpV</a:t>
            </a:r>
            <a:r>
              <a:rPr kumimoji="1" lang="en-US" altLang="ja-JP" sz="1100" b="1" i="1" baseline="30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5/2</a:t>
            </a:r>
            <a:endParaRPr kumimoji="1" lang="ja-JP" altLang="en-US" sz="1100" b="1" i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B41623E-8E27-475D-8EBC-8A0781B85369}"/>
              </a:ext>
            </a:extLst>
          </p:cNvPr>
          <p:cNvSpPr txBox="1"/>
          <p:nvPr/>
        </p:nvSpPr>
        <p:spPr>
          <a:xfrm>
            <a:off x="0" y="4181544"/>
            <a:ext cx="354372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u="sng" dirty="0">
                <a:latin typeface="+mn-ea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  <a:t>Why we need Multi-Beam Klystron</a:t>
            </a:r>
          </a:p>
          <a:p>
            <a:r>
              <a:rPr lang="en-US" altLang="ja-JP" sz="1100" b="1" u="sng" dirty="0">
                <a:latin typeface="+mn-ea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  <a:t>User desire</a:t>
            </a:r>
          </a:p>
          <a:p>
            <a:r>
              <a:rPr lang="ja-JP" altLang="en-US" sz="1100" dirty="0">
                <a:latin typeface="+mn-ea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  <a:t>・</a:t>
            </a:r>
            <a:r>
              <a:rPr lang="en-US" altLang="ja-JP" sz="1100" dirty="0">
                <a:latin typeface="+mn-ea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  <a:t>High peak and average power</a:t>
            </a:r>
          </a:p>
          <a:p>
            <a:r>
              <a:rPr lang="ja-JP" altLang="en-US" sz="1100" dirty="0">
                <a:latin typeface="+mn-ea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  <a:t>・</a:t>
            </a:r>
            <a:r>
              <a:rPr lang="en-US" altLang="ja-JP" sz="1100" dirty="0">
                <a:latin typeface="+mn-ea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  <a:t>Low beam voltage</a:t>
            </a:r>
          </a:p>
          <a:p>
            <a:r>
              <a:rPr lang="ja-JP" altLang="en-US" sz="1100" dirty="0">
                <a:latin typeface="+mn-ea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  <a:t>・</a:t>
            </a:r>
            <a:r>
              <a:rPr lang="en-US" altLang="ja-JP" sz="1100" dirty="0">
                <a:latin typeface="+mn-ea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  <a:t>High efficiency</a:t>
            </a:r>
          </a:p>
          <a:p>
            <a:r>
              <a:rPr lang="ja-JP" altLang="en-US" sz="1100" dirty="0">
                <a:latin typeface="+mn-ea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  <a:t>・</a:t>
            </a:r>
            <a:r>
              <a:rPr lang="en-US" altLang="ja-JP" sz="1100" dirty="0">
                <a:latin typeface="+mn-ea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  <a:t>Good reliability</a:t>
            </a:r>
          </a:p>
          <a:p>
            <a:r>
              <a:rPr lang="ja-JP" altLang="en-US" sz="1100" dirty="0">
                <a:latin typeface="+mn-ea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  <a:t>・</a:t>
            </a:r>
            <a:r>
              <a:rPr lang="en-US" altLang="ja-JP" sz="1100" dirty="0">
                <a:latin typeface="+mn-ea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  <a:t>Compact body    </a:t>
            </a:r>
            <a:r>
              <a:rPr lang="en-US" altLang="ja-JP" sz="1100" dirty="0" err="1">
                <a:latin typeface="+mn-ea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  <a:t>etc</a:t>
            </a:r>
            <a:r>
              <a:rPr lang="ja-JP" altLang="en-US" sz="1100" dirty="0">
                <a:latin typeface="+mn-ea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  <a:t>・・・</a:t>
            </a:r>
            <a:endParaRPr lang="en-US" altLang="ja-JP" sz="1100" dirty="0">
              <a:latin typeface="+mn-ea"/>
              <a:ea typeface="+mn-ea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r>
              <a:rPr lang="ja-JP" altLang="en-US" sz="1100" b="1" dirty="0">
                <a:latin typeface="+mn-ea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  <a:t>→</a:t>
            </a:r>
            <a:r>
              <a:rPr lang="en-US" altLang="ja-JP" sz="1100" b="1" dirty="0">
                <a:latin typeface="+mn-ea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  <a:t>(Single beam </a:t>
            </a:r>
            <a:r>
              <a:rPr lang="en-US" altLang="ja-JP" sz="1100" b="1" dirty="0" err="1">
                <a:latin typeface="+mn-ea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  <a:t>kly:SBK</a:t>
            </a:r>
            <a:r>
              <a:rPr lang="en-US" altLang="ja-JP" sz="1100" b="1" dirty="0">
                <a:latin typeface="+mn-ea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  <a:t>)In most cases, you will have to find a compromise among the following </a:t>
            </a:r>
          </a:p>
          <a:p>
            <a:r>
              <a:rPr lang="ja-JP" altLang="en-US" sz="1100" dirty="0">
                <a:latin typeface="+mn-ea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  <a:t>・</a:t>
            </a:r>
            <a:r>
              <a:rPr lang="en-US" altLang="ja-JP" sz="1100" dirty="0">
                <a:latin typeface="+mn-ea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  <a:t>Peak power</a:t>
            </a:r>
          </a:p>
          <a:p>
            <a:r>
              <a:rPr lang="ja-JP" altLang="en-US" sz="1100" dirty="0">
                <a:latin typeface="+mn-ea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  <a:t>・</a:t>
            </a:r>
            <a:r>
              <a:rPr lang="en-US" altLang="ja-JP" sz="1100" dirty="0">
                <a:latin typeface="+mn-ea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  <a:t>Beam Voltage</a:t>
            </a:r>
          </a:p>
          <a:p>
            <a:r>
              <a:rPr lang="ja-JP" altLang="en-US" sz="1100" dirty="0">
                <a:latin typeface="+mn-ea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  <a:t>・</a:t>
            </a:r>
            <a:r>
              <a:rPr lang="en-US" altLang="ja-JP" sz="1100" dirty="0">
                <a:latin typeface="+mn-ea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  <a:t>Efficiency </a:t>
            </a: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A149D989-9461-4394-89B3-88A19ACAF3E8}"/>
              </a:ext>
            </a:extLst>
          </p:cNvPr>
          <p:cNvSpPr/>
          <p:nvPr/>
        </p:nvSpPr>
        <p:spPr bwMode="auto">
          <a:xfrm>
            <a:off x="3216095" y="4916509"/>
            <a:ext cx="222142" cy="687715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3EF79F8-B3E4-4570-8BE6-F79477132A7B}"/>
              </a:ext>
            </a:extLst>
          </p:cNvPr>
          <p:cNvSpPr txBox="1"/>
          <p:nvPr/>
        </p:nvSpPr>
        <p:spPr>
          <a:xfrm>
            <a:off x="3469779" y="4289277"/>
            <a:ext cx="6644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The perveance is directed to the operational parameter of klystron.</a:t>
            </a:r>
            <a:endParaRPr kumimoji="1" lang="ja-JP" altLang="en-US" sz="1200" b="1" u="sng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69BA0C-3DBC-4DFB-97B6-3FCEDE48583C}"/>
              </a:ext>
            </a:extLst>
          </p:cNvPr>
          <p:cNvSpPr txBox="1"/>
          <p:nvPr/>
        </p:nvSpPr>
        <p:spPr>
          <a:xfrm>
            <a:off x="3157254" y="2888785"/>
            <a:ext cx="1707354" cy="57708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105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E3736H perveance</a:t>
            </a:r>
          </a:p>
          <a:p>
            <a:r>
              <a:rPr kumimoji="1" lang="en-US" altLang="ja-JP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1beamlet:0.56 </a:t>
            </a:r>
            <a:r>
              <a:rPr kumimoji="1" lang="en-US" altLang="ja-JP" sz="1050" dirty="0" err="1">
                <a:latin typeface="Meiryo UI" pitchFamily="50" charset="-128"/>
                <a:ea typeface="Meiryo UI" pitchFamily="50" charset="-128"/>
                <a:cs typeface="Meiryo UI" pitchFamily="50" charset="-128"/>
              </a:rPr>
              <a:t>μP</a:t>
            </a:r>
            <a:endParaRPr kumimoji="1" lang="en-US" altLang="ja-JP" sz="105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en-US" altLang="ja-JP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Total beamlet:3.36 </a:t>
            </a:r>
            <a:r>
              <a:rPr lang="en-US" altLang="ja-JP" sz="1050" dirty="0" err="1">
                <a:latin typeface="Meiryo UI" pitchFamily="50" charset="-128"/>
                <a:ea typeface="Meiryo UI" pitchFamily="50" charset="-128"/>
                <a:cs typeface="Meiryo UI" pitchFamily="50" charset="-128"/>
              </a:rPr>
              <a:t>μP</a:t>
            </a:r>
            <a:endParaRPr kumimoji="1" lang="ja-JP" altLang="en-US" sz="105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900365B-7E7C-4C13-B568-7FC6D1FD4353}"/>
              </a:ext>
            </a:extLst>
          </p:cNvPr>
          <p:cNvSpPr txBox="1"/>
          <p:nvPr/>
        </p:nvSpPr>
        <p:spPr>
          <a:xfrm>
            <a:off x="3469779" y="4729131"/>
            <a:ext cx="584669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+mn-ea"/>
                <a:ea typeface="+mn-ea"/>
                <a:cs typeface="Meiryo UI" pitchFamily="50" charset="-128"/>
              </a:rPr>
              <a:t>→</a:t>
            </a:r>
            <a:r>
              <a:rPr kumimoji="1" lang="en-US" altLang="ja-JP" sz="1200" i="1" dirty="0">
                <a:latin typeface="+mn-ea"/>
                <a:ea typeface="+mn-ea"/>
                <a:cs typeface="Meiryo UI" pitchFamily="50" charset="-128"/>
              </a:rPr>
              <a:t>P</a:t>
            </a:r>
            <a:r>
              <a:rPr kumimoji="1" lang="en-US" altLang="ja-JP" sz="1200" i="1" baseline="-25000" dirty="0">
                <a:latin typeface="+mn-ea"/>
                <a:ea typeface="+mn-ea"/>
                <a:cs typeface="Meiryo UI" pitchFamily="50" charset="-128"/>
              </a:rPr>
              <a:t>out</a:t>
            </a:r>
            <a:r>
              <a:rPr kumimoji="1" lang="en-US" altLang="ja-JP" sz="1200" baseline="-25000" dirty="0">
                <a:latin typeface="+mn-ea"/>
                <a:ea typeface="+mn-ea"/>
                <a:cs typeface="Meiryo UI" pitchFamily="50" charset="-128"/>
              </a:rPr>
              <a:t> </a:t>
            </a:r>
            <a:r>
              <a:rPr lang="ja-JP" altLang="en-US" sz="1200" dirty="0">
                <a:latin typeface="+mn-ea"/>
                <a:ea typeface="+mn-ea"/>
              </a:rPr>
              <a:t>of the klystron can be estimated by the </a:t>
            </a:r>
            <a:r>
              <a:rPr lang="en-US" altLang="ja-JP" sz="1200" dirty="0">
                <a:latin typeface="+mn-ea"/>
                <a:ea typeface="+mn-ea"/>
              </a:rPr>
              <a:t>beam </a:t>
            </a:r>
            <a:r>
              <a:rPr lang="ja-JP" altLang="en-US" sz="1200" dirty="0">
                <a:latin typeface="+mn-ea"/>
                <a:ea typeface="+mn-ea"/>
              </a:rPr>
              <a:t>voltage</a:t>
            </a:r>
            <a:r>
              <a:rPr lang="en-US" altLang="ja-JP" sz="1200" dirty="0">
                <a:latin typeface="+mn-ea"/>
                <a:ea typeface="+mn-ea"/>
              </a:rPr>
              <a:t>, efficiency</a:t>
            </a:r>
            <a:r>
              <a:rPr lang="ja-JP" altLang="en-US" sz="1200" dirty="0">
                <a:latin typeface="+mn-ea"/>
                <a:ea typeface="+mn-ea"/>
              </a:rPr>
              <a:t> and </a:t>
            </a:r>
            <a:r>
              <a:rPr lang="en-US" altLang="ja-JP" sz="1200" dirty="0">
                <a:latin typeface="+mn-ea"/>
                <a:ea typeface="+mn-ea"/>
              </a:rPr>
              <a:t>perveance.</a:t>
            </a:r>
          </a:p>
          <a:p>
            <a:r>
              <a:rPr lang="en-US" altLang="ja-JP" sz="1200" dirty="0">
                <a:latin typeface="+mn-ea"/>
                <a:ea typeface="+mn-ea"/>
              </a:rPr>
              <a:t>(</a:t>
            </a:r>
            <a:r>
              <a:rPr lang="en-US" altLang="ja-JP" sz="1200" dirty="0">
                <a:highlight>
                  <a:srgbClr val="FF0000"/>
                </a:highlight>
                <a:latin typeface="+mn-ea"/>
                <a:ea typeface="+mn-ea"/>
              </a:rPr>
              <a:t>Red line</a:t>
            </a:r>
            <a:r>
              <a:rPr lang="en-US" altLang="ja-JP" sz="1200" dirty="0">
                <a:latin typeface="+mn-ea"/>
                <a:ea typeface="+mn-ea"/>
              </a:rPr>
              <a:t>: Approximate curve of experimental values)</a:t>
            </a:r>
          </a:p>
          <a:p>
            <a:r>
              <a:rPr lang="ja-JP" altLang="en-US" sz="1200" dirty="0">
                <a:latin typeface="+mn-ea"/>
                <a:ea typeface="+mn-ea"/>
              </a:rPr>
              <a:t>→</a:t>
            </a:r>
            <a:r>
              <a:rPr lang="en-US" altLang="ja-JP" sz="1200" dirty="0">
                <a:latin typeface="+mn-ea"/>
                <a:ea typeface="+mn-ea"/>
              </a:rPr>
              <a:t>SBK will face the following problems</a:t>
            </a:r>
          </a:p>
          <a:p>
            <a:r>
              <a:rPr lang="ja-JP" altLang="en-US" sz="1200" dirty="0">
                <a:latin typeface="+mn-ea"/>
                <a:ea typeface="+mn-ea"/>
              </a:rPr>
              <a:t>・</a:t>
            </a:r>
            <a:r>
              <a:rPr lang="en-US" altLang="ja-JP" sz="1200" b="1" dirty="0">
                <a:latin typeface="+mn-ea"/>
                <a:ea typeface="+mn-ea"/>
              </a:rPr>
              <a:t>Large beam voltage</a:t>
            </a:r>
            <a:r>
              <a:rPr lang="ja-JP" altLang="en-US" sz="1200" dirty="0">
                <a:latin typeface="+mn-ea"/>
                <a:ea typeface="+mn-ea"/>
              </a:rPr>
              <a:t>→</a:t>
            </a:r>
            <a:r>
              <a:rPr lang="en-US" altLang="ja-JP" sz="1200" dirty="0">
                <a:latin typeface="+mn-ea"/>
                <a:ea typeface="+mn-ea"/>
              </a:rPr>
              <a:t>Large power supply.</a:t>
            </a:r>
          </a:p>
          <a:p>
            <a:r>
              <a:rPr lang="ja-JP" altLang="en-US" sz="1200" dirty="0">
                <a:latin typeface="+mn-ea"/>
                <a:ea typeface="+mn-ea"/>
              </a:rPr>
              <a:t>・</a:t>
            </a:r>
            <a:r>
              <a:rPr lang="en-US" altLang="ja-JP" sz="1200" b="1" dirty="0">
                <a:latin typeface="+mn-ea"/>
                <a:ea typeface="+mn-ea"/>
              </a:rPr>
              <a:t>High perveance</a:t>
            </a:r>
            <a:r>
              <a:rPr lang="ja-JP" altLang="en-US" sz="1200" dirty="0">
                <a:latin typeface="+mn-ea"/>
                <a:ea typeface="+mn-ea"/>
              </a:rPr>
              <a:t>→</a:t>
            </a:r>
            <a:r>
              <a:rPr lang="en-US" altLang="ja-JP" sz="1200" dirty="0">
                <a:latin typeface="+mn-ea"/>
                <a:ea typeface="+mn-ea"/>
              </a:rPr>
              <a:t>Low efficiency, Short lifetime</a:t>
            </a:r>
          </a:p>
          <a:p>
            <a:r>
              <a:rPr lang="ja-JP" altLang="en-US" sz="1200" dirty="0">
                <a:latin typeface="+mn-ea"/>
                <a:ea typeface="+mn-ea"/>
              </a:rPr>
              <a:t>・</a:t>
            </a:r>
            <a:r>
              <a:rPr lang="en-US" altLang="ja-JP" sz="1200" b="1" dirty="0">
                <a:latin typeface="+mn-ea"/>
                <a:ea typeface="+mn-ea"/>
              </a:rPr>
              <a:t>Strong focusing magnet</a:t>
            </a:r>
            <a:r>
              <a:rPr lang="ja-JP" altLang="en-US" sz="1200" dirty="0">
                <a:latin typeface="+mn-ea"/>
                <a:ea typeface="+mn-ea"/>
              </a:rPr>
              <a:t>→</a:t>
            </a:r>
            <a:r>
              <a:rPr lang="en-US" altLang="ja-JP" sz="1200" dirty="0">
                <a:latin typeface="+mn-ea"/>
                <a:ea typeface="+mn-ea"/>
              </a:rPr>
              <a:t>Increase equipment</a:t>
            </a:r>
            <a:r>
              <a:rPr lang="ja-JP" altLang="en-US" sz="1200" dirty="0">
                <a:latin typeface="+mn-ea"/>
                <a:ea typeface="+mn-ea"/>
              </a:rPr>
              <a:t> </a:t>
            </a:r>
            <a:r>
              <a:rPr lang="en-US" altLang="ja-JP" sz="1200" dirty="0">
                <a:latin typeface="+mn-ea"/>
                <a:ea typeface="+mn-ea"/>
              </a:rPr>
              <a:t>size,</a:t>
            </a:r>
            <a:r>
              <a:rPr lang="ja-JP" altLang="en-US" sz="1200" dirty="0">
                <a:latin typeface="+mn-ea"/>
                <a:ea typeface="+mn-ea"/>
              </a:rPr>
              <a:t> </a:t>
            </a:r>
            <a:r>
              <a:rPr lang="en-US" altLang="ja-JP" sz="1200" dirty="0">
                <a:latin typeface="+mn-ea"/>
                <a:ea typeface="+mn-ea"/>
              </a:rPr>
              <a:t>power</a:t>
            </a:r>
            <a:r>
              <a:rPr lang="ja-JP" altLang="en-US" sz="1200" dirty="0">
                <a:latin typeface="+mn-ea"/>
                <a:ea typeface="+mn-ea"/>
              </a:rPr>
              <a:t> </a:t>
            </a:r>
            <a:r>
              <a:rPr lang="en-US" altLang="ja-JP" sz="1200" dirty="0">
                <a:latin typeface="+mn-ea"/>
                <a:ea typeface="+mn-ea"/>
              </a:rPr>
              <a:t>consumption.</a:t>
            </a:r>
          </a:p>
          <a:p>
            <a:r>
              <a:rPr lang="ja-JP" altLang="en-US" sz="1200" dirty="0">
                <a:latin typeface="+mn-ea"/>
                <a:ea typeface="+mn-ea"/>
              </a:rPr>
              <a:t>・・・</a:t>
            </a:r>
            <a:r>
              <a:rPr lang="en-US" altLang="ja-JP" sz="1200" dirty="0" err="1">
                <a:latin typeface="+mn-ea"/>
                <a:ea typeface="+mn-ea"/>
              </a:rPr>
              <a:t>etc</a:t>
            </a:r>
            <a:r>
              <a:rPr lang="en-US" altLang="ja-JP" sz="1200" dirty="0">
                <a:latin typeface="+mn-ea"/>
                <a:ea typeface="+mn-ea"/>
              </a:rPr>
              <a:t> </a:t>
            </a:r>
          </a:p>
          <a:p>
            <a:endParaRPr lang="ja-JP" altLang="en-US" sz="1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83735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9AAE4FFB-A4E8-4F88-BE31-5023D44B1F53}"/>
              </a:ext>
            </a:extLst>
          </p:cNvPr>
          <p:cNvSpPr/>
          <p:nvPr/>
        </p:nvSpPr>
        <p:spPr bwMode="auto">
          <a:xfrm>
            <a:off x="2109926" y="5932684"/>
            <a:ext cx="6839522" cy="461665"/>
          </a:xfrm>
          <a:prstGeom prst="roundRect">
            <a:avLst/>
          </a:prstGeom>
          <a:solidFill>
            <a:srgbClr val="FF0000">
              <a:alpha val="3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8F116C09-151D-4116-8E7F-9BDBFF3D4880}"/>
              </a:ext>
            </a:extLst>
          </p:cNvPr>
          <p:cNvSpPr/>
          <p:nvPr/>
        </p:nvSpPr>
        <p:spPr bwMode="auto">
          <a:xfrm>
            <a:off x="2068855" y="4360426"/>
            <a:ext cx="6200913" cy="1546759"/>
          </a:xfrm>
          <a:prstGeom prst="roundRect">
            <a:avLst/>
          </a:prstGeom>
          <a:solidFill>
            <a:srgbClr val="FFC000">
              <a:alpha val="4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8AD779B2-A11A-4C59-A131-79898E300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6616" r="29086"/>
          <a:stretch>
            <a:fillRect/>
          </a:stretch>
        </p:blipFill>
        <p:spPr bwMode="auto">
          <a:xfrm>
            <a:off x="8269768" y="1139776"/>
            <a:ext cx="679680" cy="20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6F65EF7A-CB41-4534-AD8A-F3549C976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15107" r="25094"/>
          <a:stretch>
            <a:fillRect/>
          </a:stretch>
        </p:blipFill>
        <p:spPr bwMode="auto">
          <a:xfrm>
            <a:off x="7128537" y="968321"/>
            <a:ext cx="991668" cy="2321668"/>
          </a:xfrm>
          <a:prstGeom prst="rect">
            <a:avLst/>
          </a:prstGeom>
          <a:noFill/>
        </p:spPr>
      </p:pic>
      <p:sp>
        <p:nvSpPr>
          <p:cNvPr id="17410" name="タイトル 3"/>
          <p:cNvSpPr>
            <a:spLocks noGrp="1"/>
          </p:cNvSpPr>
          <p:nvPr>
            <p:ph type="title"/>
          </p:nvPr>
        </p:nvSpPr>
        <p:spPr bwMode="gray">
          <a:xfrm>
            <a:off x="133249" y="-48726"/>
            <a:ext cx="8896562" cy="729943"/>
          </a:xfrm>
        </p:spPr>
        <p:txBody>
          <a:bodyPr/>
          <a:lstStyle/>
          <a:p>
            <a:br>
              <a:rPr lang="en-US" altLang="ja-JP" sz="2400" dirty="0">
                <a:latin typeface="+mn-ea"/>
              </a:rPr>
            </a:br>
            <a:r>
              <a:rPr lang="en-US" altLang="ja-JP" sz="1600" dirty="0">
                <a:latin typeface="+mn-ea"/>
              </a:rPr>
              <a:t>3.Review of L-band MBK</a:t>
            </a:r>
            <a:br>
              <a:rPr lang="en-US" altLang="ja-JP" sz="1600" dirty="0">
                <a:latin typeface="+mn-ea"/>
              </a:rPr>
            </a:br>
            <a:r>
              <a:rPr lang="en-US" altLang="ja-JP" sz="2400" dirty="0">
                <a:latin typeface="+mn-ea"/>
              </a:rPr>
              <a:t>3-1.Advantage of MBK</a:t>
            </a:r>
            <a:endParaRPr lang="ja-JP" altLang="en-US" sz="24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F3A55F9B-9737-4845-A16A-16D2696D83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395" y="787263"/>
            <a:ext cx="1143000" cy="2758440"/>
          </a:xfrm>
          <a:prstGeom prst="rect">
            <a:avLst/>
          </a:prstGeom>
        </p:spPr>
      </p:pic>
      <p:graphicFrame>
        <p:nvGraphicFramePr>
          <p:cNvPr id="21" name="Object 3">
            <a:extLst>
              <a:ext uri="{FF2B5EF4-FFF2-40B4-BE49-F238E27FC236}">
                <a16:creationId xmlns:a16="http://schemas.microsoft.com/office/drawing/2014/main" id="{61EBE89A-8CF8-4C7F-955F-4D3BF9552C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27453" y="741844"/>
          <a:ext cx="1250183" cy="2784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6" name="Photo Editor Photo" r:id="rId7" imgW="2523810" imgH="5619048" progId="">
                  <p:embed/>
                </p:oleObj>
              </mc:Choice>
              <mc:Fallback>
                <p:oleObj name="Photo Editor Photo" r:id="rId7" imgW="2523810" imgH="5619048" progId="">
                  <p:embed/>
                  <p:pic>
                    <p:nvPicPr>
                      <p:cNvPr id="21" name="Object 3">
                        <a:extLst>
                          <a:ext uri="{FF2B5EF4-FFF2-40B4-BE49-F238E27FC236}">
                            <a16:creationId xmlns:a16="http://schemas.microsoft.com/office/drawing/2014/main" id="{61EBE89A-8CF8-4C7F-955F-4D3BF9552C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453" y="741844"/>
                        <a:ext cx="1250183" cy="27844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86269EF-1C0E-4A7A-A581-E4EB77184673}"/>
              </a:ext>
            </a:extLst>
          </p:cNvPr>
          <p:cNvSpPr txBox="1"/>
          <p:nvPr/>
        </p:nvSpPr>
        <p:spPr>
          <a:xfrm>
            <a:off x="1676770" y="3536481"/>
            <a:ext cx="680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E3736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D2B3F8C-4929-46AB-ACB1-8F3A45318CD1}"/>
              </a:ext>
            </a:extLst>
          </p:cNvPr>
          <p:cNvSpPr txBox="1"/>
          <p:nvPr/>
        </p:nvSpPr>
        <p:spPr>
          <a:xfrm>
            <a:off x="319052" y="3529624"/>
            <a:ext cx="727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E37503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0F3FB2F-01CF-451D-BE14-065C4210BD8D}"/>
              </a:ext>
            </a:extLst>
          </p:cNvPr>
          <p:cNvSpPr txBox="1"/>
          <p:nvPr/>
        </p:nvSpPr>
        <p:spPr>
          <a:xfrm>
            <a:off x="133249" y="3842520"/>
            <a:ext cx="2264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Multi-beam Klystrons (MBK)</a:t>
            </a:r>
            <a:endParaRPr kumimoji="1" lang="ja-JP" altLang="en-US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45CCD81-ABD8-448E-A3B3-023CF91FB1D4}"/>
              </a:ext>
            </a:extLst>
          </p:cNvPr>
          <p:cNvCxnSpPr>
            <a:cxnSpLocks/>
          </p:cNvCxnSpPr>
          <p:nvPr/>
        </p:nvCxnSpPr>
        <p:spPr bwMode="auto">
          <a:xfrm>
            <a:off x="291887" y="3796164"/>
            <a:ext cx="2264199" cy="0"/>
          </a:xfrm>
          <a:prstGeom prst="line">
            <a:avLst/>
          </a:prstGeom>
          <a:solidFill>
            <a:srgbClr val="99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2B2B9E6-7338-4A1A-98A1-77261D3A38A7}"/>
              </a:ext>
            </a:extLst>
          </p:cNvPr>
          <p:cNvGrpSpPr/>
          <p:nvPr/>
        </p:nvGrpSpPr>
        <p:grpSpPr>
          <a:xfrm>
            <a:off x="2610908" y="825710"/>
            <a:ext cx="4191120" cy="3096866"/>
            <a:chOff x="3147197" y="872476"/>
            <a:chExt cx="4312113" cy="3314277"/>
          </a:xfrm>
        </p:grpSpPr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1F937FD8-2A08-4A4D-A49C-28BC2941C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47197" y="872476"/>
              <a:ext cx="4312113" cy="33142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7B59D0A0-CF53-449C-9B6D-974AC6287A31}"/>
                </a:ext>
              </a:extLst>
            </p:cNvPr>
            <p:cNvSpPr txBox="1"/>
            <p:nvPr/>
          </p:nvSpPr>
          <p:spPr>
            <a:xfrm>
              <a:off x="5305327" y="1421394"/>
              <a:ext cx="1294646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sz="900" b="1" dirty="0">
                  <a:solidFill>
                    <a:schemeClr val="tx2"/>
                  </a:solidFill>
                </a:rPr>
                <a:t>324MHz/3MW/0.62ms</a:t>
              </a:r>
              <a:endParaRPr kumimoji="1" lang="ja-JP" altLang="en-US" sz="9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9" name="矢印: 右 8">
            <a:extLst>
              <a:ext uri="{FF2B5EF4-FFF2-40B4-BE49-F238E27FC236}">
                <a16:creationId xmlns:a16="http://schemas.microsoft.com/office/drawing/2014/main" id="{6FD35725-8E92-4AF9-AE8F-E9D483F8C1DF}"/>
              </a:ext>
            </a:extLst>
          </p:cNvPr>
          <p:cNvSpPr/>
          <p:nvPr/>
        </p:nvSpPr>
        <p:spPr bwMode="auto">
          <a:xfrm>
            <a:off x="2266023" y="1264083"/>
            <a:ext cx="1145463" cy="221900"/>
          </a:xfrm>
          <a:prstGeom prst="rightArrow">
            <a:avLst>
              <a:gd name="adj1" fmla="val 50000"/>
              <a:gd name="adj2" fmla="val 98460"/>
            </a:avLst>
          </a:prstGeom>
          <a:solidFill>
            <a:srgbClr val="FF00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7" name="矢印: 右 36">
            <a:extLst>
              <a:ext uri="{FF2B5EF4-FFF2-40B4-BE49-F238E27FC236}">
                <a16:creationId xmlns:a16="http://schemas.microsoft.com/office/drawing/2014/main" id="{DFCC79CA-64EC-4492-8951-7116B3807083}"/>
              </a:ext>
            </a:extLst>
          </p:cNvPr>
          <p:cNvSpPr/>
          <p:nvPr/>
        </p:nvSpPr>
        <p:spPr bwMode="auto">
          <a:xfrm flipH="1">
            <a:off x="5942691" y="2225719"/>
            <a:ext cx="1368582" cy="138497"/>
          </a:xfrm>
          <a:prstGeom prst="rightArrow">
            <a:avLst>
              <a:gd name="adj1" fmla="val 50000"/>
              <a:gd name="adj2" fmla="val 87603"/>
            </a:avLst>
          </a:prstGeom>
          <a:solidFill>
            <a:srgbClr val="0070C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BFACBEB-DD5F-4C84-9235-0B71D669AEBD}"/>
              </a:ext>
            </a:extLst>
          </p:cNvPr>
          <p:cNvSpPr txBox="1"/>
          <p:nvPr/>
        </p:nvSpPr>
        <p:spPr>
          <a:xfrm>
            <a:off x="8120944" y="3319841"/>
            <a:ext cx="769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E3730A</a:t>
            </a:r>
            <a:endParaRPr kumimoji="1" lang="ja-JP" altLang="en-US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58DF6B7-54F2-429C-A167-9A6A1D41BD0C}"/>
              </a:ext>
            </a:extLst>
          </p:cNvPr>
          <p:cNvSpPr txBox="1"/>
          <p:nvPr/>
        </p:nvSpPr>
        <p:spPr>
          <a:xfrm>
            <a:off x="7381646" y="3319840"/>
            <a:ext cx="654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E3712</a:t>
            </a:r>
            <a:endParaRPr kumimoji="1" lang="ja-JP" altLang="en-US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D2862A8B-CDA0-4592-A8AF-024B6A01CFA2}"/>
              </a:ext>
            </a:extLst>
          </p:cNvPr>
          <p:cNvSpPr txBox="1"/>
          <p:nvPr/>
        </p:nvSpPr>
        <p:spPr>
          <a:xfrm>
            <a:off x="2121241" y="5897294"/>
            <a:ext cx="6768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+mn-ea"/>
                <a:ea typeface="+mn-ea"/>
                <a:cs typeface="Segoe UI" panose="020B0502040204020203" pitchFamily="34" charset="0"/>
              </a:rPr>
              <a:t>→</a:t>
            </a:r>
            <a:r>
              <a:rPr kumimoji="1" lang="en-US" altLang="ja-JP" sz="1200" b="1" dirty="0">
                <a:latin typeface="+mn-ea"/>
                <a:ea typeface="+mn-ea"/>
                <a:cs typeface="Segoe UI" panose="020B0502040204020203" pitchFamily="34" charset="0"/>
              </a:rPr>
              <a:t>The </a:t>
            </a:r>
            <a:r>
              <a:rPr lang="en-US" altLang="ja-JP" sz="1200" b="1" dirty="0">
                <a:latin typeface="+mn-ea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  <a:t>MBK is the most effective solution for achieving high efficiency </a:t>
            </a:r>
          </a:p>
          <a:p>
            <a:r>
              <a:rPr lang="en-US" altLang="ja-JP" sz="1200" b="1" dirty="0">
                <a:latin typeface="+mn-ea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  <a:t>				</a:t>
            </a:r>
            <a:r>
              <a:rPr lang="ja-JP" altLang="en-US" sz="1200" b="1" dirty="0">
                <a:latin typeface="+mn-ea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  <a:t>　　　　</a:t>
            </a:r>
            <a:r>
              <a:rPr lang="en-US" altLang="ja-JP" sz="1200" b="1" dirty="0">
                <a:latin typeface="+mn-ea"/>
                <a:ea typeface="+mn-ea"/>
                <a:cs typeface="Segoe UI" panose="020B0502040204020203" pitchFamily="34" charset="0"/>
                <a:sym typeface="Wingdings" panose="05000000000000000000" pitchFamily="2" charset="2"/>
              </a:rPr>
              <a:t>and high peak power</a:t>
            </a: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4CD82454-C6B0-4746-B112-BF748112FDFA}"/>
              </a:ext>
            </a:extLst>
          </p:cNvPr>
          <p:cNvCxnSpPr/>
          <p:nvPr/>
        </p:nvCxnSpPr>
        <p:spPr bwMode="auto">
          <a:xfrm>
            <a:off x="6939253" y="3600491"/>
            <a:ext cx="2264199" cy="0"/>
          </a:xfrm>
          <a:prstGeom prst="line">
            <a:avLst/>
          </a:prstGeom>
          <a:solidFill>
            <a:srgbClr val="99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F4DD72F-EBD0-40A4-8E0C-076C2FAEB550}"/>
              </a:ext>
            </a:extLst>
          </p:cNvPr>
          <p:cNvSpPr txBox="1"/>
          <p:nvPr/>
        </p:nvSpPr>
        <p:spPr>
          <a:xfrm>
            <a:off x="6988844" y="3645577"/>
            <a:ext cx="2264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Single-beam Klystrons</a:t>
            </a:r>
            <a:endParaRPr kumimoji="1" lang="ja-JP" altLang="en-US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24A9226-6383-4DCE-A1D9-8856506008A3}"/>
              </a:ext>
            </a:extLst>
          </p:cNvPr>
          <p:cNvSpPr/>
          <p:nvPr/>
        </p:nvSpPr>
        <p:spPr>
          <a:xfrm>
            <a:off x="2401308" y="3901183"/>
            <a:ext cx="47083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600" dirty="0">
                <a:solidFill>
                  <a:srgbClr val="222222"/>
                </a:solidFill>
                <a:latin typeface="Arial" panose="020B0604020202020204" pitchFamily="34" charset="0"/>
              </a:rPr>
              <a:t>Feng, </a:t>
            </a:r>
            <a:r>
              <a:rPr lang="en-US" altLang="ja-JP" sz="600" dirty="0" err="1">
                <a:solidFill>
                  <a:srgbClr val="222222"/>
                </a:solidFill>
                <a:latin typeface="Arial" panose="020B0604020202020204" pitchFamily="34" charset="0"/>
              </a:rPr>
              <a:t>Jinjun</a:t>
            </a:r>
            <a:r>
              <a:rPr lang="en-US" altLang="ja-JP" sz="600" dirty="0">
                <a:solidFill>
                  <a:srgbClr val="222222"/>
                </a:solidFill>
                <a:latin typeface="Arial" panose="020B0604020202020204" pitchFamily="34" charset="0"/>
              </a:rPr>
              <a:t>, and Richard G. Carter. "A simple model and MAFIA simulation for studying the beam-wave interaction in the output gap of a klystron." </a:t>
            </a:r>
            <a:r>
              <a:rPr lang="en-US" altLang="ja-JP" sz="600" i="1" dirty="0">
                <a:solidFill>
                  <a:srgbClr val="222222"/>
                </a:solidFill>
                <a:latin typeface="Arial" panose="020B0604020202020204" pitchFamily="34" charset="0"/>
              </a:rPr>
              <a:t>ICMMT 4th International Conference on, Proceedings Microwave and Millimeter Wave Technology, 2004.</a:t>
            </a:r>
            <a:r>
              <a:rPr lang="en-US" altLang="ja-JP" sz="600" dirty="0">
                <a:solidFill>
                  <a:srgbClr val="222222"/>
                </a:solidFill>
                <a:latin typeface="Arial" panose="020B0604020202020204" pitchFamily="34" charset="0"/>
              </a:rPr>
              <a:t>. IEEE, 2004.</a:t>
            </a:r>
            <a:endParaRPr lang="ja-JP" altLang="en-US" sz="6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69BA0C-3DBC-4DFB-97B6-3FCEDE48583C}"/>
              </a:ext>
            </a:extLst>
          </p:cNvPr>
          <p:cNvSpPr txBox="1"/>
          <p:nvPr/>
        </p:nvSpPr>
        <p:spPr>
          <a:xfrm>
            <a:off x="3157254" y="2888785"/>
            <a:ext cx="1707354" cy="57708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105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E3736H perveance</a:t>
            </a:r>
          </a:p>
          <a:p>
            <a:r>
              <a:rPr kumimoji="1" lang="en-US" altLang="ja-JP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1beamlet:0.56 </a:t>
            </a:r>
            <a:r>
              <a:rPr kumimoji="1" lang="en-US" altLang="ja-JP" sz="1050" dirty="0" err="1">
                <a:latin typeface="Meiryo UI" pitchFamily="50" charset="-128"/>
                <a:ea typeface="Meiryo UI" pitchFamily="50" charset="-128"/>
                <a:cs typeface="Meiryo UI" pitchFamily="50" charset="-128"/>
              </a:rPr>
              <a:t>μP</a:t>
            </a:r>
            <a:endParaRPr kumimoji="1" lang="en-US" altLang="ja-JP" sz="105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en-US" altLang="ja-JP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Total beamlet:3.36 </a:t>
            </a:r>
            <a:r>
              <a:rPr lang="en-US" altLang="ja-JP" sz="1050" dirty="0" err="1">
                <a:latin typeface="Meiryo UI" pitchFamily="50" charset="-128"/>
                <a:ea typeface="Meiryo UI" pitchFamily="50" charset="-128"/>
                <a:cs typeface="Meiryo UI" pitchFamily="50" charset="-128"/>
              </a:rPr>
              <a:t>μP</a:t>
            </a:r>
            <a:endParaRPr kumimoji="1" lang="ja-JP" altLang="en-US" sz="105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4D14F2C-4932-4AF1-8C8D-338921E81E4D}"/>
              </a:ext>
            </a:extLst>
          </p:cNvPr>
          <p:cNvSpPr/>
          <p:nvPr/>
        </p:nvSpPr>
        <p:spPr>
          <a:xfrm>
            <a:off x="3959970" y="4070696"/>
            <a:ext cx="17910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u="sng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Why select MBK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C622A9E-4276-4F09-A75B-115F16421ABF}"/>
              </a:ext>
            </a:extLst>
          </p:cNvPr>
          <p:cNvSpPr txBox="1"/>
          <p:nvPr/>
        </p:nvSpPr>
        <p:spPr>
          <a:xfrm>
            <a:off x="2121241" y="4363024"/>
            <a:ext cx="5468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Two different perveance characteristics</a:t>
            </a:r>
          </a:p>
          <a:p>
            <a:r>
              <a:rPr kumimoji="1" lang="ja-JP" altLang="en-US" sz="12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</a:t>
            </a:r>
            <a:r>
              <a:rPr kumimoji="1" lang="en-US" altLang="ja-JP" sz="12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To split a high current beam into multiple beamlet</a:t>
            </a:r>
          </a:p>
          <a:p>
            <a:r>
              <a:rPr kumimoji="1" lang="ja-JP" altLang="en-US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→①</a:t>
            </a:r>
            <a:r>
              <a:rPr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Low perveance beam :Efficient bunching and high efficiency.</a:t>
            </a:r>
          </a:p>
          <a:p>
            <a:r>
              <a:rPr lang="ja-JP" altLang="en-US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→②</a:t>
            </a:r>
            <a:r>
              <a:rPr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High total perveance: Achieve a high power.</a:t>
            </a:r>
          </a:p>
          <a:p>
            <a:r>
              <a:rPr lang="ja-JP" altLang="en-US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</a:t>
            </a:r>
            <a:r>
              <a:rPr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Required beam voltage is low.</a:t>
            </a:r>
          </a:p>
          <a:p>
            <a:r>
              <a:rPr lang="ja-JP" altLang="en-US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→</a:t>
            </a:r>
            <a:r>
              <a:rPr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Compact power supply</a:t>
            </a:r>
          </a:p>
          <a:p>
            <a:r>
              <a:rPr lang="ja-JP" altLang="en-US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</a:t>
            </a:r>
            <a:r>
              <a:rPr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Low perveance contributes to a design with reduced  cathode loading</a:t>
            </a:r>
          </a:p>
          <a:p>
            <a:r>
              <a:rPr lang="ja-JP" altLang="en-US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→</a:t>
            </a:r>
            <a:r>
              <a:rPr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Lower cathode loading, Longer cathode (klystron) lifetime</a:t>
            </a: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D2816577-21A5-4B83-97AD-34C63BA5481E}"/>
              </a:ext>
            </a:extLst>
          </p:cNvPr>
          <p:cNvSpPr/>
          <p:nvPr/>
        </p:nvSpPr>
        <p:spPr>
          <a:xfrm>
            <a:off x="0" y="6371709"/>
            <a:ext cx="442753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>
                <a:solidFill>
                  <a:srgbClr val="222222"/>
                </a:solidFill>
                <a:latin typeface="Arial" panose="020B0604020202020204" pitchFamily="34" charset="0"/>
              </a:rPr>
              <a:t>Chin, Y. H. (2008). Design and performance of L-band and S-band multi beam klystrons. </a:t>
            </a:r>
            <a:r>
              <a:rPr lang="en-US" altLang="ja-JP" sz="1000" i="1" dirty="0">
                <a:solidFill>
                  <a:srgbClr val="222222"/>
                </a:solidFill>
                <a:latin typeface="Arial" panose="020B0604020202020204" pitchFamily="34" charset="0"/>
              </a:rPr>
              <a:t>Proceedings of LINAC08, Victoria, BC, Canada</a:t>
            </a:r>
            <a:r>
              <a:rPr lang="en-US" altLang="ja-JP" sz="10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altLang="ja-JP" sz="1000" i="1" dirty="0">
                <a:solidFill>
                  <a:srgbClr val="222222"/>
                </a:solidFill>
                <a:latin typeface="Arial" panose="020B0604020202020204" pitchFamily="34" charset="0"/>
              </a:rPr>
              <a:t>363</a:t>
            </a:r>
            <a:r>
              <a:rPr lang="en-US" altLang="ja-JP" sz="10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ja-JP" altLang="en-US" sz="1000" dirty="0"/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B755D44B-CD62-48A9-938E-89922E196E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872" y="4330105"/>
            <a:ext cx="2078396" cy="1957959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2086485-3F17-41BB-B874-97C567DC9A82}"/>
              </a:ext>
            </a:extLst>
          </p:cNvPr>
          <p:cNvSpPr txBox="1"/>
          <p:nvPr/>
        </p:nvSpPr>
        <p:spPr>
          <a:xfrm>
            <a:off x="7109235" y="3948075"/>
            <a:ext cx="2143808" cy="90024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105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E3736H </a:t>
            </a:r>
          </a:p>
          <a:p>
            <a:r>
              <a:rPr kumimoji="1" lang="ja-JP" altLang="en-US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</a:t>
            </a:r>
            <a:r>
              <a:rPr kumimoji="1" lang="en-US" altLang="ja-JP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1beamlet:0.56 </a:t>
            </a:r>
            <a:r>
              <a:rPr kumimoji="1" lang="en-US" altLang="ja-JP" sz="1050" dirty="0" err="1">
                <a:latin typeface="Meiryo UI" pitchFamily="50" charset="-128"/>
                <a:ea typeface="Meiryo UI" pitchFamily="50" charset="-128"/>
                <a:cs typeface="Meiryo UI" pitchFamily="50" charset="-128"/>
              </a:rPr>
              <a:t>μP</a:t>
            </a:r>
            <a:r>
              <a:rPr kumimoji="1" lang="ja-JP" altLang="en-US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→</a:t>
            </a:r>
            <a:r>
              <a:rPr kumimoji="1" lang="en-US" altLang="ja-JP" sz="1050" i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η</a:t>
            </a:r>
            <a:r>
              <a:rPr kumimoji="1" lang="en-US" altLang="ja-JP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=67</a:t>
            </a:r>
            <a:r>
              <a:rPr kumimoji="1" lang="ja-JP" altLang="en-US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</a:t>
            </a:r>
            <a:endParaRPr kumimoji="1" lang="en-US" altLang="ja-JP" sz="105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</a:t>
            </a:r>
            <a:r>
              <a:rPr lang="en-US" altLang="ja-JP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Total beamlet:</a:t>
            </a:r>
            <a:r>
              <a:rPr lang="ja-JP" altLang="en-US" sz="1050" i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ｐ</a:t>
            </a:r>
            <a:r>
              <a:rPr lang="ja-JP" altLang="en-US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＝</a:t>
            </a:r>
            <a:r>
              <a:rPr lang="en-US" altLang="ja-JP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3.36 </a:t>
            </a:r>
            <a:r>
              <a:rPr lang="en-US" altLang="ja-JP" sz="1050" dirty="0" err="1">
                <a:latin typeface="Meiryo UI" pitchFamily="50" charset="-128"/>
                <a:ea typeface="Meiryo UI" pitchFamily="50" charset="-128"/>
                <a:cs typeface="Meiryo UI" pitchFamily="50" charset="-128"/>
              </a:rPr>
              <a:t>μP</a:t>
            </a:r>
            <a:r>
              <a:rPr lang="ja-JP" altLang="en-US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endParaRPr lang="en-US" altLang="ja-JP" sz="105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en-US" altLang="ja-JP" sz="1050" b="1" i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P</a:t>
            </a:r>
            <a:r>
              <a:rPr kumimoji="1" lang="en-US" altLang="ja-JP" sz="1050" b="1" i="1" baseline="-25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out</a:t>
            </a:r>
            <a:r>
              <a:rPr kumimoji="1" lang="en-US" altLang="ja-JP" sz="1050" b="1" i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= </a:t>
            </a:r>
            <a:r>
              <a:rPr lang="en-US" altLang="ja-JP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10 MW [at </a:t>
            </a:r>
            <a:r>
              <a:rPr lang="en-US" altLang="ja-JP" sz="1050" i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V</a:t>
            </a:r>
            <a:r>
              <a:rPr lang="en-US" altLang="ja-JP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=115 kV]</a:t>
            </a:r>
          </a:p>
          <a:p>
            <a:endParaRPr kumimoji="1" lang="ja-JP" altLang="en-US" sz="105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29BD72F-6833-496C-A342-00F3B4444F6D}"/>
              </a:ext>
            </a:extLst>
          </p:cNvPr>
          <p:cNvSpPr txBox="1"/>
          <p:nvPr/>
        </p:nvSpPr>
        <p:spPr>
          <a:xfrm>
            <a:off x="7380827" y="4599461"/>
            <a:ext cx="20586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i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P</a:t>
            </a:r>
            <a:r>
              <a:rPr kumimoji="1" lang="en-US" altLang="ja-JP" sz="1100" b="1" i="1" baseline="-25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out</a:t>
            </a:r>
            <a:r>
              <a:rPr kumimoji="1" lang="en-US" altLang="ja-JP" sz="1100" b="1" i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=ηpV</a:t>
            </a:r>
            <a:r>
              <a:rPr kumimoji="1" lang="en-US" altLang="ja-JP" sz="1100" b="1" i="1" baseline="30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5/2</a:t>
            </a:r>
            <a:endParaRPr kumimoji="1" lang="ja-JP" altLang="en-US" sz="1100" b="1" i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9317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A838977E-11F9-4292-8E3D-8A8B5AE5D74C}"/>
              </a:ext>
            </a:extLst>
          </p:cNvPr>
          <p:cNvSpPr/>
          <p:nvPr/>
        </p:nvSpPr>
        <p:spPr bwMode="auto">
          <a:xfrm>
            <a:off x="0" y="4781222"/>
            <a:ext cx="3452164" cy="1601831"/>
          </a:xfrm>
          <a:prstGeom prst="roundRect">
            <a:avLst/>
          </a:prstGeom>
          <a:solidFill>
            <a:srgbClr val="00B0F0">
              <a:alpha val="4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9280F2B-F058-4456-A5D9-5E1C154186FE}"/>
              </a:ext>
            </a:extLst>
          </p:cNvPr>
          <p:cNvSpPr/>
          <p:nvPr/>
        </p:nvSpPr>
        <p:spPr bwMode="auto">
          <a:xfrm>
            <a:off x="3538590" y="4851412"/>
            <a:ext cx="5619733" cy="1461453"/>
          </a:xfrm>
          <a:prstGeom prst="rect">
            <a:avLst/>
          </a:prstGeom>
          <a:solidFill>
            <a:srgbClr val="FFFF00">
              <a:alpha val="4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9613B64-B9AF-492F-B768-17BCDEAA0728}"/>
              </a:ext>
            </a:extLst>
          </p:cNvPr>
          <p:cNvSpPr txBox="1"/>
          <p:nvPr/>
        </p:nvSpPr>
        <p:spPr>
          <a:xfrm>
            <a:off x="179380" y="12405"/>
            <a:ext cx="7689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+mn-ea"/>
                <a:cs typeface="Meiryo UI" pitchFamily="50" charset="-128"/>
              </a:rPr>
              <a:t>3.Review of L-band MBK </a:t>
            </a:r>
          </a:p>
          <a:p>
            <a:r>
              <a:rPr lang="en-US" altLang="ja-JP" sz="2400" b="1" dirty="0">
                <a:latin typeface="+mn-ea"/>
                <a:cs typeface="Meiryo UI" pitchFamily="50" charset="-128"/>
              </a:rPr>
              <a:t>3-2.The performance and history of E3736H</a:t>
            </a:r>
          </a:p>
        </p:txBody>
      </p:sp>
      <p:graphicFrame>
        <p:nvGraphicFramePr>
          <p:cNvPr id="3" name="表 8">
            <a:extLst>
              <a:ext uri="{FF2B5EF4-FFF2-40B4-BE49-F238E27FC236}">
                <a16:creationId xmlns:a16="http://schemas.microsoft.com/office/drawing/2014/main" id="{67FBCD0C-3722-4D83-88CA-1D0CD2AE6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289390"/>
              </p:ext>
            </p:extLst>
          </p:nvPr>
        </p:nvGraphicFramePr>
        <p:xfrm>
          <a:off x="21406" y="903170"/>
          <a:ext cx="3494233" cy="35671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2209">
                  <a:extLst>
                    <a:ext uri="{9D8B030D-6E8A-4147-A177-3AD203B41FA5}">
                      <a16:colId xmlns:a16="http://schemas.microsoft.com/office/drawing/2014/main" val="4116609756"/>
                    </a:ext>
                  </a:extLst>
                </a:gridCol>
                <a:gridCol w="1612024">
                  <a:extLst>
                    <a:ext uri="{9D8B030D-6E8A-4147-A177-3AD203B41FA5}">
                      <a16:colId xmlns:a16="http://schemas.microsoft.com/office/drawing/2014/main" val="2590121719"/>
                    </a:ext>
                  </a:extLst>
                </a:gridCol>
              </a:tblGrid>
              <a:tr h="271231"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E3736,H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Typical Operations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99714"/>
                  </a:ext>
                </a:extLst>
              </a:tr>
              <a:tr h="271231"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Operating Frequency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1300 </a:t>
                      </a:r>
                      <a:r>
                        <a:rPr kumimoji="1" lang="en-US" altLang="ja-JP" sz="1200" i="0" dirty="0">
                          <a:latin typeface="+mn-ea"/>
                          <a:ea typeface="+mn-ea"/>
                        </a:rPr>
                        <a:t>MHz</a:t>
                      </a:r>
                      <a:endParaRPr kumimoji="1" lang="ja-JP" altLang="en-US" sz="1200" i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199575"/>
                  </a:ext>
                </a:extLst>
              </a:tr>
              <a:tr h="271231"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Peak Output Power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10 </a:t>
                      </a:r>
                      <a:r>
                        <a:rPr kumimoji="1" lang="en-US" altLang="ja-JP" sz="1200" i="0" dirty="0">
                          <a:latin typeface="+mn-ea"/>
                          <a:ea typeface="+mn-ea"/>
                        </a:rPr>
                        <a:t>MW</a:t>
                      </a:r>
                      <a:endParaRPr kumimoji="1" lang="ja-JP" altLang="en-US" sz="1200" i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748546"/>
                  </a:ext>
                </a:extLst>
              </a:tr>
              <a:tr h="275291"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Average Output Power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i="0" dirty="0">
                          <a:latin typeface="+mn-ea"/>
                          <a:ea typeface="+mn-ea"/>
                        </a:rPr>
                        <a:t>150 kW</a:t>
                      </a:r>
                      <a:endParaRPr kumimoji="1" lang="ja-JP" altLang="en-US" sz="1200" i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205992"/>
                  </a:ext>
                </a:extLst>
              </a:tr>
              <a:tr h="271231"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Beam Voltage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117 </a:t>
                      </a:r>
                      <a:r>
                        <a:rPr kumimoji="1" lang="en-US" altLang="ja-JP" sz="1200" i="0" dirty="0">
                          <a:latin typeface="+mn-ea"/>
                          <a:ea typeface="+mn-ea"/>
                        </a:rPr>
                        <a:t>kV</a:t>
                      </a:r>
                      <a:endParaRPr kumimoji="1" lang="ja-JP" altLang="en-US" sz="1200" i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284462"/>
                  </a:ext>
                </a:extLst>
              </a:tr>
              <a:tr h="271231"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Beam Current 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131 </a:t>
                      </a:r>
                      <a:r>
                        <a:rPr kumimoji="1" lang="en-US" altLang="ja-JP" sz="1200" i="0" dirty="0">
                          <a:latin typeface="+mn-ea"/>
                          <a:ea typeface="+mn-ea"/>
                        </a:rPr>
                        <a:t>A</a:t>
                      </a:r>
                      <a:endParaRPr kumimoji="1" lang="ja-JP" altLang="en-US" sz="1200" i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339629"/>
                  </a:ext>
                </a:extLst>
              </a:tr>
              <a:tr h="271231"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Efficiency 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67</a:t>
                      </a: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％  </a:t>
                      </a:r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(C.D:68.9%)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229686"/>
                  </a:ext>
                </a:extLst>
              </a:tr>
              <a:tr h="271231"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RF Pulse Duration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1.5 </a:t>
                      </a:r>
                      <a:r>
                        <a:rPr kumimoji="1" lang="en-US" altLang="ja-JP" sz="1200" i="0" dirty="0" err="1">
                          <a:latin typeface="+mn-ea"/>
                          <a:ea typeface="+mn-ea"/>
                        </a:rPr>
                        <a:t>ms</a:t>
                      </a:r>
                      <a:endParaRPr kumimoji="1" lang="ja-JP" altLang="en-US" sz="1200" i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466527"/>
                  </a:ext>
                </a:extLst>
              </a:tr>
              <a:tr h="271231"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Repetition Rate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10 </a:t>
                      </a:r>
                      <a:r>
                        <a:rPr kumimoji="1" lang="en-US" altLang="ja-JP" sz="1200" i="0" dirty="0" err="1">
                          <a:latin typeface="+mn-ea"/>
                          <a:ea typeface="+mn-ea"/>
                        </a:rPr>
                        <a:t>pps</a:t>
                      </a:r>
                      <a:endParaRPr kumimoji="1" lang="ja-JP" altLang="en-US" sz="1200" i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023078"/>
                  </a:ext>
                </a:extLst>
              </a:tr>
              <a:tr h="271231"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Saturation Gain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47</a:t>
                      </a:r>
                      <a:r>
                        <a:rPr kumimoji="1" lang="en-US" altLang="ja-JP" sz="1200" i="0" dirty="0">
                          <a:latin typeface="+mn-ea"/>
                          <a:ea typeface="+mn-ea"/>
                        </a:rPr>
                        <a:t>dB</a:t>
                      </a:r>
                      <a:endParaRPr kumimoji="1" lang="ja-JP" altLang="en-US" sz="1200" i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534730"/>
                  </a:ext>
                </a:extLst>
              </a:tr>
              <a:tr h="271231"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Number of Beams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6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29750"/>
                  </a:ext>
                </a:extLst>
              </a:tr>
              <a:tr h="271231"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Number of Cavity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6 cavities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662001"/>
                  </a:ext>
                </a:extLst>
              </a:tr>
              <a:tr h="271231"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Solenoid Power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&lt;4 </a:t>
                      </a:r>
                      <a:r>
                        <a:rPr kumimoji="1" lang="en-US" altLang="ja-JP" sz="1200" i="0" dirty="0">
                          <a:latin typeface="+mn-ea"/>
                          <a:ea typeface="+mn-ea"/>
                        </a:rPr>
                        <a:t>kW</a:t>
                      </a:r>
                      <a:endParaRPr kumimoji="1" lang="ja-JP" altLang="en-US" sz="1200" i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254101"/>
                  </a:ext>
                </a:extLst>
              </a:tr>
            </a:tbl>
          </a:graphicData>
        </a:graphic>
      </p:graphicFrame>
      <p:pic>
        <p:nvPicPr>
          <p:cNvPr id="12" name="図 11" descr="テーブル, 猫 が含まれている画像&#10;&#10;自動的に生成された説明">
            <a:extLst>
              <a:ext uri="{FF2B5EF4-FFF2-40B4-BE49-F238E27FC236}">
                <a16:creationId xmlns:a16="http://schemas.microsoft.com/office/drawing/2014/main" id="{20F777AE-6705-4E59-944E-A09F0AC118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t="9338" r="7578" b="10383"/>
          <a:stretch/>
        </p:blipFill>
        <p:spPr>
          <a:xfrm rot="5400000">
            <a:off x="6205534" y="2302441"/>
            <a:ext cx="2857453" cy="1303327"/>
          </a:xfrm>
          <a:prstGeom prst="rect">
            <a:avLst/>
          </a:prstGeom>
        </p:spPr>
      </p:pic>
      <p:pic>
        <p:nvPicPr>
          <p:cNvPr id="14" name="Picture 40" descr="K:\KLY\ＫＬＹ開発､管球別データ\E3736_MBK\8_写真\バック消し写真\#2\E3736H.bmp">
            <a:extLst>
              <a:ext uri="{FF2B5EF4-FFF2-40B4-BE49-F238E27FC236}">
                <a16:creationId xmlns:a16="http://schemas.microsoft.com/office/drawing/2014/main" id="{2D24330B-62BF-48CE-9195-FBC21CDD2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914" y="868643"/>
            <a:ext cx="2721334" cy="160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303">
            <a:extLst>
              <a:ext uri="{FF2B5EF4-FFF2-40B4-BE49-F238E27FC236}">
                <a16:creationId xmlns:a16="http://schemas.microsoft.com/office/drawing/2014/main" id="{6333FD45-C40E-4892-801D-6AE80DB302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21161" y="2248043"/>
            <a:ext cx="2398980" cy="2433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4992F328-E9DD-4989-8B23-D14576E324E6}"/>
              </a:ext>
            </a:extLst>
          </p:cNvPr>
          <p:cNvSpPr>
            <a:spLocks noChangeShapeType="1"/>
          </p:cNvSpPr>
          <p:nvPr/>
        </p:nvSpPr>
        <p:spPr bwMode="auto">
          <a:xfrm>
            <a:off x="8402288" y="1167379"/>
            <a:ext cx="0" cy="313819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20" name="Text Box 41">
            <a:extLst>
              <a:ext uri="{FF2B5EF4-FFF2-40B4-BE49-F238E27FC236}">
                <a16:creationId xmlns:a16="http://schemas.microsoft.com/office/drawing/2014/main" id="{583E5941-3798-4BE7-9EDE-E98F715D5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1187" y="2592131"/>
            <a:ext cx="564057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 anchorCtr="1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800" dirty="0">
                <a:solidFill>
                  <a:srgbClr val="FF3300"/>
                </a:solidFill>
                <a:effectLst/>
                <a:latin typeface="+mn-lt"/>
              </a:rPr>
              <a:t>2.3 m</a:t>
            </a:r>
          </a:p>
        </p:txBody>
      </p:sp>
      <p:sp>
        <p:nvSpPr>
          <p:cNvPr id="21" name="Rectangle 302">
            <a:extLst>
              <a:ext uri="{FF2B5EF4-FFF2-40B4-BE49-F238E27FC236}">
                <a16:creationId xmlns:a16="http://schemas.microsoft.com/office/drawing/2014/main" id="{57F0C945-8D0E-4DFB-B9BE-8DB8C50A7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7" y="5024805"/>
            <a:ext cx="3619568" cy="114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1" tIns="45715" rIns="91431" bIns="45715"/>
          <a:lstStyle/>
          <a:p>
            <a:pPr marL="342900" indent="-342900" eaLnBrk="1" hangingPunct="1"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altLang="ja-JP" sz="1400" b="1" u="sng" dirty="0">
                <a:latin typeface="+mn-ea"/>
                <a:ea typeface="+mn-ea"/>
                <a:cs typeface="Arial Unicode MS" pitchFamily="50" charset="-128"/>
              </a:rPr>
              <a:t>Accelerator Facilities</a:t>
            </a:r>
          </a:p>
          <a:p>
            <a:pPr marL="342900" indent="-342900" eaLnBrk="1" hangingPunct="1"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altLang="ja-JP" sz="1400" b="1" dirty="0">
                <a:latin typeface="+mn-ea"/>
                <a:ea typeface="+mn-ea"/>
                <a:cs typeface="Arial Unicode MS" pitchFamily="50" charset="-128"/>
              </a:rPr>
              <a:t>DESY 1+(Vertical) 18 (Horizontal)</a:t>
            </a:r>
          </a:p>
          <a:p>
            <a:pPr marL="342900" indent="-342900">
              <a:buClr>
                <a:schemeClr val="tx2"/>
              </a:buClr>
              <a:buSzPct val="75000"/>
              <a:defRPr/>
            </a:pPr>
            <a:r>
              <a:rPr lang="en-US" altLang="ja-JP" sz="1400" b="1" dirty="0">
                <a:latin typeface="+mn-ea"/>
                <a:ea typeface="+mn-ea"/>
                <a:cs typeface="Arial Unicode MS" pitchFamily="50" charset="-128"/>
              </a:rPr>
              <a:t>SLAC 1 (Horizontal)</a:t>
            </a:r>
          </a:p>
          <a:p>
            <a:pPr marL="342900" indent="-342900" eaLnBrk="1" hangingPunct="1"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altLang="ja-JP" sz="1400" b="1" dirty="0">
                <a:latin typeface="+mn-ea"/>
                <a:ea typeface="+mn-ea"/>
                <a:cs typeface="Arial Unicode MS" pitchFamily="50" charset="-128"/>
              </a:rPr>
              <a:t>KEK 2(Horizontal)</a:t>
            </a:r>
          </a:p>
        </p:txBody>
      </p:sp>
      <p:sp>
        <p:nvSpPr>
          <p:cNvPr id="22" name="Text Box 304">
            <a:extLst>
              <a:ext uri="{FF2B5EF4-FFF2-40B4-BE49-F238E27FC236}">
                <a16:creationId xmlns:a16="http://schemas.microsoft.com/office/drawing/2014/main" id="{A46EBD31-B489-4B05-AB55-3E6FD4F56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764" y="720291"/>
            <a:ext cx="1431379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600" dirty="0">
                <a:solidFill>
                  <a:srgbClr val="FF3300"/>
                </a:solidFill>
                <a:effectLst/>
                <a:latin typeface="+mn-lt"/>
              </a:rPr>
              <a:t>Weight 2.2 </a:t>
            </a:r>
            <a:r>
              <a:rPr lang="en-US" altLang="ja-JP" sz="1600" dirty="0">
                <a:solidFill>
                  <a:srgbClr val="FF3300"/>
                </a:solidFill>
                <a:latin typeface="+mn-lt"/>
              </a:rPr>
              <a:t>t</a:t>
            </a:r>
            <a:endParaRPr lang="en-US" altLang="ja-JP" sz="1600" dirty="0">
              <a:solidFill>
                <a:srgbClr val="FF3300"/>
              </a:solidFill>
              <a:effectLst/>
              <a:latin typeface="+mn-lt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58C9B51-D3B3-4F12-ABC8-A7A98E588DAB}"/>
              </a:ext>
            </a:extLst>
          </p:cNvPr>
          <p:cNvSpPr txBox="1"/>
          <p:nvPr/>
        </p:nvSpPr>
        <p:spPr>
          <a:xfrm>
            <a:off x="3517661" y="4799565"/>
            <a:ext cx="57056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History of E3736type klystron</a:t>
            </a:r>
          </a:p>
          <a:p>
            <a:r>
              <a:rPr lang="en-US" altLang="ja-JP" sz="12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2002</a:t>
            </a:r>
            <a:r>
              <a:rPr lang="ja-JP" altLang="en-US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Received prototype order from DESY.</a:t>
            </a:r>
          </a:p>
          <a:p>
            <a:r>
              <a:rPr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Started development in collaboration with KEK / BNIP</a:t>
            </a:r>
            <a:r>
              <a:rPr lang="ja-JP" altLang="en-US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team.</a:t>
            </a:r>
          </a:p>
          <a:p>
            <a:r>
              <a:rPr lang="en-US" altLang="ja-JP" sz="12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2004</a:t>
            </a:r>
            <a:r>
              <a:rPr lang="ja-JP" altLang="en-US" sz="12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The first prototype E3736 was completed and delivered to DESY.</a:t>
            </a:r>
          </a:p>
          <a:p>
            <a:r>
              <a:rPr lang="en-US" altLang="ja-JP" sz="12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2007.</a:t>
            </a:r>
            <a:r>
              <a:rPr lang="ja-JP" altLang="en-US" sz="12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Horizontal prototype E3736H was completed and delivered to DESY.</a:t>
            </a:r>
          </a:p>
          <a:p>
            <a:r>
              <a:rPr lang="en-US" altLang="ja-JP" sz="12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2012</a:t>
            </a:r>
            <a:r>
              <a:rPr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Mass production of 7tubes started</a:t>
            </a:r>
            <a:r>
              <a:rPr lang="ja-JP" altLang="en-US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→</a:t>
            </a:r>
            <a:r>
              <a:rPr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Complete delivery achieved.</a:t>
            </a:r>
          </a:p>
          <a:p>
            <a:r>
              <a:rPr lang="en-US" altLang="ja-JP" sz="12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 </a:t>
            </a:r>
            <a:r>
              <a:rPr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Mass production of 9tubes started</a:t>
            </a:r>
            <a:r>
              <a:rPr lang="ja-JP" altLang="en-US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→</a:t>
            </a:r>
            <a:r>
              <a:rPr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Complete delivery achieved.</a:t>
            </a:r>
            <a:endParaRPr lang="en-US" altLang="ja-JP" sz="12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en-US" altLang="ja-JP" sz="12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2021 </a:t>
            </a:r>
            <a:r>
              <a:rPr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Mass production of 6tubes started</a:t>
            </a:r>
            <a:r>
              <a:rPr lang="ja-JP" altLang="en-US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→</a:t>
            </a:r>
            <a:r>
              <a:rPr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Under production.</a:t>
            </a:r>
            <a:endParaRPr lang="en-US" altLang="ja-JP" sz="12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7" name="Text Box 304">
            <a:extLst>
              <a:ext uri="{FF2B5EF4-FFF2-40B4-BE49-F238E27FC236}">
                <a16:creationId xmlns:a16="http://schemas.microsoft.com/office/drawing/2014/main" id="{8CC6CE6D-257E-44D4-8FA2-0BD57D165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2011" y="1121357"/>
            <a:ext cx="1431379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600" dirty="0">
                <a:solidFill>
                  <a:srgbClr val="FF3300"/>
                </a:solidFill>
                <a:effectLst/>
                <a:latin typeface="+mn-lt"/>
              </a:rPr>
              <a:t>Weight 340 kg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896AF2B-0D04-4382-8C4B-0F3D6D5948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7" t="15573" r="10200" b="8956"/>
          <a:stretch/>
        </p:blipFill>
        <p:spPr>
          <a:xfrm>
            <a:off x="3543291" y="2599079"/>
            <a:ext cx="3164089" cy="2270248"/>
          </a:xfrm>
          <a:prstGeom prst="rect">
            <a:avLst/>
          </a:prstGeom>
        </p:spPr>
      </p:pic>
      <p:sp>
        <p:nvSpPr>
          <p:cNvPr id="16" name="Text Box 304">
            <a:extLst>
              <a:ext uri="{FF2B5EF4-FFF2-40B4-BE49-F238E27FC236}">
                <a16:creationId xmlns:a16="http://schemas.microsoft.com/office/drawing/2014/main" id="{67F0182E-2274-4299-986D-44430A59A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2452" y="2376544"/>
            <a:ext cx="756618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 anchorCtr="1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800" dirty="0">
                <a:solidFill>
                  <a:srgbClr val="FF3300"/>
                </a:solidFill>
                <a:effectLst/>
                <a:latin typeface="+mn-lt"/>
              </a:rPr>
              <a:t>2.5 m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0C5C86A-6E88-4398-B787-01580D2AEDC9}"/>
              </a:ext>
            </a:extLst>
          </p:cNvPr>
          <p:cNvSpPr/>
          <p:nvPr/>
        </p:nvSpPr>
        <p:spPr bwMode="auto">
          <a:xfrm>
            <a:off x="4640203" y="2504034"/>
            <a:ext cx="320228" cy="880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6100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フローチャート: 代替処理 33">
            <a:extLst>
              <a:ext uri="{FF2B5EF4-FFF2-40B4-BE49-F238E27FC236}">
                <a16:creationId xmlns:a16="http://schemas.microsoft.com/office/drawing/2014/main" id="{275708F8-54CE-4459-A431-6C8D5308C3D9}"/>
              </a:ext>
            </a:extLst>
          </p:cNvPr>
          <p:cNvSpPr/>
          <p:nvPr/>
        </p:nvSpPr>
        <p:spPr bwMode="auto">
          <a:xfrm>
            <a:off x="4662304" y="4737999"/>
            <a:ext cx="4513402" cy="1571625"/>
          </a:xfrm>
          <a:prstGeom prst="flowChartAlternateProcess">
            <a:avLst/>
          </a:prstGeom>
          <a:solidFill>
            <a:srgbClr val="FFFF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3" name="フローチャート: 代替処理 32">
            <a:extLst>
              <a:ext uri="{FF2B5EF4-FFF2-40B4-BE49-F238E27FC236}">
                <a16:creationId xmlns:a16="http://schemas.microsoft.com/office/drawing/2014/main" id="{455A3DAF-6329-4F40-B155-D39691B06779}"/>
              </a:ext>
            </a:extLst>
          </p:cNvPr>
          <p:cNvSpPr/>
          <p:nvPr/>
        </p:nvSpPr>
        <p:spPr bwMode="auto">
          <a:xfrm>
            <a:off x="4897996" y="3074057"/>
            <a:ext cx="4246003" cy="1475144"/>
          </a:xfrm>
          <a:prstGeom prst="flowChartAlternateProcess">
            <a:avLst/>
          </a:prstGeom>
          <a:solidFill>
            <a:srgbClr val="92D05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0" name="フローチャート: 代替処理 29">
            <a:extLst>
              <a:ext uri="{FF2B5EF4-FFF2-40B4-BE49-F238E27FC236}">
                <a16:creationId xmlns:a16="http://schemas.microsoft.com/office/drawing/2014/main" id="{684A5B42-7493-4963-9532-60A207EF9932}"/>
              </a:ext>
            </a:extLst>
          </p:cNvPr>
          <p:cNvSpPr/>
          <p:nvPr/>
        </p:nvSpPr>
        <p:spPr bwMode="auto">
          <a:xfrm>
            <a:off x="4749892" y="726100"/>
            <a:ext cx="4394108" cy="2267514"/>
          </a:xfrm>
          <a:prstGeom prst="flowChartAlternateProcess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3957E079-E2D8-4858-95B8-AE43D56F81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530010"/>
              </p:ext>
            </p:extLst>
          </p:nvPr>
        </p:nvGraphicFramePr>
        <p:xfrm>
          <a:off x="0" y="736662"/>
          <a:ext cx="1752600" cy="489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60" name="ビットマップ イメージ" r:id="rId4" imgW="1066667" imgH="2980952" progId="PBrush">
                  <p:embed/>
                </p:oleObj>
              </mc:Choice>
              <mc:Fallback>
                <p:oleObj name="ビットマップ イメージ" r:id="rId4" imgW="1066667" imgH="2980952" progId="PBrush">
                  <p:embed/>
                  <p:pic>
                    <p:nvPicPr>
                      <p:cNvPr id="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36662"/>
                        <a:ext cx="1752600" cy="489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9" descr="C:\Documents and Settings\f3015310\My Documents\KLY\E3736H\プレゼン資料\電子管技術報告会\ToshibaMBK2.bmp">
            <a:extLst>
              <a:ext uri="{FF2B5EF4-FFF2-40B4-BE49-F238E27FC236}">
                <a16:creationId xmlns:a16="http://schemas.microsoft.com/office/drawing/2014/main" id="{C9FDAD1F-089D-4216-AF77-E28701679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91888" y="738337"/>
            <a:ext cx="1922469" cy="1805957"/>
          </a:xfrm>
          <a:prstGeom prst="rect">
            <a:avLst/>
          </a:prstGeom>
          <a:noFill/>
        </p:spPr>
      </p:pic>
      <p:sp>
        <p:nvSpPr>
          <p:cNvPr id="7" name="Text Box 39">
            <a:extLst>
              <a:ext uri="{FF2B5EF4-FFF2-40B4-BE49-F238E27FC236}">
                <a16:creationId xmlns:a16="http://schemas.microsoft.com/office/drawing/2014/main" id="{154A8631-E435-4005-A84F-018FBB865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014" y="-4188"/>
            <a:ext cx="6835422" cy="71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altLang="ja-JP" sz="1600" b="1" dirty="0">
                <a:latin typeface="+mn-ea"/>
                <a:cs typeface="Meiryo UI" pitchFamily="50" charset="-128"/>
              </a:rPr>
              <a:t>3.Review of L-band MBK </a:t>
            </a:r>
          </a:p>
          <a:p>
            <a:r>
              <a:rPr lang="en-US" altLang="ja-JP" sz="2400" b="1" dirty="0">
                <a:latin typeface="+mn-ea"/>
                <a:cs typeface="Meiryo UI" pitchFamily="50" charset="-128"/>
              </a:rPr>
              <a:t>3-3.General view of E3736H</a:t>
            </a:r>
            <a:r>
              <a:rPr lang="ja-JP" altLang="en-US" sz="2400" b="1" dirty="0">
                <a:latin typeface="+mn-ea"/>
                <a:cs typeface="Meiryo UI" pitchFamily="50" charset="-128"/>
              </a:rPr>
              <a:t> </a:t>
            </a:r>
            <a:r>
              <a:rPr lang="en-US" altLang="ja-JP" sz="2400" b="1" dirty="0">
                <a:latin typeface="+mn-ea"/>
                <a:cs typeface="Meiryo UI" pitchFamily="50" charset="-128"/>
              </a:rPr>
              <a:t>design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92643DD-0C96-4DC3-91F3-DD40E7193BA0}"/>
              </a:ext>
            </a:extLst>
          </p:cNvPr>
          <p:cNvSpPr txBox="1"/>
          <p:nvPr/>
        </p:nvSpPr>
        <p:spPr>
          <a:xfrm>
            <a:off x="1550709" y="1239351"/>
            <a:ext cx="862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Collector</a:t>
            </a:r>
            <a:endParaRPr kumimoji="1" lang="ja-JP" altLang="en-US" sz="12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07F3766-D7A4-4F18-81F2-44B61AAA08F9}"/>
              </a:ext>
            </a:extLst>
          </p:cNvPr>
          <p:cNvSpPr txBox="1"/>
          <p:nvPr/>
        </p:nvSpPr>
        <p:spPr>
          <a:xfrm>
            <a:off x="1495719" y="1584383"/>
            <a:ext cx="1327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Output window </a:t>
            </a:r>
            <a:endParaRPr kumimoji="1" lang="ja-JP" altLang="en-US" sz="12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A72FFEA-EB00-4FFE-8F7E-5A4B3E4B2E4D}"/>
              </a:ext>
            </a:extLst>
          </p:cNvPr>
          <p:cNvSpPr txBox="1"/>
          <p:nvPr/>
        </p:nvSpPr>
        <p:spPr>
          <a:xfrm>
            <a:off x="1341411" y="2995196"/>
            <a:ext cx="183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RF Interaction Part</a:t>
            </a:r>
          </a:p>
          <a:p>
            <a:r>
              <a:rPr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(6 Cavity)</a:t>
            </a:r>
            <a:endParaRPr kumimoji="1" lang="ja-JP" altLang="en-US" sz="12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F71AECE-F39F-4B09-8357-43255C36226B}"/>
              </a:ext>
            </a:extLst>
          </p:cNvPr>
          <p:cNvSpPr txBox="1"/>
          <p:nvPr/>
        </p:nvSpPr>
        <p:spPr>
          <a:xfrm>
            <a:off x="1301661" y="4061338"/>
            <a:ext cx="1837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r>
              <a:rPr kumimoji="1" lang="en-US" altLang="ja-JP" sz="1200" baseline="30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nd</a:t>
            </a:r>
            <a:r>
              <a:rPr kumimoji="1"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Harmonic Cavity</a:t>
            </a:r>
            <a:endParaRPr kumimoji="1" lang="ja-JP" altLang="en-US" sz="12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E3B2C5A-78AE-4FA2-85FB-71523382BBF7}"/>
              </a:ext>
            </a:extLst>
          </p:cNvPr>
          <p:cNvSpPr txBox="1"/>
          <p:nvPr/>
        </p:nvSpPr>
        <p:spPr>
          <a:xfrm>
            <a:off x="1355888" y="5139211"/>
            <a:ext cx="1252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Electron Gun </a:t>
            </a:r>
          </a:p>
          <a:p>
            <a:r>
              <a:rPr kumimoji="1"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(6 Cathodes)</a:t>
            </a:r>
            <a:endParaRPr kumimoji="1" lang="ja-JP" altLang="en-US" sz="12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0F062FDB-69B3-4DFA-9D4C-EAE0C5740BA9}"/>
              </a:ext>
            </a:extLst>
          </p:cNvPr>
          <p:cNvCxnSpPr>
            <a:stCxn id="3" idx="1"/>
          </p:cNvCxnSpPr>
          <p:nvPr/>
        </p:nvCxnSpPr>
        <p:spPr bwMode="auto">
          <a:xfrm flipH="1">
            <a:off x="1140643" y="1377851"/>
            <a:ext cx="410066" cy="276553"/>
          </a:xfrm>
          <a:prstGeom prst="straightConnector1">
            <a:avLst/>
          </a:prstGeom>
          <a:solidFill>
            <a:srgbClr val="9999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96CDC900-F930-402B-A212-CBAB47C5E120}"/>
              </a:ext>
            </a:extLst>
          </p:cNvPr>
          <p:cNvCxnSpPr>
            <a:cxnSpLocks/>
          </p:cNvCxnSpPr>
          <p:nvPr/>
        </p:nvCxnSpPr>
        <p:spPr bwMode="auto">
          <a:xfrm flipH="1">
            <a:off x="1664095" y="1834868"/>
            <a:ext cx="88505" cy="453560"/>
          </a:xfrm>
          <a:prstGeom prst="straightConnector1">
            <a:avLst/>
          </a:prstGeom>
          <a:solidFill>
            <a:srgbClr val="9999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右中かっこ 17">
            <a:extLst>
              <a:ext uri="{FF2B5EF4-FFF2-40B4-BE49-F238E27FC236}">
                <a16:creationId xmlns:a16="http://schemas.microsoft.com/office/drawing/2014/main" id="{B1A07031-07AA-40BC-8118-EB093CF19367}"/>
              </a:ext>
            </a:extLst>
          </p:cNvPr>
          <p:cNvSpPr/>
          <p:nvPr/>
        </p:nvSpPr>
        <p:spPr bwMode="auto">
          <a:xfrm>
            <a:off x="1188560" y="2715550"/>
            <a:ext cx="226202" cy="2028924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F2F9DE4B-6A52-48F3-8ABB-3CA0AB56ACB6}"/>
              </a:ext>
            </a:extLst>
          </p:cNvPr>
          <p:cNvCxnSpPr>
            <a:cxnSpLocks/>
          </p:cNvCxnSpPr>
          <p:nvPr/>
        </p:nvCxnSpPr>
        <p:spPr bwMode="auto">
          <a:xfrm flipH="1">
            <a:off x="1369117" y="3470069"/>
            <a:ext cx="250540" cy="284915"/>
          </a:xfrm>
          <a:prstGeom prst="straightConnector1">
            <a:avLst/>
          </a:prstGeom>
          <a:solidFill>
            <a:srgbClr val="9999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34D0578C-869A-4832-9F4C-C799AF4648D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109905" y="3706204"/>
            <a:ext cx="440804" cy="250347"/>
          </a:xfrm>
          <a:prstGeom prst="straightConnector1">
            <a:avLst/>
          </a:prstGeom>
          <a:solidFill>
            <a:srgbClr val="9999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D8907602-1113-4F8B-A2A4-8C28AB69458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067360" y="4960940"/>
            <a:ext cx="301757" cy="312677"/>
          </a:xfrm>
          <a:prstGeom prst="straightConnector1">
            <a:avLst/>
          </a:prstGeom>
          <a:solidFill>
            <a:srgbClr val="9999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9" name="Object 13">
            <a:extLst>
              <a:ext uri="{FF2B5EF4-FFF2-40B4-BE49-F238E27FC236}">
                <a16:creationId xmlns:a16="http://schemas.microsoft.com/office/drawing/2014/main" id="{3E938DD5-9E13-436A-BAF7-8660D59EA4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924458"/>
              </p:ext>
            </p:extLst>
          </p:nvPr>
        </p:nvGraphicFramePr>
        <p:xfrm>
          <a:off x="2843918" y="2878841"/>
          <a:ext cx="1979694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61" name="ビットマップ イメージ" r:id="rId7" imgW="8764223" imgH="6954221" progId="PBrush">
                  <p:embed/>
                </p:oleObj>
              </mc:Choice>
              <mc:Fallback>
                <p:oleObj name="ビットマップ イメージ" r:id="rId7" imgW="8764223" imgH="6954221" progId="PBrush">
                  <p:embed/>
                  <p:pic>
                    <p:nvPicPr>
                      <p:cNvPr id="1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918" y="2878841"/>
                        <a:ext cx="1979694" cy="15716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47" descr="C:\Documents and Settings\d4089210\My Documents\2004_04\MBK_Photo\100OLYMP\P1010002_edited.JPG">
            <a:extLst>
              <a:ext uri="{FF2B5EF4-FFF2-40B4-BE49-F238E27FC236}">
                <a16:creationId xmlns:a16="http://schemas.microsoft.com/office/drawing/2014/main" id="{8720ADD5-F8AF-4971-8864-B68F5E00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59288" y="4399128"/>
            <a:ext cx="1701033" cy="1970089"/>
          </a:xfrm>
          <a:prstGeom prst="rect">
            <a:avLst/>
          </a:prstGeom>
          <a:noFill/>
        </p:spPr>
      </p:pic>
      <p:sp>
        <p:nvSpPr>
          <p:cNvPr id="27" name="Rectangle 7">
            <a:extLst>
              <a:ext uri="{FF2B5EF4-FFF2-40B4-BE49-F238E27FC236}">
                <a16:creationId xmlns:a16="http://schemas.microsoft.com/office/drawing/2014/main" id="{F65B7514-02E3-4A90-8E6F-C50C363B5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4545" y="3094893"/>
            <a:ext cx="4374819" cy="37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434" tIns="48717" rIns="97434" bIns="48717" anchor="ctr"/>
          <a:lstStyle/>
          <a:p>
            <a:pPr defTabSz="4497388" eaLnBrk="0" hangingPunct="0"/>
            <a:r>
              <a:rPr kumimoji="0" lang="en-US" altLang="ja-JP" sz="1400" dirty="0">
                <a:latin typeface="+mn-ea"/>
                <a:ea typeface="+mn-ea"/>
                <a:cs typeface="Arial" panose="020B0604020202020204" pitchFamily="34" charset="0"/>
              </a:rPr>
              <a:t>Electric field strength of  output window at 5 MW operation by using 2 port output  structure</a:t>
            </a:r>
            <a:r>
              <a:rPr kumimoji="0" lang="en-US" altLang="ja-JP" sz="14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05B2875-A82A-4A2F-BA4E-083E112F7B4E}"/>
              </a:ext>
            </a:extLst>
          </p:cNvPr>
          <p:cNvSpPr txBox="1"/>
          <p:nvPr/>
        </p:nvSpPr>
        <p:spPr>
          <a:xfrm>
            <a:off x="3800679" y="4116723"/>
            <a:ext cx="109074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From 2011</a:t>
            </a:r>
            <a:endParaRPr kumimoji="1" lang="ja-JP" altLang="en-US" sz="12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5125270-8851-4DF9-AB46-0FEDAE968E44}"/>
              </a:ext>
            </a:extLst>
          </p:cNvPr>
          <p:cNvSpPr txBox="1"/>
          <p:nvPr/>
        </p:nvSpPr>
        <p:spPr>
          <a:xfrm>
            <a:off x="4700411" y="705879"/>
            <a:ext cx="4576163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</a:t>
            </a:r>
            <a:r>
              <a:rPr lang="en-US" altLang="ja-JP" sz="13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Beamlet :6 beams per axis.</a:t>
            </a:r>
          </a:p>
          <a:p>
            <a:r>
              <a:rPr lang="ja-JP" altLang="en-US" sz="13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</a:t>
            </a:r>
            <a:r>
              <a:rPr lang="en-US" altLang="ja-JP" sz="13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Ring-shaped common cavity is used all cavity.</a:t>
            </a:r>
          </a:p>
          <a:p>
            <a:r>
              <a:rPr lang="ja-JP" altLang="en-US" sz="13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→</a:t>
            </a:r>
            <a:r>
              <a:rPr lang="en-US" altLang="ja-JP" sz="13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Increase the cathode size. </a:t>
            </a:r>
          </a:p>
          <a:p>
            <a:r>
              <a:rPr lang="en-US" altLang="ja-JP" sz="13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(Reduce cathode loading)</a:t>
            </a:r>
          </a:p>
          <a:p>
            <a:r>
              <a:rPr lang="ja-JP" altLang="en-US" sz="13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→</a:t>
            </a:r>
            <a:r>
              <a:rPr lang="en-US" altLang="ja-JP" sz="13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Operation mode of all cavity:TM010.</a:t>
            </a:r>
          </a:p>
          <a:p>
            <a:r>
              <a:rPr lang="ja-JP" altLang="en-US" sz="13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</a:t>
            </a:r>
            <a:r>
              <a:rPr lang="en-US" altLang="ja-JP" sz="13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Second harmonic cavity is employed to 3</a:t>
            </a:r>
            <a:r>
              <a:rPr lang="en-US" altLang="ja-JP" sz="1300" baseline="30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rd</a:t>
            </a:r>
            <a:r>
              <a:rPr lang="en-US" altLang="ja-JP" sz="13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cavity.</a:t>
            </a:r>
          </a:p>
          <a:p>
            <a:r>
              <a:rPr lang="ja-JP" altLang="en-US" sz="13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①</a:t>
            </a:r>
            <a:r>
              <a:rPr lang="en-US" altLang="ja-JP" sz="13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Bunching with less drift length.</a:t>
            </a:r>
          </a:p>
          <a:p>
            <a:r>
              <a:rPr lang="ja-JP" altLang="en-US" sz="13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→</a:t>
            </a:r>
            <a:r>
              <a:rPr lang="en-US" altLang="ja-JP" sz="13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Downsizing of klystrons.</a:t>
            </a:r>
            <a:endParaRPr lang="en-US" altLang="ja-JP" sz="13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13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②</a:t>
            </a:r>
            <a:r>
              <a:rPr lang="en-US" altLang="ja-JP" sz="13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Reduce the effect of beam voltage fluctuation on RF phase.</a:t>
            </a:r>
          </a:p>
          <a:p>
            <a:r>
              <a:rPr lang="ja-JP" altLang="en-US" sz="13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→</a:t>
            </a:r>
            <a:r>
              <a:rPr lang="en-US" altLang="ja-JP" sz="13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Facilitation of microwave low-level control.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7E82888-215C-4890-B3CE-4A3EFAA13E36}"/>
              </a:ext>
            </a:extLst>
          </p:cNvPr>
          <p:cNvSpPr txBox="1"/>
          <p:nvPr/>
        </p:nvSpPr>
        <p:spPr>
          <a:xfrm>
            <a:off x="3230636" y="4002876"/>
            <a:ext cx="440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Air</a:t>
            </a:r>
          </a:p>
          <a:p>
            <a:r>
              <a:rPr lang="en-US" altLang="ja-JP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side</a:t>
            </a:r>
            <a:endParaRPr kumimoji="1" lang="ja-JP" altLang="en-US" sz="105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3608B6C-869F-4C95-9663-DB7A5043E4F8}"/>
              </a:ext>
            </a:extLst>
          </p:cNvPr>
          <p:cNvSpPr txBox="1"/>
          <p:nvPr/>
        </p:nvSpPr>
        <p:spPr>
          <a:xfrm>
            <a:off x="4306851" y="3262320"/>
            <a:ext cx="8134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Vacuum</a:t>
            </a:r>
          </a:p>
          <a:p>
            <a:r>
              <a:rPr lang="en-US" altLang="ja-JP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side</a:t>
            </a:r>
            <a:endParaRPr kumimoji="1" lang="ja-JP" altLang="en-US" sz="105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09BC134-7701-4C15-83BE-78254CBDF65E}"/>
              </a:ext>
            </a:extLst>
          </p:cNvPr>
          <p:cNvSpPr txBox="1"/>
          <p:nvPr/>
        </p:nvSpPr>
        <p:spPr>
          <a:xfrm>
            <a:off x="4969638" y="3494854"/>
            <a:ext cx="2474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Ceramic surface </a:t>
            </a:r>
          </a:p>
          <a:p>
            <a:r>
              <a:rPr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Window flange of air side </a:t>
            </a:r>
            <a:endParaRPr kumimoji="1" lang="ja-JP" altLang="en-US" sz="1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399790EC-BCF6-4003-948F-CE05EE6BE1D3}"/>
              </a:ext>
            </a:extLst>
          </p:cNvPr>
          <p:cNvSpPr/>
          <p:nvPr/>
        </p:nvSpPr>
        <p:spPr bwMode="auto">
          <a:xfrm>
            <a:off x="7330907" y="3630388"/>
            <a:ext cx="368861" cy="286407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7BBAAD8-6E23-4E08-B75B-2A94353A68FF}"/>
              </a:ext>
            </a:extLst>
          </p:cNvPr>
          <p:cNvSpPr txBox="1"/>
          <p:nvPr/>
        </p:nvSpPr>
        <p:spPr>
          <a:xfrm>
            <a:off x="7724741" y="3520812"/>
            <a:ext cx="1450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Low max  electric field</a:t>
            </a:r>
            <a:endParaRPr kumimoji="1" lang="ja-JP" altLang="en-US" sz="1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D6A1CFC-F5BA-4DB9-AF6C-9D5B09853028}"/>
              </a:ext>
            </a:extLst>
          </p:cNvPr>
          <p:cNvSpPr txBox="1"/>
          <p:nvPr/>
        </p:nvSpPr>
        <p:spPr>
          <a:xfrm>
            <a:off x="5109054" y="4024662"/>
            <a:ext cx="4080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No discharge can be used with pressurized air. SF6 free design.</a:t>
            </a:r>
            <a:endParaRPr kumimoji="1" lang="ja-JP" altLang="en-US" sz="14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01FF05F-88F3-4E40-A171-DBE5DA3E174B}"/>
              </a:ext>
            </a:extLst>
          </p:cNvPr>
          <p:cNvSpPr txBox="1"/>
          <p:nvPr/>
        </p:nvSpPr>
        <p:spPr>
          <a:xfrm>
            <a:off x="4572304" y="4889371"/>
            <a:ext cx="489738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00" dirty="0">
                <a:latin typeface="+mn-ea"/>
                <a:ea typeface="+mn-ea"/>
              </a:rPr>
              <a:t>・</a:t>
            </a:r>
            <a:r>
              <a:rPr kumimoji="1" lang="en-US" altLang="ja-JP" sz="1300" dirty="0">
                <a:latin typeface="+mn-ea"/>
                <a:ea typeface="+mn-ea"/>
              </a:rPr>
              <a:t>M-type cathode is used.</a:t>
            </a:r>
          </a:p>
          <a:p>
            <a:r>
              <a:rPr kumimoji="1" lang="ja-JP" altLang="en-US" sz="1300" dirty="0">
                <a:latin typeface="+mn-ea"/>
                <a:ea typeface="+mn-ea"/>
              </a:rPr>
              <a:t>・</a:t>
            </a:r>
            <a:r>
              <a:rPr kumimoji="1" lang="en-US" altLang="ja-JP" sz="1300" dirty="0">
                <a:latin typeface="+mn-ea"/>
                <a:ea typeface="+mn-ea"/>
              </a:rPr>
              <a:t>Adequate Cathode loading</a:t>
            </a:r>
            <a:r>
              <a:rPr kumimoji="1" lang="ja-JP" altLang="en-US" sz="1300" dirty="0">
                <a:latin typeface="+mn-ea"/>
                <a:ea typeface="+mn-ea"/>
              </a:rPr>
              <a:t>　</a:t>
            </a:r>
            <a:endParaRPr kumimoji="1" lang="en-US" altLang="ja-JP" sz="1300" dirty="0">
              <a:latin typeface="+mn-ea"/>
              <a:ea typeface="+mn-ea"/>
            </a:endParaRPr>
          </a:p>
          <a:p>
            <a:r>
              <a:rPr kumimoji="1" lang="en-US" altLang="ja-JP" sz="1300" dirty="0">
                <a:latin typeface="+mn-ea"/>
                <a:ea typeface="+mn-ea"/>
              </a:rPr>
              <a:t> </a:t>
            </a:r>
            <a:r>
              <a:rPr lang="ja-JP" altLang="en-US" sz="1300" dirty="0">
                <a:latin typeface="+mn-ea"/>
                <a:ea typeface="+mn-ea"/>
              </a:rPr>
              <a:t>→</a:t>
            </a:r>
            <a:r>
              <a:rPr kumimoji="1" lang="en-US" altLang="ja-JP" sz="1300" dirty="0">
                <a:latin typeface="+mn-ea"/>
                <a:ea typeface="+mn-ea"/>
              </a:rPr>
              <a:t> </a:t>
            </a:r>
            <a:r>
              <a:rPr kumimoji="1" lang="en-US" altLang="ja-JP" sz="1300" b="1" dirty="0">
                <a:latin typeface="+mn-ea"/>
                <a:ea typeface="+mn-ea"/>
              </a:rPr>
              <a:t>Adequate</a:t>
            </a:r>
            <a:r>
              <a:rPr lang="en-US" altLang="ja-JP" sz="1300" b="1" dirty="0">
                <a:latin typeface="+mn-ea"/>
                <a:ea typeface="+mn-ea"/>
              </a:rPr>
              <a:t> CD Lifetime :145,000 h</a:t>
            </a:r>
            <a:r>
              <a:rPr lang="ja-JP" altLang="en-US" sz="1300" b="1" dirty="0">
                <a:latin typeface="+mn-ea"/>
                <a:ea typeface="+mn-ea"/>
              </a:rPr>
              <a:t> </a:t>
            </a:r>
            <a:r>
              <a:rPr lang="en-US" altLang="ja-JP" sz="1300" b="1" dirty="0">
                <a:latin typeface="+mn-ea"/>
                <a:ea typeface="+mn-ea"/>
              </a:rPr>
              <a:t>is</a:t>
            </a:r>
            <a:r>
              <a:rPr lang="ja-JP" altLang="en-US" sz="1300" b="1" dirty="0">
                <a:latin typeface="+mn-ea"/>
                <a:ea typeface="+mn-ea"/>
              </a:rPr>
              <a:t> </a:t>
            </a:r>
            <a:r>
              <a:rPr lang="en-US" altLang="ja-JP" sz="1300" b="1" dirty="0">
                <a:latin typeface="+mn-ea"/>
                <a:ea typeface="+mn-ea"/>
              </a:rPr>
              <a:t>expected.</a:t>
            </a:r>
          </a:p>
          <a:p>
            <a:r>
              <a:rPr lang="ja-JP" altLang="en-US" sz="1300" dirty="0">
                <a:latin typeface="+mn-ea"/>
                <a:ea typeface="+mn-ea"/>
              </a:rPr>
              <a:t>・</a:t>
            </a:r>
            <a:r>
              <a:rPr lang="en-US" altLang="ja-JP" sz="1300" dirty="0">
                <a:latin typeface="+mn-ea"/>
                <a:ea typeface="+mn-ea"/>
              </a:rPr>
              <a:t>Low Max surface electric field</a:t>
            </a:r>
          </a:p>
          <a:p>
            <a:r>
              <a:rPr lang="ja-JP" altLang="en-US" sz="1300" dirty="0">
                <a:latin typeface="+mn-ea"/>
                <a:ea typeface="+mn-ea"/>
              </a:rPr>
              <a:t>→</a:t>
            </a:r>
            <a:r>
              <a:rPr lang="en-US" altLang="ja-JP" sz="1300" b="1" dirty="0">
                <a:latin typeface="+mn-ea"/>
                <a:ea typeface="+mn-ea"/>
              </a:rPr>
              <a:t>The risk of discharge at electron gun is low</a:t>
            </a:r>
            <a:r>
              <a:rPr lang="en-US" altLang="ja-JP" sz="1300" dirty="0">
                <a:latin typeface="+mn-ea"/>
                <a:ea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7103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F79C708-AE59-4C3B-9A37-FCCF7A70B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0912"/>
            <a:ext cx="5753100" cy="5830036"/>
          </a:xfrm>
          <a:prstGeom prst="rect">
            <a:avLst/>
          </a:prstGeom>
        </p:spPr>
      </p:pic>
      <p:pic>
        <p:nvPicPr>
          <p:cNvPr id="3" name="図 2" descr="屋内, テーブル, 座る, ベッド が含まれている画像&#10;&#10;自動的に生成された説明">
            <a:extLst>
              <a:ext uri="{FF2B5EF4-FFF2-40B4-BE49-F238E27FC236}">
                <a16:creationId xmlns:a16="http://schemas.microsoft.com/office/drawing/2014/main" id="{5E6B769B-910C-47F0-B7A9-1515C60308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99" y="680912"/>
            <a:ext cx="3321217" cy="249091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7B7D1DE-E667-44EE-A8E3-2E4F4A49A7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728" b="24307"/>
          <a:stretch/>
        </p:blipFill>
        <p:spPr>
          <a:xfrm>
            <a:off x="5753098" y="3171826"/>
            <a:ext cx="3391687" cy="24003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4F205B-8071-48D9-82A5-38344C9576C8}"/>
              </a:ext>
            </a:extLst>
          </p:cNvPr>
          <p:cNvSpPr txBox="1"/>
          <p:nvPr/>
        </p:nvSpPr>
        <p:spPr>
          <a:xfrm>
            <a:off x="-4763" y="117128"/>
            <a:ext cx="93487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+mn-ea"/>
                <a:cs typeface="Meiryo UI" pitchFamily="50" charset="-128"/>
              </a:rPr>
              <a:t>4.Shipping and Packing Transportation of E3736H set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150CC8A-CB98-4DCA-95D6-7499A2748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804" y="4762749"/>
            <a:ext cx="1152937" cy="115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矢印: 上カーブ 7">
            <a:extLst>
              <a:ext uri="{FF2B5EF4-FFF2-40B4-BE49-F238E27FC236}">
                <a16:creationId xmlns:a16="http://schemas.microsoft.com/office/drawing/2014/main" id="{2BBCFED5-5733-474A-A212-760F816411CC}"/>
              </a:ext>
            </a:extLst>
          </p:cNvPr>
          <p:cNvSpPr/>
          <p:nvPr/>
        </p:nvSpPr>
        <p:spPr bwMode="auto">
          <a:xfrm rot="11602793">
            <a:off x="907531" y="3170206"/>
            <a:ext cx="4347479" cy="363544"/>
          </a:xfrm>
          <a:prstGeom prst="curved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4204E9DF-D84C-44FB-AD9E-CE84D5319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189" y="2196624"/>
            <a:ext cx="1310154" cy="131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48215"/>
      </p:ext>
    </p:extLst>
  </p:cSld>
  <p:clrMapOvr>
    <a:masterClrMapping/>
  </p:clrMapOvr>
</p:sld>
</file>

<file path=ppt/theme/theme1.xml><?xml version="1.0" encoding="utf-8"?>
<a:theme xmlns:a="http://schemas.openxmlformats.org/drawingml/2006/main" name="1_TETD標準パワーポイント">
  <a:themeElements>
    <a:clrScheme name="">
      <a:dk1>
        <a:srgbClr val="000000"/>
      </a:dk1>
      <a:lt1>
        <a:srgbClr val="FFFFFF"/>
      </a:lt1>
      <a:dk2>
        <a:srgbClr val="339933"/>
      </a:dk2>
      <a:lt2>
        <a:srgbClr val="66CCCC"/>
      </a:lt2>
      <a:accent1>
        <a:srgbClr val="FF0000"/>
      </a:accent1>
      <a:accent2>
        <a:srgbClr val="9999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8A8A8A"/>
      </a:accent6>
      <a:hlink>
        <a:srgbClr val="006666"/>
      </a:hlink>
      <a:folHlink>
        <a:srgbClr val="990000"/>
      </a:folHlink>
    </a:clrScheme>
    <a:fontScheme name="2013-08">
      <a:majorFont>
        <a:latin typeface="Segoe UI"/>
        <a:ea typeface="Meiryo UI"/>
        <a:cs typeface=""/>
      </a:majorFont>
      <a:minorFont>
        <a:latin typeface="Segoe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99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683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solidFill>
          <a:srgbClr val="999999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kumimoji="1" sz="2400" dirty="0" smtClean="0">
            <a:latin typeface="Meiryo UI" pitchFamily="50" charset="-128"/>
            <a:ea typeface="Meiryo UI" pitchFamily="50" charset="-128"/>
            <a:cs typeface="Meiryo UI" pitchFamily="50" charset="-128"/>
          </a:defRPr>
        </a:defPPr>
      </a:lstStyle>
    </a:txDef>
  </a:objectDefaults>
  <a:extraClrSchemeLst>
    <a:extraClrScheme>
      <a:clrScheme name="2_Toshiba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ETD Standard PowerPoint">
  <a:themeElements>
    <a:clrScheme name="">
      <a:dk1>
        <a:srgbClr val="000000"/>
      </a:dk1>
      <a:lt1>
        <a:srgbClr val="FFFFFF"/>
      </a:lt1>
      <a:dk2>
        <a:srgbClr val="339933"/>
      </a:dk2>
      <a:lt2>
        <a:srgbClr val="66CCCC"/>
      </a:lt2>
      <a:accent1>
        <a:srgbClr val="FF0000"/>
      </a:accent1>
      <a:accent2>
        <a:srgbClr val="9999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8A8A8A"/>
      </a:accent6>
      <a:hlink>
        <a:srgbClr val="006666"/>
      </a:hlink>
      <a:folHlink>
        <a:srgbClr val="990000"/>
      </a:folHlink>
    </a:clrScheme>
    <a:fontScheme name="2_Toshiba PowerPoi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99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683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99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683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Toshiba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7a63ae98c9331042c85a0ce3caf3b722">
  <xsd:schema xmlns:xsd="http://www.w3.org/2001/XMLSchema" xmlns:p="http://schemas.microsoft.com/office/2006/metadata/properties" targetNamespace="http://schemas.microsoft.com/office/2006/metadata/properties" ma:root="true" ma:fieldsID="643ad641ad674e858ec36190b61f65c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7516DC09-29BB-4723-A5A5-7BC946C47161}">
  <ds:schemaRefs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9C9DD8A-46F5-43FF-82D3-708BB05D09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2C3BC2-73B4-41D9-9520-A36CDE0E93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1890</Words>
  <Application>Microsoft Office PowerPoint</Application>
  <PresentationFormat>画面に合わせる (4:3)</PresentationFormat>
  <Paragraphs>341</Paragraphs>
  <Slides>14</Slides>
  <Notes>12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14</vt:i4>
      </vt:variant>
    </vt:vector>
  </HeadingPairs>
  <TitlesOfParts>
    <vt:vector size="24" baseType="lpstr">
      <vt:lpstr>Meiryo UI</vt:lpstr>
      <vt:lpstr>Monotype Sorts</vt:lpstr>
      <vt:lpstr>Myriad Pro</vt:lpstr>
      <vt:lpstr>Arial</vt:lpstr>
      <vt:lpstr>Helvetica</vt:lpstr>
      <vt:lpstr>Segoe UI</vt:lpstr>
      <vt:lpstr>1_TETD標準パワーポイント</vt:lpstr>
      <vt:lpstr>2_TETD Standard PowerPoint</vt:lpstr>
      <vt:lpstr>Photo Editor Photo</vt:lpstr>
      <vt:lpstr>ビットマップ イメージ</vt:lpstr>
      <vt:lpstr>Shipment experience : Example of Canon klystrons for XFEL</vt:lpstr>
      <vt:lpstr>PowerPoint プレゼンテーション</vt:lpstr>
      <vt:lpstr>1.Company Overview</vt:lpstr>
      <vt:lpstr>PowerPoint プレゼンテーション</vt:lpstr>
      <vt:lpstr> 3.Review of L-band MBK 3-1.Advantage of MBK</vt:lpstr>
      <vt:lpstr> 3.Review of L-band MBK 3-1.Advantage of MBK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2018-11-01T09:09:51Z</dcterms:created>
  <dcterms:modified xsi:type="dcterms:W3CDTF">2022-01-24T10:04:53Z</dcterms:modified>
</cp:coreProperties>
</file>