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2" r:id="rId2"/>
    <p:sldId id="266" r:id="rId3"/>
    <p:sldId id="297" r:id="rId4"/>
    <p:sldId id="303" r:id="rId5"/>
    <p:sldId id="306" r:id="rId6"/>
    <p:sldId id="304" r:id="rId7"/>
    <p:sldId id="309" r:id="rId8"/>
    <p:sldId id="308" r:id="rId9"/>
    <p:sldId id="310" r:id="rId10"/>
    <p:sldId id="278" r:id="rId11"/>
    <p:sldId id="30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, Tino" initials="LT" lastIdx="1" clrIdx="0">
    <p:extLst>
      <p:ext uri="{19B8F6BF-5375-455C-9EA6-DF929625EA0E}">
        <p15:presenceInfo xmlns:p15="http://schemas.microsoft.com/office/powerpoint/2012/main" userId="S-1-5-21-3018955115-4118484798-3177128962-63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14" y="60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47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63F4C43-61DC-4E7C-9278-558C1B201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83DDBA-05E8-4D08-A841-6C5C3988A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663199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EED4D8-A656-4C2D-BDD3-AAA39F6600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9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34" b="39868"/>
          <a:stretch/>
        </p:blipFill>
        <p:spPr>
          <a:xfrm>
            <a:off x="-1" y="3568378"/>
            <a:ext cx="12192000" cy="166082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67"/>
          <a:stretch/>
        </p:blipFill>
        <p:spPr>
          <a:xfrm>
            <a:off x="0" y="1"/>
            <a:ext cx="12192000" cy="3568377"/>
          </a:xfr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5360" y="1844824"/>
            <a:ext cx="11376025" cy="889339"/>
          </a:xfrm>
        </p:spPr>
        <p:txBody>
          <a:bodyPr/>
          <a:lstStyle/>
          <a:p>
            <a:r>
              <a:rPr lang="en-US" sz="4000" dirty="0"/>
              <a:t>FLASH2020+ seeding laser </a:t>
            </a:r>
            <a:r>
              <a:rPr lang="en-US" sz="5400" dirty="0"/>
              <a:t>SLASH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- Start-to-End simulation using chi3D</a:t>
            </a:r>
          </a:p>
          <a:p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8EECC-ED4E-4C85-98CC-EE295AC24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2" y="336572"/>
            <a:ext cx="5894008" cy="830936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8510709C-B372-46ED-A1B7-7D07B852F73A}"/>
              </a:ext>
            </a:extLst>
          </p:cNvPr>
          <p:cNvSpPr txBox="1">
            <a:spLocks/>
          </p:cNvSpPr>
          <p:nvPr/>
        </p:nvSpPr>
        <p:spPr>
          <a:xfrm>
            <a:off x="407988" y="4639517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DCE6CF85-D6C9-4D4E-894B-BACB4C5FB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8" y="4097338"/>
            <a:ext cx="11369675" cy="700087"/>
          </a:xfrm>
        </p:spPr>
        <p:txBody>
          <a:bodyPr/>
          <a:lstStyle/>
          <a:p>
            <a:r>
              <a:rPr lang="de-DE" b="1" dirty="0"/>
              <a:t>Tino Lang</a:t>
            </a:r>
            <a:endParaRPr lang="de-DE" b="1" baseline="30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40086-2FC1-4FB4-AE81-43AAEE6CB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7420" y="2332298"/>
            <a:ext cx="221932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3B877-B6AB-4407-8C58-C3EC082C56D6}"/>
              </a:ext>
            </a:extLst>
          </p:cNvPr>
          <p:cNvSpPr txBox="1"/>
          <p:nvPr/>
        </p:nvSpPr>
        <p:spPr>
          <a:xfrm>
            <a:off x="10281342" y="3501008"/>
            <a:ext cx="1844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tx2">
                    <a:lumMod val="75000"/>
                  </a:schemeClr>
                </a:solidFill>
              </a:rPr>
              <a:t>www.chi23d.com</a:t>
            </a:r>
            <a:endParaRPr lang="en-US" sz="1600" b="1" dirty="0" err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68" y="2643190"/>
            <a:ext cx="5148821" cy="1899936"/>
          </a:xfrm>
        </p:spPr>
        <p:txBody>
          <a:bodyPr/>
          <a:lstStyle/>
          <a:p>
            <a:r>
              <a:rPr lang="de-DE" dirty="0"/>
              <a:t>Tino Lang</a:t>
            </a:r>
          </a:p>
          <a:p>
            <a:r>
              <a:rPr lang="de-DE" dirty="0"/>
              <a:t>Department: FS-LA</a:t>
            </a:r>
          </a:p>
          <a:p>
            <a:r>
              <a:rPr lang="de-DE" dirty="0"/>
              <a:t>tino.lang@desy.de</a:t>
            </a:r>
          </a:p>
          <a:p>
            <a:r>
              <a:rPr lang="de-DE" dirty="0"/>
              <a:t>+49 40 8998-6096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8323" r="64006" b="67603"/>
          <a:stretch/>
        </p:blipFill>
        <p:spPr bwMode="auto">
          <a:xfrm>
            <a:off x="4583832" y="2019928"/>
            <a:ext cx="5328592" cy="12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8E75-25D8-4483-A2FF-3BFE4A54CFB6}"/>
              </a:ext>
            </a:extLst>
          </p:cNvPr>
          <p:cNvSpPr txBox="1"/>
          <p:nvPr/>
        </p:nvSpPr>
        <p:spPr>
          <a:xfrm>
            <a:off x="228721" y="6072748"/>
            <a:ext cx="850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We acknowledge DESY (Hamburg, Germany), a member of the Helmholtz Association HGF, for the provision of experimental facilities. Parts of this research were carried out at FLASH.</a:t>
            </a:r>
            <a:endParaRPr lang="de-DE" sz="1600" i="1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4D077-E985-44C6-B07E-77AD5145BD01}"/>
              </a:ext>
            </a:extLst>
          </p:cNvPr>
          <p:cNvSpPr/>
          <p:nvPr/>
        </p:nvSpPr>
        <p:spPr>
          <a:xfrm>
            <a:off x="227257" y="3933056"/>
            <a:ext cx="1332239" cy="3581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simulation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371" y="787507"/>
            <a:ext cx="10689776" cy="409245"/>
          </a:xfrm>
        </p:spPr>
        <p:txBody>
          <a:bodyPr/>
          <a:lstStyle/>
          <a:p>
            <a:r>
              <a:rPr lang="en-US" dirty="0"/>
              <a:t>FLASH2020 FLASH1 seeding laser – including all second-order nonlinear conversion stages</a:t>
            </a:r>
          </a:p>
        </p:txBody>
      </p:sp>
      <p:sp>
        <p:nvSpPr>
          <p:cNvPr id="94" name="Textplatzhalter 7">
            <a:extLst>
              <a:ext uri="{FF2B5EF4-FFF2-40B4-BE49-F238E27FC236}">
                <a16:creationId xmlns:a16="http://schemas.microsoft.com/office/drawing/2014/main" id="{23091B72-FB9B-4FF6-988B-DCD9B92D2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88" y="1145165"/>
            <a:ext cx="6388392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3+1 dimensional simulation building blocks (chi3D)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1F481-4AB0-45DB-9D6A-74B5C93F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995628"/>
            <a:ext cx="15391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6C078A-A2B9-4FEF-BC93-0F4D1B861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63"/>
          <a:stretch/>
        </p:blipFill>
        <p:spPr>
          <a:xfrm>
            <a:off x="335360" y="1808284"/>
            <a:ext cx="11183888" cy="4271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4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950443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Introduction</a:t>
            </a:r>
          </a:p>
          <a:p>
            <a:pPr>
              <a:spcAft>
                <a:spcPts val="0"/>
              </a:spcAft>
            </a:pPr>
            <a:r>
              <a:rPr lang="en-US" dirty="0"/>
              <a:t>FLASH2020+ seed laser SLASH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Laser system and UV conversion concept</a:t>
            </a:r>
          </a:p>
          <a:p>
            <a:pPr>
              <a:spcAft>
                <a:spcPts val="0"/>
              </a:spcAft>
            </a:pPr>
            <a:r>
              <a:rPr lang="en-US" dirty="0"/>
              <a:t>OPCPA and cascaded chirped pulse sum frequency generation (ccSFG)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chi3D – Start to End simulation via chi3D</a:t>
            </a:r>
          </a:p>
          <a:p>
            <a:pPr>
              <a:spcAft>
                <a:spcPts val="0"/>
              </a:spcAft>
            </a:pPr>
            <a:r>
              <a:rPr lang="en-US" dirty="0"/>
              <a:t>Model</a:t>
            </a:r>
          </a:p>
          <a:p>
            <a:pPr>
              <a:spcAft>
                <a:spcPts val="0"/>
              </a:spcAft>
            </a:pPr>
            <a:r>
              <a:rPr lang="en-US" dirty="0"/>
              <a:t>Results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04	Hand-over to G5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FLASH2020+ seeding laser SLASH - Start-to-End simulation using chi3D | Tino.Lang@desy.de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828A83D-4152-46B7-8513-208F10FB3627}"/>
              </a:ext>
            </a:extLst>
          </p:cNvPr>
          <p:cNvGrpSpPr/>
          <p:nvPr/>
        </p:nvGrpSpPr>
        <p:grpSpPr>
          <a:xfrm>
            <a:off x="263352" y="5013176"/>
            <a:ext cx="7344196" cy="1604429"/>
            <a:chOff x="407988" y="4488867"/>
            <a:chExt cx="7776864" cy="165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D26FF0F-2B54-4424-89E0-98DA394B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988" y="4488867"/>
              <a:ext cx="7776864" cy="1659556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49C61D-A3DF-487A-946F-96DA3100F9EC}"/>
                </a:ext>
              </a:extLst>
            </p:cNvPr>
            <p:cNvSpPr/>
            <p:nvPr/>
          </p:nvSpPr>
          <p:spPr>
            <a:xfrm>
              <a:off x="2855640" y="5238783"/>
              <a:ext cx="1058801" cy="56652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UV Seed Laser</a:t>
              </a:r>
            </a:p>
          </p:txBody>
        </p:sp>
      </p:grpSp>
      <p:sp>
        <p:nvSpPr>
          <p:cNvPr id="60" name="Textplatzhalter 7">
            <a:extLst>
              <a:ext uri="{FF2B5EF4-FFF2-40B4-BE49-F238E27FC236}">
                <a16:creationId xmlns:a16="http://schemas.microsoft.com/office/drawing/2014/main" id="{68ECB53E-3EAF-4AD8-A037-CBF14D286BA5}"/>
              </a:ext>
            </a:extLst>
          </p:cNvPr>
          <p:cNvSpPr txBox="1">
            <a:spLocks/>
          </p:cNvSpPr>
          <p:nvPr/>
        </p:nvSpPr>
        <p:spPr>
          <a:xfrm>
            <a:off x="8873113" y="2846811"/>
            <a:ext cx="3239740" cy="55446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50 µJ / 50 W, 50 fs, 1 MHz</a:t>
            </a:r>
          </a:p>
          <a:p>
            <a:r>
              <a:rPr lang="de-DE" sz="1800" b="1" dirty="0">
                <a:solidFill>
                  <a:schemeClr val="tx1"/>
                </a:solidFill>
              </a:rPr>
              <a:t>t</a:t>
            </a:r>
            <a:r>
              <a:rPr lang="en-US" sz="1800" b="1" dirty="0">
                <a:solidFill>
                  <a:schemeClr val="tx1"/>
                </a:solidFill>
              </a:rPr>
              <a:t>unable UV pulses - 24/7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seed laser system (SLASH)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916663"/>
            <a:ext cx="10008492" cy="409245"/>
          </a:xfrm>
        </p:spPr>
        <p:txBody>
          <a:bodyPr/>
          <a:lstStyle/>
          <a:p>
            <a:r>
              <a:rPr lang="en-US" dirty="0"/>
              <a:t>Seeding laser specification for wavelength tunable UV x-ray seeding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DBC0AE-C473-4325-A723-A5B9762D4180}"/>
              </a:ext>
            </a:extLst>
          </p:cNvPr>
          <p:cNvGrpSpPr/>
          <p:nvPr/>
        </p:nvGrpSpPr>
        <p:grpSpPr>
          <a:xfrm>
            <a:off x="7790716" y="5411638"/>
            <a:ext cx="4425964" cy="1304880"/>
            <a:chOff x="7558738" y="2141961"/>
            <a:chExt cx="4425964" cy="1304880"/>
          </a:xfrm>
        </p:grpSpPr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C0C1FA55-DD71-498D-B569-F5EF0412D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738" y="2230117"/>
              <a:ext cx="4186213" cy="1216724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EE4EBF5-A1F7-4A12-AD8F-E6F659FA1FA7}"/>
                </a:ext>
              </a:extLst>
            </p:cNvPr>
            <p:cNvSpPr/>
            <p:nvPr/>
          </p:nvSpPr>
          <p:spPr>
            <a:xfrm>
              <a:off x="10345271" y="2736957"/>
              <a:ext cx="968188" cy="320007"/>
            </a:xfrm>
            <a:custGeom>
              <a:avLst/>
              <a:gdLst>
                <a:gd name="connsiteX0" fmla="*/ 0 w 968188"/>
                <a:gd name="connsiteY0" fmla="*/ 484094 h 484094"/>
                <a:gd name="connsiteX1" fmla="*/ 385482 w 968188"/>
                <a:gd name="connsiteY1" fmla="*/ 98611 h 484094"/>
                <a:gd name="connsiteX2" fmla="*/ 968188 w 968188"/>
                <a:gd name="connsiteY2" fmla="*/ 0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88" h="484094">
                  <a:moveTo>
                    <a:pt x="0" y="484094"/>
                  </a:moveTo>
                  <a:cubicBezTo>
                    <a:pt x="112058" y="331693"/>
                    <a:pt x="224117" y="179293"/>
                    <a:pt x="385482" y="98611"/>
                  </a:cubicBezTo>
                  <a:cubicBezTo>
                    <a:pt x="546847" y="17929"/>
                    <a:pt x="757517" y="8964"/>
                    <a:pt x="96818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807843C-3ED0-4B38-935D-90A4D09E854B}"/>
                </a:ext>
              </a:extLst>
            </p:cNvPr>
            <p:cNvCxnSpPr/>
            <p:nvPr/>
          </p:nvCxnSpPr>
          <p:spPr>
            <a:xfrm flipV="1">
              <a:off x="11733752" y="2350193"/>
              <a:ext cx="0" cy="7428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5CC51F-4D75-40D2-8C90-F59D84E65601}"/>
                </a:ext>
              </a:extLst>
            </p:cNvPr>
            <p:cNvSpPr txBox="1"/>
            <p:nvPr/>
          </p:nvSpPr>
          <p:spPr>
            <a:xfrm>
              <a:off x="11675002" y="2141961"/>
              <a:ext cx="3097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10081C-791F-45B0-836A-42E6F943120E}"/>
                </a:ext>
              </a:extLst>
            </p:cNvPr>
            <p:cNvSpPr/>
            <p:nvPr/>
          </p:nvSpPr>
          <p:spPr>
            <a:xfrm>
              <a:off x="8023254" y="2755316"/>
              <a:ext cx="968188" cy="320007"/>
            </a:xfrm>
            <a:custGeom>
              <a:avLst/>
              <a:gdLst>
                <a:gd name="connsiteX0" fmla="*/ 0 w 968188"/>
                <a:gd name="connsiteY0" fmla="*/ 484094 h 484094"/>
                <a:gd name="connsiteX1" fmla="*/ 385482 w 968188"/>
                <a:gd name="connsiteY1" fmla="*/ 98611 h 484094"/>
                <a:gd name="connsiteX2" fmla="*/ 968188 w 968188"/>
                <a:gd name="connsiteY2" fmla="*/ 0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88" h="484094">
                  <a:moveTo>
                    <a:pt x="0" y="484094"/>
                  </a:moveTo>
                  <a:cubicBezTo>
                    <a:pt x="112058" y="331693"/>
                    <a:pt x="224117" y="179293"/>
                    <a:pt x="385482" y="98611"/>
                  </a:cubicBezTo>
                  <a:cubicBezTo>
                    <a:pt x="546847" y="17929"/>
                    <a:pt x="757517" y="8964"/>
                    <a:pt x="96818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1C9880-3F89-4ACA-B738-646CFA13A3BA}"/>
                </a:ext>
              </a:extLst>
            </p:cNvPr>
            <p:cNvSpPr/>
            <p:nvPr/>
          </p:nvSpPr>
          <p:spPr>
            <a:xfrm rot="10800000" flipH="1">
              <a:off x="8980244" y="2746843"/>
              <a:ext cx="153826" cy="320007"/>
            </a:xfrm>
            <a:custGeom>
              <a:avLst/>
              <a:gdLst>
                <a:gd name="connsiteX0" fmla="*/ 0 w 968188"/>
                <a:gd name="connsiteY0" fmla="*/ 484094 h 484094"/>
                <a:gd name="connsiteX1" fmla="*/ 385482 w 968188"/>
                <a:gd name="connsiteY1" fmla="*/ 98611 h 484094"/>
                <a:gd name="connsiteX2" fmla="*/ 968188 w 968188"/>
                <a:gd name="connsiteY2" fmla="*/ 0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88" h="484094">
                  <a:moveTo>
                    <a:pt x="0" y="484094"/>
                  </a:moveTo>
                  <a:cubicBezTo>
                    <a:pt x="112058" y="331693"/>
                    <a:pt x="224117" y="179293"/>
                    <a:pt x="385482" y="98611"/>
                  </a:cubicBezTo>
                  <a:cubicBezTo>
                    <a:pt x="546847" y="17929"/>
                    <a:pt x="757517" y="8964"/>
                    <a:pt x="96818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89D782F-AC98-406B-8053-E17189C32EA9}"/>
                </a:ext>
              </a:extLst>
            </p:cNvPr>
            <p:cNvSpPr/>
            <p:nvPr/>
          </p:nvSpPr>
          <p:spPr>
            <a:xfrm rot="10800000" flipH="1">
              <a:off x="11300647" y="2719023"/>
              <a:ext cx="153812" cy="345187"/>
            </a:xfrm>
            <a:custGeom>
              <a:avLst/>
              <a:gdLst>
                <a:gd name="connsiteX0" fmla="*/ 0 w 968188"/>
                <a:gd name="connsiteY0" fmla="*/ 484094 h 484094"/>
                <a:gd name="connsiteX1" fmla="*/ 385482 w 968188"/>
                <a:gd name="connsiteY1" fmla="*/ 98611 h 484094"/>
                <a:gd name="connsiteX2" fmla="*/ 968188 w 968188"/>
                <a:gd name="connsiteY2" fmla="*/ 0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88" h="484094">
                  <a:moveTo>
                    <a:pt x="0" y="484094"/>
                  </a:moveTo>
                  <a:cubicBezTo>
                    <a:pt x="112058" y="331693"/>
                    <a:pt x="224117" y="179293"/>
                    <a:pt x="385482" y="98611"/>
                  </a:cubicBezTo>
                  <a:cubicBezTo>
                    <a:pt x="546847" y="17929"/>
                    <a:pt x="757517" y="8964"/>
                    <a:pt x="96818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E031F4F-2062-413C-8007-FC1F8103A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5903"/>
              </p:ext>
            </p:extLst>
          </p:nvPr>
        </p:nvGraphicFramePr>
        <p:xfrm>
          <a:off x="407988" y="1345797"/>
          <a:ext cx="626407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603">
                  <a:extLst>
                    <a:ext uri="{9D8B030D-6E8A-4147-A177-3AD203B41FA5}">
                      <a16:colId xmlns:a16="http://schemas.microsoft.com/office/drawing/2014/main" val="1554989900"/>
                    </a:ext>
                  </a:extLst>
                </a:gridCol>
                <a:gridCol w="2684473">
                  <a:extLst>
                    <a:ext uri="{9D8B030D-6E8A-4147-A177-3AD203B41FA5}">
                      <a16:colId xmlns:a16="http://schemas.microsoft.com/office/drawing/2014/main" val="215924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Specifications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25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Tunable </a:t>
                      </a:r>
                      <a:r>
                        <a:rPr lang="de-DE" dirty="0" err="1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297 – 317 nm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Pulse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50 fs (FWHM)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7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Fourier limit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Pulse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0.3 – 16 µJ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5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Burst duration/ rep.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600 µs / 1 MHz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8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burst-burst  | pulse-pulse instabilities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 4% | &lt; 2% (RMS)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6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Wavelength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0.06 </a:t>
                      </a:r>
                      <a:r>
                        <a:rPr lang="de-DE" dirty="0" err="1"/>
                        <a:t>nm</a:t>
                      </a:r>
                      <a:r>
                        <a:rPr lang="de-DE" dirty="0"/>
                        <a:t> @ 300 </a:t>
                      </a:r>
                      <a:r>
                        <a:rPr lang="de-DE" dirty="0" err="1"/>
                        <a:t>nm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340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241139-E24C-43D2-A02B-B0C7AF32BCAF}"/>
              </a:ext>
            </a:extLst>
          </p:cNvPr>
          <p:cNvGrpSpPr/>
          <p:nvPr/>
        </p:nvGrpSpPr>
        <p:grpSpPr>
          <a:xfrm>
            <a:off x="6646043" y="1695515"/>
            <a:ext cx="2402285" cy="2862350"/>
            <a:chOff x="6646043" y="1695515"/>
            <a:chExt cx="2194645" cy="2862350"/>
          </a:xfrm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8682FFC3-14B1-4458-94A1-E9B496155407}"/>
                </a:ext>
              </a:extLst>
            </p:cNvPr>
            <p:cNvSpPr/>
            <p:nvPr/>
          </p:nvSpPr>
          <p:spPr>
            <a:xfrm>
              <a:off x="6863376" y="1700808"/>
              <a:ext cx="1977312" cy="2857057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738CA3-5F6D-43A7-9B14-CE93972730A5}"/>
                </a:ext>
              </a:extLst>
            </p:cNvPr>
            <p:cNvGrpSpPr/>
            <p:nvPr/>
          </p:nvGrpSpPr>
          <p:grpSpPr>
            <a:xfrm>
              <a:off x="6646043" y="1695515"/>
              <a:ext cx="2165461" cy="2857057"/>
              <a:chOff x="6646043" y="1695515"/>
              <a:chExt cx="2165461" cy="2857057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83693DEF-72DD-4515-A837-C20969C20132}"/>
                  </a:ext>
                </a:extLst>
              </p:cNvPr>
              <p:cNvSpPr/>
              <p:nvPr/>
            </p:nvSpPr>
            <p:spPr>
              <a:xfrm>
                <a:off x="6710976" y="1695515"/>
                <a:ext cx="1977312" cy="285705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F57B9B-98CB-4B2A-A696-B6EE7B0C712D}"/>
                  </a:ext>
                </a:extLst>
              </p:cNvPr>
              <p:cNvSpPr/>
              <p:nvPr/>
            </p:nvSpPr>
            <p:spPr>
              <a:xfrm>
                <a:off x="6646043" y="2378064"/>
                <a:ext cx="216546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- beam transport</a:t>
                </a:r>
                <a:br>
                  <a:rPr lang="en-US" dirty="0"/>
                </a:br>
                <a:r>
                  <a:rPr lang="en-US" dirty="0"/>
                  <a:t>- in-coupling losses </a:t>
                </a:r>
              </a:p>
              <a:p>
                <a:r>
                  <a:rPr lang="en-US" dirty="0"/>
                  <a:t>- safety margin</a:t>
                </a:r>
              </a:p>
            </p:txBody>
          </p:sp>
        </p:grpSp>
      </p:grpSp>
      <p:sp>
        <p:nvSpPr>
          <p:cNvPr id="12" name="Wave 11">
            <a:extLst>
              <a:ext uri="{FF2B5EF4-FFF2-40B4-BE49-F238E27FC236}">
                <a16:creationId xmlns:a16="http://schemas.microsoft.com/office/drawing/2014/main" id="{B2B52D52-9AC5-4042-A92A-A8BC9F226F4F}"/>
              </a:ext>
            </a:extLst>
          </p:cNvPr>
          <p:cNvSpPr/>
          <p:nvPr/>
        </p:nvSpPr>
        <p:spPr>
          <a:xfrm rot="15721528">
            <a:off x="11866485" y="2916584"/>
            <a:ext cx="579282" cy="388311"/>
          </a:xfrm>
          <a:prstGeom prst="wav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concept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3212" y="858295"/>
            <a:ext cx="11784012" cy="409245"/>
          </a:xfrm>
        </p:spPr>
        <p:txBody>
          <a:bodyPr/>
          <a:lstStyle/>
          <a:p>
            <a:r>
              <a:rPr lang="en-US"/>
              <a:t>Broadly tunable green pumped OPCPA based on high power Ytterbium chirped pulse laser amplifiers (CPA)</a:t>
            </a:r>
          </a:p>
          <a:p>
            <a:r>
              <a:rPr lang="en-US"/>
              <a:t>+ efficient broadband UV conversion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E74E7F-F4C0-421A-8B7C-EA2FA347B8D3}"/>
              </a:ext>
            </a:extLst>
          </p:cNvPr>
          <p:cNvSpPr/>
          <p:nvPr/>
        </p:nvSpPr>
        <p:spPr>
          <a:xfrm>
            <a:off x="432668" y="1628800"/>
            <a:ext cx="11592668" cy="1408477"/>
          </a:xfrm>
          <a:prstGeom prst="roundRect">
            <a:avLst>
              <a:gd name="adj" fmla="val 12357"/>
            </a:avLst>
          </a:prstGeom>
          <a:solidFill>
            <a:schemeClr val="bg1"/>
          </a:solidFill>
          <a:ln w="38100">
            <a:solidFill>
              <a:schemeClr val="bg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1100" b="1">
              <a:solidFill>
                <a:schemeClr val="tx1"/>
              </a:solidFill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3125B501-6C5C-49CF-8AEA-6AA2D599C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/>
          <a:stretch/>
        </p:blipFill>
        <p:spPr>
          <a:xfrm>
            <a:off x="9124288" y="1726239"/>
            <a:ext cx="2745438" cy="1317722"/>
          </a:xfrm>
          <a:prstGeom prst="rect">
            <a:avLst/>
          </a:prstGeom>
          <a:ln w="25400">
            <a:noFill/>
          </a:ln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F6C24B2-8D84-4772-B3C2-677F084BB663}"/>
              </a:ext>
            </a:extLst>
          </p:cNvPr>
          <p:cNvSpPr/>
          <p:nvPr/>
        </p:nvSpPr>
        <p:spPr>
          <a:xfrm>
            <a:off x="10951776" y="2190972"/>
            <a:ext cx="634966" cy="384517"/>
          </a:xfrm>
          <a:custGeom>
            <a:avLst/>
            <a:gdLst>
              <a:gd name="connsiteX0" fmla="*/ 0 w 968188"/>
              <a:gd name="connsiteY0" fmla="*/ 484094 h 484094"/>
              <a:gd name="connsiteX1" fmla="*/ 385482 w 968188"/>
              <a:gd name="connsiteY1" fmla="*/ 98611 h 484094"/>
              <a:gd name="connsiteX2" fmla="*/ 968188 w 968188"/>
              <a:gd name="connsiteY2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88" h="484094">
                <a:moveTo>
                  <a:pt x="0" y="484094"/>
                </a:moveTo>
                <a:cubicBezTo>
                  <a:pt x="112058" y="331693"/>
                  <a:pt x="224117" y="179293"/>
                  <a:pt x="385482" y="98611"/>
                </a:cubicBezTo>
                <a:cubicBezTo>
                  <a:pt x="546847" y="17929"/>
                  <a:pt x="757517" y="8964"/>
                  <a:pt x="96818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9A060C-6078-4EFF-A1F7-39896A6676C3}"/>
              </a:ext>
            </a:extLst>
          </p:cNvPr>
          <p:cNvCxnSpPr/>
          <p:nvPr/>
        </p:nvCxnSpPr>
        <p:spPr>
          <a:xfrm flipV="1">
            <a:off x="9321461" y="1728006"/>
            <a:ext cx="0" cy="892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0D135E-26C5-4D8D-B1F5-1CA6DCF53BC6}"/>
              </a:ext>
            </a:extLst>
          </p:cNvPr>
          <p:cNvSpPr txBox="1"/>
          <p:nvPr/>
        </p:nvSpPr>
        <p:spPr>
          <a:xfrm>
            <a:off x="9074410" y="1574458"/>
            <a:ext cx="27122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US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35C36-AD29-46D9-BC15-D4623170D0DF}"/>
              </a:ext>
            </a:extLst>
          </p:cNvPr>
          <p:cNvCxnSpPr/>
          <p:nvPr/>
        </p:nvCxnSpPr>
        <p:spPr>
          <a:xfrm flipV="1">
            <a:off x="9133178" y="1726241"/>
            <a:ext cx="0" cy="892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067C17-1ECD-4300-A817-BE67CAE52420}"/>
              </a:ext>
            </a:extLst>
          </p:cNvPr>
          <p:cNvSpPr/>
          <p:nvPr/>
        </p:nvSpPr>
        <p:spPr>
          <a:xfrm>
            <a:off x="9428932" y="2213032"/>
            <a:ext cx="634966" cy="384517"/>
          </a:xfrm>
          <a:custGeom>
            <a:avLst/>
            <a:gdLst>
              <a:gd name="connsiteX0" fmla="*/ 0 w 968188"/>
              <a:gd name="connsiteY0" fmla="*/ 484094 h 484094"/>
              <a:gd name="connsiteX1" fmla="*/ 385482 w 968188"/>
              <a:gd name="connsiteY1" fmla="*/ 98611 h 484094"/>
              <a:gd name="connsiteX2" fmla="*/ 968188 w 968188"/>
              <a:gd name="connsiteY2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88" h="484094">
                <a:moveTo>
                  <a:pt x="0" y="484094"/>
                </a:moveTo>
                <a:cubicBezTo>
                  <a:pt x="112058" y="331693"/>
                  <a:pt x="224117" y="179293"/>
                  <a:pt x="385482" y="98611"/>
                </a:cubicBezTo>
                <a:cubicBezTo>
                  <a:pt x="546847" y="17929"/>
                  <a:pt x="757517" y="8964"/>
                  <a:pt x="96818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AFA00F9-890F-49AF-9E65-7B7173E050A3}"/>
              </a:ext>
            </a:extLst>
          </p:cNvPr>
          <p:cNvSpPr/>
          <p:nvPr/>
        </p:nvSpPr>
        <p:spPr>
          <a:xfrm rot="10800000" flipH="1">
            <a:off x="10056551" y="2202851"/>
            <a:ext cx="914526" cy="384517"/>
          </a:xfrm>
          <a:custGeom>
            <a:avLst/>
            <a:gdLst>
              <a:gd name="connsiteX0" fmla="*/ 0 w 968188"/>
              <a:gd name="connsiteY0" fmla="*/ 484094 h 484094"/>
              <a:gd name="connsiteX1" fmla="*/ 385482 w 968188"/>
              <a:gd name="connsiteY1" fmla="*/ 98611 h 484094"/>
              <a:gd name="connsiteX2" fmla="*/ 968188 w 968188"/>
              <a:gd name="connsiteY2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88" h="484094">
                <a:moveTo>
                  <a:pt x="0" y="484094"/>
                </a:moveTo>
                <a:cubicBezTo>
                  <a:pt x="112058" y="331693"/>
                  <a:pt x="224117" y="179293"/>
                  <a:pt x="385482" y="98611"/>
                </a:cubicBezTo>
                <a:cubicBezTo>
                  <a:pt x="546847" y="17929"/>
                  <a:pt x="757517" y="8964"/>
                  <a:pt x="96818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4734057-533F-41FD-AE2B-0523DB671E44}"/>
              </a:ext>
            </a:extLst>
          </p:cNvPr>
          <p:cNvSpPr/>
          <p:nvPr/>
        </p:nvSpPr>
        <p:spPr>
          <a:xfrm rot="10800000" flipH="1">
            <a:off x="11578339" y="2189055"/>
            <a:ext cx="339955" cy="169894"/>
          </a:xfrm>
          <a:custGeom>
            <a:avLst/>
            <a:gdLst>
              <a:gd name="connsiteX0" fmla="*/ 0 w 968188"/>
              <a:gd name="connsiteY0" fmla="*/ 484094 h 484094"/>
              <a:gd name="connsiteX1" fmla="*/ 385482 w 968188"/>
              <a:gd name="connsiteY1" fmla="*/ 98611 h 484094"/>
              <a:gd name="connsiteX2" fmla="*/ 968188 w 968188"/>
              <a:gd name="connsiteY2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188" h="484094">
                <a:moveTo>
                  <a:pt x="0" y="484094"/>
                </a:moveTo>
                <a:cubicBezTo>
                  <a:pt x="112058" y="331693"/>
                  <a:pt x="224117" y="179293"/>
                  <a:pt x="385482" y="98611"/>
                </a:cubicBezTo>
                <a:cubicBezTo>
                  <a:pt x="546847" y="17929"/>
                  <a:pt x="757517" y="8964"/>
                  <a:pt x="96818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6A1AD7-CF39-4697-A2F7-C65F00830AF9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137711" y="1942254"/>
            <a:ext cx="10530239" cy="3701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F68749D-2DD0-4C61-974E-E0A7DFF238BD}"/>
              </a:ext>
            </a:extLst>
          </p:cNvPr>
          <p:cNvSpPr/>
          <p:nvPr/>
        </p:nvSpPr>
        <p:spPr>
          <a:xfrm>
            <a:off x="1438221" y="1873665"/>
            <a:ext cx="58189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3500 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A1494E-7085-4EAD-A074-2CF83CF1A182}"/>
              </a:ext>
            </a:extLst>
          </p:cNvPr>
          <p:cNvSpPr/>
          <p:nvPr/>
        </p:nvSpPr>
        <p:spPr>
          <a:xfrm>
            <a:off x="6101300" y="1873665"/>
            <a:ext cx="48843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chemeClr val="accent2">
                    <a:lumMod val="75000"/>
                  </a:schemeClr>
                </a:solidFill>
              </a:rPr>
              <a:t>100 W</a:t>
            </a:r>
            <a:endParaRPr lang="en-US" sz="1200">
              <a:solidFill>
                <a:srgbClr val="FFC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D85195-564A-416B-AE75-C39358F085F4}"/>
              </a:ext>
            </a:extLst>
          </p:cNvPr>
          <p:cNvSpPr/>
          <p:nvPr/>
        </p:nvSpPr>
        <p:spPr>
          <a:xfrm>
            <a:off x="4557839" y="1873665"/>
            <a:ext cx="58189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B050"/>
                </a:solidFill>
              </a:rPr>
              <a:t>1750 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F10278-F749-4EFF-AA78-33D0BD34EB8A}"/>
              </a:ext>
            </a:extLst>
          </p:cNvPr>
          <p:cNvSpPr/>
          <p:nvPr/>
        </p:nvSpPr>
        <p:spPr>
          <a:xfrm>
            <a:off x="8371478" y="1873665"/>
            <a:ext cx="39498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</a:rPr>
              <a:t>50 W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0968431-3CE4-4926-A468-67813485AB22}"/>
              </a:ext>
            </a:extLst>
          </p:cNvPr>
          <p:cNvCxnSpPr>
            <a:cxnSpLocks/>
          </p:cNvCxnSpPr>
          <p:nvPr/>
        </p:nvCxnSpPr>
        <p:spPr>
          <a:xfrm flipV="1">
            <a:off x="1773420" y="2318545"/>
            <a:ext cx="0" cy="760972"/>
          </a:xfrm>
          <a:prstGeom prst="straightConnector1">
            <a:avLst/>
          </a:prstGeom>
          <a:ln w="38100">
            <a:solidFill>
              <a:srgbClr val="FF0000">
                <a:alpha val="62000"/>
              </a:srgb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5B8AFAF-AC6A-470F-BD84-67C4D9F6041C}"/>
              </a:ext>
            </a:extLst>
          </p:cNvPr>
          <p:cNvCxnSpPr/>
          <p:nvPr/>
        </p:nvCxnSpPr>
        <p:spPr>
          <a:xfrm flipV="1">
            <a:off x="4919679" y="2318545"/>
            <a:ext cx="0" cy="760972"/>
          </a:xfrm>
          <a:prstGeom prst="straightConnector1">
            <a:avLst/>
          </a:prstGeom>
          <a:ln w="38100">
            <a:solidFill>
              <a:srgbClr val="00B050">
                <a:alpha val="62000"/>
              </a:srgb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D982DDA-C7C7-48E9-9F3B-0DCBC63DFB16}"/>
              </a:ext>
            </a:extLst>
          </p:cNvPr>
          <p:cNvCxnSpPr/>
          <p:nvPr/>
        </p:nvCxnSpPr>
        <p:spPr>
          <a:xfrm flipV="1">
            <a:off x="6398102" y="2328273"/>
            <a:ext cx="0" cy="760972"/>
          </a:xfrm>
          <a:prstGeom prst="straightConnector1">
            <a:avLst/>
          </a:prstGeom>
          <a:ln w="38100">
            <a:solidFill>
              <a:schemeClr val="accent2">
                <a:lumMod val="50000"/>
                <a:alpha val="62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329D969-07E1-4F4C-81BB-521B47CEE608}"/>
              </a:ext>
            </a:extLst>
          </p:cNvPr>
          <p:cNvCxnSpPr/>
          <p:nvPr/>
        </p:nvCxnSpPr>
        <p:spPr>
          <a:xfrm flipV="1">
            <a:off x="8650666" y="2328273"/>
            <a:ext cx="0" cy="760972"/>
          </a:xfrm>
          <a:prstGeom prst="straightConnector1">
            <a:avLst/>
          </a:prstGeom>
          <a:ln w="38100">
            <a:solidFill>
              <a:srgbClr val="003366">
                <a:alpha val="62000"/>
              </a:srgb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9735A92-9AEF-4863-B899-3AB29DECC8F4}"/>
              </a:ext>
            </a:extLst>
          </p:cNvPr>
          <p:cNvSpPr txBox="1"/>
          <p:nvPr/>
        </p:nvSpPr>
        <p:spPr>
          <a:xfrm>
            <a:off x="11727620" y="2605620"/>
            <a:ext cx="22313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/>
              <a:t>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826E12-16E6-4BAF-A7A6-BAB85FA2254D}"/>
              </a:ext>
            </a:extLst>
          </p:cNvPr>
          <p:cNvSpPr txBox="1"/>
          <p:nvPr/>
        </p:nvSpPr>
        <p:spPr>
          <a:xfrm>
            <a:off x="9430936" y="1750825"/>
            <a:ext cx="61106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100"/>
              <a:t>600 µs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F5DC4A-09A6-4B40-A038-724BB3BBD419}"/>
              </a:ext>
            </a:extLst>
          </p:cNvPr>
          <p:cNvSpPr txBox="1"/>
          <p:nvPr/>
        </p:nvSpPr>
        <p:spPr>
          <a:xfrm>
            <a:off x="9841903" y="2613046"/>
            <a:ext cx="64633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100"/>
              <a:t>100 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3A16B0-9C26-4A4C-8B54-D29359196142}"/>
              </a:ext>
            </a:extLst>
          </p:cNvPr>
          <p:cNvSpPr txBox="1"/>
          <p:nvPr/>
        </p:nvSpPr>
        <p:spPr>
          <a:xfrm>
            <a:off x="438481" y="1726810"/>
            <a:ext cx="69923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/>
              <a:t>In-burst </a:t>
            </a:r>
            <a:br>
              <a:rPr lang="en-US" sz="1100"/>
            </a:br>
            <a:r>
              <a:rPr lang="en-US" sz="1100"/>
              <a:t>power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389294-5213-4885-BB4E-9A843BCF776B}"/>
              </a:ext>
            </a:extLst>
          </p:cNvPr>
          <p:cNvSpPr/>
          <p:nvPr/>
        </p:nvSpPr>
        <p:spPr>
          <a:xfrm>
            <a:off x="5054544" y="1556792"/>
            <a:ext cx="1720528" cy="1217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Power budget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0FB9C7-F4E3-4E3C-848B-56B5BC457A5A}"/>
              </a:ext>
            </a:extLst>
          </p:cNvPr>
          <p:cNvSpPr txBox="1"/>
          <p:nvPr/>
        </p:nvSpPr>
        <p:spPr>
          <a:xfrm>
            <a:off x="8883069" y="1566164"/>
            <a:ext cx="27924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US"/>
              <a:t>P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07D2BF-36AA-47BC-B1A6-6E8D9FDD6904}"/>
              </a:ext>
            </a:extLst>
          </p:cNvPr>
          <p:cNvSpPr/>
          <p:nvPr/>
        </p:nvSpPr>
        <p:spPr>
          <a:xfrm>
            <a:off x="11727620" y="2281901"/>
            <a:ext cx="233478" cy="2819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EEA30A-7EF1-4048-930D-462CA6BDA12A}"/>
              </a:ext>
            </a:extLst>
          </p:cNvPr>
          <p:cNvGrpSpPr/>
          <p:nvPr/>
        </p:nvGrpSpPr>
        <p:grpSpPr>
          <a:xfrm>
            <a:off x="438481" y="3080335"/>
            <a:ext cx="11586854" cy="1644809"/>
            <a:chOff x="1064916" y="1875341"/>
            <a:chExt cx="9328295" cy="127677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E250720-C802-4F0C-9287-79688F328324}"/>
                </a:ext>
              </a:extLst>
            </p:cNvPr>
            <p:cNvSpPr/>
            <p:nvPr/>
          </p:nvSpPr>
          <p:spPr>
            <a:xfrm>
              <a:off x="2247183" y="1908316"/>
              <a:ext cx="3970657" cy="1243802"/>
            </a:xfrm>
            <a:prstGeom prst="roundRect">
              <a:avLst>
                <a:gd name="adj" fmla="val 12357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038B6E6-8E34-42A9-998C-F4068207275C}"/>
                </a:ext>
              </a:extLst>
            </p:cNvPr>
            <p:cNvSpPr/>
            <p:nvPr/>
          </p:nvSpPr>
          <p:spPr>
            <a:xfrm>
              <a:off x="8544272" y="1919115"/>
              <a:ext cx="1848939" cy="1233002"/>
            </a:xfrm>
            <a:prstGeom prst="roundRect">
              <a:avLst>
                <a:gd name="adj" fmla="val 10885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91EC4BA-195E-4630-8D96-83F6B908C62B}"/>
                </a:ext>
              </a:extLst>
            </p:cNvPr>
            <p:cNvSpPr/>
            <p:nvPr/>
          </p:nvSpPr>
          <p:spPr>
            <a:xfrm>
              <a:off x="6291218" y="1919115"/>
              <a:ext cx="2134591" cy="1233002"/>
            </a:xfrm>
            <a:prstGeom prst="roundRect">
              <a:avLst>
                <a:gd name="adj" fmla="val 10900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0192F40-503E-410C-B69A-6FFA6ABF1CF2}"/>
                </a:ext>
              </a:extLst>
            </p:cNvPr>
            <p:cNvSpPr/>
            <p:nvPr/>
          </p:nvSpPr>
          <p:spPr>
            <a:xfrm>
              <a:off x="1064916" y="1919115"/>
              <a:ext cx="1103243" cy="1233002"/>
            </a:xfrm>
            <a:prstGeom prst="roundRect">
              <a:avLst>
                <a:gd name="adj" fmla="val 10020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407A44-C318-4DC8-9458-F2E09116EE45}"/>
                </a:ext>
              </a:extLst>
            </p:cNvPr>
            <p:cNvSpPr/>
            <p:nvPr/>
          </p:nvSpPr>
          <p:spPr>
            <a:xfrm>
              <a:off x="1439719" y="1886027"/>
              <a:ext cx="386134" cy="645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CPA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DD2C02-E90E-4DEF-AC2A-D7126F5A5552}"/>
                </a:ext>
              </a:extLst>
            </p:cNvPr>
            <p:cNvSpPr/>
            <p:nvPr/>
          </p:nvSpPr>
          <p:spPr>
            <a:xfrm>
              <a:off x="3961809" y="1879248"/>
              <a:ext cx="585513" cy="781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OPCPA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7193A7-B18C-439E-AF3B-AAF2E94AF213}"/>
                </a:ext>
              </a:extLst>
            </p:cNvPr>
            <p:cNvSpPr/>
            <p:nvPr/>
          </p:nvSpPr>
          <p:spPr>
            <a:xfrm>
              <a:off x="7010186" y="1875341"/>
              <a:ext cx="572417" cy="859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ccSFG</a:t>
              </a:r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EC0F1DF7-F06B-4DA1-BE99-0499C7A997FA}"/>
                </a:ext>
              </a:extLst>
            </p:cNvPr>
            <p:cNvSpPr/>
            <p:nvPr/>
          </p:nvSpPr>
          <p:spPr>
            <a:xfrm>
              <a:off x="2169050" y="2153910"/>
              <a:ext cx="45719" cy="724098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64F18EC2-7195-4B37-ADF6-8AB10D4428A4}"/>
                </a:ext>
              </a:extLst>
            </p:cNvPr>
            <p:cNvSpPr/>
            <p:nvPr/>
          </p:nvSpPr>
          <p:spPr>
            <a:xfrm>
              <a:off x="6235290" y="2254755"/>
              <a:ext cx="28388" cy="555865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AF8DA657-A38D-4CC9-8D06-8050BCEF7822}"/>
                </a:ext>
              </a:extLst>
            </p:cNvPr>
            <p:cNvSpPr/>
            <p:nvPr/>
          </p:nvSpPr>
          <p:spPr>
            <a:xfrm>
              <a:off x="8450470" y="2225374"/>
              <a:ext cx="45720" cy="611452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0A9861A7-EF60-47EE-A774-EA8B24E53DA1}"/>
                </a:ext>
              </a:extLst>
            </p:cNvPr>
            <p:cNvSpPr/>
            <p:nvPr/>
          </p:nvSpPr>
          <p:spPr>
            <a:xfrm>
              <a:off x="7317973" y="2455155"/>
              <a:ext cx="2467883" cy="172892"/>
            </a:xfrm>
            <a:prstGeom prst="rightArrow">
              <a:avLst>
                <a:gd name="adj1" fmla="val 50000"/>
                <a:gd name="adj2" fmla="val 72822"/>
              </a:avLst>
            </a:prstGeom>
            <a:solidFill>
              <a:srgbClr val="7030A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1F4ABB1-CC97-4551-A8EE-4B81CF8104D3}"/>
                </a:ext>
              </a:extLst>
            </p:cNvPr>
            <p:cNvGrpSpPr/>
            <p:nvPr/>
          </p:nvGrpSpPr>
          <p:grpSpPr>
            <a:xfrm>
              <a:off x="8896535" y="2099231"/>
              <a:ext cx="679332" cy="647084"/>
              <a:chOff x="10191289" y="1719090"/>
              <a:chExt cx="679332" cy="647084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DB8E026-8426-4DCD-8542-149E316B63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91289" y="1897914"/>
                <a:ext cx="627503" cy="468260"/>
                <a:chOff x="9029509" y="3495730"/>
                <a:chExt cx="295478" cy="475338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2A0D2F0D-F039-48F3-8C9E-A0A22AD941ED}"/>
                    </a:ext>
                  </a:extLst>
                </p:cNvPr>
                <p:cNvGrpSpPr/>
                <p:nvPr/>
              </p:nvGrpSpPr>
              <p:grpSpPr>
                <a:xfrm>
                  <a:off x="9029509" y="3495730"/>
                  <a:ext cx="295478" cy="475338"/>
                  <a:chOff x="6391531" y="4341212"/>
                  <a:chExt cx="388354" cy="311924"/>
                </a:xfrm>
              </p:grpSpPr>
              <p:sp>
                <p:nvSpPr>
                  <p:cNvPr id="141" name="Isosceles Triangle 140">
                    <a:extLst>
                      <a:ext uri="{FF2B5EF4-FFF2-40B4-BE49-F238E27FC236}">
                        <a16:creationId xmlns:a16="http://schemas.microsoft.com/office/drawing/2014/main" id="{2D564A62-3AB6-4829-9776-B49F3772CD3A}"/>
                      </a:ext>
                    </a:extLst>
                  </p:cNvPr>
                  <p:cNvSpPr/>
                  <p:nvPr/>
                </p:nvSpPr>
                <p:spPr>
                  <a:xfrm>
                    <a:off x="6391531" y="4432591"/>
                    <a:ext cx="280533" cy="22054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Isosceles Triangle 141">
                    <a:extLst>
                      <a:ext uri="{FF2B5EF4-FFF2-40B4-BE49-F238E27FC236}">
                        <a16:creationId xmlns:a16="http://schemas.microsoft.com/office/drawing/2014/main" id="{04455DD6-DC66-4BC5-A3E2-FBA3A6BDF9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99352" y="4341212"/>
                    <a:ext cx="280533" cy="22054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0372CE55-1104-45BA-A0BD-7E59D516C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095976" y="3602906"/>
                  <a:ext cx="202963" cy="6434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268831C-7EB8-40D7-A1CE-848D397C106D}"/>
                  </a:ext>
                </a:extLst>
              </p:cNvPr>
              <p:cNvSpPr/>
              <p:nvPr/>
            </p:nvSpPr>
            <p:spPr>
              <a:xfrm>
                <a:off x="10310564" y="1719090"/>
                <a:ext cx="560057" cy="955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800"/>
                  <a:t>Fused Silica</a:t>
                </a:r>
              </a:p>
            </p:txBody>
          </p:sp>
        </p:grp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7566D47E-36F9-4911-AC24-132EC063A0A6}"/>
                </a:ext>
              </a:extLst>
            </p:cNvPr>
            <p:cNvSpPr/>
            <p:nvPr/>
          </p:nvSpPr>
          <p:spPr>
            <a:xfrm>
              <a:off x="1805489" y="2127015"/>
              <a:ext cx="1489623" cy="14928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3491BF77-FD68-4D81-9020-587EB5566FFE}"/>
                </a:ext>
              </a:extLst>
            </p:cNvPr>
            <p:cNvSpPr/>
            <p:nvPr/>
          </p:nvSpPr>
          <p:spPr>
            <a:xfrm rot="2035214">
              <a:off x="2191381" y="2302745"/>
              <a:ext cx="591196" cy="11069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C3E0C43E-E47A-4FDC-8520-B4E5ECA2891E}"/>
                </a:ext>
              </a:extLst>
            </p:cNvPr>
            <p:cNvSpPr/>
            <p:nvPr/>
          </p:nvSpPr>
          <p:spPr>
            <a:xfrm>
              <a:off x="3485204" y="2481469"/>
              <a:ext cx="317676" cy="68233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DB2474F6-A18C-4B84-8C30-26A95DE51DC9}"/>
                </a:ext>
              </a:extLst>
            </p:cNvPr>
            <p:cNvSpPr/>
            <p:nvPr/>
          </p:nvSpPr>
          <p:spPr>
            <a:xfrm>
              <a:off x="3352131" y="2156798"/>
              <a:ext cx="273042" cy="1191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B58999A4-5390-417A-950D-0FD0E76519CB}"/>
                </a:ext>
              </a:extLst>
            </p:cNvPr>
            <p:cNvSpPr/>
            <p:nvPr/>
          </p:nvSpPr>
          <p:spPr>
            <a:xfrm rot="2032524">
              <a:off x="3552424" y="2338149"/>
              <a:ext cx="673144" cy="116811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F492D67D-3B77-4958-933B-D49178EC9B68}"/>
                </a:ext>
              </a:extLst>
            </p:cNvPr>
            <p:cNvSpPr/>
            <p:nvPr/>
          </p:nvSpPr>
          <p:spPr>
            <a:xfrm rot="10800000">
              <a:off x="2716517" y="2469782"/>
              <a:ext cx="505285" cy="10023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7ACBB985-7031-4ECA-B7C1-06D7EA22C08D}"/>
                </a:ext>
              </a:extLst>
            </p:cNvPr>
            <p:cNvSpPr/>
            <p:nvPr/>
          </p:nvSpPr>
          <p:spPr>
            <a:xfrm>
              <a:off x="5888936" y="2427126"/>
              <a:ext cx="1429036" cy="178181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AF858917-BA5B-43C4-BEA2-398721C53673}"/>
                </a:ext>
              </a:extLst>
            </p:cNvPr>
            <p:cNvSpPr/>
            <p:nvPr/>
          </p:nvSpPr>
          <p:spPr>
            <a:xfrm>
              <a:off x="1805487" y="2632903"/>
              <a:ext cx="2665636" cy="38858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D72B0CE4-D9D0-496C-9362-73E30EABD305}"/>
                </a:ext>
              </a:extLst>
            </p:cNvPr>
            <p:cNvSpPr/>
            <p:nvPr/>
          </p:nvSpPr>
          <p:spPr>
            <a:xfrm>
              <a:off x="4648247" y="2743129"/>
              <a:ext cx="1079044" cy="1956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BD79D025-8019-4C8A-8AD2-62170A8880EA}"/>
                </a:ext>
              </a:extLst>
            </p:cNvPr>
            <p:cNvSpPr/>
            <p:nvPr/>
          </p:nvSpPr>
          <p:spPr>
            <a:xfrm rot="19109411">
              <a:off x="4947997" y="2608774"/>
              <a:ext cx="547061" cy="14556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5A566215-197A-436B-8645-7CD3015971AB}"/>
                </a:ext>
              </a:extLst>
            </p:cNvPr>
            <p:cNvSpPr/>
            <p:nvPr/>
          </p:nvSpPr>
          <p:spPr>
            <a:xfrm rot="18950972">
              <a:off x="5619155" y="2581510"/>
              <a:ext cx="507773" cy="19374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02A1B09-4953-4BA2-BF5F-44656D1DE394}"/>
                </a:ext>
              </a:extLst>
            </p:cNvPr>
            <p:cNvSpPr/>
            <p:nvPr/>
          </p:nvSpPr>
          <p:spPr>
            <a:xfrm>
              <a:off x="2271041" y="2749438"/>
              <a:ext cx="2147100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1 MHz, 3.5 </a:t>
              </a:r>
              <a:r>
                <a:rPr lang="en-US" sz="1050" dirty="0" err="1">
                  <a:solidFill>
                    <a:schemeClr val="bg1"/>
                  </a:solidFill>
                </a:rPr>
                <a:t>mJ</a:t>
              </a:r>
              <a:r>
                <a:rPr lang="en-US" sz="1050" dirty="0">
                  <a:solidFill>
                    <a:schemeClr val="bg1"/>
                  </a:solidFill>
                </a:rPr>
                <a:t>, 600 µs (10 Hz bursts)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0A26344-3EBF-432B-ACA5-32E9A90FE448}"/>
                </a:ext>
              </a:extLst>
            </p:cNvPr>
            <p:cNvSpPr/>
            <p:nvPr/>
          </p:nvSpPr>
          <p:spPr>
            <a:xfrm>
              <a:off x="4436704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SHG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772C063-6501-45FB-A63F-8BF1B27A08BC}"/>
                </a:ext>
              </a:extLst>
            </p:cNvPr>
            <p:cNvSpPr/>
            <p:nvPr/>
          </p:nvSpPr>
          <p:spPr>
            <a:xfrm>
              <a:off x="2190400" y="2549648"/>
              <a:ext cx="513589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50">
                  <a:solidFill>
                    <a:srgbClr val="FF0000"/>
                  </a:solidFill>
                </a:rPr>
                <a:t>800fs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28764B0-0FD0-44D9-96C5-CCAB6BB7D561}"/>
                </a:ext>
              </a:extLst>
            </p:cNvPr>
            <p:cNvSpPr/>
            <p:nvPr/>
          </p:nvSpPr>
          <p:spPr>
            <a:xfrm>
              <a:off x="5204239" y="2030068"/>
              <a:ext cx="957912" cy="2508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accent2">
                      <a:lumMod val="75000"/>
                    </a:schemeClr>
                  </a:solidFill>
                </a:rPr>
                <a:t>680 - 950 nm</a:t>
              </a:r>
            </a:p>
            <a:p>
              <a:pPr algn="r"/>
              <a:r>
                <a:rPr lang="en-US" sz="1050" dirty="0">
                  <a:solidFill>
                    <a:schemeClr val="accent2">
                      <a:lumMod val="75000"/>
                    </a:schemeClr>
                  </a:solidFill>
                </a:rPr>
                <a:t>100 µJ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BBA968A-427B-4324-B87B-97998C9F4D67}"/>
                </a:ext>
              </a:extLst>
            </p:cNvPr>
            <p:cNvSpPr/>
            <p:nvPr/>
          </p:nvSpPr>
          <p:spPr>
            <a:xfrm>
              <a:off x="6366525" y="2826134"/>
              <a:ext cx="234878" cy="12542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1 mJ</a:t>
              </a:r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E5CB9EDF-2059-4638-A6BC-5576FBE10951}"/>
                </a:ext>
              </a:extLst>
            </p:cNvPr>
            <p:cNvSpPr/>
            <p:nvPr/>
          </p:nvSpPr>
          <p:spPr>
            <a:xfrm>
              <a:off x="6519562" y="2510830"/>
              <a:ext cx="1246052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DA480849-5241-42AA-BD62-07C8E651AF96}"/>
                </a:ext>
              </a:extLst>
            </p:cNvPr>
            <p:cNvSpPr/>
            <p:nvPr/>
          </p:nvSpPr>
          <p:spPr>
            <a:xfrm>
              <a:off x="4195068" y="2942800"/>
              <a:ext cx="2620470" cy="136132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AD030098-F216-4F18-B2B4-EA431F862D90}"/>
                </a:ext>
              </a:extLst>
            </p:cNvPr>
            <p:cNvSpPr/>
            <p:nvPr/>
          </p:nvSpPr>
          <p:spPr>
            <a:xfrm>
              <a:off x="6522225" y="2726406"/>
              <a:ext cx="274237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E274ED2D-66A6-415D-8784-B41650DFD8C7}"/>
                </a:ext>
              </a:extLst>
            </p:cNvPr>
            <p:cNvSpPr/>
            <p:nvPr/>
          </p:nvSpPr>
          <p:spPr>
            <a:xfrm rot="5400000">
              <a:off x="4126229" y="2918942"/>
              <a:ext cx="137972" cy="11870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4C1193F3-04B7-43E6-A5B6-B664299B08F8}"/>
                </a:ext>
              </a:extLst>
            </p:cNvPr>
            <p:cNvSpPr/>
            <p:nvPr/>
          </p:nvSpPr>
          <p:spPr>
            <a:xfrm>
              <a:off x="7309222" y="2425171"/>
              <a:ext cx="420132" cy="176608"/>
            </a:xfrm>
            <a:prstGeom prst="rightArrow">
              <a:avLst>
                <a:gd name="adj1" fmla="val 50000"/>
                <a:gd name="adj2" fmla="val 250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7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61358E6-8FC9-4CE9-8C11-5C956C11C981}"/>
                </a:ext>
              </a:extLst>
            </p:cNvPr>
            <p:cNvSpPr/>
            <p:nvPr/>
          </p:nvSpPr>
          <p:spPr>
            <a:xfrm>
              <a:off x="6914772" y="2419126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SFG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B3A0D24-3C26-4B5B-BC77-20143C4BB888}"/>
                </a:ext>
              </a:extLst>
            </p:cNvPr>
            <p:cNvSpPr/>
            <p:nvPr/>
          </p:nvSpPr>
          <p:spPr>
            <a:xfrm>
              <a:off x="7465919" y="2419126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SFG</a:t>
              </a:r>
            </a:p>
          </p:txBody>
        </p:sp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9FE6064A-548C-4F1E-8B30-6BCCAD4E294D}"/>
                </a:ext>
              </a:extLst>
            </p:cNvPr>
            <p:cNvSpPr/>
            <p:nvPr/>
          </p:nvSpPr>
          <p:spPr>
            <a:xfrm rot="5400000">
              <a:off x="6661360" y="2845390"/>
              <a:ext cx="257939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D701571-5617-4AAB-B4AE-5A4528397EEA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649731" y="2787085"/>
              <a:ext cx="251276" cy="244582"/>
              <a:chOff x="5740437" y="5038916"/>
              <a:chExt cx="144016" cy="1440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34F999C-3DC5-4DD8-8760-E0F05AD97D08}"/>
                  </a:ext>
                </a:extLst>
              </p:cNvPr>
              <p:cNvCxnSpPr/>
              <p:nvPr/>
            </p:nvCxnSpPr>
            <p:spPr>
              <a:xfrm>
                <a:off x="5740437" y="5044333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78F0543-A6E5-4D87-B5AD-D6DEA5389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976" y="5038916"/>
                <a:ext cx="0" cy="14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C70E2914-8473-416D-AEFB-48F009798FE5}"/>
                </a:ext>
              </a:extLst>
            </p:cNvPr>
            <p:cNvSpPr/>
            <p:nvPr/>
          </p:nvSpPr>
          <p:spPr>
            <a:xfrm rot="5400000">
              <a:off x="6409808" y="2621249"/>
              <a:ext cx="283105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0D59603-4E84-4DA1-8B6D-0E38DB9840A9}"/>
                </a:ext>
              </a:extLst>
            </p:cNvPr>
            <p:cNvGrpSpPr/>
            <p:nvPr/>
          </p:nvGrpSpPr>
          <p:grpSpPr>
            <a:xfrm>
              <a:off x="7087902" y="2071116"/>
              <a:ext cx="1284984" cy="868873"/>
              <a:chOff x="6445045" y="1684593"/>
              <a:chExt cx="1284984" cy="86887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942EE62-4817-41E1-AFD2-A9D4A39CEE95}"/>
                  </a:ext>
                </a:extLst>
              </p:cNvPr>
              <p:cNvSpPr/>
              <p:nvPr/>
            </p:nvSpPr>
            <p:spPr>
              <a:xfrm>
                <a:off x="6736785" y="1684593"/>
                <a:ext cx="993244" cy="25085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US" sz="1050" dirty="0">
                    <a:solidFill>
                      <a:srgbClr val="7030A0"/>
                    </a:solidFill>
                  </a:rPr>
                  <a:t> 297 - 317 nm</a:t>
                </a:r>
              </a:p>
              <a:p>
                <a:pPr algn="r"/>
                <a:r>
                  <a:rPr lang="en-US" sz="1050" dirty="0">
                    <a:solidFill>
                      <a:srgbClr val="7030A0"/>
                    </a:solidFill>
                  </a:rPr>
                  <a:t>50 µJ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6245ED6-BC6A-47AF-A9A2-DBD17BC35963}"/>
                  </a:ext>
                </a:extLst>
              </p:cNvPr>
              <p:cNvSpPr/>
              <p:nvPr/>
            </p:nvSpPr>
            <p:spPr>
              <a:xfrm>
                <a:off x="6445045" y="2428038"/>
                <a:ext cx="902949" cy="1254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5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417 - 480 nm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983601D-1DB0-4B38-94E4-5A38B3C424CE}"/>
                  </a:ext>
                </a:extLst>
              </p:cNvPr>
              <p:cNvSpPr/>
              <p:nvPr/>
            </p:nvSpPr>
            <p:spPr>
              <a:xfrm>
                <a:off x="6712568" y="2276449"/>
                <a:ext cx="172291" cy="1254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50">
                    <a:solidFill>
                      <a:schemeClr val="accent3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105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C39F4B9-3997-43C3-8459-1E6108633D56}"/>
                </a:ext>
              </a:extLst>
            </p:cNvPr>
            <p:cNvCxnSpPr>
              <a:cxnSpLocks/>
            </p:cNvCxnSpPr>
            <p:nvPr/>
          </p:nvCxnSpPr>
          <p:spPr>
            <a:xfrm>
              <a:off x="6725199" y="2909001"/>
              <a:ext cx="1501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B4A7F27-2B30-479D-BF16-FE70D08BF4AD}"/>
                </a:ext>
              </a:extLst>
            </p:cNvPr>
            <p:cNvCxnSpPr>
              <a:cxnSpLocks/>
            </p:cNvCxnSpPr>
            <p:nvPr/>
          </p:nvCxnSpPr>
          <p:spPr>
            <a:xfrm>
              <a:off x="8981628" y="2524887"/>
              <a:ext cx="66615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C2ED29FD-01F9-48B9-B120-40881958E0EE}"/>
                </a:ext>
              </a:extLst>
            </p:cNvPr>
            <p:cNvSpPr/>
            <p:nvPr/>
          </p:nvSpPr>
          <p:spPr>
            <a:xfrm>
              <a:off x="3844526" y="2466510"/>
              <a:ext cx="1901237" cy="93796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62BDA989-0846-421F-9386-B9F797681450}"/>
                </a:ext>
              </a:extLst>
            </p:cNvPr>
            <p:cNvSpPr/>
            <p:nvPr/>
          </p:nvSpPr>
          <p:spPr>
            <a:xfrm>
              <a:off x="1805489" y="2127015"/>
              <a:ext cx="1489623" cy="14928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4C076906-D680-48A3-8232-6ADF651071E8}"/>
                </a:ext>
              </a:extLst>
            </p:cNvPr>
            <p:cNvSpPr/>
            <p:nvPr/>
          </p:nvSpPr>
          <p:spPr>
            <a:xfrm>
              <a:off x="3485204" y="2481469"/>
              <a:ext cx="317676" cy="68233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75F52C93-E606-4EC1-844D-D8D6AEDC3331}"/>
                </a:ext>
              </a:extLst>
            </p:cNvPr>
            <p:cNvSpPr/>
            <p:nvPr/>
          </p:nvSpPr>
          <p:spPr>
            <a:xfrm>
              <a:off x="3352131" y="2156798"/>
              <a:ext cx="273042" cy="1191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7F841671-73EB-4714-BD28-73D1D773CDA8}"/>
                </a:ext>
              </a:extLst>
            </p:cNvPr>
            <p:cNvSpPr/>
            <p:nvPr/>
          </p:nvSpPr>
          <p:spPr>
            <a:xfrm rot="2032524">
              <a:off x="3552424" y="2338149"/>
              <a:ext cx="673144" cy="116811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B04AF02-5E65-4090-B53D-F6739721FA27}"/>
                </a:ext>
              </a:extLst>
            </p:cNvPr>
            <p:cNvSpPr/>
            <p:nvPr/>
          </p:nvSpPr>
          <p:spPr>
            <a:xfrm>
              <a:off x="3765942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1395FB91-4B96-48B0-8957-D70ADF530A15}"/>
                </a:ext>
              </a:extLst>
            </p:cNvPr>
            <p:cNvSpPr/>
            <p:nvPr/>
          </p:nvSpPr>
          <p:spPr>
            <a:xfrm rot="10800000">
              <a:off x="2716517" y="2469782"/>
              <a:ext cx="505285" cy="10023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403648-3A23-4AEA-8EF0-546F878E3668}"/>
                </a:ext>
              </a:extLst>
            </p:cNvPr>
            <p:cNvSpPr/>
            <p:nvPr/>
          </p:nvSpPr>
          <p:spPr>
            <a:xfrm>
              <a:off x="3088725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WLG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FABB61-0096-48F6-897E-B993E34675D3}"/>
                </a:ext>
              </a:extLst>
            </p:cNvPr>
            <p:cNvSpPr/>
            <p:nvPr/>
          </p:nvSpPr>
          <p:spPr>
            <a:xfrm>
              <a:off x="2293338" y="1998878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300 fs   4 µJ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C8EB0A3-2DB1-4F10-BAFB-9B6D48420BC6}"/>
                </a:ext>
              </a:extLst>
            </p:cNvPr>
            <p:cNvSpPr/>
            <p:nvPr/>
          </p:nvSpPr>
          <p:spPr>
            <a:xfrm>
              <a:off x="3080157" y="2075021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SHG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048E3C7-8B50-40DF-AB19-0739EA06AC24}"/>
                </a:ext>
              </a:extLst>
            </p:cNvPr>
            <p:cNvSpPr/>
            <p:nvPr/>
          </p:nvSpPr>
          <p:spPr>
            <a:xfrm>
              <a:off x="5099168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F2EC530-CBFE-4113-9A0E-DD913E90A89C}"/>
                </a:ext>
              </a:extLst>
            </p:cNvPr>
            <p:cNvSpPr/>
            <p:nvPr/>
          </p:nvSpPr>
          <p:spPr>
            <a:xfrm>
              <a:off x="5675812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680D005-BFFC-411A-ADA1-2AC581358408}"/>
                </a:ext>
              </a:extLst>
            </p:cNvPr>
            <p:cNvSpPr/>
            <p:nvPr/>
          </p:nvSpPr>
          <p:spPr>
            <a:xfrm>
              <a:off x="2760898" y="2340040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1 µJ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2853902-5F3D-4049-A6B3-F4DDE1F5BC4F}"/>
                </a:ext>
              </a:extLst>
            </p:cNvPr>
            <p:cNvSpPr/>
            <p:nvPr/>
          </p:nvSpPr>
          <p:spPr>
            <a:xfrm>
              <a:off x="3809830" y="2136918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rgbClr val="00B050"/>
                  </a:solidFill>
                </a:rPr>
                <a:t>3 µJ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4F84195-E5E2-4571-A1C7-93E3345A5FAF}"/>
                </a:ext>
              </a:extLst>
            </p:cNvPr>
            <p:cNvSpPr/>
            <p:nvPr/>
          </p:nvSpPr>
          <p:spPr>
            <a:xfrm>
              <a:off x="3561627" y="2342744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chemeClr val="accent2">
                      <a:lumMod val="75000"/>
                    </a:schemeClr>
                  </a:solidFill>
                </a:rPr>
                <a:t>nJ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3B382EC-8D3D-4626-9F6B-1F1008A9724E}"/>
                </a:ext>
              </a:extLst>
            </p:cNvPr>
            <p:cNvSpPr/>
            <p:nvPr/>
          </p:nvSpPr>
          <p:spPr>
            <a:xfrm>
              <a:off x="8962831" y="1875341"/>
              <a:ext cx="921885" cy="859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Compressor</a:t>
              </a:r>
            </a:p>
          </p:txBody>
        </p:sp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8F1188F3-D1CF-4EEE-B43E-3C6CE5E8E393}"/>
                </a:ext>
              </a:extLst>
            </p:cNvPr>
            <p:cNvSpPr/>
            <p:nvPr/>
          </p:nvSpPr>
          <p:spPr>
            <a:xfrm rot="5400000">
              <a:off x="1776304" y="2307292"/>
              <a:ext cx="190949" cy="1459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EA4F3C-0384-4E51-A218-642645B04C93}"/>
                </a:ext>
              </a:extLst>
            </p:cNvPr>
            <p:cNvSpPr/>
            <p:nvPr/>
          </p:nvSpPr>
          <p:spPr>
            <a:xfrm>
              <a:off x="1646910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5kW</a:t>
              </a:r>
            </a:p>
          </p:txBody>
        </p:sp>
        <p:sp>
          <p:nvSpPr>
            <p:cNvPr id="118" name="Arrow: Right 117">
              <a:extLst>
                <a:ext uri="{FF2B5EF4-FFF2-40B4-BE49-F238E27FC236}">
                  <a16:creationId xmlns:a16="http://schemas.microsoft.com/office/drawing/2014/main" id="{BDEA48EC-E6E8-4AE8-9064-83F642E287BC}"/>
                </a:ext>
              </a:extLst>
            </p:cNvPr>
            <p:cNvSpPr/>
            <p:nvPr/>
          </p:nvSpPr>
          <p:spPr>
            <a:xfrm>
              <a:off x="1490523" y="2175145"/>
              <a:ext cx="250724" cy="48562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1D3392-EEAD-4F09-9B29-FACC69E8E3A6}"/>
                </a:ext>
              </a:extLst>
            </p:cNvPr>
            <p:cNvSpPr/>
            <p:nvPr/>
          </p:nvSpPr>
          <p:spPr>
            <a:xfrm>
              <a:off x="1141088" y="2085222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Seeder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686A9E5-EA8B-4719-925F-DCD0B1080F86}"/>
                </a:ext>
              </a:extLst>
            </p:cNvPr>
            <p:cNvSpPr/>
            <p:nvPr/>
          </p:nvSpPr>
          <p:spPr>
            <a:xfrm>
              <a:off x="1642582" y="2085222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FE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3B2CCA3-9CFF-44F1-93F9-AAA37666FC5F}"/>
                </a:ext>
              </a:extLst>
            </p:cNvPr>
            <p:cNvSpPr/>
            <p:nvPr/>
          </p:nvSpPr>
          <p:spPr>
            <a:xfrm>
              <a:off x="4440190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Symbol" panose="05050102010706020507" pitchFamily="18" charset="2"/>
                </a:rPr>
                <a:t>j</a:t>
              </a:r>
              <a:endParaRPr lang="en-US" sz="1400" baseline="-2500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" baseline="-25000">
                <a:solidFill>
                  <a:schemeClr val="tx1"/>
                </a:solidFill>
                <a:latin typeface="Symbol" panose="05050102010706020507" pitchFamily="18" charset="2"/>
              </a:endParaRPr>
            </a:p>
            <a:p>
              <a:pPr algn="ctr"/>
              <a:endParaRPr lang="en-US" sz="60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69934C27-1E27-4AB1-A9C3-02DC48E57DE2}"/>
                </a:ext>
              </a:extLst>
            </p:cNvPr>
            <p:cNvSpPr/>
            <p:nvPr/>
          </p:nvSpPr>
          <p:spPr>
            <a:xfrm rot="10800000">
              <a:off x="1272790" y="2531374"/>
              <a:ext cx="134924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8AF2B21E-CC83-4BC5-9A22-3190BC905F9B}"/>
                </a:ext>
              </a:extLst>
            </p:cNvPr>
            <p:cNvSpPr/>
            <p:nvPr/>
          </p:nvSpPr>
          <p:spPr>
            <a:xfrm rot="16200000">
              <a:off x="1194955" y="2456655"/>
              <a:ext cx="208774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752A69D-5C67-4560-86DE-F4D3976636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99456" y="2521819"/>
              <a:ext cx="161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72652FF2-2B46-4FE6-BCCF-C432F1E1A097}"/>
                </a:ext>
              </a:extLst>
            </p:cNvPr>
            <p:cNvSpPr/>
            <p:nvPr/>
          </p:nvSpPr>
          <p:spPr>
            <a:xfrm rot="10800000">
              <a:off x="1267938" y="2382960"/>
              <a:ext cx="620211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AED5AAC4-3CD4-4026-B5AC-98936044FD93}"/>
                </a:ext>
              </a:extLst>
            </p:cNvPr>
            <p:cNvSpPr/>
            <p:nvPr/>
          </p:nvSpPr>
          <p:spPr>
            <a:xfrm rot="5400000">
              <a:off x="1283019" y="2585143"/>
              <a:ext cx="190949" cy="1459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DDF61CE-C918-4B5B-88D8-E57BF071ED59}"/>
                </a:ext>
              </a:extLst>
            </p:cNvPr>
            <p:cNvSpPr/>
            <p:nvPr/>
          </p:nvSpPr>
          <p:spPr>
            <a:xfrm>
              <a:off x="1151832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400W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ED7D75B-F70F-4C3D-88F2-10A7C4053020}"/>
                </a:ext>
              </a:extLst>
            </p:cNvPr>
            <p:cNvGrpSpPr/>
            <p:nvPr/>
          </p:nvGrpSpPr>
          <p:grpSpPr>
            <a:xfrm rot="13500000">
              <a:off x="1196777" y="2423049"/>
              <a:ext cx="201134" cy="195775"/>
              <a:chOff x="5740437" y="5038916"/>
              <a:chExt cx="144016" cy="144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2163EB4-E023-4B21-8203-D0EDC4F4C967}"/>
                  </a:ext>
                </a:extLst>
              </p:cNvPr>
              <p:cNvCxnSpPr/>
              <p:nvPr/>
            </p:nvCxnSpPr>
            <p:spPr>
              <a:xfrm>
                <a:off x="5740437" y="5044333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F9334B6-CE69-4A70-A79B-774FA378A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976" y="5038916"/>
                <a:ext cx="0" cy="14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4142ABE-A961-49EB-AACE-0AB234C4E59C}"/>
                </a:ext>
              </a:extLst>
            </p:cNvPr>
            <p:cNvSpPr/>
            <p:nvPr/>
          </p:nvSpPr>
          <p:spPr>
            <a:xfrm>
              <a:off x="9794341" y="2476351"/>
              <a:ext cx="340415" cy="2508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7030A0"/>
                  </a:solidFill>
                </a:rPr>
                <a:t> 50 fs</a:t>
              </a:r>
            </a:p>
            <a:p>
              <a:pPr algn="r"/>
              <a:endParaRPr lang="en-US" sz="1050" dirty="0">
                <a:solidFill>
                  <a:srgbClr val="7030A0"/>
                </a:solidFill>
              </a:endParaRP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6A2A73C8-5D6A-4D04-8D0D-9BA45213B8F6}"/>
              </a:ext>
            </a:extLst>
          </p:cNvPr>
          <p:cNvSpPr/>
          <p:nvPr/>
        </p:nvSpPr>
        <p:spPr>
          <a:xfrm>
            <a:off x="6944059" y="2189054"/>
            <a:ext cx="1343953" cy="763224"/>
          </a:xfrm>
          <a:prstGeom prst="rightArrow">
            <a:avLst>
              <a:gd name="adj1" fmla="val 75491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&gt; 50 % conversion efficiency</a:t>
            </a:r>
          </a:p>
        </p:txBody>
      </p:sp>
      <p:sp>
        <p:nvSpPr>
          <p:cNvPr id="146" name="Textplatzhalter 7">
            <a:extLst>
              <a:ext uri="{FF2B5EF4-FFF2-40B4-BE49-F238E27FC236}">
                <a16:creationId xmlns:a16="http://schemas.microsoft.com/office/drawing/2014/main" id="{32ED003F-304A-4FFB-9CF7-B17116987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5838" y="4791865"/>
            <a:ext cx="5108794" cy="19140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UV conversion + beam transport:</a:t>
            </a:r>
          </a:p>
          <a:p>
            <a:r>
              <a:rPr lang="en-US" dirty="0"/>
              <a:t>Two subsequent tunable and high efficient SFG stages</a:t>
            </a:r>
          </a:p>
          <a:p>
            <a:r>
              <a:rPr lang="en-US" dirty="0"/>
              <a:t>Relay imaged beam transport with simple bulk pulse compression</a:t>
            </a:r>
          </a:p>
          <a:p>
            <a:endParaRPr lang="en-US" dirty="0"/>
          </a:p>
        </p:txBody>
      </p:sp>
      <p:sp>
        <p:nvSpPr>
          <p:cNvPr id="150" name="Textplatzhalter 7">
            <a:extLst>
              <a:ext uri="{FF2B5EF4-FFF2-40B4-BE49-F238E27FC236}">
                <a16:creationId xmlns:a16="http://schemas.microsoft.com/office/drawing/2014/main" id="{9BEA3364-33A7-463A-BF51-2623A3811D9F}"/>
              </a:ext>
            </a:extLst>
          </p:cNvPr>
          <p:cNvSpPr txBox="1">
            <a:spLocks/>
          </p:cNvSpPr>
          <p:nvPr/>
        </p:nvSpPr>
        <p:spPr>
          <a:xfrm>
            <a:off x="252015" y="4807171"/>
            <a:ext cx="5949163" cy="19140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Laser system</a:t>
            </a:r>
          </a:p>
          <a:p>
            <a:r>
              <a:rPr lang="en-US" dirty="0"/>
              <a:t>Optically synchronized low </a:t>
            </a:r>
            <a:r>
              <a:rPr lang="en-US" dirty="0" err="1"/>
              <a:t>noice</a:t>
            </a:r>
            <a:r>
              <a:rPr lang="en-US" dirty="0"/>
              <a:t> oscillator +</a:t>
            </a:r>
            <a:br>
              <a:rPr lang="en-US" dirty="0"/>
            </a:br>
            <a:r>
              <a:rPr lang="en-US" dirty="0"/>
              <a:t>5kW  </a:t>
            </a:r>
            <a:r>
              <a:rPr lang="en-US" dirty="0" err="1"/>
              <a:t>Yb</a:t>
            </a:r>
            <a:r>
              <a:rPr lang="en-US" dirty="0"/>
              <a:t>-based laser amplifier system (</a:t>
            </a:r>
            <a:r>
              <a:rPr lang="en-US" dirty="0" err="1"/>
              <a:t>NKT+Amphos</a:t>
            </a:r>
            <a:r>
              <a:rPr lang="en-US" dirty="0"/>
              <a:t>)</a:t>
            </a:r>
          </a:p>
          <a:p>
            <a:r>
              <a:rPr lang="de-DE" dirty="0"/>
              <a:t>H</a:t>
            </a:r>
            <a:r>
              <a:rPr lang="en-US" dirty="0" err="1"/>
              <a:t>igh</a:t>
            </a:r>
            <a:r>
              <a:rPr lang="en-US" dirty="0"/>
              <a:t>-power tunable optically parametric amplifier (OPCPA)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86F25-D760-476F-B987-276D2C4B7C2C}"/>
              </a:ext>
            </a:extLst>
          </p:cNvPr>
          <p:cNvGrpSpPr/>
          <p:nvPr/>
        </p:nvGrpSpPr>
        <p:grpSpPr>
          <a:xfrm>
            <a:off x="371791" y="1542531"/>
            <a:ext cx="4478719" cy="3616366"/>
            <a:chOff x="10739094" y="-1042847"/>
            <a:chExt cx="5781675" cy="4000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3A3CEA-90EB-4908-BB65-B55D2DCA4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9094" y="-1042847"/>
              <a:ext cx="5781675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7F0869D-FE14-4001-B47E-6C2CCCA56F48}"/>
                </a:ext>
              </a:extLst>
            </p:cNvPr>
            <p:cNvSpPr/>
            <p:nvPr/>
          </p:nvSpPr>
          <p:spPr>
            <a:xfrm>
              <a:off x="11886477" y="-330083"/>
              <a:ext cx="3999873" cy="432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60" dirty="0">
                  <a:solidFill>
                    <a:schemeClr val="accent5">
                      <a:lumMod val="75000"/>
                    </a:schemeClr>
                  </a:solidFill>
                </a:rPr>
                <a:t>293      298      303      308      313      318       323 </a:t>
              </a:r>
              <a:br>
                <a:rPr lang="en-US" sz="960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960" dirty="0">
                  <a:solidFill>
                    <a:schemeClr val="accent5">
                      <a:lumMod val="75000"/>
                    </a:schemeClr>
                  </a:solidFill>
                </a:rPr>
                <a:t>             - corresponding UV wavelength -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2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EEA30A-7EF1-4048-930D-462CA6BDA12A}"/>
              </a:ext>
            </a:extLst>
          </p:cNvPr>
          <p:cNvGrpSpPr/>
          <p:nvPr/>
        </p:nvGrpSpPr>
        <p:grpSpPr>
          <a:xfrm>
            <a:off x="438481" y="1772816"/>
            <a:ext cx="11586854" cy="1644809"/>
            <a:chOff x="1064916" y="1875341"/>
            <a:chExt cx="9328295" cy="127677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E250720-C802-4F0C-9287-79688F328324}"/>
                </a:ext>
              </a:extLst>
            </p:cNvPr>
            <p:cNvSpPr/>
            <p:nvPr/>
          </p:nvSpPr>
          <p:spPr>
            <a:xfrm>
              <a:off x="2247183" y="1908316"/>
              <a:ext cx="3970657" cy="1243802"/>
            </a:xfrm>
            <a:prstGeom prst="roundRect">
              <a:avLst>
                <a:gd name="adj" fmla="val 12357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038B6E6-8E34-42A9-998C-F4068207275C}"/>
                </a:ext>
              </a:extLst>
            </p:cNvPr>
            <p:cNvSpPr/>
            <p:nvPr/>
          </p:nvSpPr>
          <p:spPr>
            <a:xfrm>
              <a:off x="8544272" y="1919115"/>
              <a:ext cx="1848939" cy="1233002"/>
            </a:xfrm>
            <a:prstGeom prst="roundRect">
              <a:avLst>
                <a:gd name="adj" fmla="val 10885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91EC4BA-195E-4630-8D96-83F6B908C62B}"/>
                </a:ext>
              </a:extLst>
            </p:cNvPr>
            <p:cNvSpPr/>
            <p:nvPr/>
          </p:nvSpPr>
          <p:spPr>
            <a:xfrm>
              <a:off x="6291218" y="1919115"/>
              <a:ext cx="2134591" cy="1233002"/>
            </a:xfrm>
            <a:prstGeom prst="roundRect">
              <a:avLst>
                <a:gd name="adj" fmla="val 10900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DD2C02-E90E-4DEF-AC2A-D7126F5A5552}"/>
                </a:ext>
              </a:extLst>
            </p:cNvPr>
            <p:cNvSpPr/>
            <p:nvPr/>
          </p:nvSpPr>
          <p:spPr>
            <a:xfrm>
              <a:off x="3961809" y="1879248"/>
              <a:ext cx="585513" cy="781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OPCPA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7193A7-B18C-439E-AF3B-AAF2E94AF213}"/>
                </a:ext>
              </a:extLst>
            </p:cNvPr>
            <p:cNvSpPr/>
            <p:nvPr/>
          </p:nvSpPr>
          <p:spPr>
            <a:xfrm>
              <a:off x="7010186" y="1875341"/>
              <a:ext cx="572417" cy="859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ccSFG</a:t>
              </a:r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EC0F1DF7-F06B-4DA1-BE99-0499C7A997FA}"/>
                </a:ext>
              </a:extLst>
            </p:cNvPr>
            <p:cNvSpPr/>
            <p:nvPr/>
          </p:nvSpPr>
          <p:spPr>
            <a:xfrm>
              <a:off x="2169050" y="2153910"/>
              <a:ext cx="45719" cy="724098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64F18EC2-7195-4B37-ADF6-8AB10D4428A4}"/>
                </a:ext>
              </a:extLst>
            </p:cNvPr>
            <p:cNvSpPr/>
            <p:nvPr/>
          </p:nvSpPr>
          <p:spPr>
            <a:xfrm>
              <a:off x="6235290" y="2254755"/>
              <a:ext cx="28388" cy="555865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AF8DA657-A38D-4CC9-8D06-8050BCEF7822}"/>
                </a:ext>
              </a:extLst>
            </p:cNvPr>
            <p:cNvSpPr/>
            <p:nvPr/>
          </p:nvSpPr>
          <p:spPr>
            <a:xfrm>
              <a:off x="8450470" y="2225374"/>
              <a:ext cx="45720" cy="611452"/>
            </a:xfrm>
            <a:prstGeom prst="rightArrow">
              <a:avLst>
                <a:gd name="adj1" fmla="val 51562"/>
                <a:gd name="adj2" fmla="val 100000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0A9861A7-EF60-47EE-A774-EA8B24E53DA1}"/>
                </a:ext>
              </a:extLst>
            </p:cNvPr>
            <p:cNvSpPr/>
            <p:nvPr/>
          </p:nvSpPr>
          <p:spPr>
            <a:xfrm>
              <a:off x="7317973" y="2455155"/>
              <a:ext cx="2467883" cy="172892"/>
            </a:xfrm>
            <a:prstGeom prst="rightArrow">
              <a:avLst>
                <a:gd name="adj1" fmla="val 50000"/>
                <a:gd name="adj2" fmla="val 72822"/>
              </a:avLst>
            </a:prstGeom>
            <a:solidFill>
              <a:srgbClr val="7030A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1F4ABB1-CC97-4551-A8EE-4B81CF8104D3}"/>
                </a:ext>
              </a:extLst>
            </p:cNvPr>
            <p:cNvGrpSpPr/>
            <p:nvPr/>
          </p:nvGrpSpPr>
          <p:grpSpPr>
            <a:xfrm>
              <a:off x="8896535" y="2099231"/>
              <a:ext cx="679332" cy="647084"/>
              <a:chOff x="10191289" y="1719090"/>
              <a:chExt cx="679332" cy="647084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DB8E026-8426-4DCD-8542-149E316B63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191289" y="1897914"/>
                <a:ext cx="627503" cy="468260"/>
                <a:chOff x="9029509" y="3495730"/>
                <a:chExt cx="295478" cy="475338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2A0D2F0D-F039-48F3-8C9E-A0A22AD941ED}"/>
                    </a:ext>
                  </a:extLst>
                </p:cNvPr>
                <p:cNvGrpSpPr/>
                <p:nvPr/>
              </p:nvGrpSpPr>
              <p:grpSpPr>
                <a:xfrm>
                  <a:off x="9029509" y="3495730"/>
                  <a:ext cx="295478" cy="475338"/>
                  <a:chOff x="6391531" y="4341212"/>
                  <a:chExt cx="388354" cy="311924"/>
                </a:xfrm>
              </p:grpSpPr>
              <p:sp>
                <p:nvSpPr>
                  <p:cNvPr id="141" name="Isosceles Triangle 140">
                    <a:extLst>
                      <a:ext uri="{FF2B5EF4-FFF2-40B4-BE49-F238E27FC236}">
                        <a16:creationId xmlns:a16="http://schemas.microsoft.com/office/drawing/2014/main" id="{2D564A62-3AB6-4829-9776-B49F3772CD3A}"/>
                      </a:ext>
                    </a:extLst>
                  </p:cNvPr>
                  <p:cNvSpPr/>
                  <p:nvPr/>
                </p:nvSpPr>
                <p:spPr>
                  <a:xfrm>
                    <a:off x="6391531" y="4432591"/>
                    <a:ext cx="280533" cy="22054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Isosceles Triangle 141">
                    <a:extLst>
                      <a:ext uri="{FF2B5EF4-FFF2-40B4-BE49-F238E27FC236}">
                        <a16:creationId xmlns:a16="http://schemas.microsoft.com/office/drawing/2014/main" id="{04455DD6-DC66-4BC5-A3E2-FBA3A6BDF9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99352" y="4341212"/>
                    <a:ext cx="280533" cy="22054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0372CE55-1104-45BA-A0BD-7E59D516C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095976" y="3602906"/>
                  <a:ext cx="202963" cy="6434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268831C-7EB8-40D7-A1CE-848D397C106D}"/>
                  </a:ext>
                </a:extLst>
              </p:cNvPr>
              <p:cNvSpPr/>
              <p:nvPr/>
            </p:nvSpPr>
            <p:spPr>
              <a:xfrm>
                <a:off x="10310564" y="1719090"/>
                <a:ext cx="560057" cy="955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800"/>
                  <a:t>Fused Silica</a:t>
                </a:r>
              </a:p>
            </p:txBody>
          </p:sp>
        </p:grp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7566D47E-36F9-4911-AC24-132EC063A0A6}"/>
                </a:ext>
              </a:extLst>
            </p:cNvPr>
            <p:cNvSpPr/>
            <p:nvPr/>
          </p:nvSpPr>
          <p:spPr>
            <a:xfrm>
              <a:off x="1805489" y="2127015"/>
              <a:ext cx="1489623" cy="14928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C3E0C43E-E47A-4FDC-8520-B4E5ECA2891E}"/>
                </a:ext>
              </a:extLst>
            </p:cNvPr>
            <p:cNvSpPr/>
            <p:nvPr/>
          </p:nvSpPr>
          <p:spPr>
            <a:xfrm>
              <a:off x="3485204" y="2481469"/>
              <a:ext cx="317676" cy="68233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DB2474F6-A18C-4B84-8C30-26A95DE51DC9}"/>
                </a:ext>
              </a:extLst>
            </p:cNvPr>
            <p:cNvSpPr/>
            <p:nvPr/>
          </p:nvSpPr>
          <p:spPr>
            <a:xfrm>
              <a:off x="3352131" y="2156798"/>
              <a:ext cx="273042" cy="1191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B58999A4-5390-417A-950D-0FD0E76519CB}"/>
                </a:ext>
              </a:extLst>
            </p:cNvPr>
            <p:cNvSpPr/>
            <p:nvPr/>
          </p:nvSpPr>
          <p:spPr>
            <a:xfrm rot="2032524">
              <a:off x="3552424" y="2338149"/>
              <a:ext cx="673144" cy="116811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7ACBB985-7031-4ECA-B7C1-06D7EA22C08D}"/>
                </a:ext>
              </a:extLst>
            </p:cNvPr>
            <p:cNvSpPr/>
            <p:nvPr/>
          </p:nvSpPr>
          <p:spPr>
            <a:xfrm>
              <a:off x="5888936" y="2427126"/>
              <a:ext cx="1429036" cy="178181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AF858917-BA5B-43C4-BEA2-398721C53673}"/>
                </a:ext>
              </a:extLst>
            </p:cNvPr>
            <p:cNvSpPr/>
            <p:nvPr/>
          </p:nvSpPr>
          <p:spPr>
            <a:xfrm>
              <a:off x="1805487" y="2632903"/>
              <a:ext cx="2665636" cy="38858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D72B0CE4-D9D0-496C-9362-73E30EABD305}"/>
                </a:ext>
              </a:extLst>
            </p:cNvPr>
            <p:cNvSpPr/>
            <p:nvPr/>
          </p:nvSpPr>
          <p:spPr>
            <a:xfrm>
              <a:off x="4648247" y="2743129"/>
              <a:ext cx="1079044" cy="1956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BD79D025-8019-4C8A-8AD2-62170A8880EA}"/>
                </a:ext>
              </a:extLst>
            </p:cNvPr>
            <p:cNvSpPr/>
            <p:nvPr/>
          </p:nvSpPr>
          <p:spPr>
            <a:xfrm rot="19109411">
              <a:off x="4947997" y="2608774"/>
              <a:ext cx="547061" cy="14556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5A566215-197A-436B-8645-7CD3015971AB}"/>
                </a:ext>
              </a:extLst>
            </p:cNvPr>
            <p:cNvSpPr/>
            <p:nvPr/>
          </p:nvSpPr>
          <p:spPr>
            <a:xfrm rot="18950972">
              <a:off x="5619155" y="2581510"/>
              <a:ext cx="507773" cy="19374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02A1B09-4953-4BA2-BF5F-44656D1DE394}"/>
                </a:ext>
              </a:extLst>
            </p:cNvPr>
            <p:cNvSpPr/>
            <p:nvPr/>
          </p:nvSpPr>
          <p:spPr>
            <a:xfrm>
              <a:off x="2271041" y="2749438"/>
              <a:ext cx="2147100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chemeClr val="bg1"/>
                  </a:solidFill>
                </a:rPr>
                <a:t>1 MHz, 3.5 mJ, 600 µs (10 Hz bursts)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0A26344-3EBF-432B-ACA5-32E9A90FE448}"/>
                </a:ext>
              </a:extLst>
            </p:cNvPr>
            <p:cNvSpPr/>
            <p:nvPr/>
          </p:nvSpPr>
          <p:spPr>
            <a:xfrm>
              <a:off x="4436704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SHG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772C063-6501-45FB-A63F-8BF1B27A08BC}"/>
                </a:ext>
              </a:extLst>
            </p:cNvPr>
            <p:cNvSpPr/>
            <p:nvPr/>
          </p:nvSpPr>
          <p:spPr>
            <a:xfrm>
              <a:off x="2190400" y="2549648"/>
              <a:ext cx="513589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50">
                  <a:solidFill>
                    <a:srgbClr val="FF0000"/>
                  </a:solidFill>
                </a:rPr>
                <a:t>800fs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28764B0-0FD0-44D9-96C5-CCAB6BB7D561}"/>
                </a:ext>
              </a:extLst>
            </p:cNvPr>
            <p:cNvSpPr/>
            <p:nvPr/>
          </p:nvSpPr>
          <p:spPr>
            <a:xfrm>
              <a:off x="5204239" y="2030068"/>
              <a:ext cx="957912" cy="2508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050">
                  <a:solidFill>
                    <a:schemeClr val="accent2">
                      <a:lumMod val="75000"/>
                    </a:schemeClr>
                  </a:solidFill>
                </a:rPr>
                <a:t>680 - 950 nm</a:t>
              </a:r>
            </a:p>
            <a:p>
              <a:pPr algn="r"/>
              <a:r>
                <a:rPr lang="en-US" sz="1050">
                  <a:solidFill>
                    <a:schemeClr val="accent2">
                      <a:lumMod val="75000"/>
                    </a:schemeClr>
                  </a:solidFill>
                </a:rPr>
                <a:t>100 µJ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BBA968A-427B-4324-B87B-97998C9F4D67}"/>
                </a:ext>
              </a:extLst>
            </p:cNvPr>
            <p:cNvSpPr/>
            <p:nvPr/>
          </p:nvSpPr>
          <p:spPr>
            <a:xfrm>
              <a:off x="6366525" y="2826134"/>
              <a:ext cx="234878" cy="12542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1 mJ</a:t>
              </a:r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E5CB9EDF-2059-4638-A6BC-5576FBE10951}"/>
                </a:ext>
              </a:extLst>
            </p:cNvPr>
            <p:cNvSpPr/>
            <p:nvPr/>
          </p:nvSpPr>
          <p:spPr>
            <a:xfrm>
              <a:off x="6519562" y="2510830"/>
              <a:ext cx="1246052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DA480849-5241-42AA-BD62-07C8E651AF96}"/>
                </a:ext>
              </a:extLst>
            </p:cNvPr>
            <p:cNvSpPr/>
            <p:nvPr/>
          </p:nvSpPr>
          <p:spPr>
            <a:xfrm>
              <a:off x="4195068" y="2942800"/>
              <a:ext cx="2620470" cy="136132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AD030098-F216-4F18-B2B4-EA431F862D90}"/>
                </a:ext>
              </a:extLst>
            </p:cNvPr>
            <p:cNvSpPr/>
            <p:nvPr/>
          </p:nvSpPr>
          <p:spPr>
            <a:xfrm>
              <a:off x="6522225" y="2726406"/>
              <a:ext cx="274237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E274ED2D-66A6-415D-8784-B41650DFD8C7}"/>
                </a:ext>
              </a:extLst>
            </p:cNvPr>
            <p:cNvSpPr/>
            <p:nvPr/>
          </p:nvSpPr>
          <p:spPr>
            <a:xfrm rot="5400000">
              <a:off x="4126229" y="2918942"/>
              <a:ext cx="137972" cy="11870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4C1193F3-04B7-43E6-A5B6-B664299B08F8}"/>
                </a:ext>
              </a:extLst>
            </p:cNvPr>
            <p:cNvSpPr/>
            <p:nvPr/>
          </p:nvSpPr>
          <p:spPr>
            <a:xfrm>
              <a:off x="7309222" y="2425171"/>
              <a:ext cx="420132" cy="176608"/>
            </a:xfrm>
            <a:prstGeom prst="rightArrow">
              <a:avLst>
                <a:gd name="adj1" fmla="val 50000"/>
                <a:gd name="adj2" fmla="val 250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7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61358E6-8FC9-4CE9-8C11-5C956C11C981}"/>
                </a:ext>
              </a:extLst>
            </p:cNvPr>
            <p:cNvSpPr/>
            <p:nvPr/>
          </p:nvSpPr>
          <p:spPr>
            <a:xfrm>
              <a:off x="6914772" y="2419126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SFG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B3A0D24-3C26-4B5B-BC77-20143C4BB888}"/>
                </a:ext>
              </a:extLst>
            </p:cNvPr>
            <p:cNvSpPr/>
            <p:nvPr/>
          </p:nvSpPr>
          <p:spPr>
            <a:xfrm>
              <a:off x="7465919" y="2419126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SFG</a:t>
              </a:r>
            </a:p>
          </p:txBody>
        </p:sp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9FE6064A-548C-4F1E-8B30-6BCCAD4E294D}"/>
                </a:ext>
              </a:extLst>
            </p:cNvPr>
            <p:cNvSpPr/>
            <p:nvPr/>
          </p:nvSpPr>
          <p:spPr>
            <a:xfrm rot="5400000">
              <a:off x="6661360" y="2845390"/>
              <a:ext cx="257939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D701571-5617-4AAB-B4AE-5A4528397EEA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649731" y="2787085"/>
              <a:ext cx="251276" cy="244582"/>
              <a:chOff x="5740437" y="5038916"/>
              <a:chExt cx="144016" cy="1440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34F999C-3DC5-4DD8-8760-E0F05AD97D08}"/>
                  </a:ext>
                </a:extLst>
              </p:cNvPr>
              <p:cNvCxnSpPr/>
              <p:nvPr/>
            </p:nvCxnSpPr>
            <p:spPr>
              <a:xfrm>
                <a:off x="5740437" y="5044333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78F0543-A6E5-4D87-B5AD-D6DEA5389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976" y="5038916"/>
                <a:ext cx="0" cy="14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C70E2914-8473-416D-AEFB-48F009798FE5}"/>
                </a:ext>
              </a:extLst>
            </p:cNvPr>
            <p:cNvSpPr/>
            <p:nvPr/>
          </p:nvSpPr>
          <p:spPr>
            <a:xfrm rot="5400000">
              <a:off x="6409808" y="2621249"/>
              <a:ext cx="283105" cy="1400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0D59603-4E84-4DA1-8B6D-0E38DB9840A9}"/>
                </a:ext>
              </a:extLst>
            </p:cNvPr>
            <p:cNvGrpSpPr/>
            <p:nvPr/>
          </p:nvGrpSpPr>
          <p:grpSpPr>
            <a:xfrm>
              <a:off x="7087902" y="2071116"/>
              <a:ext cx="1284984" cy="868873"/>
              <a:chOff x="6445045" y="1684593"/>
              <a:chExt cx="1284984" cy="86887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942EE62-4817-41E1-AFD2-A9D4A39CEE95}"/>
                  </a:ext>
                </a:extLst>
              </p:cNvPr>
              <p:cNvSpPr/>
              <p:nvPr/>
            </p:nvSpPr>
            <p:spPr>
              <a:xfrm>
                <a:off x="6736785" y="1684593"/>
                <a:ext cx="993244" cy="25085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US" sz="1050">
                    <a:solidFill>
                      <a:srgbClr val="7030A0"/>
                    </a:solidFill>
                  </a:rPr>
                  <a:t> 297 - 317 nm</a:t>
                </a:r>
              </a:p>
              <a:p>
                <a:pPr algn="r"/>
                <a:r>
                  <a:rPr lang="en-US" sz="1050">
                    <a:solidFill>
                      <a:srgbClr val="7030A0"/>
                    </a:solidFill>
                  </a:rPr>
                  <a:t>50 µJ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6245ED6-BC6A-47AF-A9A2-DBD17BC35963}"/>
                  </a:ext>
                </a:extLst>
              </p:cNvPr>
              <p:cNvSpPr/>
              <p:nvPr/>
            </p:nvSpPr>
            <p:spPr>
              <a:xfrm>
                <a:off x="6445045" y="2428038"/>
                <a:ext cx="902949" cy="1254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5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417 - 480 nm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983601D-1DB0-4B38-94E4-5A38B3C424CE}"/>
                  </a:ext>
                </a:extLst>
              </p:cNvPr>
              <p:cNvSpPr/>
              <p:nvPr/>
            </p:nvSpPr>
            <p:spPr>
              <a:xfrm>
                <a:off x="6712568" y="2276449"/>
                <a:ext cx="172291" cy="1254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050">
                    <a:solidFill>
                      <a:schemeClr val="accent3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105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C39F4B9-3997-43C3-8459-1E6108633D56}"/>
                </a:ext>
              </a:extLst>
            </p:cNvPr>
            <p:cNvCxnSpPr>
              <a:cxnSpLocks/>
            </p:cNvCxnSpPr>
            <p:nvPr/>
          </p:nvCxnSpPr>
          <p:spPr>
            <a:xfrm>
              <a:off x="6725199" y="2909001"/>
              <a:ext cx="1501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B4A7F27-2B30-479D-BF16-FE70D08BF4AD}"/>
                </a:ext>
              </a:extLst>
            </p:cNvPr>
            <p:cNvCxnSpPr>
              <a:cxnSpLocks/>
            </p:cNvCxnSpPr>
            <p:nvPr/>
          </p:nvCxnSpPr>
          <p:spPr>
            <a:xfrm>
              <a:off x="8981628" y="2524887"/>
              <a:ext cx="66615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C2ED29FD-01F9-48B9-B120-40881958E0EE}"/>
                </a:ext>
              </a:extLst>
            </p:cNvPr>
            <p:cNvSpPr/>
            <p:nvPr/>
          </p:nvSpPr>
          <p:spPr>
            <a:xfrm>
              <a:off x="3844526" y="2466510"/>
              <a:ext cx="1901237" cy="93796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62BDA989-0846-421F-9386-B9F797681450}"/>
                </a:ext>
              </a:extLst>
            </p:cNvPr>
            <p:cNvSpPr/>
            <p:nvPr/>
          </p:nvSpPr>
          <p:spPr>
            <a:xfrm>
              <a:off x="1805489" y="2127015"/>
              <a:ext cx="1489623" cy="14928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4C076906-D680-48A3-8232-6ADF651071E8}"/>
                </a:ext>
              </a:extLst>
            </p:cNvPr>
            <p:cNvSpPr/>
            <p:nvPr/>
          </p:nvSpPr>
          <p:spPr>
            <a:xfrm>
              <a:off x="3485204" y="2481469"/>
              <a:ext cx="317676" cy="68233"/>
            </a:xfrm>
            <a:prstGeom prst="rightArrow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C00000"/>
                </a:gs>
                <a:gs pos="77000">
                  <a:srgbClr val="FFFF00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75F52C93-E606-4EC1-844D-D8D6AEDC3331}"/>
                </a:ext>
              </a:extLst>
            </p:cNvPr>
            <p:cNvSpPr/>
            <p:nvPr/>
          </p:nvSpPr>
          <p:spPr>
            <a:xfrm>
              <a:off x="3352131" y="2156798"/>
              <a:ext cx="273042" cy="119111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7F841671-73EB-4714-BD28-73D1D773CDA8}"/>
                </a:ext>
              </a:extLst>
            </p:cNvPr>
            <p:cNvSpPr/>
            <p:nvPr/>
          </p:nvSpPr>
          <p:spPr>
            <a:xfrm rot="2032524">
              <a:off x="3552424" y="2338149"/>
              <a:ext cx="673144" cy="116811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B04AF02-5E65-4090-B53D-F6739721FA27}"/>
                </a:ext>
              </a:extLst>
            </p:cNvPr>
            <p:cNvSpPr/>
            <p:nvPr/>
          </p:nvSpPr>
          <p:spPr>
            <a:xfrm>
              <a:off x="3765942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FABB61-0096-48F6-897E-B993E34675D3}"/>
                </a:ext>
              </a:extLst>
            </p:cNvPr>
            <p:cNvSpPr/>
            <p:nvPr/>
          </p:nvSpPr>
          <p:spPr>
            <a:xfrm>
              <a:off x="2293338" y="1998878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rgbClr val="FF0000"/>
                  </a:solidFill>
                </a:rPr>
                <a:t>300 fs   4 µJ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C8EB0A3-2DB1-4F10-BAFB-9B6D48420BC6}"/>
                </a:ext>
              </a:extLst>
            </p:cNvPr>
            <p:cNvSpPr/>
            <p:nvPr/>
          </p:nvSpPr>
          <p:spPr>
            <a:xfrm>
              <a:off x="3080157" y="2075021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SHG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048E3C7-8B50-40DF-AB19-0739EA06AC24}"/>
                </a:ext>
              </a:extLst>
            </p:cNvPr>
            <p:cNvSpPr/>
            <p:nvPr/>
          </p:nvSpPr>
          <p:spPr>
            <a:xfrm>
              <a:off x="5099168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F2EC530-CBFE-4113-9A0E-DD913E90A89C}"/>
                </a:ext>
              </a:extLst>
            </p:cNvPr>
            <p:cNvSpPr/>
            <p:nvPr/>
          </p:nvSpPr>
          <p:spPr>
            <a:xfrm>
              <a:off x="5675812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NOPA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2853902-5F3D-4049-A6B3-F4DDE1F5BC4F}"/>
                </a:ext>
              </a:extLst>
            </p:cNvPr>
            <p:cNvSpPr/>
            <p:nvPr/>
          </p:nvSpPr>
          <p:spPr>
            <a:xfrm>
              <a:off x="3809830" y="2136918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rgbClr val="00B050"/>
                  </a:solidFill>
                </a:rPr>
                <a:t>3 µJ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4F84195-E5E2-4571-A1C7-93E3345A5FAF}"/>
                </a:ext>
              </a:extLst>
            </p:cNvPr>
            <p:cNvSpPr/>
            <p:nvPr/>
          </p:nvSpPr>
          <p:spPr>
            <a:xfrm>
              <a:off x="3561627" y="2342744"/>
              <a:ext cx="827363" cy="1254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050">
                  <a:solidFill>
                    <a:schemeClr val="accent2">
                      <a:lumMod val="75000"/>
                    </a:schemeClr>
                  </a:solidFill>
                </a:rPr>
                <a:t>nJ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3B382EC-8D3D-4626-9F6B-1F1008A9724E}"/>
                </a:ext>
              </a:extLst>
            </p:cNvPr>
            <p:cNvSpPr/>
            <p:nvPr/>
          </p:nvSpPr>
          <p:spPr>
            <a:xfrm>
              <a:off x="8962831" y="1875341"/>
              <a:ext cx="921885" cy="859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Compressor</a:t>
              </a:r>
            </a:p>
          </p:txBody>
        </p:sp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8F1188F3-D1CF-4EEE-B43E-3C6CE5E8E393}"/>
                </a:ext>
              </a:extLst>
            </p:cNvPr>
            <p:cNvSpPr/>
            <p:nvPr/>
          </p:nvSpPr>
          <p:spPr>
            <a:xfrm rot="5400000">
              <a:off x="1776304" y="2307292"/>
              <a:ext cx="190949" cy="1459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EA4F3C-0384-4E51-A218-642645B04C93}"/>
                </a:ext>
              </a:extLst>
            </p:cNvPr>
            <p:cNvSpPr/>
            <p:nvPr/>
          </p:nvSpPr>
          <p:spPr>
            <a:xfrm>
              <a:off x="1646910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5kW</a:t>
              </a:r>
            </a:p>
          </p:txBody>
        </p:sp>
        <p:sp>
          <p:nvSpPr>
            <p:cNvPr id="118" name="Arrow: Right 117">
              <a:extLst>
                <a:ext uri="{FF2B5EF4-FFF2-40B4-BE49-F238E27FC236}">
                  <a16:creationId xmlns:a16="http://schemas.microsoft.com/office/drawing/2014/main" id="{BDEA48EC-E6E8-4AE8-9064-83F642E287BC}"/>
                </a:ext>
              </a:extLst>
            </p:cNvPr>
            <p:cNvSpPr/>
            <p:nvPr/>
          </p:nvSpPr>
          <p:spPr>
            <a:xfrm>
              <a:off x="1490523" y="2175145"/>
              <a:ext cx="250724" cy="48562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1D3392-EEAD-4F09-9B29-FACC69E8E3A6}"/>
                </a:ext>
              </a:extLst>
            </p:cNvPr>
            <p:cNvSpPr/>
            <p:nvPr/>
          </p:nvSpPr>
          <p:spPr>
            <a:xfrm>
              <a:off x="1141088" y="2085222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Seeder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686A9E5-EA8B-4719-925F-DCD0B1080F86}"/>
                </a:ext>
              </a:extLst>
            </p:cNvPr>
            <p:cNvSpPr/>
            <p:nvPr/>
          </p:nvSpPr>
          <p:spPr>
            <a:xfrm>
              <a:off x="1642582" y="2085222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FE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3B2CCA3-9CFF-44F1-93F9-AAA37666FC5F}"/>
                </a:ext>
              </a:extLst>
            </p:cNvPr>
            <p:cNvSpPr/>
            <p:nvPr/>
          </p:nvSpPr>
          <p:spPr>
            <a:xfrm>
              <a:off x="4440190" y="2385245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Symbol" panose="05050102010706020507" pitchFamily="18" charset="2"/>
                </a:rPr>
                <a:t>j</a:t>
              </a:r>
              <a:endParaRPr lang="en-US" sz="1400" baseline="-2500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" baseline="-25000">
                <a:solidFill>
                  <a:schemeClr val="tx1"/>
                </a:solidFill>
                <a:latin typeface="Symbol" panose="05050102010706020507" pitchFamily="18" charset="2"/>
              </a:endParaRPr>
            </a:p>
            <a:p>
              <a:pPr algn="ctr"/>
              <a:endParaRPr lang="en-US" sz="60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69934C27-1E27-4AB1-A9C3-02DC48E57DE2}"/>
                </a:ext>
              </a:extLst>
            </p:cNvPr>
            <p:cNvSpPr/>
            <p:nvPr/>
          </p:nvSpPr>
          <p:spPr>
            <a:xfrm rot="10800000">
              <a:off x="1272790" y="2531374"/>
              <a:ext cx="134924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8AF2B21E-CC83-4BC5-9A22-3190BC905F9B}"/>
                </a:ext>
              </a:extLst>
            </p:cNvPr>
            <p:cNvSpPr/>
            <p:nvPr/>
          </p:nvSpPr>
          <p:spPr>
            <a:xfrm rot="16200000">
              <a:off x="1194955" y="2456655"/>
              <a:ext cx="208774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752A69D-5C67-4560-86DE-F4D3976636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99456" y="2521819"/>
              <a:ext cx="161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72652FF2-2B46-4FE6-BCCF-C432F1E1A097}"/>
                </a:ext>
              </a:extLst>
            </p:cNvPr>
            <p:cNvSpPr/>
            <p:nvPr/>
          </p:nvSpPr>
          <p:spPr>
            <a:xfrm rot="10800000">
              <a:off x="1267938" y="2382960"/>
              <a:ext cx="620211" cy="12465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AED5AAC4-3CD4-4026-B5AC-98936044FD93}"/>
                </a:ext>
              </a:extLst>
            </p:cNvPr>
            <p:cNvSpPr/>
            <p:nvPr/>
          </p:nvSpPr>
          <p:spPr>
            <a:xfrm rot="5400000">
              <a:off x="1283019" y="2585143"/>
              <a:ext cx="190949" cy="145979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DDF61CE-C918-4B5B-88D8-E57BF071ED59}"/>
                </a:ext>
              </a:extLst>
            </p:cNvPr>
            <p:cNvSpPr/>
            <p:nvPr/>
          </p:nvSpPr>
          <p:spPr>
            <a:xfrm>
              <a:off x="1151832" y="2701287"/>
              <a:ext cx="441671" cy="2409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400W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ED7D75B-F70F-4C3D-88F2-10A7C4053020}"/>
                </a:ext>
              </a:extLst>
            </p:cNvPr>
            <p:cNvGrpSpPr/>
            <p:nvPr/>
          </p:nvGrpSpPr>
          <p:grpSpPr>
            <a:xfrm rot="13500000">
              <a:off x="1196777" y="2423049"/>
              <a:ext cx="201134" cy="195775"/>
              <a:chOff x="5740437" y="5038916"/>
              <a:chExt cx="144016" cy="144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2163EB4-E023-4B21-8203-D0EDC4F4C967}"/>
                  </a:ext>
                </a:extLst>
              </p:cNvPr>
              <p:cNvCxnSpPr/>
              <p:nvPr/>
            </p:nvCxnSpPr>
            <p:spPr>
              <a:xfrm>
                <a:off x="5740437" y="5044333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F9334B6-CE69-4A70-A79B-774FA378A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976" y="5038916"/>
                <a:ext cx="0" cy="14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4142ABE-A961-49EB-AACE-0AB234C4E59C}"/>
                </a:ext>
              </a:extLst>
            </p:cNvPr>
            <p:cNvSpPr/>
            <p:nvPr/>
          </p:nvSpPr>
          <p:spPr>
            <a:xfrm>
              <a:off x="9794341" y="2476351"/>
              <a:ext cx="340415" cy="2508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050">
                  <a:solidFill>
                    <a:srgbClr val="7030A0"/>
                  </a:solidFill>
                </a:rPr>
                <a:t> 50 fs</a:t>
              </a:r>
            </a:p>
            <a:p>
              <a:pPr algn="r"/>
              <a:endParaRPr lang="en-US" sz="1050">
                <a:solidFill>
                  <a:srgbClr val="7030A0"/>
                </a:solidFill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0192F40-503E-410C-B69A-6FFA6ABF1CF2}"/>
                </a:ext>
              </a:extLst>
            </p:cNvPr>
            <p:cNvSpPr/>
            <p:nvPr/>
          </p:nvSpPr>
          <p:spPr>
            <a:xfrm>
              <a:off x="1064916" y="1919115"/>
              <a:ext cx="1103243" cy="1233002"/>
            </a:xfrm>
            <a:prstGeom prst="roundRect">
              <a:avLst>
                <a:gd name="adj" fmla="val 10020"/>
              </a:avLst>
            </a:prstGeom>
            <a:solidFill>
              <a:schemeClr val="bg1"/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407A44-C318-4DC8-9458-F2E09116EE45}"/>
                </a:ext>
              </a:extLst>
            </p:cNvPr>
            <p:cNvSpPr/>
            <p:nvPr/>
          </p:nvSpPr>
          <p:spPr>
            <a:xfrm>
              <a:off x="1439719" y="1886027"/>
              <a:ext cx="386134" cy="6456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CPA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9FB2FC-3631-41E0-9582-90FFFDE8BF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038311" cy="2454374"/>
          </a:xfrm>
        </p:spPr>
        <p:txBody>
          <a:bodyPr/>
          <a:lstStyle/>
          <a:p>
            <a:r>
              <a:rPr lang="en-US" dirty="0"/>
              <a:t>Modeled part of seed laser system (SLASH)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</a:t>
            </a:r>
            <a:r>
              <a:rPr lang="en-US" dirty="0"/>
              <a:t>hi3D simulations building blocks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21596B2-3F79-472B-B3C7-F77B8F80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253288"/>
            <a:ext cx="11784012" cy="1479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0324D-0C5E-4482-97B8-ABE4F67ED973}"/>
              </a:ext>
            </a:extLst>
          </p:cNvPr>
          <p:cNvSpPr txBox="1"/>
          <p:nvPr/>
        </p:nvSpPr>
        <p:spPr>
          <a:xfrm>
            <a:off x="427943" y="2043425"/>
            <a:ext cx="1335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Measured</a:t>
            </a:r>
            <a:r>
              <a:rPr lang="de-DE" sz="1400" dirty="0">
                <a:solidFill>
                  <a:srgbClr val="FF0000"/>
                </a:solidFill>
              </a:rPr>
              <a:t> power, </a:t>
            </a:r>
            <a:r>
              <a:rPr lang="de-DE" sz="1400" dirty="0" err="1">
                <a:solidFill>
                  <a:srgbClr val="FF0000"/>
                </a:solidFill>
              </a:rPr>
              <a:t>pointing</a:t>
            </a:r>
            <a:r>
              <a:rPr lang="de-DE" sz="1400" dirty="0">
                <a:solidFill>
                  <a:srgbClr val="FF0000"/>
                </a:solidFill>
              </a:rPr>
              <a:t> and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pulse </a:t>
            </a:r>
            <a:r>
              <a:rPr lang="de-DE" sz="1400" dirty="0" err="1">
                <a:solidFill>
                  <a:srgbClr val="FF0000"/>
                </a:solidFill>
              </a:rPr>
              <a:t>duration</a:t>
            </a:r>
            <a:r>
              <a:rPr lang="de-DE" sz="1400" dirty="0">
                <a:solidFill>
                  <a:srgbClr val="FF0000"/>
                </a:solidFill>
              </a:rPr>
              <a:t> &amp; </a:t>
            </a:r>
            <a:r>
              <a:rPr lang="de-DE" sz="1400" dirty="0" err="1">
                <a:solidFill>
                  <a:srgbClr val="FF0000"/>
                </a:solidFill>
              </a:rPr>
              <a:t>fluctuations</a:t>
            </a:r>
            <a:endParaRPr lang="en-US" sz="1400" dirty="0" err="1">
              <a:solidFill>
                <a:srgbClr val="FF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57E62C5-8FA3-4341-95C6-DF2081948BF9}"/>
              </a:ext>
            </a:extLst>
          </p:cNvPr>
          <p:cNvSpPr txBox="1"/>
          <p:nvPr/>
        </p:nvSpPr>
        <p:spPr>
          <a:xfrm>
            <a:off x="2567608" y="2303555"/>
            <a:ext cx="110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accent2">
                    <a:lumMod val="75000"/>
                  </a:schemeClr>
                </a:solidFill>
              </a:rPr>
              <a:t>Measured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2">
                    <a:lumMod val="75000"/>
                  </a:schemeClr>
                </a:solidFill>
              </a:rPr>
              <a:t>spectrum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 err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02D328AE-5E0B-4196-B684-A5ED6DB2F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68" y="858295"/>
            <a:ext cx="11784012" cy="409245"/>
          </a:xfrm>
        </p:spPr>
        <p:txBody>
          <a:bodyPr/>
          <a:lstStyle/>
          <a:p>
            <a:r>
              <a:rPr lang="en-US" dirty="0"/>
              <a:t>Start-to-End (excluding Laser amplifier)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5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hi23d.com/index_htm_files/1767@2x.jpg">
            <a:extLst>
              <a:ext uri="{FF2B5EF4-FFF2-40B4-BE49-F238E27FC236}">
                <a16:creationId xmlns:a16="http://schemas.microsoft.com/office/drawing/2014/main" id="{99B82A53-ABD3-4F34-AAFB-F41D31264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32449"/>
          <a:stretch/>
        </p:blipFill>
        <p:spPr bwMode="auto">
          <a:xfrm>
            <a:off x="3575720" y="1694706"/>
            <a:ext cx="5687241" cy="24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371" y="787507"/>
            <a:ext cx="10689776" cy="409245"/>
          </a:xfrm>
        </p:spPr>
        <p:txBody>
          <a:bodyPr/>
          <a:lstStyle/>
          <a:p>
            <a:r>
              <a:rPr lang="en-US" dirty="0"/>
              <a:t>3+1 dimensional simulation tool for noncollinear interaction and propagating broadband and ultra-short laser pulses – chi3D</a:t>
            </a:r>
          </a:p>
        </p:txBody>
      </p:sp>
      <p:sp>
        <p:nvSpPr>
          <p:cNvPr id="94" name="Textplatzhalter 7">
            <a:extLst>
              <a:ext uri="{FF2B5EF4-FFF2-40B4-BE49-F238E27FC236}">
                <a16:creationId xmlns:a16="http://schemas.microsoft.com/office/drawing/2014/main" id="{23091B72-FB9B-4FF6-988B-DCD9B92D2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205" y="1484784"/>
            <a:ext cx="9388211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Methods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1F481-4AB0-45DB-9D6A-74B5C93F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833822"/>
            <a:ext cx="1539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3D9F00-A530-4835-A40A-C5A1418EF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253288"/>
            <a:ext cx="11784012" cy="1479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F79587-B5D9-45E4-97AC-357CF9D73DAD}"/>
              </a:ext>
            </a:extLst>
          </p:cNvPr>
          <p:cNvGrpSpPr/>
          <p:nvPr/>
        </p:nvGrpSpPr>
        <p:grpSpPr>
          <a:xfrm>
            <a:off x="10519142" y="1192342"/>
            <a:ext cx="1630318" cy="1156538"/>
            <a:chOff x="5847523" y="1712586"/>
            <a:chExt cx="2365016" cy="15925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CC852F-AA8D-436D-9710-731BFF7E5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1984" y="1712586"/>
              <a:ext cx="2219325" cy="118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F990D8-2C10-4397-B334-04E79AD2EB5F}"/>
                </a:ext>
              </a:extLst>
            </p:cNvPr>
            <p:cNvSpPr txBox="1"/>
            <p:nvPr/>
          </p:nvSpPr>
          <p:spPr>
            <a:xfrm>
              <a:off x="5847523" y="2881297"/>
              <a:ext cx="2365016" cy="423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</a:rPr>
                <a:t>www.chi23d.com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C562E-B8C8-4687-BB5B-C884EB8A5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1916832"/>
            <a:ext cx="3398698" cy="21508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094927-35C0-4E5F-A3CE-7DFF03DC6E64}"/>
              </a:ext>
            </a:extLst>
          </p:cNvPr>
          <p:cNvSpPr/>
          <p:nvPr/>
        </p:nvSpPr>
        <p:spPr>
          <a:xfrm>
            <a:off x="315144" y="1903218"/>
            <a:ext cx="3637756" cy="361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Type I second order nonlinearity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312C86-6210-448E-B063-98B1F3386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52" y="4427609"/>
            <a:ext cx="6045260" cy="187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DE9EBF-FFED-4A89-8954-48C3CB688DFF}"/>
              </a:ext>
            </a:extLst>
          </p:cNvPr>
          <p:cNvGrpSpPr/>
          <p:nvPr/>
        </p:nvGrpSpPr>
        <p:grpSpPr>
          <a:xfrm>
            <a:off x="8385315" y="1839907"/>
            <a:ext cx="2109774" cy="2699553"/>
            <a:chOff x="8385315" y="1839907"/>
            <a:chExt cx="2109774" cy="26995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89158D-19DB-4F16-9269-C7E77F4857E7}"/>
                </a:ext>
              </a:extLst>
            </p:cNvPr>
            <p:cNvGrpSpPr/>
            <p:nvPr/>
          </p:nvGrpSpPr>
          <p:grpSpPr>
            <a:xfrm>
              <a:off x="8595710" y="1839907"/>
              <a:ext cx="1899379" cy="2227516"/>
              <a:chOff x="8595710" y="1839907"/>
              <a:chExt cx="1899379" cy="2227516"/>
            </a:xfrm>
          </p:grpSpPr>
          <p:pic>
            <p:nvPicPr>
              <p:cNvPr id="1026" name="Picture 2" descr="http://chi23d.com/index_htm_files/pumpSignalIdlerNoncollinear.gif">
                <a:extLst>
                  <a:ext uri="{FF2B5EF4-FFF2-40B4-BE49-F238E27FC236}">
                    <a16:creationId xmlns:a16="http://schemas.microsoft.com/office/drawing/2014/main" id="{26377607-DF78-4827-B1F7-47A7EB86EEE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710" y="2046968"/>
                <a:ext cx="1899379" cy="2020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3383A1-6D5B-44DC-905F-509BC1ECE5A2}"/>
                  </a:ext>
                </a:extLst>
              </p:cNvPr>
              <p:cNvSpPr/>
              <p:nvPr/>
            </p:nvSpPr>
            <p:spPr>
              <a:xfrm>
                <a:off x="8687152" y="1839907"/>
                <a:ext cx="1807937" cy="4369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</a:rPr>
                  <a:t>Laser pulses in nonlinear crystal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C9E147-D15C-4548-AA2F-AB37C8A5D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7615" y="3820438"/>
              <a:ext cx="1451618" cy="7190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E16B01-C8BE-407E-89F2-BFEFFF80B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5315" y="3832964"/>
              <a:ext cx="545743" cy="706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5566B49F-A00C-485E-857F-BB1F51AD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Simulation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8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simulation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371" y="787507"/>
            <a:ext cx="10689776" cy="409245"/>
          </a:xfrm>
        </p:spPr>
        <p:txBody>
          <a:bodyPr/>
          <a:lstStyle/>
          <a:p>
            <a:r>
              <a:rPr lang="en-US" dirty="0"/>
              <a:t>Fluctuation transfer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96EA2-53A6-41D6-B798-0B17BB94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535462"/>
            <a:ext cx="11665296" cy="1460167"/>
          </a:xfrm>
          <a:prstGeom prst="rect">
            <a:avLst/>
          </a:prstGeom>
        </p:spPr>
      </p:pic>
      <p:sp>
        <p:nvSpPr>
          <p:cNvPr id="94" name="Textplatzhalter 7">
            <a:extLst>
              <a:ext uri="{FF2B5EF4-FFF2-40B4-BE49-F238E27FC236}">
                <a16:creationId xmlns:a16="http://schemas.microsoft.com/office/drawing/2014/main" id="{23091B72-FB9B-4FF6-988B-DCD9B92D2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88" y="1145165"/>
            <a:ext cx="6388392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Simulation results vs. pump laser stabilities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1F481-4AB0-45DB-9D6A-74B5C93F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995628"/>
            <a:ext cx="15391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DD8F81C-8B3E-41EC-BB32-D708EEC440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0432" y="3096017"/>
          <a:ext cx="7524000" cy="31996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7191112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5317721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69030767"/>
                    </a:ext>
                  </a:extLst>
                </a:gridCol>
                <a:gridCol w="808441">
                  <a:extLst>
                    <a:ext uri="{9D8B030D-6E8A-4147-A177-3AD203B41FA5}">
                      <a16:colId xmlns:a16="http://schemas.microsoft.com/office/drawing/2014/main" val="335817965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5623291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100518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142423"/>
                    </a:ext>
                  </a:extLst>
                </a:gridCol>
                <a:gridCol w="847415">
                  <a:extLst>
                    <a:ext uri="{9D8B030D-6E8A-4147-A177-3AD203B41FA5}">
                      <a16:colId xmlns:a16="http://schemas.microsoft.com/office/drawing/2014/main" val="1871988875"/>
                    </a:ext>
                  </a:extLst>
                </a:gridCol>
                <a:gridCol w="952785">
                  <a:extLst>
                    <a:ext uri="{9D8B030D-6E8A-4147-A177-3AD203B41FA5}">
                      <a16:colId xmlns:a16="http://schemas.microsoft.com/office/drawing/2014/main" val="3044387589"/>
                    </a:ext>
                  </a:extLst>
                </a:gridCol>
                <a:gridCol w="1135215">
                  <a:extLst>
                    <a:ext uri="{9D8B030D-6E8A-4147-A177-3AD203B41FA5}">
                      <a16:colId xmlns:a16="http://schemas.microsoft.com/office/drawing/2014/main" val="3412153423"/>
                    </a:ext>
                  </a:extLst>
                </a:gridCol>
              </a:tblGrid>
              <a:tr h="3999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Input parameter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variation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SHG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(no.)</a:t>
                      </a: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NOPA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(no.)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SFG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(no.)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Required</a:t>
                      </a:r>
                    </a:p>
                    <a:p>
                      <a:pPr algn="ctr"/>
                      <a:r>
                        <a:rPr lang="en-US" sz="1100" noProof="0" dirty="0"/>
                        <a:t>UV stability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184499"/>
                  </a:ext>
                </a:extLst>
              </a:tr>
              <a:tr h="1999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CPA short-pulse pulse energy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(1)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(3)</a:t>
                      </a:r>
                      <a:endParaRPr lang="en-US" sz="18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 (2)</a:t>
                      </a: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2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00840"/>
                  </a:ext>
                </a:extLst>
              </a:tr>
              <a:tr h="39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1.14 %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1.75 %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0.8 %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0.6 %</a:t>
                      </a:r>
                      <a:endParaRPr lang="en-US" sz="18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0.6 %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68916"/>
                  </a:ext>
                </a:extLst>
              </a:tr>
              <a:tr h="1999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CPA 4kW pulse energy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 (3)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(2)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461241"/>
                  </a:ext>
                </a:extLst>
              </a:tr>
              <a:tr h="39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1.24 %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3.44 %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3.48 %</a:t>
                      </a:r>
                      <a:endParaRPr lang="en-US" sz="1100" noProof="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3.58 %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2.66 %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43397"/>
                  </a:ext>
                </a:extLst>
              </a:tr>
              <a:tr h="1999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CPA 4kW output pulse duration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(2)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(3)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958677"/>
                  </a:ext>
                </a:extLst>
              </a:tr>
              <a:tr h="39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0.25 %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2.52 %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2.54 %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2.08 %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0.38 %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8887"/>
                  </a:ext>
                </a:extLst>
              </a:tr>
              <a:tr h="1999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OPCPA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pump – seed timing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10 fs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(3)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(1)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(2)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783655"/>
                  </a:ext>
                </a:extLst>
              </a:tr>
              <a:tr h="39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0.03 %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0.03 %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0.01 %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0.01 %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90382"/>
                  </a:ext>
                </a:extLst>
              </a:tr>
              <a:tr h="399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0.46 nm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0.46 nm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0.15 nm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noProof="0" dirty="0"/>
                        <a:t>0.08 nm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0.06 nm </a:t>
                      </a:r>
                      <a:b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(2e-4)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503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50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simulation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371" y="787507"/>
            <a:ext cx="10689776" cy="409245"/>
          </a:xfrm>
        </p:spPr>
        <p:txBody>
          <a:bodyPr/>
          <a:lstStyle/>
          <a:p>
            <a:r>
              <a:rPr lang="de-DE" dirty="0"/>
              <a:t>E</a:t>
            </a:r>
            <a:r>
              <a:rPr lang="en-US" dirty="0" err="1"/>
              <a:t>xample</a:t>
            </a:r>
            <a:r>
              <a:rPr lang="en-US" dirty="0"/>
              <a:t> output UV seeding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96EA2-53A6-41D6-B798-0B17BB94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535462"/>
            <a:ext cx="11665296" cy="1460167"/>
          </a:xfrm>
          <a:prstGeom prst="rect">
            <a:avLst/>
          </a:prstGeom>
        </p:spPr>
      </p:pic>
      <p:sp>
        <p:nvSpPr>
          <p:cNvPr id="94" name="Textplatzhalter 7">
            <a:extLst>
              <a:ext uri="{FF2B5EF4-FFF2-40B4-BE49-F238E27FC236}">
                <a16:creationId xmlns:a16="http://schemas.microsoft.com/office/drawing/2014/main" id="{23091B72-FB9B-4FF6-988B-DCD9B92D2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88" y="1145165"/>
            <a:ext cx="6388392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3+1 dimensional simulation building blocks (chi3D)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1F481-4AB0-45DB-9D6A-74B5C93F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995628"/>
            <a:ext cx="15391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8CEC2-9D71-428B-A497-36AE92BD5530}"/>
              </a:ext>
            </a:extLst>
          </p:cNvPr>
          <p:cNvGrpSpPr/>
          <p:nvPr/>
        </p:nvGrpSpPr>
        <p:grpSpPr>
          <a:xfrm>
            <a:off x="277765" y="3429000"/>
            <a:ext cx="5818235" cy="2447996"/>
            <a:chOff x="5899697" y="3292774"/>
            <a:chExt cx="5818235" cy="244799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3B2176-C2E0-4E63-9015-B1DFF6D89492}"/>
                </a:ext>
              </a:extLst>
            </p:cNvPr>
            <p:cNvSpPr/>
            <p:nvPr/>
          </p:nvSpPr>
          <p:spPr>
            <a:xfrm>
              <a:off x="6474445" y="3292774"/>
              <a:ext cx="4841854" cy="36112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3D pulse intensity distribution in space and time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F5DAE-F775-4A8E-930A-5F63F6EBA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06" r="48830"/>
            <a:stretch/>
          </p:blipFill>
          <p:spPr>
            <a:xfrm>
              <a:off x="5899697" y="3718342"/>
              <a:ext cx="5818235" cy="2022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BD7AAB-E584-44D6-AA47-873495DD6B67}"/>
              </a:ext>
            </a:extLst>
          </p:cNvPr>
          <p:cNvGrpSpPr/>
          <p:nvPr/>
        </p:nvGrpSpPr>
        <p:grpSpPr>
          <a:xfrm>
            <a:off x="6999185" y="3427584"/>
            <a:ext cx="5050422" cy="2475819"/>
            <a:chOff x="551384" y="3309785"/>
            <a:chExt cx="5050422" cy="24758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7DE741-F00A-4C15-A47B-49A0778403A9}"/>
                </a:ext>
              </a:extLst>
            </p:cNvPr>
            <p:cNvGrpSpPr/>
            <p:nvPr/>
          </p:nvGrpSpPr>
          <p:grpSpPr>
            <a:xfrm>
              <a:off x="777764" y="3827515"/>
              <a:ext cx="4824042" cy="1958089"/>
              <a:chOff x="777764" y="3827515"/>
              <a:chExt cx="4824042" cy="195808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EB56CC-B050-465A-BEA7-69AA7C10E4E6}"/>
                  </a:ext>
                </a:extLst>
              </p:cNvPr>
              <p:cNvSpPr/>
              <p:nvPr/>
            </p:nvSpPr>
            <p:spPr>
              <a:xfrm rot="16200000">
                <a:off x="4714556" y="4464370"/>
                <a:ext cx="1413371" cy="3611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Phase (rad)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57FAEF7-1ED0-4927-A3CC-ABBAE7E49662}"/>
                  </a:ext>
                </a:extLst>
              </p:cNvPr>
              <p:cNvGrpSpPr/>
              <p:nvPr/>
            </p:nvGrpSpPr>
            <p:grpSpPr>
              <a:xfrm>
                <a:off x="777764" y="3827515"/>
                <a:ext cx="4526149" cy="1958089"/>
                <a:chOff x="1271464" y="3990108"/>
                <a:chExt cx="2260471" cy="90026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28FBDC1-155F-49B4-9FDC-48F9965FD8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2505"/>
                <a:stretch/>
              </p:blipFill>
              <p:spPr>
                <a:xfrm>
                  <a:off x="1271464" y="4000180"/>
                  <a:ext cx="1225453" cy="886042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6C30C23-A160-4CB9-8F91-A07AC30D5A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12661" r="3890"/>
                <a:stretch/>
              </p:blipFill>
              <p:spPr>
                <a:xfrm>
                  <a:off x="2450147" y="3990108"/>
                  <a:ext cx="1081788" cy="9002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99357D-03D1-4099-B3F1-C47FFBE6BDCF}"/>
                </a:ext>
              </a:extLst>
            </p:cNvPr>
            <p:cNvSpPr/>
            <p:nvPr/>
          </p:nvSpPr>
          <p:spPr>
            <a:xfrm>
              <a:off x="551384" y="3309785"/>
              <a:ext cx="4841854" cy="36112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</a:t>
              </a:r>
              <a:r>
                <a:rPr lang="en-US" sz="1600" dirty="0" err="1">
                  <a:solidFill>
                    <a:schemeClr val="tx1"/>
                  </a:solidFill>
                </a:rPr>
                <a:t>eed</a:t>
              </a:r>
              <a:r>
                <a:rPr lang="en-US" sz="1600" dirty="0">
                  <a:solidFill>
                    <a:schemeClr val="tx1"/>
                  </a:solidFill>
                </a:rPr>
                <a:t> peak power and phase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11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simulation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FLASH2020+ seeding laser SLASH - Start-to-End simulation using chi3D | Tino.Lang@desy.de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2371" y="787507"/>
            <a:ext cx="10689776" cy="409245"/>
          </a:xfrm>
        </p:spPr>
        <p:txBody>
          <a:bodyPr/>
          <a:lstStyle/>
          <a:p>
            <a:r>
              <a:rPr lang="en-US" dirty="0"/>
              <a:t>Providing electrical field for GENESIS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96EA2-53A6-41D6-B798-0B17BB94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535462"/>
            <a:ext cx="11665296" cy="1460167"/>
          </a:xfrm>
          <a:prstGeom prst="rect">
            <a:avLst/>
          </a:prstGeom>
        </p:spPr>
      </p:pic>
      <p:sp>
        <p:nvSpPr>
          <p:cNvPr id="94" name="Textplatzhalter 7">
            <a:extLst>
              <a:ext uri="{FF2B5EF4-FFF2-40B4-BE49-F238E27FC236}">
                <a16:creationId xmlns:a16="http://schemas.microsoft.com/office/drawing/2014/main" id="{23091B72-FB9B-4FF6-988B-DCD9B92D2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688" y="1145165"/>
            <a:ext cx="6388392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3+1 dimensional simulation building blocks (chi3D)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1F481-4AB0-45DB-9D6A-74B5C93F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995628"/>
            <a:ext cx="153918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8CEC2-9D71-428B-A497-36AE92BD5530}"/>
              </a:ext>
            </a:extLst>
          </p:cNvPr>
          <p:cNvGrpSpPr/>
          <p:nvPr/>
        </p:nvGrpSpPr>
        <p:grpSpPr>
          <a:xfrm>
            <a:off x="277765" y="3429000"/>
            <a:ext cx="5818235" cy="2447996"/>
            <a:chOff x="5899697" y="3292774"/>
            <a:chExt cx="5818235" cy="244799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3B2176-C2E0-4E63-9015-B1DFF6D89492}"/>
                </a:ext>
              </a:extLst>
            </p:cNvPr>
            <p:cNvSpPr/>
            <p:nvPr/>
          </p:nvSpPr>
          <p:spPr>
            <a:xfrm>
              <a:off x="6474445" y="3292774"/>
              <a:ext cx="4841854" cy="36112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3D pulse intensity distribution in space and time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F5DAE-F775-4A8E-930A-5F63F6EBA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06" r="48830"/>
            <a:stretch/>
          </p:blipFill>
          <p:spPr>
            <a:xfrm>
              <a:off x="5899697" y="3718342"/>
              <a:ext cx="5818235" cy="2022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475CDE-957D-41E7-93D3-D6C78757B74C}"/>
              </a:ext>
            </a:extLst>
          </p:cNvPr>
          <p:cNvSpPr/>
          <p:nvPr/>
        </p:nvSpPr>
        <p:spPr>
          <a:xfrm>
            <a:off x="8760296" y="3834660"/>
            <a:ext cx="2448272" cy="191880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chi3D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hdf5 </a:t>
            </a:r>
            <a:r>
              <a:rPr lang="de-DE" sz="1600" dirty="0" err="1">
                <a:solidFill>
                  <a:schemeClr val="tx1"/>
                </a:solidFill>
              </a:rPr>
              <a:t>conversion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tool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CD89F5-E419-416A-A213-6E2DCC1E6D17}"/>
              </a:ext>
            </a:extLst>
          </p:cNvPr>
          <p:cNvSpPr/>
          <p:nvPr/>
        </p:nvSpPr>
        <p:spPr>
          <a:xfrm>
            <a:off x="6384032" y="4012262"/>
            <a:ext cx="1872208" cy="15976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chi3D output is a 3D complex electrical field in spectral domain E(</a:t>
            </a:r>
            <a:r>
              <a:rPr lang="en-US" sz="1600" dirty="0" err="1">
                <a:solidFill>
                  <a:schemeClr val="tx1"/>
                </a:solidFill>
              </a:rPr>
              <a:t>f,kx,ky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93B58-BE0A-4164-BA4A-96249CF986B7}"/>
              </a:ext>
            </a:extLst>
          </p:cNvPr>
          <p:cNvSpPr/>
          <p:nvPr/>
        </p:nvSpPr>
        <p:spPr>
          <a:xfrm>
            <a:off x="8996020" y="5843965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???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Faktor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??? </a:t>
            </a:r>
            <a:b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826177384779</a:t>
            </a:r>
          </a:p>
        </p:txBody>
      </p:sp>
      <p:pic>
        <p:nvPicPr>
          <p:cNvPr id="2050" name="Picture 2" descr="optical intensity from electric field">
            <a:extLst>
              <a:ext uri="{FF2B5EF4-FFF2-40B4-BE49-F238E27FC236}">
                <a16:creationId xmlns:a16="http://schemas.microsoft.com/office/drawing/2014/main" id="{5B817E41-487F-4236-B3D8-52E678E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04" y="5998728"/>
            <a:ext cx="1762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7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DESY_PowerPoint_16x9_de_ger</Template>
  <TotalTime>0</TotalTime>
  <Words>981</Words>
  <Application>Microsoft Office PowerPoint</Application>
  <PresentationFormat>Widescreen</PresentationFormat>
  <Paragraphs>231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Symbol</vt:lpstr>
      <vt:lpstr>Wingdings</vt:lpstr>
      <vt:lpstr>DESY</vt:lpstr>
      <vt:lpstr>PowerPoint Presentation</vt:lpstr>
      <vt:lpstr>Outlook</vt:lpstr>
      <vt:lpstr>Requirements for seed laser system (SLASH)</vt:lpstr>
      <vt:lpstr>Laser concept</vt:lpstr>
      <vt:lpstr>Simulation model</vt:lpstr>
      <vt:lpstr>Simulation model</vt:lpstr>
      <vt:lpstr>Start-to-end simulation</vt:lpstr>
      <vt:lpstr>Start-to-end simulation</vt:lpstr>
      <vt:lpstr>Start-to-end simulation</vt:lpstr>
      <vt:lpstr>PowerPoint Presentation</vt:lpstr>
      <vt:lpstr>Start-to-end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Lang, Tino</dc:creator>
  <cp:lastModifiedBy>Lang, Tino</cp:lastModifiedBy>
  <cp:revision>180</cp:revision>
  <dcterms:created xsi:type="dcterms:W3CDTF">2021-01-25T08:43:25Z</dcterms:created>
  <dcterms:modified xsi:type="dcterms:W3CDTF">2021-12-16T10:53:55Z</dcterms:modified>
</cp:coreProperties>
</file>