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96" r:id="rId2"/>
    <p:sldId id="313" r:id="rId3"/>
    <p:sldId id="327" r:id="rId4"/>
    <p:sldId id="331" r:id="rId5"/>
    <p:sldId id="332" r:id="rId6"/>
    <p:sldId id="333" r:id="rId7"/>
    <p:sldId id="334" r:id="rId8"/>
    <p:sldId id="319" r:id="rId9"/>
    <p:sldId id="33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5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3953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pos="393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00" autoAdjust="0"/>
    <p:restoredTop sz="94660"/>
  </p:normalViewPr>
  <p:slideViewPr>
    <p:cSldViewPr snapToGrid="0" showGuides="1">
      <p:cViewPr>
        <p:scale>
          <a:sx n="91" d="100"/>
          <a:sy n="91" d="100"/>
        </p:scale>
        <p:origin x="160" y="952"/>
      </p:cViewPr>
      <p:guideLst>
        <p:guide orient="horz" pos="1275"/>
        <p:guide pos="3727"/>
        <p:guide pos="3953"/>
        <p:guide pos="7287"/>
        <p:guide pos="393"/>
        <p:guide orient="horz" pos="37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25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AC80-9589-41A1-8ED2-EC2076B0E8E8}" type="datetimeFigureOut">
              <a:rPr lang="de-DE" smtClean="0"/>
              <a:t>11.11.21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3A726-01A3-41A5-8C71-74C8A626EA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2:20:07.998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0 1 16383,'42'0'0,"0"0"0,11 0 0,6 0 0,-5 0 0,-19 0 0,15 0 0,13 0 0,-12 0 0,-11 0 0,26 0 0,0 0 0,-21 0 0,28 0 0,-7 0 0,-23 0 0,2 0 0,-26 0 0,8 0 0,-5 0 0,0 0 0,-4 0 0,4 0 0,-6 0 0,10 0 0,-12 0 0,0 0 0,-1 0 0,-3 0 0,2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2:20:07.999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1267 1 16383,'-69'0'0,"29"0"0,-4 0 0,-10 0 0,1 0 0,-16 0 0,-1 0 0,4 0 0,27 0 0,-9 0 0,-1 0 0,7 0 0,-10 0 0,24 0 0,14 0 0,0 0 0,1 0 0,-10 0 0,-7 0 0,-16 0 0,-5 0 0,-25 0 0,21 0 0,-19 0 0,42 0 0,-14 0 0,31 0 0,-11 0 0,17 0 0,-4 0 0,6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2:20:08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510 0 16383,'-43'0'0,"-4"0"0,26 0 0,-14 0 0,5 0 0,1 0 0,2 0 0,-1 0 0,6 0 0,-14 0 0,14 0 0,-14 0 0,15 0 0,-7 0 0,8 0 0,6 0 0,-4 0 0,10 0 0,-7 0 0,5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2:59:15.722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1587 1 16383,'-86'0'0,"35"0"0,-4 0 0,-13 0 0,2 0 0,-20 0 0,-2 0 0,5 0 0,35 0 0,-12 0 0,-2 0 0,9 0 0,-12 0 0,30 0 0,17 0 0,2 0 0,-1 0 0,-12 0 0,-8 0 0,-22 0 0,-4 0 0,-33 0 0,28 0 0,-25 0 0,54 0 0,-19 0 0,38 0 0,-12 0 0,21 0 0,-5 0 0,7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2:59:21.904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1587 1 16383,'-86'0'0,"35"0"0,-4 0 0,-13 0 0,2 0 0,-20 0 0,-2 0 0,5 0 0,35 0 0,-12 0 0,-2 0 0,9 0 0,-12 0 0,30 0 0,17 0 0,2 0 0,-1 0 0,-12 0 0,-8 0 0,-22 0 0,-4 0 0,-33 0 0,28 0 0,-25 0 0,54 0 0,-19 0 0,38 0 0,-12 0 0,21 0 0,-5 0 0,7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2030-5346-4222-B1C0-77ABA51E04BA}" type="datetimeFigureOut">
              <a:rPr lang="de-DE" smtClean="0"/>
              <a:t>11.11.21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B39C8-6D5D-40E8-8D83-C1E41A39F5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en-US" noProof="0" dirty="0"/>
          </a:p>
        </p:txBody>
      </p:sp>
      <p:pic>
        <p:nvPicPr>
          <p:cNvPr id="7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25" y="771527"/>
            <a:ext cx="1423988" cy="14223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9" y="4477242"/>
            <a:ext cx="1620000" cy="6354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119" y="2518681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7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4"/>
            <a:ext cx="8101013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02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8F42F5-C151-DF42-9628-4E41B98F0A09}"/>
              </a:ext>
            </a:extLst>
          </p:cNvPr>
          <p:cNvSpPr txBox="1"/>
          <p:nvPr userDrawn="1"/>
        </p:nvSpPr>
        <p:spPr>
          <a:xfrm>
            <a:off x="6632028" y="462455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402303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22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116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61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3"/>
            <a:ext cx="10944224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9135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828675"/>
            <a:ext cx="10944224" cy="50847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12403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9" y="1196976"/>
            <a:ext cx="5292723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8" y="1196976"/>
            <a:ext cx="5292725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70003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7" y="2024063"/>
            <a:ext cx="52927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9" y="2024063"/>
            <a:ext cx="5292724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00823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2024064"/>
            <a:ext cx="10944224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A5DEC3FA-4FB7-4309-A077-6BB31CA8E81A}" type="slidenum">
              <a:rPr lang="en-US" sz="1600" noProof="0" smtClean="0"/>
              <a:pPr algn="r"/>
              <a:t>‹#›</a:t>
            </a:fld>
            <a:endParaRPr lang="en-US" sz="1600" noProof="0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23888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/>
              <a:t>Title of the presentation</a:t>
            </a:r>
          </a:p>
        </p:txBody>
      </p:sp>
      <p:sp>
        <p:nvSpPr>
          <p:cNvPr id="8" name="Rechteck 7"/>
          <p:cNvSpPr/>
          <p:nvPr/>
        </p:nvSpPr>
        <p:spPr>
          <a:xfrm>
            <a:off x="6275389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/>
              <a:t>Stuart Walker, MXL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752" y="6103785"/>
            <a:ext cx="1468392" cy="57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113" y="5973115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14000"/>
        </a:lnSpc>
        <a:spcBef>
          <a:spcPts val="1800"/>
        </a:spcBef>
        <a:buClr>
          <a:schemeClr val="bg2"/>
        </a:buClr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188" algn="l" defTabSz="914400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FontTx/>
        <a:buBlip>
          <a:blip r:embed="rId16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6828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03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180975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75" userDrawn="1">
          <p15:clr>
            <a:srgbClr val="F26B43"/>
          </p15:clr>
        </p15:guide>
        <p15:guide id="2" pos="3727" userDrawn="1">
          <p15:clr>
            <a:srgbClr val="F26B43"/>
          </p15:clr>
        </p15:guide>
        <p15:guide id="3" pos="3953" userDrawn="1">
          <p15:clr>
            <a:srgbClr val="F26B43"/>
          </p15:clr>
        </p15:guide>
        <p15:guide id="4" pos="393" userDrawn="1">
          <p15:clr>
            <a:srgbClr val="F26B43"/>
          </p15:clr>
        </p15:guide>
        <p15:guide id="5" pos="7287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customXml" Target="../ink/ink5.xml"/><Relationship Id="rId3" Type="http://schemas.openxmlformats.org/officeDocument/2006/relationships/image" Target="../media/image10.png"/><Relationship Id="rId7" Type="http://schemas.openxmlformats.org/officeDocument/2006/relationships/image" Target="../media/image100.png"/><Relationship Id="rId12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customXml" Target="../ink/ink4.xml"/><Relationship Id="rId5" Type="http://schemas.openxmlformats.org/officeDocument/2006/relationships/image" Target="../media/image90.png"/><Relationship Id="rId10" Type="http://schemas.openxmlformats.org/officeDocument/2006/relationships/image" Target="../media/image12.png"/><Relationship Id="rId4" Type="http://schemas.openxmlformats.org/officeDocument/2006/relationships/customXml" Target="../ink/ink1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Stuart Walker</a:t>
            </a:r>
          </a:p>
          <a:p>
            <a:r>
              <a:rPr lang="en-GB" dirty="0"/>
              <a:t>MXL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DESY</a:t>
            </a:r>
          </a:p>
          <a:p>
            <a:endParaRPr lang="en-GB" dirty="0"/>
          </a:p>
          <a:p>
            <a:r>
              <a:rPr lang="en-GB" dirty="0"/>
              <a:t>12/11/2021</a:t>
            </a:r>
          </a:p>
        </p:txBody>
      </p:sp>
    </p:spTree>
    <p:extLst>
      <p:ext uri="{BB962C8B-B14F-4D97-AF65-F5344CB8AC3E}">
        <p14:creationId xmlns:p14="http://schemas.microsoft.com/office/powerpoint/2010/main" val="329540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2EA1A-872C-924B-93CE-8414B58AD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A0233-1594-094D-8BE9-225321197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2024064"/>
            <a:ext cx="3971365" cy="3889375"/>
          </a:xfrm>
        </p:spPr>
        <p:txBody>
          <a:bodyPr/>
          <a:lstStyle/>
          <a:p>
            <a:r>
              <a:rPr lang="en-US" dirty="0"/>
              <a:t>Beamline has been frozen.</a:t>
            </a:r>
          </a:p>
          <a:p>
            <a:r>
              <a:rPr lang="en-US" dirty="0"/>
              <a:t>The beam parameters at the IP</a:t>
            </a:r>
          </a:p>
          <a:p>
            <a:pPr lvl="1"/>
            <a:r>
              <a:rPr lang="en-US" dirty="0"/>
              <a:t>Spot size</a:t>
            </a:r>
          </a:p>
          <a:p>
            <a:pPr lvl="1"/>
            <a:r>
              <a:rPr lang="en-US" dirty="0"/>
              <a:t>Beam energy</a:t>
            </a:r>
          </a:p>
          <a:p>
            <a:pPr lvl="1"/>
            <a:r>
              <a:rPr lang="en-US" dirty="0"/>
              <a:t>Beam emittance</a:t>
            </a:r>
          </a:p>
          <a:p>
            <a:pPr lvl="1"/>
            <a:r>
              <a:rPr lang="en-US" dirty="0"/>
              <a:t>Beam length</a:t>
            </a:r>
          </a:p>
          <a:p>
            <a:r>
              <a:rPr lang="en-US" dirty="0"/>
              <a:t>Short mention of instrumentation</a:t>
            </a:r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29A5950-7357-D54A-85A2-2C9C2B3B6C3E}"/>
              </a:ext>
            </a:extLst>
          </p:cNvPr>
          <p:cNvGrpSpPr/>
          <p:nvPr/>
        </p:nvGrpSpPr>
        <p:grpSpPr>
          <a:xfrm>
            <a:off x="4878892" y="1310288"/>
            <a:ext cx="6558142" cy="4237423"/>
            <a:chOff x="1530781" y="1508993"/>
            <a:chExt cx="8043290" cy="4320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53CF928-6E7A-2849-899C-AE44AA4D64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72" t="61433" r="4935" b="2344"/>
            <a:stretch/>
          </p:blipFill>
          <p:spPr>
            <a:xfrm>
              <a:off x="1530781" y="1508993"/>
              <a:ext cx="7450437" cy="4320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7D39031-8642-3249-8E5F-1CFAF8E768E4}"/>
                </a:ext>
              </a:extLst>
            </p:cNvPr>
            <p:cNvSpPr txBox="1"/>
            <p:nvPr/>
          </p:nvSpPr>
          <p:spPr>
            <a:xfrm>
              <a:off x="3696607" y="3197789"/>
              <a:ext cx="360000" cy="2880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US" sz="1200" b="1" dirty="0">
                  <a:solidFill>
                    <a:srgbClr val="774954"/>
                  </a:solidFill>
                  <a:latin typeface="Helvetica" pitchFamily="34" charset="0"/>
                </a:rPr>
                <a:t>KL</a:t>
              </a:r>
              <a:endParaRPr lang="de-DE" sz="1200" b="1" dirty="0" err="1">
                <a:solidFill>
                  <a:srgbClr val="774954"/>
                </a:solidFill>
                <a:latin typeface="Helvetica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0328F38-2603-9445-A052-7943D5ED8165}"/>
                </a:ext>
              </a:extLst>
            </p:cNvPr>
            <p:cNvSpPr txBox="1"/>
            <p:nvPr/>
          </p:nvSpPr>
          <p:spPr>
            <a:xfrm>
              <a:off x="4805983" y="3132000"/>
              <a:ext cx="360000" cy="2880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US" sz="1200" b="1" dirty="0">
                  <a:solidFill>
                    <a:srgbClr val="C00000"/>
                  </a:solidFill>
                  <a:latin typeface="Helvetica" pitchFamily="34" charset="0"/>
                </a:rPr>
                <a:t>BZ</a:t>
              </a:r>
              <a:endParaRPr lang="de-DE" sz="1200" b="1" dirty="0" err="1">
                <a:solidFill>
                  <a:srgbClr val="C00000"/>
                </a:solidFill>
                <a:latin typeface="Helvetica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E825BEC-41B1-5942-B364-3B06905A314A}"/>
                </a:ext>
              </a:extLst>
            </p:cNvPr>
            <p:cNvSpPr txBox="1"/>
            <p:nvPr/>
          </p:nvSpPr>
          <p:spPr>
            <a:xfrm>
              <a:off x="6991052" y="2353184"/>
              <a:ext cx="622511" cy="2880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US" sz="1200" b="1" dirty="0">
                  <a:solidFill>
                    <a:srgbClr val="774954"/>
                  </a:solidFill>
                  <a:latin typeface="Helvetica" pitchFamily="34" charset="0"/>
                </a:rPr>
                <a:t>dogleg</a:t>
              </a:r>
              <a:endParaRPr lang="de-DE" sz="1200" b="1" dirty="0" err="1">
                <a:solidFill>
                  <a:srgbClr val="774954"/>
                </a:solidFill>
                <a:latin typeface="Helvetica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64E2D1-DAA5-E140-BD5F-6422EE9D4781}"/>
                </a:ext>
              </a:extLst>
            </p:cNvPr>
            <p:cNvSpPr txBox="1"/>
            <p:nvPr/>
          </p:nvSpPr>
          <p:spPr>
            <a:xfrm>
              <a:off x="8778243" y="1768508"/>
              <a:ext cx="795828" cy="30145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US" sz="1200" b="1" dirty="0">
                  <a:latin typeface="Helvetica" pitchFamily="34" charset="0"/>
                </a:rPr>
                <a:t>SASE2</a:t>
              </a:r>
              <a:endParaRPr lang="de-DE" sz="1200" b="1" dirty="0" err="1">
                <a:latin typeface="Helvetica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2AB8132-28FB-1F4B-872B-72B6AD5A3796}"/>
                </a:ext>
              </a:extLst>
            </p:cNvPr>
            <p:cNvSpPr txBox="1"/>
            <p:nvPr/>
          </p:nvSpPr>
          <p:spPr>
            <a:xfrm>
              <a:off x="8778243" y="3420000"/>
              <a:ext cx="637062" cy="30145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US" sz="1200" b="1" dirty="0">
                  <a:latin typeface="Helvetica" pitchFamily="34" charset="0"/>
                </a:rPr>
                <a:t>SASE1</a:t>
              </a:r>
              <a:endParaRPr lang="de-DE" sz="1200" b="1" dirty="0" err="1">
                <a:latin typeface="Helvetic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623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3513E-A27E-E145-8168-9C8612A42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parameters at the IP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A96340E-76D5-A449-92BB-E44F8C7EA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71" y="1832995"/>
            <a:ext cx="4764194" cy="2974295"/>
          </a:xfr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D857186-5AB8-CD4C-8539-515DBDB08492}"/>
              </a:ext>
            </a:extLst>
          </p:cNvPr>
          <p:cNvGrpSpPr/>
          <p:nvPr/>
        </p:nvGrpSpPr>
        <p:grpSpPr>
          <a:xfrm>
            <a:off x="5312229" y="2406456"/>
            <a:ext cx="6793786" cy="1827371"/>
            <a:chOff x="3436882" y="1188298"/>
            <a:chExt cx="8513379" cy="242310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C681257-2314-9A4A-804C-B84D16406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882" y="1188298"/>
              <a:ext cx="8513379" cy="2423101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85B437F-CD98-184A-AC29-E70F64221AB1}"/>
                    </a:ext>
                  </a:extLst>
                </p14:cNvPr>
                <p14:cNvContentPartPr/>
                <p14:nvPr/>
              </p14:nvContentPartPr>
              <p14:xfrm>
                <a:off x="10451702" y="1672837"/>
                <a:ext cx="50904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507FFEA-8216-564C-8BE3-0F6466CB1DD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392049" y="1565197"/>
                  <a:ext cx="627949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B523C76-47B7-4241-82A5-FB414961F2C9}"/>
                    </a:ext>
                  </a:extLst>
                </p14:cNvPr>
                <p14:cNvContentPartPr/>
                <p14:nvPr/>
              </p14:nvContentPartPr>
              <p14:xfrm>
                <a:off x="8308262" y="1661677"/>
                <a:ext cx="57168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96B8B0D-CDA6-AB44-84AA-C7A07F77E48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248671" y="1554037"/>
                  <a:ext cx="690465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FC9D67A-BD4A-2B45-9D81-D0EEF2C3893D}"/>
                    </a:ext>
                  </a:extLst>
                </p14:cNvPr>
                <p14:cNvContentPartPr/>
                <p14:nvPr/>
              </p14:nvContentPartPr>
              <p14:xfrm>
                <a:off x="10641782" y="2456557"/>
                <a:ext cx="23004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04642A1-D53B-5143-B94D-6336AB28B30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582186" y="2348557"/>
                  <a:ext cx="348834" cy="216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E076430-391A-CB49-ABA4-B7EF66056E0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" t="17169" b="16387"/>
          <a:stretch/>
        </p:blipFill>
        <p:spPr>
          <a:xfrm>
            <a:off x="2559702" y="4910147"/>
            <a:ext cx="8296015" cy="115388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C86EF1F-8E81-034C-8422-245BD3227A76}"/>
                  </a:ext>
                </a:extLst>
              </p14:cNvPr>
              <p14:cNvContentPartPr/>
              <p14:nvPr/>
            </p14:nvContentPartPr>
            <p14:xfrm>
              <a:off x="9141917" y="3498595"/>
              <a:ext cx="57168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C86EF1F-8E81-034C-8422-245BD3227A7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087917" y="3390595"/>
                <a:ext cx="6793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589646C-65F7-5043-9A7E-7F9C32EF23C2}"/>
                  </a:ext>
                </a:extLst>
              </p14:cNvPr>
              <p14:cNvContentPartPr/>
              <p14:nvPr/>
            </p14:nvContentPartPr>
            <p14:xfrm>
              <a:off x="10744686" y="3701159"/>
              <a:ext cx="57168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589646C-65F7-5043-9A7E-7F9C32EF23C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690686" y="3593159"/>
                <a:ext cx="67932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3259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87867-7864-6149-AE7D-14286922E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Optics (Spot size)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DA30CC-32FC-3E45-A43B-A6DBE429FF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4265"/>
            <a:ext cx="6192091" cy="368662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75580C-A0B4-9641-93A6-E4EE662D7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40" y="900050"/>
            <a:ext cx="6053959" cy="36337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2089DC-DA8F-8A43-88CD-480F14D61D00}"/>
              </a:ext>
            </a:extLst>
          </p:cNvPr>
          <p:cNvSpPr txBox="1"/>
          <p:nvPr/>
        </p:nvSpPr>
        <p:spPr>
          <a:xfrm>
            <a:off x="6138040" y="4721654"/>
            <a:ext cx="3310759" cy="110217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en-US" sz="1400" dirty="0"/>
              <a:t>CDR Value: 5µm!!!</a:t>
            </a:r>
          </a:p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en-US" sz="1400" dirty="0"/>
              <a:t>Assuming an emittance of  at least 1.4mm•mrad at the IP:</a:t>
            </a:r>
          </a:p>
          <a:p>
            <a:pPr marL="727075" lvl="1" indent="-269875">
              <a:lnSpc>
                <a:spcPct val="112000"/>
              </a:lnSpc>
              <a:buBlip>
                <a:blip r:embed="rId4"/>
              </a:buBlip>
            </a:pPr>
            <a:r>
              <a:rPr lang="en-US" sz="1400" dirty="0"/>
              <a:t>Beam size is at least 9µm in size at the target/IP with these optics</a:t>
            </a:r>
          </a:p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en-US" sz="1400" dirty="0"/>
              <a:t>Final focus system: 6 XQH quads, 4 making up the inner triplet.</a:t>
            </a:r>
          </a:p>
        </p:txBody>
      </p:sp>
    </p:spTree>
    <p:extLst>
      <p:ext uri="{BB962C8B-B14F-4D97-AF65-F5344CB8AC3E}">
        <p14:creationId xmlns:p14="http://schemas.microsoft.com/office/powerpoint/2010/main" val="594774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EB232-2635-3648-84EB-64F338287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energy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5C8B5F-A2E9-6D46-9D37-61C40FDD9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314" y="903890"/>
            <a:ext cx="4389799" cy="35765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631DC54-F06C-0D46-82CB-75D8F01A8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134" y="699017"/>
            <a:ext cx="4923921" cy="40891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5A60C1F-B3E7-5A41-90F0-EF74CFCC26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45059"/>
            <a:ext cx="3327811" cy="26756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F515C6D-E7D2-3643-B65D-1958410D0D40}"/>
              </a:ext>
            </a:extLst>
          </p:cNvPr>
          <p:cNvSpPr txBox="1"/>
          <p:nvPr/>
        </p:nvSpPr>
        <p:spPr>
          <a:xfrm>
            <a:off x="4782207" y="4896427"/>
            <a:ext cx="5549462" cy="39939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5"/>
              </a:buBlip>
            </a:pPr>
            <a:r>
              <a:rPr lang="en-US" sz="1400" dirty="0"/>
              <a:t>For the bending and focusing magnets employed in the lattice:</a:t>
            </a:r>
          </a:p>
          <a:p>
            <a:pPr marL="727075" lvl="1" indent="-269875">
              <a:lnSpc>
                <a:spcPct val="112000"/>
              </a:lnSpc>
              <a:buBlip>
                <a:blip r:embed="rId5"/>
              </a:buBlip>
            </a:pPr>
            <a:r>
              <a:rPr lang="en-US" sz="1400" dirty="0"/>
              <a:t>Going to 20GeV is no problem</a:t>
            </a:r>
          </a:p>
          <a:p>
            <a:pPr marL="727075" lvl="1" indent="-269875">
              <a:lnSpc>
                <a:spcPct val="112000"/>
              </a:lnSpc>
              <a:buBlip>
                <a:blip r:embed="rId5"/>
              </a:buBlip>
            </a:pPr>
            <a:r>
              <a:rPr lang="en-US" sz="1400" dirty="0"/>
              <a:t>Except in XBD </a:t>
            </a:r>
            <a:r>
              <a:rPr lang="en-US" sz="1400" dirty="0">
                <a:sym typeface="Wingdings" pitchFamily="2" charset="2"/>
              </a:rPr>
              <a:t> slightly beyond the design current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37975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CD88D7B-6B15-6C42-A313-FBE0DC778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514" y="712231"/>
            <a:ext cx="7936141" cy="44247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C2EAF3-FDCD-F542-82E2-D749F3E05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emittance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B07D82A-353A-3C43-8157-4FEAFFFA3C8B}"/>
              </a:ext>
            </a:extLst>
          </p:cNvPr>
          <p:cNvSpPr txBox="1">
            <a:spLocks/>
          </p:cNvSpPr>
          <p:nvPr/>
        </p:nvSpPr>
        <p:spPr>
          <a:xfrm>
            <a:off x="623889" y="2024064"/>
            <a:ext cx="3469140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question: what sort of emittance is transferred to the target/IP?</a:t>
            </a:r>
          </a:p>
          <a:p>
            <a:r>
              <a:rPr lang="en-US" dirty="0"/>
              <a:t>TDR assumes bunch lengths of 30-50µm, and emittance of 1.4mm•mrad.</a:t>
            </a:r>
          </a:p>
          <a:p>
            <a:r>
              <a:rPr lang="en-US" dirty="0"/>
              <a:t>Shorter bunch lengths will have worse emittances at the IP.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66097F-2DDB-D84C-B9BA-0AF09A9D8CA5}"/>
              </a:ext>
            </a:extLst>
          </p:cNvPr>
          <p:cNvSpPr txBox="1"/>
          <p:nvPr/>
        </p:nvSpPr>
        <p:spPr>
          <a:xfrm>
            <a:off x="3215822" y="5423325"/>
            <a:ext cx="2873829" cy="48985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400" dirty="0"/>
              <a:t>Even assuming 1.4mm•mrad in the switchyard (very pessimistic), the worst case scenario:</a:t>
            </a:r>
          </a:p>
          <a:p>
            <a:pPr marL="727075" lvl="1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400" dirty="0"/>
              <a:t>Emittance goes to 1.55mm•mrad -&gt; Increase in the </a:t>
            </a:r>
            <a:r>
              <a:rPr lang="en-US" sz="1400" dirty="0" err="1"/>
              <a:t>spotsize</a:t>
            </a:r>
            <a:r>
              <a:rPr lang="en-US" sz="1400" dirty="0"/>
              <a:t> by 3%.</a:t>
            </a:r>
          </a:p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400" dirty="0"/>
              <a:t>In reality the emittance in the switchyard will tend to be &lt;1mm•mrad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1F62715A-E73D-E947-9DA7-A05133784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81" y="5655911"/>
            <a:ext cx="3072741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625740C-02D4-6C4D-84B7-35CC8A2070CA}"/>
              </a:ext>
            </a:extLst>
          </p:cNvPr>
          <p:cNvCxnSpPr/>
          <p:nvPr/>
        </p:nvCxnSpPr>
        <p:spPr>
          <a:xfrm flipV="1">
            <a:off x="11141612" y="3108960"/>
            <a:ext cx="211016" cy="116761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5A8507C-EF4D-6049-9BA1-457A03827570}"/>
              </a:ext>
            </a:extLst>
          </p:cNvPr>
          <p:cNvSpPr txBox="1"/>
          <p:nvPr/>
        </p:nvSpPr>
        <p:spPr>
          <a:xfrm>
            <a:off x="10738118" y="4216912"/>
            <a:ext cx="829993" cy="48985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/>
              <a:t>5</a:t>
            </a:r>
            <a:r>
              <a:rPr lang="en-US" sz="1400" i="1" dirty="0"/>
              <a:t>0µm</a:t>
            </a:r>
            <a:endParaRPr lang="en-US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62E197-DC9F-3844-9956-7B529A396501}"/>
              </a:ext>
            </a:extLst>
          </p:cNvPr>
          <p:cNvSpPr txBox="1"/>
          <p:nvPr/>
        </p:nvSpPr>
        <p:spPr>
          <a:xfrm>
            <a:off x="10750818" y="830829"/>
            <a:ext cx="829993" cy="48985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i="1" dirty="0"/>
              <a:t>30µm</a:t>
            </a:r>
            <a:endParaRPr lang="en-US" sz="14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058D7CE-F7A0-C24C-B3E6-99B5CD1B90EA}"/>
              </a:ext>
            </a:extLst>
          </p:cNvPr>
          <p:cNvCxnSpPr>
            <a:cxnSpLocks/>
          </p:cNvCxnSpPr>
          <p:nvPr/>
        </p:nvCxnSpPr>
        <p:spPr>
          <a:xfrm>
            <a:off x="11124978" y="1113970"/>
            <a:ext cx="118208" cy="59389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92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5BCFE-CCBC-D14D-AE33-83A7C1456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beam length and the beam for the undulators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AD2464-E884-894A-BBC3-F6A9CE09B8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6" y="1621717"/>
            <a:ext cx="7332574" cy="4324124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E7E10DF-7C90-414A-BF29-9509D575C7C9}"/>
              </a:ext>
            </a:extLst>
          </p:cNvPr>
          <p:cNvSpPr txBox="1">
            <a:spLocks/>
          </p:cNvSpPr>
          <p:nvPr/>
        </p:nvSpPr>
        <p:spPr>
          <a:xfrm>
            <a:off x="7733339" y="1102502"/>
            <a:ext cx="4082143" cy="44206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Compressed beam for undulators in the switchyard (just before LUXE).</a:t>
            </a:r>
          </a:p>
          <a:p>
            <a:r>
              <a:rPr lang="en-US" dirty="0"/>
              <a:t>Very non-Gaussian</a:t>
            </a:r>
          </a:p>
          <a:p>
            <a:r>
              <a:rPr lang="en-US" dirty="0"/>
              <a:t>But, notably :</a:t>
            </a:r>
          </a:p>
          <a:p>
            <a:pPr lvl="1"/>
            <a:r>
              <a:rPr lang="en-US" dirty="0"/>
              <a:t>projected emittances &lt;&lt; 1.4mm•mrad.</a:t>
            </a:r>
          </a:p>
          <a:p>
            <a:pPr lvl="1"/>
            <a:r>
              <a:rPr lang="en-US" dirty="0"/>
              <a:t>Beam size &lt;&lt; (30-50)µm</a:t>
            </a:r>
          </a:p>
          <a:p>
            <a:r>
              <a:rPr lang="en-US" dirty="0"/>
              <a:t>For this reason: beam in IP should be quite achievable, even if we have assumed 10µm.</a:t>
            </a:r>
          </a:p>
          <a:p>
            <a:r>
              <a:rPr lang="en-US" dirty="0"/>
              <a:t>Needed: less compression for LUXE.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1407B1-5637-9245-BB69-5021E247421A}"/>
              </a:ext>
            </a:extLst>
          </p:cNvPr>
          <p:cNvSpPr txBox="1"/>
          <p:nvPr/>
        </p:nvSpPr>
        <p:spPr>
          <a:xfrm>
            <a:off x="10025743" y="1752600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endParaRPr lang="en-US" sz="1400" dirty="0" err="1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EDF8F73-F9F1-154D-8B8E-4180729AB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05" y="6210672"/>
            <a:ext cx="3512234" cy="55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557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615BA-86F0-7B4A-800C-FA1F39FF4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gap between the last quadrupole and the beamline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34C7387-0DBA-C945-A15E-9BFEFC51FCA6}"/>
              </a:ext>
            </a:extLst>
          </p:cNvPr>
          <p:cNvGrpSpPr/>
          <p:nvPr/>
        </p:nvGrpSpPr>
        <p:grpSpPr>
          <a:xfrm>
            <a:off x="4628271" y="1513614"/>
            <a:ext cx="6952540" cy="4541445"/>
            <a:chOff x="6619001" y="1808456"/>
            <a:chExt cx="4961810" cy="324108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19E619F-6644-684D-8FDA-04828D472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9001" y="1808456"/>
              <a:ext cx="4961810" cy="3241087"/>
            </a:xfrm>
            <a:prstGeom prst="rect">
              <a:avLst/>
            </a:prstGeom>
          </p:spPr>
        </p:pic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E177C953-1C7F-E846-9EEB-C9F2A6DD821A}"/>
                </a:ext>
              </a:extLst>
            </p:cNvPr>
            <p:cNvSpPr/>
            <p:nvPr/>
          </p:nvSpPr>
          <p:spPr>
            <a:xfrm rot="5400000">
              <a:off x="8559849" y="3327354"/>
              <a:ext cx="981034" cy="1385158"/>
            </a:xfrm>
            <a:prstGeom prst="rightBrac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F3C8462-3FB5-BF46-A364-89522D5E894F}"/>
                </a:ext>
              </a:extLst>
            </p:cNvPr>
            <p:cNvSpPr txBox="1"/>
            <p:nvPr/>
          </p:nvSpPr>
          <p:spPr>
            <a:xfrm>
              <a:off x="8823328" y="4510450"/>
              <a:ext cx="553156" cy="361244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US" sz="1400" dirty="0">
                  <a:solidFill>
                    <a:srgbClr val="FFFF00"/>
                  </a:solidFill>
                </a:rPr>
                <a:t>1m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32F266E-3A4C-594A-A652-BA93654F7D38}"/>
              </a:ext>
            </a:extLst>
          </p:cNvPr>
          <p:cNvSpPr txBox="1"/>
          <p:nvPr/>
        </p:nvSpPr>
        <p:spPr>
          <a:xfrm>
            <a:off x="4031947" y="6191668"/>
            <a:ext cx="4961809" cy="52197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400" dirty="0"/>
              <a:t>Last quad ends 8.5m upstream of the IP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4723AF-CFC4-7246-9438-1B23E4A323C5}"/>
              </a:ext>
            </a:extLst>
          </p:cNvPr>
          <p:cNvCxnSpPr>
            <a:cxnSpLocks/>
          </p:cNvCxnSpPr>
          <p:nvPr/>
        </p:nvCxnSpPr>
        <p:spPr>
          <a:xfrm>
            <a:off x="2247730" y="2426953"/>
            <a:ext cx="4796220" cy="1125129"/>
          </a:xfrm>
          <a:prstGeom prst="straightConnector1">
            <a:avLst/>
          </a:prstGeom>
          <a:ln w="1047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61911AC-00AF-5843-A4D3-44614798B7CE}"/>
              </a:ext>
            </a:extLst>
          </p:cNvPr>
          <p:cNvSpPr txBox="1"/>
          <p:nvPr/>
        </p:nvSpPr>
        <p:spPr>
          <a:xfrm>
            <a:off x="611189" y="1849435"/>
            <a:ext cx="1636541" cy="103347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/>
              <a:t>(Target) not yet designed!!  </a:t>
            </a:r>
          </a:p>
          <a:p>
            <a:pPr>
              <a:lnSpc>
                <a:spcPct val="112000"/>
              </a:lnSpc>
            </a:pPr>
            <a:r>
              <a:rPr lang="en-US" sz="1400" dirty="0"/>
              <a:t>And will take up </a:t>
            </a:r>
          </a:p>
          <a:p>
            <a:pPr>
              <a:lnSpc>
                <a:spcPct val="112000"/>
              </a:lnSpc>
            </a:pPr>
            <a:r>
              <a:rPr lang="en-US" sz="1400" dirty="0"/>
              <a:t>some of this space.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6EEF553-9D13-D844-9E73-53189B901FA2}"/>
              </a:ext>
            </a:extLst>
          </p:cNvPr>
          <p:cNvCxnSpPr>
            <a:cxnSpLocks/>
          </p:cNvCxnSpPr>
          <p:nvPr/>
        </p:nvCxnSpPr>
        <p:spPr>
          <a:xfrm flipV="1">
            <a:off x="1885071" y="3675166"/>
            <a:ext cx="3141784" cy="60267"/>
          </a:xfrm>
          <a:prstGeom prst="straightConnector1">
            <a:avLst/>
          </a:prstGeom>
          <a:ln w="1047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31A52B4-3726-1640-806F-7327B165C415}"/>
              </a:ext>
            </a:extLst>
          </p:cNvPr>
          <p:cNvSpPr txBox="1"/>
          <p:nvPr/>
        </p:nvSpPr>
        <p:spPr>
          <a:xfrm>
            <a:off x="390205" y="3552082"/>
            <a:ext cx="1209821" cy="7473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/>
              <a:t>Should shrink?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9652A91-C39F-A846-9137-CEA499B6F372}"/>
              </a:ext>
            </a:extLst>
          </p:cNvPr>
          <p:cNvCxnSpPr>
            <a:cxnSpLocks/>
            <a:stCxn id="35" idx="3"/>
          </p:cNvCxnSpPr>
          <p:nvPr/>
        </p:nvCxnSpPr>
        <p:spPr>
          <a:xfrm flipV="1">
            <a:off x="3493936" y="3688691"/>
            <a:ext cx="4876341" cy="1157626"/>
          </a:xfrm>
          <a:prstGeom prst="straightConnector1">
            <a:avLst/>
          </a:prstGeom>
          <a:ln w="1047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941B456-5C3E-D74C-86A5-262185092112}"/>
              </a:ext>
            </a:extLst>
          </p:cNvPr>
          <p:cNvSpPr txBox="1"/>
          <p:nvPr/>
        </p:nvSpPr>
        <p:spPr>
          <a:xfrm>
            <a:off x="171865" y="4472667"/>
            <a:ext cx="3322071" cy="7472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/>
              <a:t>Should be room for </a:t>
            </a:r>
            <a:r>
              <a:rPr lang="en-US" sz="1400" dirty="0" err="1"/>
              <a:t>wirescanner</a:t>
            </a:r>
            <a:endParaRPr lang="en-US" sz="1400" dirty="0"/>
          </a:p>
          <a:p>
            <a:pPr>
              <a:lnSpc>
                <a:spcPct val="112000"/>
              </a:lnSpc>
            </a:pPr>
            <a:r>
              <a:rPr lang="en-US" sz="1400" dirty="0"/>
              <a:t> (~1µm resolution for long bunch trains) </a:t>
            </a:r>
          </a:p>
          <a:p>
            <a:pPr>
              <a:lnSpc>
                <a:spcPct val="112000"/>
              </a:lnSpc>
            </a:pPr>
            <a:r>
              <a:rPr lang="en-US" sz="1400" dirty="0"/>
              <a:t>and a</a:t>
            </a:r>
          </a:p>
          <a:p>
            <a:pPr>
              <a:lnSpc>
                <a:spcPct val="112000"/>
              </a:lnSpc>
            </a:pPr>
            <a:r>
              <a:rPr lang="en-US" sz="1400" dirty="0"/>
              <a:t>Beam position monitor ((2-3)µm resolution)</a:t>
            </a:r>
          </a:p>
        </p:txBody>
      </p:sp>
    </p:spTree>
    <p:extLst>
      <p:ext uri="{BB962C8B-B14F-4D97-AF65-F5344CB8AC3E}">
        <p14:creationId xmlns:p14="http://schemas.microsoft.com/office/powerpoint/2010/main" val="4068373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CC8DC-2414-9A4D-94A9-DD679F428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/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28803-4B9C-CD45-9B74-DC8BD84C9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Except for the </a:t>
            </a:r>
            <a:r>
              <a:rPr lang="en-US" dirty="0" err="1"/>
              <a:t>spotsize</a:t>
            </a:r>
            <a:r>
              <a:rPr lang="en-US" dirty="0"/>
              <a:t>, the beam parameters at the IP are all achieved with the current design.  </a:t>
            </a:r>
          </a:p>
          <a:p>
            <a:pPr lvl="1"/>
            <a:r>
              <a:rPr lang="en-US" dirty="0"/>
              <a:t>However a </a:t>
            </a:r>
            <a:r>
              <a:rPr lang="en-US" dirty="0" err="1"/>
              <a:t>spotsize</a:t>
            </a:r>
            <a:r>
              <a:rPr lang="en-US" dirty="0"/>
              <a:t> of 10µm has been agreed upon as fine for LUXE.</a:t>
            </a:r>
          </a:p>
          <a:p>
            <a:pPr lvl="2"/>
            <a:r>
              <a:rPr lang="en-US" dirty="0"/>
              <a:t>Essentially relaxed to make more room for the experiment / instrumentation.</a:t>
            </a:r>
          </a:p>
          <a:p>
            <a:pPr lvl="1"/>
            <a:r>
              <a:rPr lang="en-US" dirty="0"/>
              <a:t>However possibly 5µm still achievable as an emittance </a:t>
            </a:r>
            <a:r>
              <a:rPr lang="en-US" dirty="0" err="1"/>
              <a:t>fo</a:t>
            </a:r>
            <a:r>
              <a:rPr lang="en-US" dirty="0"/>
              <a:t> 1.4mm•mrad at the IP is probably pessimistic.</a:t>
            </a:r>
          </a:p>
          <a:p>
            <a:r>
              <a:rPr lang="en-US" dirty="0" err="1"/>
              <a:t>Todo</a:t>
            </a:r>
            <a:r>
              <a:rPr lang="en-US" dirty="0"/>
              <a:t>: start (gun) to end (LUXE) simulations to confirm the expected emittance, spot size and beam distributions at the IP.</a:t>
            </a:r>
          </a:p>
          <a:p>
            <a:r>
              <a:rPr lang="en-US" dirty="0"/>
              <a:t>Still needs discussion about where the post-beamline instrumentation is located.</a:t>
            </a:r>
          </a:p>
          <a:p>
            <a:pPr lvl="1"/>
            <a:r>
              <a:rPr lang="en-US" dirty="0"/>
              <a:t>Propose using some of the space before the target for this purpose.</a:t>
            </a:r>
          </a:p>
          <a:p>
            <a:r>
              <a:rPr lang="en-US" dirty="0"/>
              <a:t>Beamline fitting (maybe see next talk…)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D1D31EC-3901-8D45-9BCC-967BFD71E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480" y="5199430"/>
            <a:ext cx="3512234" cy="55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3045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XFEL_PowerPoint_16x9_v3_RW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69875" indent="-269875">
          <a:lnSpc>
            <a:spcPct val="112000"/>
          </a:lnSpc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6" id="{3C927AE3-D10F-204C-9033-88D41FC47735}" vid="{0B1DAA5F-6DBB-C141-8DF7-78ECE2D6A2AB}"/>
    </a:ext>
  </a:extLst>
</a:theme>
</file>

<file path=ppt/theme/theme2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XFEL_PowerPoint_16x9_v3_RW</Template>
  <TotalTime>1013</TotalTime>
  <Words>467</Words>
  <Application>Microsoft Macintosh PowerPoint</Application>
  <PresentationFormat>Widescreen</PresentationFormat>
  <Paragraphs>68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Helvetica</vt:lpstr>
      <vt:lpstr>XFEL_PowerPoint_16x9_v3_RW</vt:lpstr>
      <vt:lpstr>T20</vt:lpstr>
      <vt:lpstr>Overview</vt:lpstr>
      <vt:lpstr>Beam parameters at the IP</vt:lpstr>
      <vt:lpstr>Optics (Spot size)</vt:lpstr>
      <vt:lpstr>Beam energy</vt:lpstr>
      <vt:lpstr>Beam emittance</vt:lpstr>
      <vt:lpstr>The beam length and the beam for the undulators</vt:lpstr>
      <vt:lpstr>The gap between the last quadrupole and the beamline</vt:lpstr>
      <vt:lpstr>Summary / 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T20</dc:title>
  <dc:creator>Stuart Walker</dc:creator>
  <cp:lastModifiedBy>Stuart Walker</cp:lastModifiedBy>
  <cp:revision>9</cp:revision>
  <dcterms:created xsi:type="dcterms:W3CDTF">2021-11-11T15:13:23Z</dcterms:created>
  <dcterms:modified xsi:type="dcterms:W3CDTF">2021-11-12T08:07:04Z</dcterms:modified>
</cp:coreProperties>
</file>