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1" r:id="rId3"/>
    <p:sldId id="273" r:id="rId4"/>
    <p:sldId id="274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E7C"/>
    <a:srgbClr val="FFD653"/>
    <a:srgbClr val="B63CEC"/>
    <a:srgbClr val="ED9E11"/>
    <a:srgbClr val="FDCA00"/>
    <a:srgbClr val="E9503E"/>
    <a:srgbClr val="FFFF99"/>
    <a:srgbClr val="F5A300"/>
    <a:srgbClr val="AFF7A5"/>
    <a:srgbClr val="9C1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1188" autoAdjust="0"/>
  </p:normalViewPr>
  <p:slideViewPr>
    <p:cSldViewPr snapToObjects="1">
      <p:cViewPr varScale="1">
        <p:scale>
          <a:sx n="106" d="100"/>
          <a:sy n="106" d="100"/>
        </p:scale>
        <p:origin x="21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17. Dezember 2021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17. Dezember 2021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17. Dezember 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28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17. Dezember 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1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17. Dezember 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20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75" y="6429397"/>
            <a:ext cx="1079500" cy="428604"/>
          </a:xfrm>
          <a:prstGeom prst="rect">
            <a:avLst/>
          </a:prstGeom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3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17.12.2021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Department Materials Science  |  Research Group ATFT  |  Nils Schäfer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75" y="6429397"/>
            <a:ext cx="1079500" cy="428604"/>
          </a:xfrm>
          <a:prstGeom prst="rect">
            <a:avLst/>
          </a:prstGeom>
        </p:spPr>
      </p:pic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17.12.2021</a:t>
            </a:fld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Department Materials Science  |  Research Group ATFT  |  Nils Schäfer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 1: Energieeffiziente Nb</a:t>
            </a:r>
            <a:r>
              <a:rPr lang="hu-HU" sz="1800" b="1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u-H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Sn-Kavität auf Kupferbasis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ANGELOTTI/TOSCA </a:t>
            </a:r>
            <a:r>
              <a:rPr lang="de-DE" dirty="0" smtClean="0"/>
              <a:t>STATUS UPDATE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D50A5D23-2C32-41E2-A0B4-C0ACDB00CA41}"/>
              </a:ext>
            </a:extLst>
          </p:cNvPr>
          <p:cNvGrpSpPr/>
          <p:nvPr/>
        </p:nvGrpSpPr>
        <p:grpSpPr>
          <a:xfrm>
            <a:off x="2159364" y="2994462"/>
            <a:ext cx="5122948" cy="2657124"/>
            <a:chOff x="5033515" y="2705893"/>
            <a:chExt cx="3126352" cy="1890592"/>
          </a:xfrm>
        </p:grpSpPr>
        <p:sp>
          <p:nvSpPr>
            <p:cNvPr id="8" name="Cylinder 45">
              <a:extLst>
                <a:ext uri="{FF2B5EF4-FFF2-40B4-BE49-F238E27FC236}">
                  <a16:creationId xmlns="" xmlns:a16="http://schemas.microsoft.com/office/drawing/2014/main" id="{DCF838D7-E31B-48AE-8861-6F78866E3E2C}"/>
                </a:ext>
              </a:extLst>
            </p:cNvPr>
            <p:cNvSpPr/>
            <p:nvPr/>
          </p:nvSpPr>
          <p:spPr>
            <a:xfrm rot="16200000">
              <a:off x="7371840" y="3503610"/>
              <a:ext cx="1232573" cy="343480"/>
            </a:xfrm>
            <a:prstGeom prst="can">
              <a:avLst>
                <a:gd name="adj" fmla="val 31297"/>
              </a:avLst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Cylinder 49">
              <a:extLst>
                <a:ext uri="{FF2B5EF4-FFF2-40B4-BE49-F238E27FC236}">
                  <a16:creationId xmlns="" xmlns:a16="http://schemas.microsoft.com/office/drawing/2014/main" id="{B41FA5EB-24AB-4AC7-BD8A-AD6274A488D5}"/>
                </a:ext>
              </a:extLst>
            </p:cNvPr>
            <p:cNvSpPr/>
            <p:nvPr/>
          </p:nvSpPr>
          <p:spPr>
            <a:xfrm rot="16200000">
              <a:off x="6983230" y="3200002"/>
              <a:ext cx="838728" cy="918196"/>
            </a:xfrm>
            <a:prstGeom prst="can">
              <a:avLst>
                <a:gd name="adj" fmla="val 8673"/>
              </a:avLst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Oval 72">
              <a:extLst>
                <a:ext uri="{FF2B5EF4-FFF2-40B4-BE49-F238E27FC236}">
                  <a16:creationId xmlns="" xmlns:a16="http://schemas.microsoft.com/office/drawing/2014/main" id="{B49EAC69-D7DB-430A-9BC2-18A8F412F75F}"/>
                </a:ext>
              </a:extLst>
            </p:cNvPr>
            <p:cNvSpPr/>
            <p:nvPr/>
          </p:nvSpPr>
          <p:spPr>
            <a:xfrm rot="16200000">
              <a:off x="5623449" y="3192094"/>
              <a:ext cx="1890592" cy="918190"/>
            </a:xfrm>
            <a:prstGeom prst="ellipse">
              <a:avLst/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Cylinder 47">
              <a:extLst>
                <a:ext uri="{FF2B5EF4-FFF2-40B4-BE49-F238E27FC236}">
                  <a16:creationId xmlns="" xmlns:a16="http://schemas.microsoft.com/office/drawing/2014/main" id="{8FA2EFBF-AD33-4E46-94E1-15B6D66C15DA}"/>
                </a:ext>
              </a:extLst>
            </p:cNvPr>
            <p:cNvSpPr/>
            <p:nvPr/>
          </p:nvSpPr>
          <p:spPr>
            <a:xfrm rot="16200000">
              <a:off x="5274665" y="3107021"/>
              <a:ext cx="838729" cy="1158785"/>
            </a:xfrm>
            <a:prstGeom prst="can">
              <a:avLst/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Cylinder 48">
              <a:extLst>
                <a:ext uri="{FF2B5EF4-FFF2-40B4-BE49-F238E27FC236}">
                  <a16:creationId xmlns="" xmlns:a16="http://schemas.microsoft.com/office/drawing/2014/main" id="{D981F077-55E1-423D-943F-5E3C7EE5A569}"/>
                </a:ext>
              </a:extLst>
            </p:cNvPr>
            <p:cNvSpPr/>
            <p:nvPr/>
          </p:nvSpPr>
          <p:spPr>
            <a:xfrm rot="16200000">
              <a:off x="4588969" y="3503608"/>
              <a:ext cx="1232571" cy="343480"/>
            </a:xfrm>
            <a:prstGeom prst="can">
              <a:avLst/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/>
              <a:t>Roadmap: ANGELOTTI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="" xmlns:a16="http://schemas.microsoft.com/office/drawing/2014/main" id="{4738B507-BB9E-4D9F-9072-14C74750A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489051"/>
              </p:ext>
            </p:extLst>
          </p:nvPr>
        </p:nvGraphicFramePr>
        <p:xfrm>
          <a:off x="2699792" y="2060848"/>
          <a:ext cx="6151041" cy="365779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84933">
                  <a:extLst>
                    <a:ext uri="{9D8B030D-6E8A-4147-A177-3AD203B41FA5}">
                      <a16:colId xmlns="" xmlns:a16="http://schemas.microsoft.com/office/drawing/2014/main" val="2457734372"/>
                    </a:ext>
                  </a:extLst>
                </a:gridCol>
                <a:gridCol w="1754763">
                  <a:extLst>
                    <a:ext uri="{9D8B030D-6E8A-4147-A177-3AD203B41FA5}">
                      <a16:colId xmlns="" xmlns:a16="http://schemas.microsoft.com/office/drawing/2014/main" val="3438089059"/>
                    </a:ext>
                  </a:extLst>
                </a:gridCol>
                <a:gridCol w="3911345">
                  <a:extLst>
                    <a:ext uri="{9D8B030D-6E8A-4147-A177-3AD203B41FA5}">
                      <a16:colId xmlns="" xmlns:a16="http://schemas.microsoft.com/office/drawing/2014/main" val="1739670133"/>
                    </a:ext>
                  </a:extLst>
                </a:gridCol>
              </a:tblGrid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50"/>
                        </a:spcAft>
                      </a:pPr>
                      <a:r>
                        <a:rPr lang="de-DE" sz="1100" dirty="0">
                          <a:effectLst/>
                        </a:rPr>
                        <a:t>Nr.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Deadline</a:t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de-DE" sz="1100" dirty="0">
                          <a:effectLst/>
                        </a:rPr>
                        <a:t>(</a:t>
                      </a:r>
                      <a:r>
                        <a:rPr lang="de-DE" sz="1100" dirty="0" err="1">
                          <a:effectLst/>
                        </a:rPr>
                        <a:t>Quarter</a:t>
                      </a:r>
                      <a:r>
                        <a:rPr lang="de-DE" sz="1100" dirty="0">
                          <a:effectLst/>
                        </a:rPr>
                        <a:t>/</a:t>
                      </a:r>
                      <a:r>
                        <a:rPr lang="de-DE" sz="1100" dirty="0" err="1">
                          <a:effectLst/>
                        </a:rPr>
                        <a:t>year</a:t>
                      </a:r>
                      <a:r>
                        <a:rPr lang="de-DE" sz="1100" dirty="0">
                          <a:effectLst/>
                        </a:rPr>
                        <a:t>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Description Milestone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34223946"/>
                  </a:ext>
                </a:extLst>
              </a:tr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04/2021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 err="1">
                          <a:effectLst/>
                        </a:rPr>
                        <a:t>Preconditioning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carrier</a:t>
                      </a:r>
                      <a:r>
                        <a:rPr lang="de-DE" sz="1100" dirty="0">
                          <a:effectLst/>
                        </a:rPr>
                        <a:t> material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2816415"/>
                  </a:ext>
                </a:extLst>
              </a:tr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02/2022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 err="1">
                          <a:effectLst/>
                        </a:rPr>
                        <a:t>Process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optimization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for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copper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92855238"/>
                  </a:ext>
                </a:extLst>
              </a:tr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04/2022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Coating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antenna</a:t>
                      </a:r>
                      <a:r>
                        <a:rPr lang="de-DE" sz="1100" dirty="0">
                          <a:effectLst/>
                        </a:rPr>
                        <a:t> and QPR </a:t>
                      </a:r>
                      <a:r>
                        <a:rPr lang="de-DE" sz="1100" dirty="0" err="1">
                          <a:effectLst/>
                        </a:rPr>
                        <a:t>cups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96258481"/>
                  </a:ext>
                </a:extLst>
              </a:tr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02/2023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Construction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cavity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sputtering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system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finished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0143941"/>
                  </a:ext>
                </a:extLst>
              </a:tr>
              <a:tr h="3610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03/2023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 err="1">
                          <a:effectLst/>
                        </a:rPr>
                        <a:t>Preconditioning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copper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cavity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7473659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04/2023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Coating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copper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cavity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3218376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7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01/2024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>
                          <a:effectLst/>
                        </a:rPr>
                        <a:t>Evaluation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Nb</a:t>
                      </a:r>
                      <a:r>
                        <a:rPr lang="de-DE" sz="1100" baseline="-25000" dirty="0">
                          <a:effectLst/>
                        </a:rPr>
                        <a:t>3</a:t>
                      </a:r>
                      <a:r>
                        <a:rPr lang="de-DE" sz="1100" dirty="0">
                          <a:effectLst/>
                        </a:rPr>
                        <a:t>Sn </a:t>
                      </a:r>
                      <a:r>
                        <a:rPr lang="de-DE" sz="1100" dirty="0" err="1">
                          <a:effectLst/>
                        </a:rPr>
                        <a:t>copper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cavity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80236983"/>
                  </a:ext>
                </a:extLst>
              </a:tr>
              <a:tr h="417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8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>
                          <a:effectLst/>
                        </a:rPr>
                        <a:t>02/2024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de-DE" sz="1100" dirty="0" err="1">
                          <a:effectLst/>
                        </a:rPr>
                        <a:t>Documentation</a:t>
                      </a:r>
                      <a:r>
                        <a:rPr lang="de-DE" sz="1100" dirty="0">
                          <a:effectLst/>
                        </a:rPr>
                        <a:t> and </a:t>
                      </a:r>
                      <a:r>
                        <a:rPr lang="de-DE" sz="1100" dirty="0" err="1">
                          <a:effectLst/>
                        </a:rPr>
                        <a:t>publication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of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>
                          <a:effectLst/>
                        </a:rPr>
                        <a:t>results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692603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1330024" y="2535988"/>
            <a:ext cx="104487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1330025" y="2965673"/>
            <a:ext cx="104487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1330026" y="3396146"/>
            <a:ext cx="104487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1330027" y="3825044"/>
            <a:ext cx="1044873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1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 smtClean="0"/>
              <a:t>Preconditioning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carrier</a:t>
            </a:r>
            <a:r>
              <a:rPr lang="de-DE" dirty="0" smtClean="0"/>
              <a:t> material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2736304" cy="247806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36218" y="232971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Electropolishing</a:t>
            </a:r>
            <a:endParaRPr lang="de-DE" sz="2800" dirty="0"/>
          </a:p>
        </p:txBody>
      </p:sp>
      <p:sp>
        <p:nvSpPr>
          <p:cNvPr id="10" name="Zylinder 9"/>
          <p:cNvSpPr/>
          <p:nvPr/>
        </p:nvSpPr>
        <p:spPr>
          <a:xfrm>
            <a:off x="5668744" y="2882732"/>
            <a:ext cx="2664296" cy="2448272"/>
          </a:xfrm>
          <a:prstGeom prst="can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Zylinder 10"/>
          <p:cNvSpPr/>
          <p:nvPr/>
        </p:nvSpPr>
        <p:spPr>
          <a:xfrm>
            <a:off x="5668744" y="3818836"/>
            <a:ext cx="2664296" cy="1512168"/>
          </a:xfrm>
          <a:prstGeom prst="can">
            <a:avLst>
              <a:gd name="adj" fmla="val 39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Würfel 11"/>
          <p:cNvSpPr/>
          <p:nvPr/>
        </p:nvSpPr>
        <p:spPr>
          <a:xfrm>
            <a:off x="6160912" y="2329716"/>
            <a:ext cx="144016" cy="2736304"/>
          </a:xfrm>
          <a:prstGeom prst="cube">
            <a:avLst>
              <a:gd name="adj" fmla="val 9045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Würfel 13"/>
          <p:cNvSpPr/>
          <p:nvPr/>
        </p:nvSpPr>
        <p:spPr>
          <a:xfrm>
            <a:off x="7740352" y="2326330"/>
            <a:ext cx="144016" cy="2736304"/>
          </a:xfrm>
          <a:prstGeom prst="cube">
            <a:avLst>
              <a:gd name="adj" fmla="val 90457"/>
            </a:avLst>
          </a:prstGeom>
          <a:solidFill>
            <a:srgbClr val="FFD653"/>
          </a:solidFill>
          <a:ln>
            <a:solidFill>
              <a:srgbClr val="D0A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lus 12"/>
          <p:cNvSpPr/>
          <p:nvPr/>
        </p:nvSpPr>
        <p:spPr>
          <a:xfrm>
            <a:off x="7136982" y="1732831"/>
            <a:ext cx="288032" cy="288032"/>
          </a:xfrm>
          <a:prstGeom prst="mathPl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6733627" y="1774389"/>
            <a:ext cx="288032" cy="196860"/>
          </a:xfrm>
          <a:prstGeom prst="mathMinu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winkelte Verbindung 16"/>
          <p:cNvCxnSpPr/>
          <p:nvPr/>
        </p:nvCxnSpPr>
        <p:spPr>
          <a:xfrm>
            <a:off x="7393790" y="2188131"/>
            <a:ext cx="418570" cy="193474"/>
          </a:xfrm>
          <a:prstGeom prst="bentConnector2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/>
          <p:nvPr/>
        </p:nvCxnSpPr>
        <p:spPr>
          <a:xfrm rot="10800000" flipV="1">
            <a:off x="6232920" y="2195160"/>
            <a:ext cx="544371" cy="196860"/>
          </a:xfrm>
          <a:prstGeom prst="bentConnector2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6792157" y="2107764"/>
            <a:ext cx="170973" cy="160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7195512" y="2099430"/>
            <a:ext cx="170973" cy="1607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7267989" y="4725144"/>
            <a:ext cx="170973" cy="160734"/>
          </a:xfrm>
          <a:prstGeom prst="ellipse">
            <a:avLst/>
          </a:prstGeom>
          <a:solidFill>
            <a:srgbClr val="D0AE7C"/>
          </a:solidFill>
          <a:ln>
            <a:solidFill>
              <a:srgbClr val="D0A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7000892" y="4805511"/>
            <a:ext cx="2443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7024904" y="4877968"/>
            <a:ext cx="61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76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 smtClean="0"/>
              <a:t>Preconditioning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carrier</a:t>
            </a:r>
            <a:r>
              <a:rPr lang="de-DE" dirty="0" smtClean="0"/>
              <a:t> material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409763"/>
            <a:ext cx="4861297" cy="33905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99474" y="3171831"/>
            <a:ext cx="4566211" cy="16241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0350" y="3171906"/>
            <a:ext cx="4571246" cy="16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 smtClean="0"/>
              <a:t>Coating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antenna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QPR </a:t>
            </a:r>
            <a:r>
              <a:rPr lang="de-DE" dirty="0" err="1" smtClean="0"/>
              <a:t>cups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16206"/>
            <a:ext cx="3062684" cy="30683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7797"/>
            <a:ext cx="4471953" cy="348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sputtering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="" xmlns:a16="http://schemas.microsoft.com/office/drawing/2014/main" id="{B1EE666A-5EBB-4591-87E4-7F219968A473}"/>
              </a:ext>
            </a:extLst>
          </p:cNvPr>
          <p:cNvGrpSpPr/>
          <p:nvPr/>
        </p:nvGrpSpPr>
        <p:grpSpPr>
          <a:xfrm>
            <a:off x="660073" y="1461364"/>
            <a:ext cx="8911721" cy="4850593"/>
            <a:chOff x="660073" y="1461364"/>
            <a:chExt cx="8911721" cy="4850593"/>
          </a:xfrm>
        </p:grpSpPr>
        <p:sp>
          <p:nvSpPr>
            <p:cNvPr id="11" name="Textfeld 10">
              <a:extLst>
                <a:ext uri="{FF2B5EF4-FFF2-40B4-BE49-F238E27FC236}">
                  <a16:creationId xmlns="" xmlns:a16="http://schemas.microsoft.com/office/drawing/2014/main" id="{775F3250-C29C-4740-BAF3-41C4CD7A16B2}"/>
                </a:ext>
              </a:extLst>
            </p:cNvPr>
            <p:cNvSpPr txBox="1"/>
            <p:nvPr/>
          </p:nvSpPr>
          <p:spPr>
            <a:xfrm>
              <a:off x="7641801" y="1461364"/>
              <a:ext cx="19299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/>
                <a:t>Vacuum pump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="" xmlns:a16="http://schemas.microsoft.com/office/drawing/2014/main" id="{D2C588E4-9399-437C-BE18-1FAB54809B69}"/>
                </a:ext>
              </a:extLst>
            </p:cNvPr>
            <p:cNvSpPr txBox="1"/>
            <p:nvPr/>
          </p:nvSpPr>
          <p:spPr>
            <a:xfrm>
              <a:off x="8606798" y="5493110"/>
              <a:ext cx="827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b="1" dirty="0"/>
                <a:t>Ar</a:t>
              </a:r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="" xmlns:a16="http://schemas.microsoft.com/office/drawing/2014/main" id="{6A4D39DF-DB94-456E-9043-441F630CF67A}"/>
                </a:ext>
              </a:extLst>
            </p:cNvPr>
            <p:cNvGrpSpPr/>
            <p:nvPr/>
          </p:nvGrpSpPr>
          <p:grpSpPr>
            <a:xfrm>
              <a:off x="660073" y="1975021"/>
              <a:ext cx="8430269" cy="4336936"/>
              <a:chOff x="660073" y="1975021"/>
              <a:chExt cx="8430269" cy="4336936"/>
            </a:xfrm>
          </p:grpSpPr>
          <p:sp>
            <p:nvSpPr>
              <p:cNvPr id="14" name="Textfeld 13">
                <a:extLst>
                  <a:ext uri="{FF2B5EF4-FFF2-40B4-BE49-F238E27FC236}">
                    <a16:creationId xmlns="" xmlns:a16="http://schemas.microsoft.com/office/drawing/2014/main" id="{FA2D7C5E-753F-4BE1-93AC-327E6C916D10}"/>
                  </a:ext>
                </a:extLst>
              </p:cNvPr>
              <p:cNvSpPr txBox="1"/>
              <p:nvPr/>
            </p:nvSpPr>
            <p:spPr>
              <a:xfrm rot="10800000">
                <a:off x="1681484" y="2077494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+ </a:t>
                </a:r>
                <a:r>
                  <a:rPr lang="de-DE" sz="2400" dirty="0"/>
                  <a:t>-</a:t>
                </a:r>
              </a:p>
            </p:txBody>
          </p:sp>
          <p:sp>
            <p:nvSpPr>
              <p:cNvPr id="15" name="Zylinder 14">
                <a:extLst>
                  <a:ext uri="{FF2B5EF4-FFF2-40B4-BE49-F238E27FC236}">
                    <a16:creationId xmlns="" xmlns:a16="http://schemas.microsoft.com/office/drawing/2014/main" id="{12A8F3B0-282E-4BA0-B37B-82A06BDFC45D}"/>
                  </a:ext>
                </a:extLst>
              </p:cNvPr>
              <p:cNvSpPr/>
              <p:nvPr/>
            </p:nvSpPr>
            <p:spPr>
              <a:xfrm rot="16200000">
                <a:off x="7605090" y="3500591"/>
                <a:ext cx="1238610" cy="343481"/>
              </a:xfrm>
              <a:prstGeom prst="can">
                <a:avLst>
                  <a:gd name="adj" fmla="val 29679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</a:gsLst>
                <a:lin ang="27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Zylinder 15">
                <a:extLst>
                  <a:ext uri="{FF2B5EF4-FFF2-40B4-BE49-F238E27FC236}">
                    <a16:creationId xmlns="" xmlns:a16="http://schemas.microsoft.com/office/drawing/2014/main" id="{13FF2D6F-2BC1-4CA4-A7AA-A682800B4B4A}"/>
                  </a:ext>
                </a:extLst>
              </p:cNvPr>
              <p:cNvSpPr/>
              <p:nvPr/>
            </p:nvSpPr>
            <p:spPr>
              <a:xfrm rot="5400000">
                <a:off x="257336" y="3471674"/>
                <a:ext cx="1238610" cy="401317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</a:gsLst>
                <a:lin ang="27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Zylinder 16">
                <a:extLst>
                  <a:ext uri="{FF2B5EF4-FFF2-40B4-BE49-F238E27FC236}">
                    <a16:creationId xmlns="" xmlns:a16="http://schemas.microsoft.com/office/drawing/2014/main" id="{CE7B6EBD-3073-4B9A-959E-80598310D7D5}"/>
                  </a:ext>
                </a:extLst>
              </p:cNvPr>
              <p:cNvSpPr/>
              <p:nvPr/>
            </p:nvSpPr>
            <p:spPr>
              <a:xfrm rot="5400000">
                <a:off x="2093483" y="2480636"/>
                <a:ext cx="227570" cy="2403308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</a:gsLst>
                <a:lin ang="2700000" scaled="0"/>
                <a:tileRect/>
              </a:gradFill>
              <a:ln>
                <a:solidFill>
                  <a:schemeClr val="tx1"/>
                </a:solidFill>
              </a:ln>
              <a:effectLst>
                <a:softEdge rad="0"/>
              </a:effectLst>
              <a:scene3d>
                <a:camera prst="orthographicFront"/>
                <a:lightRig rig="threePt" dir="t"/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Zylinder 17">
                <a:extLst>
                  <a:ext uri="{FF2B5EF4-FFF2-40B4-BE49-F238E27FC236}">
                    <a16:creationId xmlns="" xmlns:a16="http://schemas.microsoft.com/office/drawing/2014/main" id="{D66EBD94-E27F-4BA6-9CA1-6C8CCAD95BAE}"/>
                  </a:ext>
                </a:extLst>
              </p:cNvPr>
              <p:cNvSpPr/>
              <p:nvPr/>
            </p:nvSpPr>
            <p:spPr>
              <a:xfrm rot="5400000">
                <a:off x="3472381" y="3261148"/>
                <a:ext cx="543429" cy="838200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/>
                  </a:gs>
                </a:gsLst>
                <a:lin ang="27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9" name="Group 64">
                <a:extLst>
                  <a:ext uri="{FF2B5EF4-FFF2-40B4-BE49-F238E27FC236}">
                    <a16:creationId xmlns="" xmlns:a16="http://schemas.microsoft.com/office/drawing/2014/main" id="{03B3FFAE-372B-488C-AACB-922553A7F5D1}"/>
                  </a:ext>
                </a:extLst>
              </p:cNvPr>
              <p:cNvGrpSpPr/>
              <p:nvPr/>
            </p:nvGrpSpPr>
            <p:grpSpPr>
              <a:xfrm>
                <a:off x="5033514" y="2705892"/>
                <a:ext cx="3134488" cy="1890592"/>
                <a:chOff x="6140163" y="2720543"/>
                <a:chExt cx="1626933" cy="1030581"/>
              </a:xfrm>
            </p:grpSpPr>
            <p:sp>
              <p:nvSpPr>
                <p:cNvPr id="37" name="Cylinder 45">
                  <a:extLst>
                    <a:ext uri="{FF2B5EF4-FFF2-40B4-BE49-F238E27FC236}">
                      <a16:creationId xmlns="" xmlns:a16="http://schemas.microsoft.com/office/drawing/2014/main" id="{DE1B1301-2294-408B-96A8-5DE9D2AFC7FF}"/>
                    </a:ext>
                  </a:extLst>
                </p:cNvPr>
                <p:cNvSpPr/>
                <p:nvPr/>
              </p:nvSpPr>
              <p:spPr>
                <a:xfrm rot="16200000">
                  <a:off x="7342012" y="3159864"/>
                  <a:ext cx="671888" cy="178281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grpSp>
              <p:nvGrpSpPr>
                <p:cNvPr id="38" name="Group 68">
                  <a:extLst>
                    <a:ext uri="{FF2B5EF4-FFF2-40B4-BE49-F238E27FC236}">
                      <a16:creationId xmlns="" xmlns:a16="http://schemas.microsoft.com/office/drawing/2014/main" id="{28A0DB3C-B97E-409E-AC27-78E734BA1543}"/>
                    </a:ext>
                  </a:extLst>
                </p:cNvPr>
                <p:cNvGrpSpPr/>
                <p:nvPr/>
              </p:nvGrpSpPr>
              <p:grpSpPr>
                <a:xfrm>
                  <a:off x="6698724" y="2720543"/>
                  <a:ext cx="909384" cy="1030581"/>
                  <a:chOff x="5391604" y="3759883"/>
                  <a:chExt cx="909384" cy="1030581"/>
                </a:xfrm>
              </p:grpSpPr>
              <p:sp>
                <p:nvSpPr>
                  <p:cNvPr id="41" name="Cylinder 49">
                    <a:extLst>
                      <a:ext uri="{FF2B5EF4-FFF2-40B4-BE49-F238E27FC236}">
                        <a16:creationId xmlns="" xmlns:a16="http://schemas.microsoft.com/office/drawing/2014/main" id="{BAAF9111-0F8A-419F-97EC-353FE8F2CA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34097" y="4041195"/>
                    <a:ext cx="457199" cy="476583"/>
                  </a:xfrm>
                  <a:prstGeom prst="can">
                    <a:avLst>
                      <a:gd name="adj" fmla="val 8673"/>
                    </a:avLst>
                  </a:prstGeom>
                  <a:gradFill flip="none" rotWithShape="1">
                    <a:gsLst>
                      <a:gs pos="0">
                        <a:srgbClr val="FFD653"/>
                      </a:gs>
                      <a:gs pos="46000">
                        <a:srgbClr val="ED9E11"/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8100000" scaled="0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42" name="Oval 72">
                    <a:extLst>
                      <a:ext uri="{FF2B5EF4-FFF2-40B4-BE49-F238E27FC236}">
                        <a16:creationId xmlns="" xmlns:a16="http://schemas.microsoft.com/office/drawing/2014/main" id="{3938C99C-0C47-45E1-B6AC-F898E52E62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114603" y="4036884"/>
                    <a:ext cx="1030581" cy="4765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D653"/>
                      </a:gs>
                      <a:gs pos="46000">
                        <a:srgbClr val="ED9E11"/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lin ang="8100000" scaled="0"/>
                    <a:tileRect/>
                  </a:gra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39" name="Cylinder 47">
                  <a:extLst>
                    <a:ext uri="{FF2B5EF4-FFF2-40B4-BE49-F238E27FC236}">
                      <a16:creationId xmlns="" xmlns:a16="http://schemas.microsoft.com/office/drawing/2014/main" id="{0E30DEF8-326B-4B34-B968-245CE9BED994}"/>
                    </a:ext>
                  </a:extLst>
                </p:cNvPr>
                <p:cNvSpPr/>
                <p:nvPr/>
              </p:nvSpPr>
              <p:spPr>
                <a:xfrm rot="16200000">
                  <a:off x="6254399" y="2954306"/>
                  <a:ext cx="457200" cy="601459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40" name="Cylinder 48">
                  <a:extLst>
                    <a:ext uri="{FF2B5EF4-FFF2-40B4-BE49-F238E27FC236}">
                      <a16:creationId xmlns="" xmlns:a16="http://schemas.microsoft.com/office/drawing/2014/main" id="{900434E5-0CC0-4D6F-A06D-DD9DC62257A1}"/>
                    </a:ext>
                  </a:extLst>
                </p:cNvPr>
                <p:cNvSpPr/>
                <p:nvPr/>
              </p:nvSpPr>
              <p:spPr>
                <a:xfrm rot="16200000">
                  <a:off x="5893360" y="3159863"/>
                  <a:ext cx="671887" cy="178281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sp>
            <p:nvSpPr>
              <p:cNvPr id="20" name="Zylinder 19">
                <a:extLst>
                  <a:ext uri="{FF2B5EF4-FFF2-40B4-BE49-F238E27FC236}">
                    <a16:creationId xmlns="" xmlns:a16="http://schemas.microsoft.com/office/drawing/2014/main" id="{B6864D59-3EC9-423E-9E9C-0BAEEDE5BF2D}"/>
                  </a:ext>
                </a:extLst>
              </p:cNvPr>
              <p:cNvSpPr/>
              <p:nvPr/>
            </p:nvSpPr>
            <p:spPr>
              <a:xfrm rot="5400000">
                <a:off x="4437261" y="3147915"/>
                <a:ext cx="156964" cy="838200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rgbClr val="B63CEC"/>
                  </a:gs>
                  <a:gs pos="100000">
                    <a:schemeClr val="bg2"/>
                  </a:gs>
                </a:gsLst>
                <a:lin ang="2700000" scaled="0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Zylinder 20">
                <a:extLst>
                  <a:ext uri="{FF2B5EF4-FFF2-40B4-BE49-F238E27FC236}">
                    <a16:creationId xmlns="" xmlns:a16="http://schemas.microsoft.com/office/drawing/2014/main" id="{95EB430D-DAD4-420C-A6C1-AC80124E6753}"/>
                  </a:ext>
                </a:extLst>
              </p:cNvPr>
              <p:cNvSpPr/>
              <p:nvPr/>
            </p:nvSpPr>
            <p:spPr>
              <a:xfrm rot="5400000">
                <a:off x="4437261" y="3376975"/>
                <a:ext cx="156964" cy="838200"/>
              </a:xfrm>
              <a:prstGeom prst="can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1000">
                    <a:srgbClr val="00B0F0"/>
                  </a:gs>
                  <a:gs pos="100000">
                    <a:schemeClr val="bg2"/>
                  </a:gs>
                </a:gsLst>
                <a:lin ang="27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Pfeil: nach oben gebogen 83">
                <a:extLst>
                  <a:ext uri="{FF2B5EF4-FFF2-40B4-BE49-F238E27FC236}">
                    <a16:creationId xmlns="" xmlns:a16="http://schemas.microsoft.com/office/drawing/2014/main" id="{1951C604-9C40-4A5A-B945-8800029619D0}"/>
                  </a:ext>
                </a:extLst>
              </p:cNvPr>
              <p:cNvSpPr/>
              <p:nvPr/>
            </p:nvSpPr>
            <p:spPr>
              <a:xfrm rot="16200000">
                <a:off x="7848699" y="4345341"/>
                <a:ext cx="1791211" cy="552571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Pfeil: nach oben gebogen 84">
                <a:extLst>
                  <a:ext uri="{FF2B5EF4-FFF2-40B4-BE49-F238E27FC236}">
                    <a16:creationId xmlns="" xmlns:a16="http://schemas.microsoft.com/office/drawing/2014/main" id="{124F8AFE-4146-4FE8-916C-B008C7B60FAC}"/>
                  </a:ext>
                </a:extLst>
              </p:cNvPr>
              <p:cNvSpPr/>
              <p:nvPr/>
            </p:nvSpPr>
            <p:spPr>
              <a:xfrm>
                <a:off x="8469990" y="1975021"/>
                <a:ext cx="620352" cy="1513512"/>
              </a:xfrm>
              <a:prstGeom prst="ben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="" xmlns:a16="http://schemas.microsoft.com/office/drawing/2014/main" id="{8EBC2F20-998E-47BC-8C3F-75A101F1FF74}"/>
                  </a:ext>
                </a:extLst>
              </p:cNvPr>
              <p:cNvSpPr/>
              <p:nvPr/>
            </p:nvSpPr>
            <p:spPr>
              <a:xfrm>
                <a:off x="2140665" y="239552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="" xmlns:a16="http://schemas.microsoft.com/office/drawing/2014/main" id="{BC67965C-B1BC-4DAA-8D0A-F7D014F32160}"/>
                  </a:ext>
                </a:extLst>
              </p:cNvPr>
              <p:cNvSpPr/>
              <p:nvPr/>
            </p:nvSpPr>
            <p:spPr>
              <a:xfrm>
                <a:off x="2319968" y="239552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6" name="Verbinder: gewinkelt 94">
                <a:extLst>
                  <a:ext uri="{FF2B5EF4-FFF2-40B4-BE49-F238E27FC236}">
                    <a16:creationId xmlns="" xmlns:a16="http://schemas.microsoft.com/office/drawing/2014/main" id="{28E023FD-255B-4AB2-A752-6932369594AB}"/>
                  </a:ext>
                </a:extLst>
              </p:cNvPr>
              <p:cNvCxnSpPr>
                <a:cxnSpLocks/>
                <a:stCxn id="24" idx="2"/>
              </p:cNvCxnSpPr>
              <p:nvPr/>
            </p:nvCxnSpPr>
            <p:spPr>
              <a:xfrm rot="10800000" flipV="1">
                <a:off x="660073" y="2467521"/>
                <a:ext cx="1480592" cy="1053732"/>
              </a:xfrm>
              <a:prstGeom prst="bentConnector3">
                <a:avLst>
                  <a:gd name="adj1" fmla="val 139527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Verbinder: gewinkelt 96">
                <a:extLst>
                  <a:ext uri="{FF2B5EF4-FFF2-40B4-BE49-F238E27FC236}">
                    <a16:creationId xmlns="" xmlns:a16="http://schemas.microsoft.com/office/drawing/2014/main" id="{5A2F1AA9-2F08-41F3-8128-108264DE9BA7}"/>
                  </a:ext>
                </a:extLst>
              </p:cNvPr>
              <p:cNvCxnSpPr>
                <a:cxnSpLocks/>
                <a:stCxn id="25" idx="6"/>
                <a:endCxn id="40" idx="4"/>
              </p:cNvCxnSpPr>
              <p:nvPr/>
            </p:nvCxnSpPr>
            <p:spPr>
              <a:xfrm>
                <a:off x="2463968" y="2467521"/>
                <a:ext cx="2741287" cy="591542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Ellipse 27">
                <a:extLst>
                  <a:ext uri="{FF2B5EF4-FFF2-40B4-BE49-F238E27FC236}">
                    <a16:creationId xmlns="" xmlns:a16="http://schemas.microsoft.com/office/drawing/2014/main" id="{790920BA-FF6B-4FC5-8924-ABE0F8C44190}"/>
                  </a:ext>
                </a:extLst>
              </p:cNvPr>
              <p:cNvSpPr/>
              <p:nvPr/>
            </p:nvSpPr>
            <p:spPr>
              <a:xfrm>
                <a:off x="2140665" y="4812705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="" xmlns:a16="http://schemas.microsoft.com/office/drawing/2014/main" id="{71C8F458-1E2A-49D3-9CD9-D6E880078BF3}"/>
                  </a:ext>
                </a:extLst>
              </p:cNvPr>
              <p:cNvSpPr/>
              <p:nvPr/>
            </p:nvSpPr>
            <p:spPr>
              <a:xfrm>
                <a:off x="2319968" y="4812705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0" name="Verbinder: gewinkelt 102">
                <a:extLst>
                  <a:ext uri="{FF2B5EF4-FFF2-40B4-BE49-F238E27FC236}">
                    <a16:creationId xmlns="" xmlns:a16="http://schemas.microsoft.com/office/drawing/2014/main" id="{85BF3338-950C-4349-99A4-422E4BD72755}"/>
                  </a:ext>
                </a:extLst>
              </p:cNvPr>
              <p:cNvCxnSpPr>
                <a:cxnSpLocks/>
                <a:stCxn id="28" idx="2"/>
              </p:cNvCxnSpPr>
              <p:nvPr/>
            </p:nvCxnSpPr>
            <p:spPr>
              <a:xfrm rot="10800000">
                <a:off x="680575" y="3828355"/>
                <a:ext cx="1460090" cy="1056350"/>
              </a:xfrm>
              <a:prstGeom prst="bentConnector3">
                <a:avLst>
                  <a:gd name="adj1" fmla="val 141755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Verbinder: gewinkelt 104">
                <a:extLst>
                  <a:ext uri="{FF2B5EF4-FFF2-40B4-BE49-F238E27FC236}">
                    <a16:creationId xmlns="" xmlns:a16="http://schemas.microsoft.com/office/drawing/2014/main" id="{97BBB9AA-5BE1-4001-8502-D52DBB59CF20}"/>
                  </a:ext>
                </a:extLst>
              </p:cNvPr>
              <p:cNvCxnSpPr>
                <a:stCxn id="29" idx="6"/>
                <a:endCxn id="40" idx="2"/>
              </p:cNvCxnSpPr>
              <p:nvPr/>
            </p:nvCxnSpPr>
            <p:spPr>
              <a:xfrm flipV="1">
                <a:off x="2463968" y="4291634"/>
                <a:ext cx="2741287" cy="593071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>
                <a:extLst>
                  <a:ext uri="{FF2B5EF4-FFF2-40B4-BE49-F238E27FC236}">
                    <a16:creationId xmlns="" xmlns:a16="http://schemas.microsoft.com/office/drawing/2014/main" id="{F6AA2B59-E4C9-42AC-B0FB-BA3D8411C35D}"/>
                  </a:ext>
                </a:extLst>
              </p:cNvPr>
              <p:cNvSpPr txBox="1"/>
              <p:nvPr/>
            </p:nvSpPr>
            <p:spPr>
              <a:xfrm>
                <a:off x="2144650" y="489447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~</a:t>
                </a:r>
              </a:p>
            </p:txBody>
          </p:sp>
          <p:cxnSp>
            <p:nvCxnSpPr>
              <p:cNvPr id="33" name="Verbinder: gewinkelt 111">
                <a:extLst>
                  <a:ext uri="{FF2B5EF4-FFF2-40B4-BE49-F238E27FC236}">
                    <a16:creationId xmlns="" xmlns:a16="http://schemas.microsoft.com/office/drawing/2014/main" id="{08F3FDB8-373B-4EA4-A4F5-54C34C37DD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575" y="3429000"/>
                <a:ext cx="2693044" cy="2587330"/>
              </a:xfrm>
              <a:prstGeom prst="bentConnector3">
                <a:avLst>
                  <a:gd name="adj1" fmla="val -19224"/>
                </a:avLst>
              </a:prstGeom>
              <a:ln w="25400">
                <a:solidFill>
                  <a:srgbClr val="00B0F0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Verbinder: gewinkelt 114">
                <a:extLst>
                  <a:ext uri="{FF2B5EF4-FFF2-40B4-BE49-F238E27FC236}">
                    <a16:creationId xmlns="" xmlns:a16="http://schemas.microsoft.com/office/drawing/2014/main" id="{84D4013B-3D7B-4AA7-8752-DAEF7BA3FB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753" y="3935581"/>
                <a:ext cx="2692610" cy="1904816"/>
              </a:xfrm>
              <a:prstGeom prst="bentConnector3">
                <a:avLst>
                  <a:gd name="adj1" fmla="val -11338"/>
                </a:avLst>
              </a:prstGeom>
              <a:ln w="25400">
                <a:solidFill>
                  <a:srgbClr val="00B0F0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ylinder 34">
                <a:extLst>
                  <a:ext uri="{FF2B5EF4-FFF2-40B4-BE49-F238E27FC236}">
                    <a16:creationId xmlns="" xmlns:a16="http://schemas.microsoft.com/office/drawing/2014/main" id="{22DD9030-4927-4938-9459-9DE304CBB7DF}"/>
                  </a:ext>
                </a:extLst>
              </p:cNvPr>
              <p:cNvSpPr/>
              <p:nvPr/>
            </p:nvSpPr>
            <p:spPr>
              <a:xfrm>
                <a:off x="3373619" y="5122126"/>
                <a:ext cx="1541634" cy="1189831"/>
              </a:xfrm>
              <a:prstGeom prst="can">
                <a:avLst/>
              </a:prstGeom>
              <a:solidFill>
                <a:srgbClr val="00B0F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Textfeld 35">
                <a:extLst>
                  <a:ext uri="{FF2B5EF4-FFF2-40B4-BE49-F238E27FC236}">
                    <a16:creationId xmlns="" xmlns:a16="http://schemas.microsoft.com/office/drawing/2014/main" id="{B1D5A7A1-03AD-43C1-AACE-053D67663B60}"/>
                  </a:ext>
                </a:extLst>
              </p:cNvPr>
              <p:cNvSpPr txBox="1"/>
              <p:nvPr/>
            </p:nvSpPr>
            <p:spPr>
              <a:xfrm>
                <a:off x="3679833" y="5517232"/>
                <a:ext cx="1115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Water</a:t>
                </a:r>
                <a:endParaRPr lang="de-DE" dirty="0"/>
              </a:p>
              <a:p>
                <a:r>
                  <a:rPr lang="de-DE" dirty="0" err="1"/>
                  <a:t>reservoir</a:t>
                </a:r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85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sputtering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934885" cy="4456298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 rot="5400000">
            <a:off x="4684323" y="4036757"/>
            <a:ext cx="1140163" cy="644729"/>
            <a:chOff x="5033515" y="2705893"/>
            <a:chExt cx="3134488" cy="1890592"/>
          </a:xfrm>
        </p:grpSpPr>
        <p:sp>
          <p:nvSpPr>
            <p:cNvPr id="43" name="Cylinder 45">
              <a:extLst>
                <a:ext uri="{FF2B5EF4-FFF2-40B4-BE49-F238E27FC236}">
                  <a16:creationId xmlns="" xmlns:a16="http://schemas.microsoft.com/office/drawing/2014/main" id="{DE1B1301-2294-408B-96A8-5DE9D2AFC7FF}"/>
                </a:ext>
              </a:extLst>
            </p:cNvPr>
            <p:cNvSpPr/>
            <p:nvPr/>
          </p:nvSpPr>
          <p:spPr>
            <a:xfrm rot="16200000">
              <a:off x="7379976" y="3503610"/>
              <a:ext cx="1232573" cy="343480"/>
            </a:xfrm>
            <a:prstGeom prst="can">
              <a:avLst/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5" name="Cylinder 49">
              <a:extLst>
                <a:ext uri="{FF2B5EF4-FFF2-40B4-BE49-F238E27FC236}">
                  <a16:creationId xmlns="" xmlns:a16="http://schemas.microsoft.com/office/drawing/2014/main" id="{BAAF9111-0F8A-419F-97EC-353FE8F2CADF}"/>
                </a:ext>
              </a:extLst>
            </p:cNvPr>
            <p:cNvSpPr/>
            <p:nvPr/>
          </p:nvSpPr>
          <p:spPr>
            <a:xfrm rot="16200000">
              <a:off x="6983230" y="3200002"/>
              <a:ext cx="838728" cy="918196"/>
            </a:xfrm>
            <a:prstGeom prst="can">
              <a:avLst>
                <a:gd name="adj" fmla="val 8673"/>
              </a:avLst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Oval 72">
              <a:extLst>
                <a:ext uri="{FF2B5EF4-FFF2-40B4-BE49-F238E27FC236}">
                  <a16:creationId xmlns="" xmlns:a16="http://schemas.microsoft.com/office/drawing/2014/main" id="{3938C99C-0C47-45E1-B6AC-F898E52E62D7}"/>
                </a:ext>
              </a:extLst>
            </p:cNvPr>
            <p:cNvSpPr/>
            <p:nvPr/>
          </p:nvSpPr>
          <p:spPr>
            <a:xfrm rot="16200000">
              <a:off x="5623449" y="3192094"/>
              <a:ext cx="1890592" cy="918190"/>
            </a:xfrm>
            <a:prstGeom prst="ellipse">
              <a:avLst/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Cylinder 47">
              <a:extLst>
                <a:ext uri="{FF2B5EF4-FFF2-40B4-BE49-F238E27FC236}">
                  <a16:creationId xmlns="" xmlns:a16="http://schemas.microsoft.com/office/drawing/2014/main" id="{0E30DEF8-326B-4B34-B968-245CE9BED994}"/>
                </a:ext>
              </a:extLst>
            </p:cNvPr>
            <p:cNvSpPr/>
            <p:nvPr/>
          </p:nvSpPr>
          <p:spPr>
            <a:xfrm rot="16200000">
              <a:off x="5274665" y="3107021"/>
              <a:ext cx="838729" cy="1158785"/>
            </a:xfrm>
            <a:prstGeom prst="can">
              <a:avLst/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8" name="Cylinder 48">
              <a:extLst>
                <a:ext uri="{FF2B5EF4-FFF2-40B4-BE49-F238E27FC236}">
                  <a16:creationId xmlns="" xmlns:a16="http://schemas.microsoft.com/office/drawing/2014/main" id="{900434E5-0CC0-4D6F-A06D-DD9DC62257A1}"/>
                </a:ext>
              </a:extLst>
            </p:cNvPr>
            <p:cNvSpPr/>
            <p:nvPr/>
          </p:nvSpPr>
          <p:spPr>
            <a:xfrm rot="16200000">
              <a:off x="4588969" y="3503608"/>
              <a:ext cx="1232571" cy="343480"/>
            </a:xfrm>
            <a:prstGeom prst="can">
              <a:avLst/>
            </a:prstGeom>
            <a:gradFill flip="none" rotWithShape="1">
              <a:gsLst>
                <a:gs pos="0">
                  <a:srgbClr val="FFD653"/>
                </a:gs>
                <a:gs pos="46000">
                  <a:srgbClr val="ED9E11"/>
                </a:gs>
                <a:gs pos="100000">
                  <a:schemeClr val="accent3">
                    <a:lumMod val="60000"/>
                  </a:schemeClr>
                </a:gs>
              </a:gsLst>
              <a:lin ang="81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 rot="5400000">
            <a:off x="4731011" y="2932675"/>
            <a:ext cx="1041388" cy="593877"/>
            <a:chOff x="675982" y="3053028"/>
            <a:chExt cx="4258861" cy="1238610"/>
          </a:xfrm>
        </p:grpSpPr>
        <p:sp>
          <p:nvSpPr>
            <p:cNvPr id="49" name="Zylinder 48">
              <a:extLst>
                <a:ext uri="{FF2B5EF4-FFF2-40B4-BE49-F238E27FC236}">
                  <a16:creationId xmlns="" xmlns:a16="http://schemas.microsoft.com/office/drawing/2014/main" id="{13FF2D6F-2BC1-4CA4-A7AA-A682800B4B4A}"/>
                </a:ext>
              </a:extLst>
            </p:cNvPr>
            <p:cNvSpPr/>
            <p:nvPr/>
          </p:nvSpPr>
          <p:spPr>
            <a:xfrm rot="5400000">
              <a:off x="257336" y="3471674"/>
              <a:ext cx="1238610" cy="401317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2">
                    <a:lumMod val="60000"/>
                    <a:lumOff val="40000"/>
                  </a:schemeClr>
                </a:gs>
                <a:gs pos="100000">
                  <a:schemeClr val="bg2"/>
                </a:gs>
              </a:gsLst>
              <a:lin ang="27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Zylinder 49">
              <a:extLst>
                <a:ext uri="{FF2B5EF4-FFF2-40B4-BE49-F238E27FC236}">
                  <a16:creationId xmlns="" xmlns:a16="http://schemas.microsoft.com/office/drawing/2014/main" id="{CE7B6EBD-3073-4B9A-959E-80598310D7D5}"/>
                </a:ext>
              </a:extLst>
            </p:cNvPr>
            <p:cNvSpPr/>
            <p:nvPr/>
          </p:nvSpPr>
          <p:spPr>
            <a:xfrm rot="5400000">
              <a:off x="2093483" y="2480636"/>
              <a:ext cx="227570" cy="2403308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2">
                    <a:lumMod val="60000"/>
                    <a:lumOff val="40000"/>
                  </a:schemeClr>
                </a:gs>
                <a:gs pos="100000">
                  <a:schemeClr val="bg2"/>
                </a:gs>
              </a:gsLst>
              <a:lin ang="2700000" scaled="0"/>
              <a:tileRect/>
            </a:gradFill>
            <a:ln>
              <a:solidFill>
                <a:schemeClr val="tx1"/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Zylinder 50">
              <a:extLst>
                <a:ext uri="{FF2B5EF4-FFF2-40B4-BE49-F238E27FC236}">
                  <a16:creationId xmlns="" xmlns:a16="http://schemas.microsoft.com/office/drawing/2014/main" id="{D66EBD94-E27F-4BA6-9CA1-6C8CCAD95BAE}"/>
                </a:ext>
              </a:extLst>
            </p:cNvPr>
            <p:cNvSpPr/>
            <p:nvPr/>
          </p:nvSpPr>
          <p:spPr>
            <a:xfrm rot="5400000">
              <a:off x="3472381" y="3261148"/>
              <a:ext cx="543429" cy="8382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bg2">
                    <a:lumMod val="60000"/>
                    <a:lumOff val="40000"/>
                  </a:schemeClr>
                </a:gs>
                <a:gs pos="100000">
                  <a:schemeClr val="bg2"/>
                </a:gs>
              </a:gsLst>
              <a:lin ang="27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Zylinder 51">
              <a:extLst>
                <a:ext uri="{FF2B5EF4-FFF2-40B4-BE49-F238E27FC236}">
                  <a16:creationId xmlns="" xmlns:a16="http://schemas.microsoft.com/office/drawing/2014/main" id="{B6864D59-3EC9-423E-9E9C-0BAEEDE5BF2D}"/>
                </a:ext>
              </a:extLst>
            </p:cNvPr>
            <p:cNvSpPr/>
            <p:nvPr/>
          </p:nvSpPr>
          <p:spPr>
            <a:xfrm rot="5400000">
              <a:off x="4437261" y="3147915"/>
              <a:ext cx="156964" cy="838200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B63CEC"/>
                </a:gs>
                <a:gs pos="100000">
                  <a:schemeClr val="bg2"/>
                </a:gs>
              </a:gsLst>
              <a:lin ang="2700000" scaled="0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Zylinder 52">
              <a:extLst>
                <a:ext uri="{FF2B5EF4-FFF2-40B4-BE49-F238E27FC236}">
                  <a16:creationId xmlns="" xmlns:a16="http://schemas.microsoft.com/office/drawing/2014/main" id="{95EB430D-DAD4-420C-A6C1-AC80124E6753}"/>
                </a:ext>
              </a:extLst>
            </p:cNvPr>
            <p:cNvSpPr/>
            <p:nvPr/>
          </p:nvSpPr>
          <p:spPr>
            <a:xfrm rot="5400000">
              <a:off x="4437261" y="3376975"/>
              <a:ext cx="156964" cy="838200"/>
            </a:xfrm>
            <a:prstGeom prst="can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rgbClr val="00B0F0"/>
                </a:gs>
                <a:gs pos="100000">
                  <a:schemeClr val="bg2"/>
                </a:gs>
              </a:gsLst>
              <a:lin ang="27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688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642117" cy="838200"/>
          </a:xfrm>
        </p:spPr>
        <p:txBody>
          <a:bodyPr/>
          <a:lstStyle/>
          <a:p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sputtering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16" name="Rectangle: Rounded Corners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B5DFB077-D8C1-4694-8566-A350714AF575}"/>
              </a:ext>
            </a:extLst>
          </p:cNvPr>
          <p:cNvSpPr/>
          <p:nvPr/>
        </p:nvSpPr>
        <p:spPr>
          <a:xfrm>
            <a:off x="370198" y="1646652"/>
            <a:ext cx="1569230" cy="11365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El. field</a:t>
            </a:r>
          </a:p>
          <a:p>
            <a:pPr algn="ctr"/>
            <a:endParaRPr lang="aa-ET" sz="1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A73D5F4-D77A-434B-A226-9CEB395F627E}"/>
              </a:ext>
            </a:extLst>
          </p:cNvPr>
          <p:cNvSpPr/>
          <p:nvPr/>
        </p:nvSpPr>
        <p:spPr>
          <a:xfrm>
            <a:off x="2291469" y="1892428"/>
            <a:ext cx="1726568" cy="628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Glow discharge Plasma</a:t>
            </a:r>
            <a:endParaRPr lang="aa-ET" sz="1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365DAD91-CAAA-48C8-90EB-2618DE11EF58}"/>
              </a:ext>
            </a:extLst>
          </p:cNvPr>
          <p:cNvSpPr/>
          <p:nvPr/>
        </p:nvSpPr>
        <p:spPr>
          <a:xfrm>
            <a:off x="4370077" y="1930035"/>
            <a:ext cx="1477821" cy="537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DC-MC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PIC-MC</a:t>
            </a:r>
            <a:endParaRPr lang="aa-ET" sz="1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93B0511-E56E-4ED6-A483-E65EB2D1FB88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1939428" y="2206750"/>
            <a:ext cx="352041" cy="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: Rounded Corners 31">
            <a:extLst>
              <a:ext uri="{FF2B5EF4-FFF2-40B4-BE49-F238E27FC236}">
                <a16:creationId xmlns:lc="http://schemas.openxmlformats.org/drawingml/2006/lockedCanvas" xmlns:a16="http://schemas.microsoft.com/office/drawing/2014/main" xmlns="" id="{12EFE510-21CB-4529-9447-A4D6EAF69D29}"/>
              </a:ext>
            </a:extLst>
          </p:cNvPr>
          <p:cNvSpPr/>
          <p:nvPr/>
        </p:nvSpPr>
        <p:spPr>
          <a:xfrm>
            <a:off x="6205232" y="1878152"/>
            <a:ext cx="1758329" cy="62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n w="0"/>
                <a:solidFill>
                  <a:schemeClr val="tx1"/>
                </a:solidFill>
              </a:rPr>
              <a:t>Thin film growth </a:t>
            </a:r>
            <a:r>
              <a:rPr lang="en-US" sz="1400" dirty="0" smtClean="0">
                <a:ln w="0"/>
                <a:solidFill>
                  <a:schemeClr val="tx1"/>
                </a:solidFill>
              </a:rPr>
              <a:t>modelling</a:t>
            </a:r>
            <a:endParaRPr lang="en-US" sz="1400" dirty="0">
              <a:ln w="0"/>
              <a:solidFill>
                <a:schemeClr val="tx1"/>
              </a:solidFill>
            </a:endParaRPr>
          </a:p>
        </p:txBody>
      </p:sp>
      <p:sp>
        <p:nvSpPr>
          <p:cNvPr id="33" name="Rectangle: Rounded Corners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956F097-1A08-4DBF-9A6A-5818EE069580}"/>
              </a:ext>
            </a:extLst>
          </p:cNvPr>
          <p:cNvSpPr/>
          <p:nvPr/>
        </p:nvSpPr>
        <p:spPr>
          <a:xfrm>
            <a:off x="2319697" y="3308213"/>
            <a:ext cx="1677745" cy="5752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Plasma distribution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47BA63-05AD-436C-86DC-68AF4A874529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>
            <a:off x="3154753" y="2521072"/>
            <a:ext cx="3817" cy="78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93B0511-E56E-4ED6-A483-E65EB2D1FB88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4018037" y="2198551"/>
            <a:ext cx="352040" cy="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93B0511-E56E-4ED6-A483-E65EB2D1FB88}"/>
              </a:ext>
            </a:extLst>
          </p:cNvPr>
          <p:cNvCxnSpPr>
            <a:cxnSpLocks/>
          </p:cNvCxnSpPr>
          <p:nvPr/>
        </p:nvCxnSpPr>
        <p:spPr>
          <a:xfrm flipV="1">
            <a:off x="5847898" y="2190352"/>
            <a:ext cx="352041" cy="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47BA63-05AD-436C-86DC-68AF4A874529}"/>
              </a:ext>
            </a:extLst>
          </p:cNvPr>
          <p:cNvCxnSpPr>
            <a:cxnSpLocks/>
            <a:stCxn id="18" idx="2"/>
            <a:endCxn id="57" idx="0"/>
          </p:cNvCxnSpPr>
          <p:nvPr/>
        </p:nvCxnSpPr>
        <p:spPr>
          <a:xfrm>
            <a:off x="5108988" y="2467067"/>
            <a:ext cx="0" cy="860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: Rounded Corners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956F097-1A08-4DBF-9A6A-5818EE069580}"/>
              </a:ext>
            </a:extLst>
          </p:cNvPr>
          <p:cNvSpPr/>
          <p:nvPr/>
        </p:nvSpPr>
        <p:spPr>
          <a:xfrm>
            <a:off x="4265742" y="3327255"/>
            <a:ext cx="1686492" cy="5752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Particle movement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47BA63-05AD-436C-86DC-68AF4A874529}"/>
              </a:ext>
            </a:extLst>
          </p:cNvPr>
          <p:cNvCxnSpPr>
            <a:cxnSpLocks/>
            <a:stCxn id="27" idx="2"/>
            <a:endCxn id="59" idx="0"/>
          </p:cNvCxnSpPr>
          <p:nvPr/>
        </p:nvCxnSpPr>
        <p:spPr>
          <a:xfrm>
            <a:off x="7084397" y="2502552"/>
            <a:ext cx="0" cy="799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: Rounded Corners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956F097-1A08-4DBF-9A6A-5818EE069580}"/>
              </a:ext>
            </a:extLst>
          </p:cNvPr>
          <p:cNvSpPr/>
          <p:nvPr/>
        </p:nvSpPr>
        <p:spPr>
          <a:xfrm>
            <a:off x="6245966" y="3301962"/>
            <a:ext cx="1676862" cy="5752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Thin morphology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93" name="Gruppieren 92"/>
          <p:cNvGrpSpPr/>
          <p:nvPr/>
        </p:nvGrpSpPr>
        <p:grpSpPr>
          <a:xfrm>
            <a:off x="2569213" y="3939604"/>
            <a:ext cx="1091541" cy="2364204"/>
            <a:chOff x="2569213" y="3939604"/>
            <a:chExt cx="1091541" cy="2364204"/>
          </a:xfrm>
        </p:grpSpPr>
        <p:grpSp>
          <p:nvGrpSpPr>
            <p:cNvPr id="74" name="Gruppieren 73"/>
            <p:cNvGrpSpPr/>
            <p:nvPr/>
          </p:nvGrpSpPr>
          <p:grpSpPr>
            <a:xfrm>
              <a:off x="2569213" y="3939604"/>
              <a:ext cx="1091541" cy="2364204"/>
              <a:chOff x="2760379" y="4363225"/>
              <a:chExt cx="788745" cy="2018104"/>
            </a:xfrm>
          </p:grpSpPr>
          <p:grpSp>
            <p:nvGrpSpPr>
              <p:cNvPr id="73" name="Gruppieren 72"/>
              <p:cNvGrpSpPr/>
              <p:nvPr/>
            </p:nvGrpSpPr>
            <p:grpSpPr>
              <a:xfrm rot="5400000">
                <a:off x="2463785" y="5295990"/>
                <a:ext cx="1381933" cy="788745"/>
                <a:chOff x="5033515" y="2705893"/>
                <a:chExt cx="3134488" cy="1890592"/>
              </a:xfrm>
            </p:grpSpPr>
            <p:sp>
              <p:nvSpPr>
                <p:cNvPr id="65" name="Cylinder 45">
                  <a:extLst>
                    <a:ext uri="{FF2B5EF4-FFF2-40B4-BE49-F238E27FC236}">
                      <a16:creationId xmlns="" xmlns:a16="http://schemas.microsoft.com/office/drawing/2014/main" id="{DE1B1301-2294-408B-96A8-5DE9D2AFC7FF}"/>
                    </a:ext>
                  </a:extLst>
                </p:cNvPr>
                <p:cNvSpPr/>
                <p:nvPr/>
              </p:nvSpPr>
              <p:spPr>
                <a:xfrm rot="16200000">
                  <a:off x="7379976" y="3503610"/>
                  <a:ext cx="1232573" cy="34348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66" name="Cylinder 49">
                  <a:extLst>
                    <a:ext uri="{FF2B5EF4-FFF2-40B4-BE49-F238E27FC236}">
                      <a16:creationId xmlns="" xmlns:a16="http://schemas.microsoft.com/office/drawing/2014/main" id="{BAAF9111-0F8A-419F-97EC-353FE8F2CADF}"/>
                    </a:ext>
                  </a:extLst>
                </p:cNvPr>
                <p:cNvSpPr/>
                <p:nvPr/>
              </p:nvSpPr>
              <p:spPr>
                <a:xfrm rot="16200000">
                  <a:off x="6983230" y="3200002"/>
                  <a:ext cx="838728" cy="918196"/>
                </a:xfrm>
                <a:prstGeom prst="can">
                  <a:avLst>
                    <a:gd name="adj" fmla="val 8673"/>
                  </a:avLst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67" name="Oval 72">
                  <a:extLst>
                    <a:ext uri="{FF2B5EF4-FFF2-40B4-BE49-F238E27FC236}">
                      <a16:creationId xmlns="" xmlns:a16="http://schemas.microsoft.com/office/drawing/2014/main" id="{3938C99C-0C47-45E1-B6AC-F898E52E62D7}"/>
                    </a:ext>
                  </a:extLst>
                </p:cNvPr>
                <p:cNvSpPr/>
                <p:nvPr/>
              </p:nvSpPr>
              <p:spPr>
                <a:xfrm rot="16200000">
                  <a:off x="5623449" y="3192094"/>
                  <a:ext cx="1890592" cy="91819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8" name="Cylinder 47">
                  <a:extLst>
                    <a:ext uri="{FF2B5EF4-FFF2-40B4-BE49-F238E27FC236}">
                      <a16:creationId xmlns="" xmlns:a16="http://schemas.microsoft.com/office/drawing/2014/main" id="{0E30DEF8-326B-4B34-B968-245CE9BED994}"/>
                    </a:ext>
                  </a:extLst>
                </p:cNvPr>
                <p:cNvSpPr/>
                <p:nvPr/>
              </p:nvSpPr>
              <p:spPr>
                <a:xfrm rot="16200000">
                  <a:off x="5274665" y="3107021"/>
                  <a:ext cx="838729" cy="1158785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69" name="Cylinder 48">
                  <a:extLst>
                    <a:ext uri="{FF2B5EF4-FFF2-40B4-BE49-F238E27FC236}">
                      <a16:creationId xmlns="" xmlns:a16="http://schemas.microsoft.com/office/drawing/2014/main" id="{900434E5-0CC0-4D6F-A06D-DD9DC62257A1}"/>
                    </a:ext>
                  </a:extLst>
                </p:cNvPr>
                <p:cNvSpPr/>
                <p:nvPr/>
              </p:nvSpPr>
              <p:spPr>
                <a:xfrm rot="16200000">
                  <a:off x="4588969" y="3503608"/>
                  <a:ext cx="1232571" cy="34348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72" name="Gruppieren 71"/>
              <p:cNvGrpSpPr/>
              <p:nvPr/>
            </p:nvGrpSpPr>
            <p:grpSpPr>
              <a:xfrm rot="5400000">
                <a:off x="2434647" y="4824095"/>
                <a:ext cx="1417302" cy="495562"/>
                <a:chOff x="475324" y="3032771"/>
                <a:chExt cx="4258861" cy="1238610"/>
              </a:xfrm>
            </p:grpSpPr>
            <p:sp>
              <p:nvSpPr>
                <p:cNvPr id="62" name="Zylinder 61">
                  <a:extLst>
                    <a:ext uri="{FF2B5EF4-FFF2-40B4-BE49-F238E27FC236}">
                      <a16:creationId xmlns="" xmlns:a16="http://schemas.microsoft.com/office/drawing/2014/main" id="{13FF2D6F-2BC1-4CA4-A7AA-A682800B4B4A}"/>
                    </a:ext>
                  </a:extLst>
                </p:cNvPr>
                <p:cNvSpPr/>
                <p:nvPr/>
              </p:nvSpPr>
              <p:spPr>
                <a:xfrm rot="5400000">
                  <a:off x="56678" y="3451417"/>
                  <a:ext cx="1238610" cy="401317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" name="Zylinder 62">
                  <a:extLst>
                    <a:ext uri="{FF2B5EF4-FFF2-40B4-BE49-F238E27FC236}">
                      <a16:creationId xmlns="" xmlns:a16="http://schemas.microsoft.com/office/drawing/2014/main" id="{CE7B6EBD-3073-4B9A-959E-80598310D7D5}"/>
                    </a:ext>
                  </a:extLst>
                </p:cNvPr>
                <p:cNvSpPr/>
                <p:nvPr/>
              </p:nvSpPr>
              <p:spPr>
                <a:xfrm rot="5400000">
                  <a:off x="1892825" y="2460380"/>
                  <a:ext cx="227570" cy="2403307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  <a:tileRect/>
                </a:gradFill>
                <a:ln>
                  <a:solidFill>
                    <a:schemeClr val="tx1"/>
                  </a:solidFill>
                </a:ln>
                <a:effectLst>
                  <a:softEdge rad="0"/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" name="Zylinder 63">
                  <a:extLst>
                    <a:ext uri="{FF2B5EF4-FFF2-40B4-BE49-F238E27FC236}">
                      <a16:creationId xmlns="" xmlns:a16="http://schemas.microsoft.com/office/drawing/2014/main" id="{D66EBD94-E27F-4BA6-9CA1-6C8CCAD95BAE}"/>
                    </a:ext>
                  </a:extLst>
                </p:cNvPr>
                <p:cNvSpPr/>
                <p:nvPr/>
              </p:nvSpPr>
              <p:spPr>
                <a:xfrm rot="5400000">
                  <a:off x="3271722" y="3240891"/>
                  <a:ext cx="543429" cy="8382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0" name="Zylinder 69">
                  <a:extLst>
                    <a:ext uri="{FF2B5EF4-FFF2-40B4-BE49-F238E27FC236}">
                      <a16:creationId xmlns="" xmlns:a16="http://schemas.microsoft.com/office/drawing/2014/main" id="{B6864D59-3EC9-423E-9E9C-0BAEEDE5BF2D}"/>
                    </a:ext>
                  </a:extLst>
                </p:cNvPr>
                <p:cNvSpPr/>
                <p:nvPr/>
              </p:nvSpPr>
              <p:spPr>
                <a:xfrm rot="5400000">
                  <a:off x="4236603" y="3127658"/>
                  <a:ext cx="156963" cy="8382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1000">
                      <a:srgbClr val="B63CEC"/>
                    </a:gs>
                    <a:gs pos="100000">
                      <a:schemeClr val="bg2"/>
                    </a:gs>
                  </a:gsLst>
                  <a:lin ang="27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Zylinder 70">
                  <a:extLst>
                    <a:ext uri="{FF2B5EF4-FFF2-40B4-BE49-F238E27FC236}">
                      <a16:creationId xmlns="" xmlns:a16="http://schemas.microsoft.com/office/drawing/2014/main" id="{95EB430D-DAD4-420C-A6C1-AC80124E6753}"/>
                    </a:ext>
                  </a:extLst>
                </p:cNvPr>
                <p:cNvSpPr/>
                <p:nvPr/>
              </p:nvSpPr>
              <p:spPr>
                <a:xfrm rot="5400000">
                  <a:off x="4236603" y="3356718"/>
                  <a:ext cx="156963" cy="838200"/>
                </a:xfrm>
                <a:prstGeom prst="can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1000">
                      <a:srgbClr val="00B0F0"/>
                    </a:gs>
                    <a:gs pos="100000">
                      <a:schemeClr val="bg2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92" name="Ellipse 91"/>
            <p:cNvSpPr/>
            <p:nvPr/>
          </p:nvSpPr>
          <p:spPr>
            <a:xfrm>
              <a:off x="2744899" y="5300352"/>
              <a:ext cx="724513" cy="330662"/>
            </a:xfrm>
            <a:prstGeom prst="ellipse">
              <a:avLst/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4609558" y="3953641"/>
            <a:ext cx="1091541" cy="2364204"/>
            <a:chOff x="2569213" y="3939604"/>
            <a:chExt cx="1091541" cy="2364204"/>
          </a:xfrm>
        </p:grpSpPr>
        <p:grpSp>
          <p:nvGrpSpPr>
            <p:cNvPr id="96" name="Gruppieren 95"/>
            <p:cNvGrpSpPr/>
            <p:nvPr/>
          </p:nvGrpSpPr>
          <p:grpSpPr>
            <a:xfrm>
              <a:off x="2569213" y="3939604"/>
              <a:ext cx="1091541" cy="2364204"/>
              <a:chOff x="2760379" y="4363225"/>
              <a:chExt cx="788745" cy="2018104"/>
            </a:xfrm>
          </p:grpSpPr>
          <p:grpSp>
            <p:nvGrpSpPr>
              <p:cNvPr id="98" name="Gruppieren 97"/>
              <p:cNvGrpSpPr/>
              <p:nvPr/>
            </p:nvGrpSpPr>
            <p:grpSpPr>
              <a:xfrm rot="5400000">
                <a:off x="2463785" y="5295990"/>
                <a:ext cx="1381933" cy="788745"/>
                <a:chOff x="5033515" y="2705893"/>
                <a:chExt cx="3134488" cy="1890592"/>
              </a:xfrm>
            </p:grpSpPr>
            <p:sp>
              <p:nvSpPr>
                <p:cNvPr id="105" name="Cylinder 45">
                  <a:extLst>
                    <a:ext uri="{FF2B5EF4-FFF2-40B4-BE49-F238E27FC236}">
                      <a16:creationId xmlns="" xmlns:a16="http://schemas.microsoft.com/office/drawing/2014/main" id="{DE1B1301-2294-408B-96A8-5DE9D2AFC7FF}"/>
                    </a:ext>
                  </a:extLst>
                </p:cNvPr>
                <p:cNvSpPr/>
                <p:nvPr/>
              </p:nvSpPr>
              <p:spPr>
                <a:xfrm rot="16200000">
                  <a:off x="7379976" y="3503610"/>
                  <a:ext cx="1232573" cy="34348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06" name="Cylinder 49">
                  <a:extLst>
                    <a:ext uri="{FF2B5EF4-FFF2-40B4-BE49-F238E27FC236}">
                      <a16:creationId xmlns="" xmlns:a16="http://schemas.microsoft.com/office/drawing/2014/main" id="{BAAF9111-0F8A-419F-97EC-353FE8F2CADF}"/>
                    </a:ext>
                  </a:extLst>
                </p:cNvPr>
                <p:cNvSpPr/>
                <p:nvPr/>
              </p:nvSpPr>
              <p:spPr>
                <a:xfrm rot="16200000">
                  <a:off x="6983230" y="3200002"/>
                  <a:ext cx="838728" cy="918196"/>
                </a:xfrm>
                <a:prstGeom prst="can">
                  <a:avLst>
                    <a:gd name="adj" fmla="val 8673"/>
                  </a:avLst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07" name="Oval 72">
                  <a:extLst>
                    <a:ext uri="{FF2B5EF4-FFF2-40B4-BE49-F238E27FC236}">
                      <a16:creationId xmlns="" xmlns:a16="http://schemas.microsoft.com/office/drawing/2014/main" id="{3938C99C-0C47-45E1-B6AC-F898E52E62D7}"/>
                    </a:ext>
                  </a:extLst>
                </p:cNvPr>
                <p:cNvSpPr/>
                <p:nvPr/>
              </p:nvSpPr>
              <p:spPr>
                <a:xfrm rot="16200000">
                  <a:off x="5623449" y="3192094"/>
                  <a:ext cx="1890592" cy="91819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8" name="Cylinder 47">
                  <a:extLst>
                    <a:ext uri="{FF2B5EF4-FFF2-40B4-BE49-F238E27FC236}">
                      <a16:creationId xmlns="" xmlns:a16="http://schemas.microsoft.com/office/drawing/2014/main" id="{0E30DEF8-326B-4B34-B968-245CE9BED994}"/>
                    </a:ext>
                  </a:extLst>
                </p:cNvPr>
                <p:cNvSpPr/>
                <p:nvPr/>
              </p:nvSpPr>
              <p:spPr>
                <a:xfrm rot="16200000">
                  <a:off x="5274665" y="3107021"/>
                  <a:ext cx="838729" cy="1158785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sp>
              <p:nvSpPr>
                <p:cNvPr id="109" name="Cylinder 48">
                  <a:extLst>
                    <a:ext uri="{FF2B5EF4-FFF2-40B4-BE49-F238E27FC236}">
                      <a16:creationId xmlns="" xmlns:a16="http://schemas.microsoft.com/office/drawing/2014/main" id="{900434E5-0CC0-4D6F-A06D-DD9DC62257A1}"/>
                    </a:ext>
                  </a:extLst>
                </p:cNvPr>
                <p:cNvSpPr/>
                <p:nvPr/>
              </p:nvSpPr>
              <p:spPr>
                <a:xfrm rot="16200000">
                  <a:off x="4588969" y="3503608"/>
                  <a:ext cx="1232571" cy="34348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FFD653"/>
                    </a:gs>
                    <a:gs pos="46000">
                      <a:srgbClr val="ED9E11"/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810000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</p:grpSp>
          <p:grpSp>
            <p:nvGrpSpPr>
              <p:cNvPr id="99" name="Gruppieren 98"/>
              <p:cNvGrpSpPr/>
              <p:nvPr/>
            </p:nvGrpSpPr>
            <p:grpSpPr>
              <a:xfrm rot="5400000">
                <a:off x="2434647" y="4824095"/>
                <a:ext cx="1417302" cy="495562"/>
                <a:chOff x="475324" y="3032771"/>
                <a:chExt cx="4258861" cy="1238610"/>
              </a:xfrm>
            </p:grpSpPr>
            <p:sp>
              <p:nvSpPr>
                <p:cNvPr id="100" name="Zylinder 99">
                  <a:extLst>
                    <a:ext uri="{FF2B5EF4-FFF2-40B4-BE49-F238E27FC236}">
                      <a16:creationId xmlns="" xmlns:a16="http://schemas.microsoft.com/office/drawing/2014/main" id="{13FF2D6F-2BC1-4CA4-A7AA-A682800B4B4A}"/>
                    </a:ext>
                  </a:extLst>
                </p:cNvPr>
                <p:cNvSpPr/>
                <p:nvPr/>
              </p:nvSpPr>
              <p:spPr>
                <a:xfrm rot="5400000">
                  <a:off x="56678" y="3451417"/>
                  <a:ext cx="1238610" cy="401317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" name="Zylinder 100">
                  <a:extLst>
                    <a:ext uri="{FF2B5EF4-FFF2-40B4-BE49-F238E27FC236}">
                      <a16:creationId xmlns="" xmlns:a16="http://schemas.microsoft.com/office/drawing/2014/main" id="{CE7B6EBD-3073-4B9A-959E-80598310D7D5}"/>
                    </a:ext>
                  </a:extLst>
                </p:cNvPr>
                <p:cNvSpPr/>
                <p:nvPr/>
              </p:nvSpPr>
              <p:spPr>
                <a:xfrm rot="5400000">
                  <a:off x="1892825" y="2460380"/>
                  <a:ext cx="227570" cy="2403307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  <a:tileRect/>
                </a:gradFill>
                <a:ln>
                  <a:solidFill>
                    <a:schemeClr val="tx1"/>
                  </a:solidFill>
                </a:ln>
                <a:effectLst>
                  <a:softEdge rad="0"/>
                </a:effectLst>
                <a:scene3d>
                  <a:camera prst="orthographicFront"/>
                  <a:lightRig rig="threePt" dir="t"/>
                </a:scene3d>
                <a:sp3d prstMaterial="softEdge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2" name="Zylinder 101">
                  <a:extLst>
                    <a:ext uri="{FF2B5EF4-FFF2-40B4-BE49-F238E27FC236}">
                      <a16:creationId xmlns="" xmlns:a16="http://schemas.microsoft.com/office/drawing/2014/main" id="{D66EBD94-E27F-4BA6-9CA1-6C8CCAD95BAE}"/>
                    </a:ext>
                  </a:extLst>
                </p:cNvPr>
                <p:cNvSpPr/>
                <p:nvPr/>
              </p:nvSpPr>
              <p:spPr>
                <a:xfrm rot="5400000">
                  <a:off x="3271722" y="3240891"/>
                  <a:ext cx="543429" cy="8382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" name="Zylinder 102">
                  <a:extLst>
                    <a:ext uri="{FF2B5EF4-FFF2-40B4-BE49-F238E27FC236}">
                      <a16:creationId xmlns="" xmlns:a16="http://schemas.microsoft.com/office/drawing/2014/main" id="{B6864D59-3EC9-423E-9E9C-0BAEEDE5BF2D}"/>
                    </a:ext>
                  </a:extLst>
                </p:cNvPr>
                <p:cNvSpPr/>
                <p:nvPr/>
              </p:nvSpPr>
              <p:spPr>
                <a:xfrm rot="5400000">
                  <a:off x="4236603" y="3127658"/>
                  <a:ext cx="156963" cy="838200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1000">
                      <a:srgbClr val="B63CEC"/>
                    </a:gs>
                    <a:gs pos="100000">
                      <a:schemeClr val="bg2"/>
                    </a:gs>
                  </a:gsLst>
                  <a:lin ang="2700000" scaled="0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4" name="Zylinder 103">
                  <a:extLst>
                    <a:ext uri="{FF2B5EF4-FFF2-40B4-BE49-F238E27FC236}">
                      <a16:creationId xmlns="" xmlns:a16="http://schemas.microsoft.com/office/drawing/2014/main" id="{95EB430D-DAD4-420C-A6C1-AC80124E6753}"/>
                    </a:ext>
                  </a:extLst>
                </p:cNvPr>
                <p:cNvSpPr/>
                <p:nvPr/>
              </p:nvSpPr>
              <p:spPr>
                <a:xfrm rot="5400000">
                  <a:off x="4236603" y="3356718"/>
                  <a:ext cx="156963" cy="838200"/>
                </a:xfrm>
                <a:prstGeom prst="can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51000">
                      <a:srgbClr val="00B0F0"/>
                    </a:gs>
                    <a:gs pos="100000">
                      <a:schemeClr val="bg2"/>
                    </a:gs>
                  </a:gsLst>
                  <a:lin ang="2700000" scaled="0"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97" name="Ellipse 96"/>
            <p:cNvSpPr/>
            <p:nvPr/>
          </p:nvSpPr>
          <p:spPr>
            <a:xfrm>
              <a:off x="2744899" y="5300352"/>
              <a:ext cx="724513" cy="330662"/>
            </a:xfrm>
            <a:prstGeom prst="ellipse">
              <a:avLst/>
            </a:prstGeom>
            <a:solidFill>
              <a:schemeClr val="accent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0" name="Gruppieren 119"/>
          <p:cNvGrpSpPr/>
          <p:nvPr/>
        </p:nvGrpSpPr>
        <p:grpSpPr>
          <a:xfrm>
            <a:off x="4912438" y="5357632"/>
            <a:ext cx="443052" cy="250020"/>
            <a:chOff x="3614493" y="5037205"/>
            <a:chExt cx="691028" cy="480027"/>
          </a:xfrm>
        </p:grpSpPr>
        <p:cxnSp>
          <p:nvCxnSpPr>
            <p:cNvPr id="111" name="Gerade Verbindung mit Pfeil 110"/>
            <p:cNvCxnSpPr/>
            <p:nvPr/>
          </p:nvCxnSpPr>
          <p:spPr>
            <a:xfrm flipV="1">
              <a:off x="3958037" y="5045117"/>
              <a:ext cx="305935" cy="2356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/>
            <p:nvPr/>
          </p:nvCxnSpPr>
          <p:spPr>
            <a:xfrm>
              <a:off x="3952457" y="5280958"/>
              <a:ext cx="3530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/>
            <p:nvPr/>
          </p:nvCxnSpPr>
          <p:spPr>
            <a:xfrm>
              <a:off x="3963645" y="5275681"/>
              <a:ext cx="305935" cy="2415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uppieren 118"/>
            <p:cNvGrpSpPr/>
            <p:nvPr/>
          </p:nvGrpSpPr>
          <p:grpSpPr>
            <a:xfrm rot="10800000">
              <a:off x="3614493" y="5037205"/>
              <a:ext cx="353064" cy="472115"/>
              <a:chOff x="4104857" y="5197517"/>
              <a:chExt cx="353064" cy="472115"/>
            </a:xfrm>
          </p:grpSpPr>
          <p:cxnSp>
            <p:nvCxnSpPr>
              <p:cNvPr id="116" name="Gerade Verbindung mit Pfeil 115"/>
              <p:cNvCxnSpPr/>
              <p:nvPr/>
            </p:nvCxnSpPr>
            <p:spPr>
              <a:xfrm flipV="1">
                <a:off x="4104857" y="5197517"/>
                <a:ext cx="305935" cy="23561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mit Pfeil 116"/>
              <p:cNvCxnSpPr/>
              <p:nvPr/>
            </p:nvCxnSpPr>
            <p:spPr>
              <a:xfrm>
                <a:off x="4104857" y="5425663"/>
                <a:ext cx="3530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mit Pfeil 117"/>
              <p:cNvCxnSpPr/>
              <p:nvPr/>
            </p:nvCxnSpPr>
            <p:spPr>
              <a:xfrm>
                <a:off x="4108472" y="5428081"/>
                <a:ext cx="305935" cy="2415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8" name="Grafik 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18" y="4815926"/>
            <a:ext cx="2328809" cy="14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144</Words>
  <Application>Microsoft Office PowerPoint</Application>
  <PresentationFormat>Bildschirmpräsentation (4:3)</PresentationFormat>
  <Paragraphs>64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Bitstream Charter</vt:lpstr>
      <vt:lpstr>Calibri</vt:lpstr>
      <vt:lpstr>Stafford</vt:lpstr>
      <vt:lpstr>Tahoma</vt:lpstr>
      <vt:lpstr>Times New Roman</vt:lpstr>
      <vt:lpstr>Wingdings</vt:lpstr>
      <vt:lpstr>Präsentationsvorlage_BWL9</vt:lpstr>
      <vt:lpstr>ANGELOTTI/TOSCA STATUS UPDATE</vt:lpstr>
      <vt:lpstr>Roadmap: ANGELOTTI</vt:lpstr>
      <vt:lpstr>Preconditioning of carrier material</vt:lpstr>
      <vt:lpstr>Preconditioning of carrier material</vt:lpstr>
      <vt:lpstr>Coating of antenna and QPR cups</vt:lpstr>
      <vt:lpstr>Construction of cavity sputtering system</vt:lpstr>
      <vt:lpstr>Construction of cavity sputtering system</vt:lpstr>
      <vt:lpstr>Construction of cavity sputtering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n.schaefer</cp:lastModifiedBy>
  <cp:revision>180</cp:revision>
  <dcterms:created xsi:type="dcterms:W3CDTF">2009-12-23T09:42:49Z</dcterms:created>
  <dcterms:modified xsi:type="dcterms:W3CDTF">2021-12-17T15:46:07Z</dcterms:modified>
</cp:coreProperties>
</file>