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media/image14.png" ContentType="image/png"/>
  <Override PartName="/ppt/media/image10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1.jpeg" ContentType="image/jpeg"/>
  <Override PartName="/ppt/media/image15.wmf" ContentType="image/x-wmf"/>
  <Override PartName="/ppt/media/image7.png" ContentType="image/png"/>
  <Override PartName="/ppt/media/image12.png" ContentType="image/png"/>
  <Override PartName="/ppt/media/image11.png" ContentType="image/png"/>
  <Override PartName="/ppt/media/image9.tif" ContentType="image/tiff"/>
  <Override PartName="/ppt/media/image6.wmf" ContentType="image/x-wmf"/>
  <Override PartName="/ppt/media/image8.png" ContentType="image/png"/>
  <Override PartName="/ppt/media/image13.png" ContentType="image/pn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rafik 8" descr="Wissenschaftl_Info_a_Kopf.bmp"/>
          <p:cNvPicPr/>
          <p:nvPr/>
        </p:nvPicPr>
        <p:blipFill>
          <a:blip r:embed="rId2"/>
          <a:stretch/>
        </p:blipFill>
        <p:spPr>
          <a:xfrm>
            <a:off x="0" y="0"/>
            <a:ext cx="12191040" cy="608400"/>
          </a:xfrm>
          <a:prstGeom prst="rect">
            <a:avLst/>
          </a:prstGeom>
          <a:ln>
            <a:noFill/>
          </a:ln>
        </p:spPr>
      </p:pic>
      <p:pic>
        <p:nvPicPr>
          <p:cNvPr id="115" name="Grafik 7" descr="PPT_Image_Kopf.bmp"/>
          <p:cNvPicPr/>
          <p:nvPr/>
        </p:nvPicPr>
        <p:blipFill>
          <a:blip r:embed="rId3"/>
          <a:stretch/>
        </p:blipFill>
        <p:spPr>
          <a:xfrm>
            <a:off x="0" y="0"/>
            <a:ext cx="12191040" cy="716400"/>
          </a:xfrm>
          <a:prstGeom prst="rect">
            <a:avLst/>
          </a:prstGeom>
          <a:ln>
            <a:noFill/>
          </a:ln>
        </p:spPr>
      </p:pic>
      <p:pic>
        <p:nvPicPr>
          <p:cNvPr id="116" name="Grafik 7" descr="PPT_Image_Kopf.bmp"/>
          <p:cNvPicPr/>
          <p:nvPr/>
        </p:nvPicPr>
        <p:blipFill>
          <a:blip r:embed="rId4"/>
          <a:stretch/>
        </p:blipFill>
        <p:spPr>
          <a:xfrm>
            <a:off x="0" y="3960"/>
            <a:ext cx="12191040" cy="716400"/>
          </a:xfrm>
          <a:prstGeom prst="rect">
            <a:avLst/>
          </a:prstGeom>
          <a:ln>
            <a:noFill/>
          </a:ln>
        </p:spPr>
      </p:pic>
      <p:pic>
        <p:nvPicPr>
          <p:cNvPr id="117" name="Picture 8" descr=""/>
          <p:cNvPicPr/>
          <p:nvPr/>
        </p:nvPicPr>
        <p:blipFill>
          <a:blip r:embed="rId5"/>
          <a:stretch/>
        </p:blipFill>
        <p:spPr>
          <a:xfrm>
            <a:off x="819360" y="6408360"/>
            <a:ext cx="636120" cy="30384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532160" y="6372000"/>
            <a:ext cx="102722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CH" sz="900" spc="-1" strike="noStrike">
                <a:solidFill>
                  <a:srgbClr val="000000"/>
                </a:solidFill>
                <a:latin typeface="Calibri"/>
                <a:ea typeface="DejaVu Sans"/>
              </a:rPr>
              <a:t>EASITrain – European Advanced Superconductivity Innovation and Training. This Marie Sklodowska-Curie Action (MSCA) Innovative Training Networks (ITN) has received funding from the European Union’s H2020 Framework Programme under Grant Agreement no. 764879 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de-DE" sz="7200" spc="-1" strike="noStrike">
                <a:solidFill>
                  <a:srgbClr val="000000"/>
                </a:solidFill>
                <a:latin typeface="Calibri Light"/>
                <a:ea typeface="DejaVu Sans"/>
              </a:rPr>
              <a:t>SIS sample studies</a:t>
            </a:r>
            <a:endParaRPr b="0" lang="en-US" sz="72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523880" y="3602160"/>
            <a:ext cx="9142920" cy="16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I. Gonzales, G. Deyu, M. Wenskat, R. Zierold, W. Hillert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14.1.2022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35" name="Picture 4" descr="Logo : KUS-Portal : Universität Hamburg"/>
          <p:cNvPicPr/>
          <p:nvPr/>
        </p:nvPicPr>
        <p:blipFill>
          <a:blip r:embed="rId1"/>
          <a:srcRect l="11306" t="29722" r="13385" b="6598"/>
          <a:stretch/>
        </p:blipFill>
        <p:spPr>
          <a:xfrm>
            <a:off x="0" y="5292720"/>
            <a:ext cx="3643560" cy="1428120"/>
          </a:xfrm>
          <a:prstGeom prst="rect">
            <a:avLst/>
          </a:prstGeom>
          <a:ln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4533480" y="6007320"/>
            <a:ext cx="5929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Verdana"/>
                <a:ea typeface="Verdana"/>
              </a:rPr>
              <a:t>6</a:t>
            </a:r>
            <a:r>
              <a:rPr b="1" lang="en-US" sz="2400" spc="-1" strike="noStrike" baseline="30000">
                <a:solidFill>
                  <a:srgbClr val="000000"/>
                </a:solidFill>
                <a:latin typeface="Verdana"/>
                <a:ea typeface="Verdana"/>
              </a:rPr>
              <a:t>th</a:t>
            </a:r>
            <a:r>
              <a:rPr b="1" lang="en-US" sz="2400" spc="-1" strike="noStrike">
                <a:solidFill>
                  <a:srgbClr val="000000"/>
                </a:solidFill>
                <a:latin typeface="Verdana"/>
                <a:ea typeface="Verdana"/>
              </a:rPr>
              <a:t> S</a:t>
            </a:r>
            <a:r>
              <a:rPr b="1" lang="de-DE" sz="2400" spc="-1" strike="noStrike">
                <a:solidFill>
                  <a:srgbClr val="000000"/>
                </a:solidFill>
                <a:latin typeface="Verdana"/>
                <a:ea typeface="Verdana"/>
              </a:rPr>
              <a:t>MART Collaboration Meeting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Questions under consideration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864360" y="1825560"/>
            <a:ext cx="118746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Expulsion efficiency 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of FG BCP sample (S1.1)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modification by +1 NbTiN layer (S2.1 v S1.1)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modification by +1 insulating layer (S3.1 v S2.1)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comparison NbN / NbTiN (S3.1 v S4.1)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Does annealling alter expulsion? (SX.2 v SX.1)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Direct comparison before/after coating (S1.1 v S1.2)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Comparability within the samples (S1.2 v 3.2)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Our current best results for SIS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921600" y="1567080"/>
            <a:ext cx="47725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Si-samples coated with 15 / 25 nm of AlN / NbTiN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-3960" y="6592680"/>
            <a:ext cx="425448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[I. Gonzales, et al. “</a:t>
            </a: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ALD-Based NbTiN Studies for SIS R&amp;D“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SRF21]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 flipH="1">
            <a:off x="7176240" y="5542920"/>
            <a:ext cx="1722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5"/>
          <p:cNvSpPr/>
          <p:nvPr/>
        </p:nvSpPr>
        <p:spPr>
          <a:xfrm>
            <a:off x="8828280" y="5195160"/>
            <a:ext cx="310644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New post-processing recipe achieves a T</a:t>
            </a:r>
            <a:r>
              <a:rPr b="0" lang="de-DE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of 15.4K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2" name="Grafik 156" descr=""/>
          <p:cNvPicPr/>
          <p:nvPr/>
        </p:nvPicPr>
        <p:blipFill>
          <a:blip r:embed="rId1"/>
          <a:stretch/>
        </p:blipFill>
        <p:spPr>
          <a:xfrm>
            <a:off x="2933640" y="1930320"/>
            <a:ext cx="6069960" cy="464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DejaVu Sans"/>
              </a:rPr>
              <a:t>SIS sample studies 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ejaVu Sans"/>
              </a:rPr>
              <a:t>(last ~6 months)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244" name="Table 2"/>
          <p:cNvGraphicFramePr/>
          <p:nvPr/>
        </p:nvGraphicFramePr>
        <p:xfrm>
          <a:off x="150480" y="2459520"/>
          <a:ext cx="11886480" cy="3201840"/>
        </p:xfrm>
        <a:graphic>
          <a:graphicData uri="http://schemas.openxmlformats.org/drawingml/2006/table">
            <a:tbl>
              <a:tblPr/>
              <a:tblGrid>
                <a:gridCol w="1983240"/>
                <a:gridCol w="5371920"/>
                <a:gridCol w="1809720"/>
                <a:gridCol w="2721960"/>
              </a:tblGrid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Method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What do we obtain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Samples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Status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603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PALS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Density and type of vacancies &amp; their chemical loading – depth profile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Coated Nb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Done – analysis ongoing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SIMS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Concentrations – depth profile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Coated Si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Done – analysis ongoing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603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XRR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Amount of layers &amp; their thickness, electron density (aka what material)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Coated Si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Done – analysis ongoing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XRD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Lattice properties, e.g. constants, and interstititals 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Coated Si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Done – analysis ongoing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603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SEM/EDX/EBSD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Surface topography, „near-surface“ elemental composition, check of crystallinity 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Coated Si &amp; Nb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Currently done „again“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XPS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Elemental composition &amp; chemical state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Coated Nb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Next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245" name="CustomShape 3"/>
          <p:cNvSpPr/>
          <p:nvPr/>
        </p:nvSpPr>
        <p:spPr>
          <a:xfrm>
            <a:off x="8523000" y="1013760"/>
            <a:ext cx="36680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222222"/>
                </a:solidFill>
                <a:latin typeface="Arial"/>
                <a:ea typeface="DejaVu Sans"/>
              </a:rPr>
              <a:t>On behalf of I. Gonzales – she does all the work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1550160" y="1644480"/>
            <a:ext cx="908676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Why does the RTA, and even more so the “slow-annealing”, improve T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Reminder Trapped Flux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509120" y="2050920"/>
            <a:ext cx="10031040" cy="2220120"/>
          </a:xfrm>
          <a:prstGeom prst="cube">
            <a:avLst>
              <a:gd name="adj" fmla="val 6822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1509120" y="4345200"/>
            <a:ext cx="8636760" cy="641880"/>
          </a:xfrm>
          <a:prstGeom prst="rightArrow">
            <a:avLst>
              <a:gd name="adj1" fmla="val 50000"/>
              <a:gd name="adj2" fmla="val 63707"/>
            </a:avLst>
          </a:prstGeom>
          <a:gradFill rotWithShape="0">
            <a:gsLst>
              <a:gs pos="0">
                <a:srgbClr val="ff0000"/>
              </a:gs>
              <a:gs pos="100000">
                <a:srgbClr val="abc0e4"/>
              </a:gs>
            </a:gsLst>
            <a:lin ang="10800000"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Thermal gradient,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 flipV="1">
            <a:off x="1514880" y="1874880"/>
            <a:ext cx="1701000" cy="169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251" name="Formula 5"/>
              <p:cNvSpPr txBox="1"/>
              <p:nvPr/>
            </p:nvSpPr>
            <p:spPr>
              <a:xfrm>
                <a:off x="10600200" y="3532680"/>
                <a:ext cx="26424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𝑥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2" name="Formula 6"/>
              <p:cNvSpPr txBox="1"/>
              <p:nvPr/>
            </p:nvSpPr>
            <p:spPr>
              <a:xfrm>
                <a:off x="2859480" y="1516320"/>
                <a:ext cx="26424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𝑦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3" name="Line 7"/>
          <p:cNvSpPr/>
          <p:nvPr/>
        </p:nvSpPr>
        <p:spPr>
          <a:xfrm flipV="1">
            <a:off x="4030920" y="1631160"/>
            <a:ext cx="1721160" cy="1682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54" name="CustomShape 8"/>
          <p:cNvSpPr/>
          <p:nvPr/>
        </p:nvSpPr>
        <p:spPr>
          <a:xfrm>
            <a:off x="4939920" y="1231560"/>
            <a:ext cx="16239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Pinning sites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5" name="Line 9"/>
          <p:cNvSpPr/>
          <p:nvPr/>
        </p:nvSpPr>
        <p:spPr>
          <a:xfrm flipH="1" flipV="1">
            <a:off x="5752080" y="1631160"/>
            <a:ext cx="1900800" cy="108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56" name="Line 10"/>
          <p:cNvSpPr/>
          <p:nvPr/>
        </p:nvSpPr>
        <p:spPr>
          <a:xfrm flipH="1" flipV="1">
            <a:off x="5752080" y="1631160"/>
            <a:ext cx="70560" cy="473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57" name="CustomShape 11"/>
          <p:cNvSpPr/>
          <p:nvPr/>
        </p:nvSpPr>
        <p:spPr>
          <a:xfrm>
            <a:off x="4573800" y="3750480"/>
            <a:ext cx="20703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Trapped vortices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8" name="Line 12"/>
          <p:cNvSpPr/>
          <p:nvPr/>
        </p:nvSpPr>
        <p:spPr>
          <a:xfrm>
            <a:off x="4324320" y="3440880"/>
            <a:ext cx="1285200" cy="309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59" name="Line 13"/>
          <p:cNvSpPr/>
          <p:nvPr/>
        </p:nvSpPr>
        <p:spPr>
          <a:xfrm flipV="1">
            <a:off x="5609520" y="2487240"/>
            <a:ext cx="172080" cy="126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60" name="Line 14"/>
          <p:cNvSpPr/>
          <p:nvPr/>
        </p:nvSpPr>
        <p:spPr>
          <a:xfrm flipH="1">
            <a:off x="5609520" y="2909880"/>
            <a:ext cx="1737000" cy="84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61" name="CustomShape 15"/>
          <p:cNvSpPr/>
          <p:nvPr/>
        </p:nvSpPr>
        <p:spPr>
          <a:xfrm flipV="1">
            <a:off x="1504080" y="3575520"/>
            <a:ext cx="9258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tailEnd len="med" type="triangle" w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62" name="CustomShape 16"/>
          <p:cNvSpPr/>
          <p:nvPr/>
        </p:nvSpPr>
        <p:spPr>
          <a:xfrm>
            <a:off x="3869280" y="3329280"/>
            <a:ext cx="177120" cy="1112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3" name="CustomShape 17"/>
          <p:cNvSpPr/>
          <p:nvPr/>
        </p:nvSpPr>
        <p:spPr>
          <a:xfrm>
            <a:off x="5748840" y="2161440"/>
            <a:ext cx="177120" cy="1112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4" name="CustomShape 18"/>
          <p:cNvSpPr/>
          <p:nvPr/>
        </p:nvSpPr>
        <p:spPr>
          <a:xfrm>
            <a:off x="7655040" y="2737440"/>
            <a:ext cx="177120" cy="1112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265" name="Group 19"/>
          <p:cNvGrpSpPr/>
          <p:nvPr/>
        </p:nvGrpSpPr>
        <p:grpSpPr>
          <a:xfrm>
            <a:off x="1390320" y="2053080"/>
            <a:ext cx="1646640" cy="2226240"/>
            <a:chOff x="1390320" y="2053080"/>
            <a:chExt cx="1646640" cy="2226240"/>
          </a:xfrm>
        </p:grpSpPr>
        <p:sp>
          <p:nvSpPr>
            <p:cNvPr id="266" name="Line 20"/>
            <p:cNvSpPr/>
            <p:nvPr/>
          </p:nvSpPr>
          <p:spPr>
            <a:xfrm>
              <a:off x="1512720" y="3593880"/>
              <a:ext cx="0" cy="685440"/>
            </a:xfrm>
            <a:prstGeom prst="line">
              <a:avLst/>
            </a:prstGeom>
            <a:ln w="38160">
              <a:solidFill>
                <a:srgbClr val="331ef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267" name="Line 21"/>
            <p:cNvSpPr/>
            <p:nvPr/>
          </p:nvSpPr>
          <p:spPr>
            <a:xfrm flipH="1">
              <a:off x="1503720" y="2053080"/>
              <a:ext cx="1533240" cy="1540800"/>
            </a:xfrm>
            <a:prstGeom prst="line">
              <a:avLst/>
            </a:prstGeom>
            <a:ln w="38160">
              <a:solidFill>
                <a:srgbClr val="331ef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268" name="Formula 22"/>
                <p:cNvSpPr txBox="1"/>
                <p:nvPr/>
              </p:nvSpPr>
              <p:spPr>
                <a:xfrm>
                  <a:off x="1390320" y="3728520"/>
                  <a:ext cx="327960" cy="4064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𝑇</m:t>
                          </m:r>
                        </m:e>
                        <m:sub>
                          <m:r>
                            <m:t xml:space="preserve">𝑐</m:t>
                          </m:r>
                        </m:sub>
                      </m:sSub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269" name="Group 23"/>
          <p:cNvGrpSpPr/>
          <p:nvPr/>
        </p:nvGrpSpPr>
        <p:grpSpPr>
          <a:xfrm>
            <a:off x="1794960" y="2717280"/>
            <a:ext cx="561240" cy="1350720"/>
            <a:chOff x="1794960" y="2717280"/>
            <a:chExt cx="561240" cy="1350720"/>
          </a:xfrm>
        </p:grpSpPr>
        <p:grpSp>
          <p:nvGrpSpPr>
            <p:cNvPr id="270" name="Group 24"/>
            <p:cNvGrpSpPr/>
            <p:nvPr/>
          </p:nvGrpSpPr>
          <p:grpSpPr>
            <a:xfrm>
              <a:off x="1807560" y="3256560"/>
              <a:ext cx="548640" cy="276840"/>
              <a:chOff x="1807560" y="3256560"/>
              <a:chExt cx="548640" cy="276840"/>
            </a:xfrm>
          </p:grpSpPr>
          <p:sp>
            <p:nvSpPr>
              <p:cNvPr id="271" name="CustomShape 25"/>
              <p:cNvSpPr/>
              <p:nvPr/>
            </p:nvSpPr>
            <p:spPr>
              <a:xfrm>
                <a:off x="1807560" y="3259800"/>
                <a:ext cx="547920" cy="273600"/>
              </a:xfrm>
              <a:prstGeom prst="ellipse">
                <a:avLst/>
              </a:prstGeom>
              <a:noFill/>
              <a:ln w="19080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40000" dir="5400000" dist="2304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</p:sp>
          <p:sp>
            <p:nvSpPr>
              <p:cNvPr id="272" name="CustomShape 26"/>
              <p:cNvSpPr/>
              <p:nvPr/>
            </p:nvSpPr>
            <p:spPr>
              <a:xfrm rot="10800000">
                <a:off x="1808280" y="3256560"/>
                <a:ext cx="547920" cy="2736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>
                <a:solidFill>
                  <a:srgbClr val="6dac43"/>
                </a:solidFill>
                <a:headEnd len="med" type="triangle" w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/>
            </p:style>
          </p:sp>
        </p:grpSp>
        <p:sp>
          <p:nvSpPr>
            <p:cNvPr id="273" name="CustomShape 27"/>
            <p:cNvSpPr/>
            <p:nvPr/>
          </p:nvSpPr>
          <p:spPr>
            <a:xfrm>
              <a:off x="1794960" y="271728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274" name="CustomShape 28"/>
            <p:cNvSpPr/>
            <p:nvPr/>
          </p:nvSpPr>
          <p:spPr>
            <a:xfrm flipH="1">
              <a:off x="2071080" y="271728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</p:grpSp>
      <p:grpSp>
        <p:nvGrpSpPr>
          <p:cNvPr id="275" name="Group 29"/>
          <p:cNvGrpSpPr/>
          <p:nvPr/>
        </p:nvGrpSpPr>
        <p:grpSpPr>
          <a:xfrm>
            <a:off x="2102760" y="2420640"/>
            <a:ext cx="560880" cy="1350720"/>
            <a:chOff x="2102760" y="2420640"/>
            <a:chExt cx="560880" cy="1350720"/>
          </a:xfrm>
        </p:grpSpPr>
        <p:grpSp>
          <p:nvGrpSpPr>
            <p:cNvPr id="276" name="Group 30"/>
            <p:cNvGrpSpPr/>
            <p:nvPr/>
          </p:nvGrpSpPr>
          <p:grpSpPr>
            <a:xfrm>
              <a:off x="2115000" y="2960280"/>
              <a:ext cx="548640" cy="276840"/>
              <a:chOff x="2115000" y="2960280"/>
              <a:chExt cx="548640" cy="276840"/>
            </a:xfrm>
          </p:grpSpPr>
          <p:sp>
            <p:nvSpPr>
              <p:cNvPr id="277" name="CustomShape 31"/>
              <p:cNvSpPr/>
              <p:nvPr/>
            </p:nvSpPr>
            <p:spPr>
              <a:xfrm>
                <a:off x="2115000" y="2963520"/>
                <a:ext cx="547920" cy="273600"/>
              </a:xfrm>
              <a:prstGeom prst="ellipse">
                <a:avLst/>
              </a:prstGeom>
              <a:noFill/>
              <a:ln w="19080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40000" dir="5400000" dist="2304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</p:sp>
          <p:sp>
            <p:nvSpPr>
              <p:cNvPr id="278" name="CustomShape 32"/>
              <p:cNvSpPr/>
              <p:nvPr/>
            </p:nvSpPr>
            <p:spPr>
              <a:xfrm rot="10800000">
                <a:off x="2115720" y="2960280"/>
                <a:ext cx="547920" cy="2736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>
                <a:solidFill>
                  <a:srgbClr val="6dac43"/>
                </a:solidFill>
                <a:headEnd len="med" type="triangle" w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/>
            </p:style>
          </p:sp>
        </p:grpSp>
        <p:sp>
          <p:nvSpPr>
            <p:cNvPr id="279" name="CustomShape 33"/>
            <p:cNvSpPr/>
            <p:nvPr/>
          </p:nvSpPr>
          <p:spPr>
            <a:xfrm>
              <a:off x="2102760" y="242064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280" name="CustomShape 34"/>
            <p:cNvSpPr/>
            <p:nvPr/>
          </p:nvSpPr>
          <p:spPr>
            <a:xfrm flipH="1">
              <a:off x="2378880" y="242064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</p:grpSp>
      <p:grpSp>
        <p:nvGrpSpPr>
          <p:cNvPr id="281" name="Group 35"/>
          <p:cNvGrpSpPr/>
          <p:nvPr/>
        </p:nvGrpSpPr>
        <p:grpSpPr>
          <a:xfrm>
            <a:off x="2972520" y="1541520"/>
            <a:ext cx="561240" cy="1350720"/>
            <a:chOff x="2972520" y="1541520"/>
            <a:chExt cx="561240" cy="1350720"/>
          </a:xfrm>
        </p:grpSpPr>
        <p:grpSp>
          <p:nvGrpSpPr>
            <p:cNvPr id="282" name="Group 36"/>
            <p:cNvGrpSpPr/>
            <p:nvPr/>
          </p:nvGrpSpPr>
          <p:grpSpPr>
            <a:xfrm>
              <a:off x="2985120" y="2081160"/>
              <a:ext cx="548640" cy="276840"/>
              <a:chOff x="2985120" y="2081160"/>
              <a:chExt cx="548640" cy="276840"/>
            </a:xfrm>
          </p:grpSpPr>
          <p:sp>
            <p:nvSpPr>
              <p:cNvPr id="283" name="CustomShape 37"/>
              <p:cNvSpPr/>
              <p:nvPr/>
            </p:nvSpPr>
            <p:spPr>
              <a:xfrm>
                <a:off x="2985120" y="2084400"/>
                <a:ext cx="547920" cy="273600"/>
              </a:xfrm>
              <a:prstGeom prst="ellipse">
                <a:avLst/>
              </a:prstGeom>
              <a:noFill/>
              <a:ln w="19080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40000" dir="5400000" dist="2304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</p:sp>
          <p:sp>
            <p:nvSpPr>
              <p:cNvPr id="284" name="CustomShape 38"/>
              <p:cNvSpPr/>
              <p:nvPr/>
            </p:nvSpPr>
            <p:spPr>
              <a:xfrm rot="10800000">
                <a:off x="2985840" y="2081160"/>
                <a:ext cx="547920" cy="2736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>
                <a:solidFill>
                  <a:srgbClr val="6dac43"/>
                </a:solidFill>
                <a:headEnd len="med" type="triangle" w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/>
            </p:style>
          </p:sp>
        </p:grpSp>
        <p:sp>
          <p:nvSpPr>
            <p:cNvPr id="285" name="CustomShape 39"/>
            <p:cNvSpPr/>
            <p:nvPr/>
          </p:nvSpPr>
          <p:spPr>
            <a:xfrm>
              <a:off x="2972520" y="154152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286" name="CustomShape 40"/>
            <p:cNvSpPr/>
            <p:nvPr/>
          </p:nvSpPr>
          <p:spPr>
            <a:xfrm flipH="1">
              <a:off x="3248640" y="154152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</p:grpSp>
      <p:grpSp>
        <p:nvGrpSpPr>
          <p:cNvPr id="287" name="Group 41"/>
          <p:cNvGrpSpPr/>
          <p:nvPr/>
        </p:nvGrpSpPr>
        <p:grpSpPr>
          <a:xfrm>
            <a:off x="2706840" y="1832760"/>
            <a:ext cx="561240" cy="1350720"/>
            <a:chOff x="2706840" y="1832760"/>
            <a:chExt cx="561240" cy="1350720"/>
          </a:xfrm>
        </p:grpSpPr>
        <p:grpSp>
          <p:nvGrpSpPr>
            <p:cNvPr id="288" name="Group 42"/>
            <p:cNvGrpSpPr/>
            <p:nvPr/>
          </p:nvGrpSpPr>
          <p:grpSpPr>
            <a:xfrm>
              <a:off x="2719440" y="2372400"/>
              <a:ext cx="548640" cy="276840"/>
              <a:chOff x="2719440" y="2372400"/>
              <a:chExt cx="548640" cy="276840"/>
            </a:xfrm>
          </p:grpSpPr>
          <p:sp>
            <p:nvSpPr>
              <p:cNvPr id="289" name="CustomShape 43"/>
              <p:cNvSpPr/>
              <p:nvPr/>
            </p:nvSpPr>
            <p:spPr>
              <a:xfrm>
                <a:off x="2719440" y="2375640"/>
                <a:ext cx="547920" cy="273600"/>
              </a:xfrm>
              <a:prstGeom prst="ellipse">
                <a:avLst/>
              </a:prstGeom>
              <a:noFill/>
              <a:ln w="19080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40000" dir="5400000" dist="2304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</p:sp>
          <p:sp>
            <p:nvSpPr>
              <p:cNvPr id="290" name="CustomShape 44"/>
              <p:cNvSpPr/>
              <p:nvPr/>
            </p:nvSpPr>
            <p:spPr>
              <a:xfrm rot="10800000">
                <a:off x="2720160" y="2372400"/>
                <a:ext cx="547920" cy="2736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>
                <a:solidFill>
                  <a:srgbClr val="6dac43"/>
                </a:solidFill>
                <a:headEnd len="med" type="triangle" w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/>
            </p:style>
          </p:sp>
        </p:grpSp>
        <p:sp>
          <p:nvSpPr>
            <p:cNvPr id="291" name="CustomShape 45"/>
            <p:cNvSpPr/>
            <p:nvPr/>
          </p:nvSpPr>
          <p:spPr>
            <a:xfrm>
              <a:off x="2706840" y="183276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292" name="CustomShape 46"/>
            <p:cNvSpPr/>
            <p:nvPr/>
          </p:nvSpPr>
          <p:spPr>
            <a:xfrm flipH="1">
              <a:off x="2982960" y="183276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</p:grpSp>
      <p:grpSp>
        <p:nvGrpSpPr>
          <p:cNvPr id="293" name="Group 47"/>
          <p:cNvGrpSpPr/>
          <p:nvPr/>
        </p:nvGrpSpPr>
        <p:grpSpPr>
          <a:xfrm>
            <a:off x="2402280" y="2122200"/>
            <a:ext cx="560880" cy="1350720"/>
            <a:chOff x="2402280" y="2122200"/>
            <a:chExt cx="560880" cy="1350720"/>
          </a:xfrm>
        </p:grpSpPr>
        <p:grpSp>
          <p:nvGrpSpPr>
            <p:cNvPr id="294" name="Group 48"/>
            <p:cNvGrpSpPr/>
            <p:nvPr/>
          </p:nvGrpSpPr>
          <p:grpSpPr>
            <a:xfrm>
              <a:off x="2414520" y="2661480"/>
              <a:ext cx="548640" cy="277200"/>
              <a:chOff x="2414520" y="2661480"/>
              <a:chExt cx="548640" cy="277200"/>
            </a:xfrm>
          </p:grpSpPr>
          <p:sp>
            <p:nvSpPr>
              <p:cNvPr id="295" name="CustomShape 49"/>
              <p:cNvSpPr/>
              <p:nvPr/>
            </p:nvSpPr>
            <p:spPr>
              <a:xfrm>
                <a:off x="2414520" y="2665080"/>
                <a:ext cx="547920" cy="273600"/>
              </a:xfrm>
              <a:prstGeom prst="ellipse">
                <a:avLst/>
              </a:prstGeom>
              <a:noFill/>
              <a:ln w="19080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40000" dir="5400000" dist="2304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</p:sp>
          <p:sp>
            <p:nvSpPr>
              <p:cNvPr id="296" name="CustomShape 50"/>
              <p:cNvSpPr/>
              <p:nvPr/>
            </p:nvSpPr>
            <p:spPr>
              <a:xfrm rot="10800000">
                <a:off x="2415240" y="2661480"/>
                <a:ext cx="547920" cy="2736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>
                <a:solidFill>
                  <a:srgbClr val="6dac43"/>
                </a:solidFill>
                <a:headEnd len="med" type="triangle" w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/>
            </p:style>
          </p:sp>
        </p:grpSp>
        <p:sp>
          <p:nvSpPr>
            <p:cNvPr id="297" name="CustomShape 51"/>
            <p:cNvSpPr/>
            <p:nvPr/>
          </p:nvSpPr>
          <p:spPr>
            <a:xfrm>
              <a:off x="2402280" y="212220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298" name="CustomShape 52"/>
            <p:cNvSpPr/>
            <p:nvPr/>
          </p:nvSpPr>
          <p:spPr>
            <a:xfrm flipH="1">
              <a:off x="2678400" y="2122200"/>
              <a:ext cx="273600" cy="13507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c00000"/>
              </a:solidFill>
              <a:headEnd len="med" type="triangle" w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/>
          </p:style>
        </p:sp>
      </p:grpSp>
      <p:sp>
        <p:nvSpPr>
          <p:cNvPr id="299" name="CustomShape 53"/>
          <p:cNvSpPr/>
          <p:nvPr/>
        </p:nvSpPr>
        <p:spPr>
          <a:xfrm rot="16200000">
            <a:off x="-2673720" y="3025080"/>
            <a:ext cx="561312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[M. Checchin, et al. “Trapped-flux Surface Resistance at High Gradients</a:t>
            </a: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LCWS2019]</a:t>
            </a:r>
            <a:endParaRPr b="0" lang="en-US" sz="1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00" name="Formula 54"/>
              <p:cNvSpPr txBox="1"/>
              <p:nvPr/>
            </p:nvSpPr>
            <p:spPr>
              <a:xfrm>
                <a:off x="581040" y="5047920"/>
                <a:ext cx="5276160" cy="496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𝑹</m:t>
                        </m:r>
                      </m:e>
                      <m:sub>
                        <m:r>
                          <m:t xml:space="preserve">𝒇𝒍𝒖𝒙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𝑺</m:t>
                    </m:r>
                    <m:r>
                      <m:t xml:space="preserve">∙</m:t>
                    </m:r>
                    <m:r>
                      <m:t xml:space="preserve">𝜼</m:t>
                    </m:r>
                    <m:r>
                      <m:t xml:space="preserve">∙</m:t>
                    </m:r>
                    <m:sSub>
                      <m:e>
                        <m:r>
                          <m:t xml:space="preserve">𝑩</m:t>
                        </m:r>
                      </m:e>
                      <m:sub>
                        <m:r>
                          <m:t xml:space="preserve">𝒆𝒙𝒕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𝑺</m:t>
                    </m:r>
                    <m:r>
                      <m:t xml:space="preserve">∙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𝟏</m:t>
                        </m:r>
                        <m:r>
                          <m:t xml:space="preserve">−</m:t>
                        </m:r>
                        <m:r>
                          <m:t xml:space="preserve">𝜺</m:t>
                        </m:r>
                      </m:e>
                    </m:d>
                    <m:r>
                      <m:t xml:space="preserve">∙</m:t>
                    </m:r>
                    <m:sSub>
                      <m:e>
                        <m:r>
                          <m:t xml:space="preserve">𝑩</m:t>
                        </m:r>
                      </m:e>
                      <m:sub>
                        <m:r>
                          <m:t xml:space="preserve">𝒆𝒙𝒕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01" name="CustomShape 55"/>
          <p:cNvSpPr/>
          <p:nvPr/>
        </p:nvSpPr>
        <p:spPr>
          <a:xfrm>
            <a:off x="990720" y="5477760"/>
            <a:ext cx="4830480" cy="122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η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is the flux trapping efficiency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ε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is the flux expulsion efficiency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is the flux sensitiviy [n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Ω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/mG]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r>
              <a:rPr b="1" i="1" lang="de-DE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ext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is the applied magnetic field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2" name="CustomShape 56"/>
          <p:cNvSpPr/>
          <p:nvPr/>
        </p:nvSpPr>
        <p:spPr>
          <a:xfrm>
            <a:off x="6235920" y="5194440"/>
            <a:ext cx="596520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Pinning sites are material imperfections or defects e.g.: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Inclusion (normal-conducting, dielectric)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Grain boundaries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Dislocations / vacancies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Local disorder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7 -4.07407E-006 L 0.88438 0.00186 E">
                                      <p:cBhvr>
                                        <p:cTn id="28" dur="8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06 4.07407E-006 L 0.15261 0.00115 E">
                                      <p:cBhvr>
                                        <p:cTn id="30" dur="14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06 1.11111E-006 L 0.86485 -0.00324 E">
                                      <p:cBhvr>
                                        <p:cTn id="32" dur="8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 evt="end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06 -3.7037E-007 L 0.41654 0.00069 E">
                                      <p:cBhvr>
                                        <p:cTn id="35" dur="39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06 -7.40741E-007 L 0.81406 0.00208 E">
                                      <p:cBhvr>
                                        <p:cTn id="37" dur="77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 evt="end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06 1.85185E-006 L 0.21146 0.00116 E">
                                      <p:cBhvr>
                                        <p:cTn id="40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838080" y="365040"/>
            <a:ext cx="1117224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Why should SIS be more prone for trapped flux?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04" name="Grafik 3" descr=""/>
          <p:cNvPicPr/>
          <p:nvPr/>
        </p:nvPicPr>
        <p:blipFill>
          <a:blip r:embed="rId1"/>
          <a:srcRect l="4312" t="23332" r="41514" b="13211"/>
          <a:stretch/>
        </p:blipFill>
        <p:spPr>
          <a:xfrm>
            <a:off x="180360" y="1596960"/>
            <a:ext cx="6288120" cy="4603320"/>
          </a:xfrm>
          <a:prstGeom prst="rect">
            <a:avLst/>
          </a:prstGeom>
          <a:ln>
            <a:noFill/>
          </a:ln>
        </p:spPr>
      </p:pic>
      <p:pic>
        <p:nvPicPr>
          <p:cNvPr id="305" name="Grafik 4" descr=""/>
          <p:cNvPicPr/>
          <p:nvPr/>
        </p:nvPicPr>
        <p:blipFill>
          <a:blip r:embed="rId2"/>
          <a:srcRect l="47913" t="23332" r="18052" b="29950"/>
          <a:stretch/>
        </p:blipFill>
        <p:spPr>
          <a:xfrm>
            <a:off x="7127280" y="1690560"/>
            <a:ext cx="4732920" cy="4060800"/>
          </a:xfrm>
          <a:prstGeom prst="rect">
            <a:avLst/>
          </a:prstGeom>
          <a:ln>
            <a:noFill/>
          </a:ln>
        </p:spPr>
      </p:pic>
      <p:sp>
        <p:nvSpPr>
          <p:cNvPr id="306" name="CustomShape 2"/>
          <p:cNvSpPr/>
          <p:nvPr/>
        </p:nvSpPr>
        <p:spPr>
          <a:xfrm>
            <a:off x="6246360" y="6169680"/>
            <a:ext cx="609480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[D. Liarte, et al. "Theoretical estimates of maximum fields in superconducting resonant radio frequency cavities: stability theory, disorder, and laminates." </a:t>
            </a:r>
            <a:r>
              <a:rPr b="0" i="1" lang="en-US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Superconductor science and technology</a:t>
            </a:r>
            <a:r>
              <a:rPr b="0" lang="en-US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 30.3 (2017): 033002.]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7" descr=""/>
          <p:cNvPicPr/>
          <p:nvPr/>
        </p:nvPicPr>
        <p:blipFill>
          <a:blip r:embed="rId1"/>
          <a:stretch/>
        </p:blipFill>
        <p:spPr>
          <a:xfrm>
            <a:off x="1566000" y="1989000"/>
            <a:ext cx="6156720" cy="4103280"/>
          </a:xfrm>
          <a:prstGeom prst="rect">
            <a:avLst/>
          </a:prstGeom>
          <a:ln>
            <a:noFill/>
          </a:ln>
        </p:spPr>
      </p:pic>
      <p:sp>
        <p:nvSpPr>
          <p:cNvPr id="308" name="CustomShape 1"/>
          <p:cNvSpPr/>
          <p:nvPr/>
        </p:nvSpPr>
        <p:spPr>
          <a:xfrm>
            <a:off x="1066680" y="142920"/>
            <a:ext cx="10971720" cy="4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de-DE" sz="1400" spc="-1" strike="noStrike" cap="all">
                <a:solidFill>
                  <a:srgbClr val="ffffff"/>
                </a:solidFill>
                <a:latin typeface="Arial"/>
                <a:ea typeface="DejaVu Sans"/>
              </a:rPr>
              <a:t>Temperature behaviour of: ARIES 1st sis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9061560" y="6356520"/>
            <a:ext cx="28436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3AE99DE-9A9D-4294-B691-45050B2C29A0}" type="slidenum">
              <a:rPr b="1" lang="de-DE" sz="1200" spc="-1" strike="noStrike">
                <a:solidFill>
                  <a:srgbClr val="00589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graphicFrame>
        <p:nvGraphicFramePr>
          <p:cNvPr id="310" name="Table 3"/>
          <p:cNvGraphicFramePr/>
          <p:nvPr/>
        </p:nvGraphicFramePr>
        <p:xfrm>
          <a:off x="1919520" y="764640"/>
          <a:ext cx="8280360" cy="639720"/>
        </p:xfrm>
        <a:graphic>
          <a:graphicData uri="http://schemas.openxmlformats.org/drawingml/2006/table">
            <a:tbl>
              <a:tblPr/>
              <a:tblGrid>
                <a:gridCol w="1451160"/>
                <a:gridCol w="2353320"/>
                <a:gridCol w="2237760"/>
                <a:gridCol w="1013760"/>
                <a:gridCol w="1224720"/>
              </a:tblGrid>
              <a:tr h="320040">
                <a:tc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4880" rIns="748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SIS films tested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4880" rIns="748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Structure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4880" rIns="748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Base test?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4880" rIns="748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Produced by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0040">
                <a:tc>
                  <a:txBody>
                    <a:bodyPr lIns="74880" rIns="748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ffc000"/>
                          </a:solidFill>
                          <a:latin typeface="Calibri"/>
                          <a:ea typeface="DejaVu Sans"/>
                        </a:rPr>
                        <a:t>ARIES </a:t>
                      </a:r>
                      <a:r>
                        <a:rPr b="1" lang="en-US" sz="1500" spc="-1" strike="noStrike">
                          <a:solidFill>
                            <a:srgbClr val="ffc000"/>
                          </a:solidFill>
                          <a:latin typeface="Calibri"/>
                          <a:ea typeface="DejaVu Sans"/>
                        </a:rPr>
                        <a:t>1st</a:t>
                      </a:r>
                      <a:r>
                        <a:rPr b="0" lang="en-US" sz="1500" spc="-1" strike="noStrike">
                          <a:solidFill>
                            <a:srgbClr val="ffc000"/>
                          </a:solidFill>
                          <a:latin typeface="Calibri"/>
                          <a:ea typeface="DejaVu Sans"/>
                        </a:rPr>
                        <a:t> SIS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4880" rIns="748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NbN – AlN – Nb(film)/Cu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4880" rIns="748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197nm – </a:t>
                      </a:r>
                      <a:r>
                        <a:rPr b="1" lang="en-US" sz="1500" spc="-1" strike="noStrike">
                          <a:solidFill>
                            <a:srgbClr val="ffc000"/>
                          </a:solidFill>
                          <a:latin typeface="Calibri"/>
                          <a:ea typeface="DejaVu Sans"/>
                        </a:rPr>
                        <a:t>35 nm</a:t>
                      </a:r>
                      <a:r>
                        <a:rPr b="1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b="0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– 3 µm Nb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4880" rIns="748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Yes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4880" rIns="7488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Siegen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74880" marR="74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1" name="CustomShape 4"/>
          <p:cNvSpPr/>
          <p:nvPr/>
        </p:nvSpPr>
        <p:spPr>
          <a:xfrm>
            <a:off x="7283520" y="3861000"/>
            <a:ext cx="3383280" cy="263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TeXGyreTermes-Regular"/>
                <a:ea typeface="DejaVu Sans"/>
              </a:rPr>
              <a:t>Peak has shifted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TeXGyreTermes-Regular"/>
                <a:ea typeface="DejaVu Sans"/>
              </a:rPr>
              <a:t>After a shift observed, a VTS thermocycle (&gt;25K) was done to check is peaks are due to trapped flux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i="1" lang="en-US" sz="1100" spc="-1" strike="noStrike">
                <a:solidFill>
                  <a:srgbClr val="808080"/>
                </a:solidFill>
                <a:latin typeface="TeXGyreTermes-Regular"/>
                <a:ea typeface="DejaVu Sans"/>
              </a:rPr>
              <a:t>Disclaimer: lines added for visual effect, and not a fit; errorbars coming from the thermal behavior of He system/cavity/heater, and come from statistical average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1703520" y="1484640"/>
            <a:ext cx="73436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eXGyreTermes-Regular"/>
                <a:ea typeface="DejaVu Sans"/>
              </a:rPr>
              <a:t>Interesting results are obtained after 2</a:t>
            </a:r>
            <a:r>
              <a:rPr b="0" lang="en-US" sz="1600" spc="-1" strike="noStrike" baseline="30000">
                <a:solidFill>
                  <a:srgbClr val="000000"/>
                </a:solidFill>
                <a:latin typeface="TeXGyreTermes-Regular"/>
                <a:ea typeface="DejaVu Sans"/>
              </a:rPr>
              <a:t>nd</a:t>
            </a:r>
            <a:r>
              <a:rPr b="0" lang="en-US" sz="1600" spc="-1" strike="noStrike">
                <a:solidFill>
                  <a:srgbClr val="000000"/>
                </a:solidFill>
                <a:latin typeface="TeXGyreTermes-Regular"/>
                <a:ea typeface="DejaVu Sans"/>
              </a:rPr>
              <a:t> Cooldown of same sample: </a:t>
            </a:r>
            <a:endParaRPr b="0" lang="en-US" sz="1600" spc="-1" strike="noStrike">
              <a:latin typeface="Arial"/>
            </a:endParaRPr>
          </a:p>
        </p:txBody>
      </p:sp>
      <p:graphicFrame>
        <p:nvGraphicFramePr>
          <p:cNvPr id="313" name="Table 6"/>
          <p:cNvGraphicFramePr/>
          <p:nvPr/>
        </p:nvGraphicFramePr>
        <p:xfrm>
          <a:off x="7392240" y="2277000"/>
          <a:ext cx="3167640" cy="741240"/>
        </p:xfrm>
        <a:graphic>
          <a:graphicData uri="http://schemas.openxmlformats.org/drawingml/2006/table">
            <a:tbl>
              <a:tblPr/>
              <a:tblGrid>
                <a:gridCol w="316800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Pre-conditions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marL="343080" indent="-342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Warmup after 1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st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test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marL="343080" indent="-342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Sample was stored in the cavity under nitrogen/air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marL="343080" indent="-342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Test break: 4 month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14" name="CustomShape 7"/>
          <p:cNvSpPr/>
          <p:nvPr/>
        </p:nvSpPr>
        <p:spPr>
          <a:xfrm>
            <a:off x="2423520" y="2277000"/>
            <a:ext cx="40312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eXGyreTermes-Regular"/>
                <a:ea typeface="DejaVu Sans"/>
              </a:rPr>
              <a:t>Measurement results for Q1 ~ 415 MHz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15" name="CustomShape 8"/>
          <p:cNvSpPr/>
          <p:nvPr/>
        </p:nvSpPr>
        <p:spPr>
          <a:xfrm rot="16200000">
            <a:off x="-3094200" y="3127680"/>
            <a:ext cx="689148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[D. Tikhonov et al. "</a:t>
            </a:r>
            <a:r>
              <a:rPr b="0" lang="en-US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INVESTIGATION OF SIS MULTILAYER FILMS AT HZB</a:t>
            </a:r>
            <a:r>
              <a:rPr b="0" lang="de-DE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." </a:t>
            </a:r>
            <a:r>
              <a:rPr b="0" i="1" lang="en-US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9th International Workshop on Thin Films and New Ideas for Pushing the Limits of RF Superconductivity]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Magnetic Flux Lens @ CERN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17" name="Grafik 3" descr=""/>
          <p:cNvPicPr/>
          <p:nvPr/>
        </p:nvPicPr>
        <p:blipFill>
          <a:blip r:embed="rId1"/>
          <a:srcRect l="14551" t="16663" r="52845" b="9932"/>
          <a:stretch/>
        </p:blipFill>
        <p:spPr>
          <a:xfrm>
            <a:off x="0" y="1355040"/>
            <a:ext cx="3909240" cy="5501880"/>
          </a:xfrm>
          <a:prstGeom prst="rect">
            <a:avLst/>
          </a:prstGeom>
          <a:ln>
            <a:noFill/>
          </a:ln>
        </p:spPr>
      </p:pic>
      <p:pic>
        <p:nvPicPr>
          <p:cNvPr id="318" name="Grafik 4" descr=""/>
          <p:cNvPicPr/>
          <p:nvPr/>
        </p:nvPicPr>
        <p:blipFill>
          <a:blip r:embed="rId2"/>
          <a:srcRect l="23060" t="39294" r="23315" b="24033"/>
          <a:stretch/>
        </p:blipFill>
        <p:spPr>
          <a:xfrm>
            <a:off x="5317920" y="1603080"/>
            <a:ext cx="5882400" cy="2513520"/>
          </a:xfrm>
          <a:prstGeom prst="rect">
            <a:avLst/>
          </a:prstGeom>
          <a:ln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6095880" y="6396480"/>
            <a:ext cx="60948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[A. Ivanov, et al. "Partial Meissner effect measurement by a superconducting magnetic flux lens." </a:t>
            </a:r>
            <a:r>
              <a:rPr b="0" i="1" lang="de-DE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arXiv preprint arXiv:2103.06697</a:t>
            </a:r>
            <a:r>
              <a:rPr b="0" lang="de-DE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 (2021).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4654800" y="4493160"/>
            <a:ext cx="83649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90 mm diameter disc </a:t>
            </a:r>
            <a:endParaRPr b="0" lang="en-US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Center hole &gt;6mm for Fluxgate</a:t>
            </a:r>
            <a:endParaRPr b="0" lang="en-US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Thermal contact from bottom – indium gasket is pressed against sample</a:t>
            </a:r>
            <a:endParaRPr b="0" lang="en-US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Relative measurement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  <a:ea typeface="DejaVu Sans"/>
              </a:rPr>
              <a:t>Exemplary results: Expulsion ratio measurement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322" name="Grafik 3" descr=""/>
          <p:cNvPicPr/>
          <p:nvPr/>
        </p:nvPicPr>
        <p:blipFill>
          <a:blip r:embed="rId1"/>
          <a:srcRect l="51066" t="21921" r="15373" b="30047"/>
          <a:stretch/>
        </p:blipFill>
        <p:spPr>
          <a:xfrm>
            <a:off x="78840" y="1825560"/>
            <a:ext cx="3682080" cy="3293640"/>
          </a:xfrm>
          <a:prstGeom prst="rect">
            <a:avLst/>
          </a:prstGeom>
          <a:ln>
            <a:noFill/>
          </a:ln>
        </p:spPr>
      </p:pic>
      <p:pic>
        <p:nvPicPr>
          <p:cNvPr id="323" name="Grafik 4" descr=""/>
          <p:cNvPicPr/>
          <p:nvPr/>
        </p:nvPicPr>
        <p:blipFill>
          <a:blip r:embed="rId2"/>
          <a:srcRect l="51409" t="27947" r="15031" b="25482"/>
          <a:stretch/>
        </p:blipFill>
        <p:spPr>
          <a:xfrm>
            <a:off x="4041360" y="1925640"/>
            <a:ext cx="3682080" cy="3193560"/>
          </a:xfrm>
          <a:prstGeom prst="rect">
            <a:avLst/>
          </a:prstGeom>
          <a:ln>
            <a:noFill/>
          </a:ln>
        </p:spPr>
      </p:pic>
      <p:pic>
        <p:nvPicPr>
          <p:cNvPr id="324" name="Grafik 5" descr=""/>
          <p:cNvPicPr/>
          <p:nvPr/>
        </p:nvPicPr>
        <p:blipFill>
          <a:blip r:embed="rId3"/>
          <a:srcRect l="50835" t="27947" r="15604" b="25482"/>
          <a:stretch/>
        </p:blipFill>
        <p:spPr>
          <a:xfrm>
            <a:off x="8004240" y="1925640"/>
            <a:ext cx="3682080" cy="3193560"/>
          </a:xfrm>
          <a:prstGeom prst="rect">
            <a:avLst/>
          </a:prstGeom>
          <a:ln>
            <a:noFill/>
          </a:ln>
        </p:spPr>
      </p:pic>
      <p:sp>
        <p:nvSpPr>
          <p:cNvPr id="325" name="CustomShape 2"/>
          <p:cNvSpPr/>
          <p:nvPr/>
        </p:nvSpPr>
        <p:spPr>
          <a:xfrm>
            <a:off x="204120" y="5205240"/>
            <a:ext cx="354060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MR10"/>
                <a:ea typeface="DejaVu Sans"/>
              </a:rPr>
              <a:t>as a function of the inverse speed of the SC front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4124520" y="5205240"/>
            <a:ext cx="35154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MR10"/>
                <a:ea typeface="DejaVu Sans"/>
              </a:rPr>
              <a:t>as a function of the cooling rate.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8170560" y="5205240"/>
            <a:ext cx="368208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MR10"/>
                <a:ea typeface="DejaVu Sans"/>
              </a:rPr>
              <a:t>as a function of the spatial temperature gradient.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6095880" y="6396480"/>
            <a:ext cx="60948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[A. Ivanov, et al. "Partial Meissner effect measurement by a superconducting magnetic flux lens." </a:t>
            </a:r>
            <a:r>
              <a:rPr b="0" i="1" lang="de-DE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arXiv preprint arXiv:2103.06697</a:t>
            </a:r>
            <a:r>
              <a:rPr b="0" lang="de-DE" sz="1200" spc="-1" strike="noStrike">
                <a:solidFill>
                  <a:srgbClr val="222222"/>
                </a:solidFill>
                <a:latin typeface="Calibri"/>
                <a:ea typeface="DejaVu Sans"/>
              </a:rPr>
              <a:t> (2021).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Suggested samples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838080" y="2092680"/>
            <a:ext cx="1118016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1.1 BCP+800°C anneal+BCP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2.1 BCP+800°C anneal+BCP </a:t>
            </a:r>
            <a:r>
              <a:rPr b="0" lang="en-US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+ NbTiN (as deposited)</a:t>
            </a:r>
            <a:r>
              <a:rPr b="0" i="1" lang="en-US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3.1 BCP+800°C anneal+BCP </a:t>
            </a:r>
            <a:r>
              <a:rPr b="0" lang="en-US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+ AlN/NbTiN (as deposited) </a:t>
            </a:r>
            <a:r>
              <a:rPr b="0" i="1" lang="en-US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4.1 BCP+800°C anneal+BCP </a:t>
            </a:r>
            <a:r>
              <a:rPr b="0" lang="en-US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+ AlN/NbN (as deposited) </a:t>
            </a:r>
            <a:r>
              <a:rPr b="0" i="1" lang="en-US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1.2 BCP+800°C anneal+BCP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+ AlN/NbTiN + Annealing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2.2 BCP+800°C anneal+BCP + NbTiN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+ Annealing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3.2 BCP+800°C anneal+BCP + AlN/NbTiN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+ Annealing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4.2 BCP+800°C anneal+BCP + AlN/NbN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+ Annealing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1" name="Line 3"/>
          <p:cNvSpPr/>
          <p:nvPr/>
        </p:nvSpPr>
        <p:spPr>
          <a:xfrm>
            <a:off x="550080" y="4017960"/>
            <a:ext cx="10875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32" name="CustomShape 4"/>
          <p:cNvSpPr/>
          <p:nvPr/>
        </p:nvSpPr>
        <p:spPr>
          <a:xfrm>
            <a:off x="838080" y="1626480"/>
            <a:ext cx="38048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Campaign 1: Jan. ‘22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838080" y="4051080"/>
            <a:ext cx="3444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Campaign 2: Q2/3 ’22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7008840" y="736560"/>
            <a:ext cx="43718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Material: Nb, fine grain Tokyo Denkai RRR308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Geometry:  d=90mm,h=2.8mm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5" name="CustomShape 7"/>
          <p:cNvSpPr/>
          <p:nvPr/>
        </p:nvSpPr>
        <p:spPr>
          <a:xfrm>
            <a:off x="8933760" y="2710800"/>
            <a:ext cx="1325880" cy="27662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8"/>
          <p:cNvSpPr/>
          <p:nvPr/>
        </p:nvSpPr>
        <p:spPr>
          <a:xfrm>
            <a:off x="10333440" y="3439080"/>
            <a:ext cx="132588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Send back to Hamburg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337" name="Grafik 9" descr=""/>
          <p:cNvPicPr/>
          <p:nvPr/>
        </p:nvPicPr>
        <p:blipFill>
          <a:blip r:embed="rId1"/>
          <a:stretch/>
        </p:blipFill>
        <p:spPr>
          <a:xfrm>
            <a:off x="9731160" y="1303560"/>
            <a:ext cx="1928160" cy="14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LibreOffice/6.4.7.2$Linux_X86_64 LibreOffice_project/40$Build-2</Application>
  <Words>921</Words>
  <Paragraphs>120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2021-04-25T19:56:28Z</dcterms:created>
  <dc:creator>Wenskat, Marc</dc:creator>
  <dc:description/>
  <dc:language>en-US</dc:language>
  <cp:lastModifiedBy/>
  <dcterms:modified xsi:type="dcterms:W3CDTF">2022-01-14T13:47:32Z</dcterms:modified>
  <cp:revision>155</cp:revision>
  <dc:subject/>
  <dc:title>Flux Trapping at SIS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