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650" r:id="rId1"/>
  </p:sldMasterIdLst>
  <p:notesMasterIdLst>
    <p:notesMasterId r:id="rId17"/>
  </p:notesMasterIdLst>
  <p:sldIdLst>
    <p:sldId id="256" r:id="rId2"/>
    <p:sldId id="257" r:id="rId3"/>
    <p:sldId id="263" r:id="rId4"/>
    <p:sldId id="258" r:id="rId5"/>
    <p:sldId id="259" r:id="rId6"/>
    <p:sldId id="269" r:id="rId7"/>
    <p:sldId id="260" r:id="rId8"/>
    <p:sldId id="261" r:id="rId9"/>
    <p:sldId id="510" r:id="rId10"/>
    <p:sldId id="507" r:id="rId11"/>
    <p:sldId id="262" r:id="rId12"/>
    <p:sldId id="264" r:id="rId13"/>
    <p:sldId id="267" r:id="rId14"/>
    <p:sldId id="265" r:id="rId15"/>
    <p:sldId id="266" r:id="rId16"/>
  </p:sldIdLst>
  <p:sldSz cx="12192000" cy="6858000"/>
  <p:notesSz cx="7010400" cy="9296400"/>
  <p:defaultTextStyle>
    <a:defPPr>
      <a:defRPr lang="en-US"/>
    </a:defPPr>
    <a:lvl1pPr algn="l" rtl="0" eaLnBrk="0" fontAlgn="base" hangingPunct="0">
      <a:spcBef>
        <a:spcPct val="0"/>
      </a:spcBef>
      <a:spcAft>
        <a:spcPct val="0"/>
      </a:spcAft>
      <a:defRPr kern="1200">
        <a:solidFill>
          <a:schemeClr val="tx1"/>
        </a:solidFill>
        <a:latin typeface="Calibri" charset="0"/>
        <a:ea typeface="MS PGothic" charset="-128"/>
        <a:cs typeface="+mn-cs"/>
      </a:defRPr>
    </a:lvl1pPr>
    <a:lvl2pPr marL="457200" algn="l" rtl="0" eaLnBrk="0" fontAlgn="base" hangingPunct="0">
      <a:spcBef>
        <a:spcPct val="0"/>
      </a:spcBef>
      <a:spcAft>
        <a:spcPct val="0"/>
      </a:spcAft>
      <a:defRPr kern="1200">
        <a:solidFill>
          <a:schemeClr val="tx1"/>
        </a:solidFill>
        <a:latin typeface="Calibri" charset="0"/>
        <a:ea typeface="MS PGothic" charset="-128"/>
        <a:cs typeface="+mn-cs"/>
      </a:defRPr>
    </a:lvl2pPr>
    <a:lvl3pPr marL="914400" algn="l" rtl="0" eaLnBrk="0" fontAlgn="base" hangingPunct="0">
      <a:spcBef>
        <a:spcPct val="0"/>
      </a:spcBef>
      <a:spcAft>
        <a:spcPct val="0"/>
      </a:spcAft>
      <a:defRPr kern="1200">
        <a:solidFill>
          <a:schemeClr val="tx1"/>
        </a:solidFill>
        <a:latin typeface="Calibri" charset="0"/>
        <a:ea typeface="MS PGothic" charset="-128"/>
        <a:cs typeface="+mn-cs"/>
      </a:defRPr>
    </a:lvl3pPr>
    <a:lvl4pPr marL="1371600" algn="l" rtl="0" eaLnBrk="0" fontAlgn="base" hangingPunct="0">
      <a:spcBef>
        <a:spcPct val="0"/>
      </a:spcBef>
      <a:spcAft>
        <a:spcPct val="0"/>
      </a:spcAft>
      <a:defRPr kern="1200">
        <a:solidFill>
          <a:schemeClr val="tx1"/>
        </a:solidFill>
        <a:latin typeface="Calibri" charset="0"/>
        <a:ea typeface="MS PGothic" charset="-128"/>
        <a:cs typeface="+mn-cs"/>
      </a:defRPr>
    </a:lvl4pPr>
    <a:lvl5pPr marL="1828800" algn="l" rtl="0" eaLnBrk="0" fontAlgn="base" hangingPunct="0">
      <a:spcBef>
        <a:spcPct val="0"/>
      </a:spcBef>
      <a:spcAft>
        <a:spcPct val="0"/>
      </a:spcAft>
      <a:defRPr kern="1200">
        <a:solidFill>
          <a:schemeClr val="tx1"/>
        </a:solidFill>
        <a:latin typeface="Calibri" charset="0"/>
        <a:ea typeface="MS PGothic" charset="-128"/>
        <a:cs typeface="+mn-cs"/>
      </a:defRPr>
    </a:lvl5pPr>
    <a:lvl6pPr marL="2286000" algn="l" defTabSz="914400" rtl="0" eaLnBrk="1" latinLnBrk="0" hangingPunct="1">
      <a:defRPr kern="1200">
        <a:solidFill>
          <a:schemeClr val="tx1"/>
        </a:solidFill>
        <a:latin typeface="Calibri" charset="0"/>
        <a:ea typeface="MS PGothic" charset="-128"/>
        <a:cs typeface="+mn-cs"/>
      </a:defRPr>
    </a:lvl6pPr>
    <a:lvl7pPr marL="2743200" algn="l" defTabSz="914400" rtl="0" eaLnBrk="1" latinLnBrk="0" hangingPunct="1">
      <a:defRPr kern="1200">
        <a:solidFill>
          <a:schemeClr val="tx1"/>
        </a:solidFill>
        <a:latin typeface="Calibri" charset="0"/>
        <a:ea typeface="MS PGothic" charset="-128"/>
        <a:cs typeface="+mn-cs"/>
      </a:defRPr>
    </a:lvl7pPr>
    <a:lvl8pPr marL="3200400" algn="l" defTabSz="914400" rtl="0" eaLnBrk="1" latinLnBrk="0" hangingPunct="1">
      <a:defRPr kern="1200">
        <a:solidFill>
          <a:schemeClr val="tx1"/>
        </a:solidFill>
        <a:latin typeface="Calibri" charset="0"/>
        <a:ea typeface="MS PGothic" charset="-128"/>
        <a:cs typeface="+mn-cs"/>
      </a:defRPr>
    </a:lvl8pPr>
    <a:lvl9pPr marL="3657600" algn="l" defTabSz="914400" rtl="0" eaLnBrk="1" latinLnBrk="0" hangingPunct="1">
      <a:defRPr kern="1200">
        <a:solidFill>
          <a:schemeClr val="tx1"/>
        </a:solidFill>
        <a:latin typeface="Calibri" charset="0"/>
        <a:ea typeface="MS PGothic" charset="-128"/>
        <a:cs typeface="+mn-cs"/>
      </a:defRPr>
    </a:lvl9pPr>
  </p:defaultTextStyle>
  <p:extLst>
    <p:ext uri="{521415D9-36F7-43E2-AB2F-B90AF26B5E84}">
      <p14:sectionLst xmlns:p14="http://schemas.microsoft.com/office/powerpoint/2010/main">
        <p14:section name="Sezione predefinita" id="{CE8A96F3-3577-467E-A048-D7138DEECFC2}">
          <p14:sldIdLst>
            <p14:sldId id="256"/>
            <p14:sldId id="257"/>
            <p14:sldId id="263"/>
            <p14:sldId id="258"/>
            <p14:sldId id="259"/>
            <p14:sldId id="269"/>
            <p14:sldId id="260"/>
            <p14:sldId id="261"/>
            <p14:sldId id="510"/>
            <p14:sldId id="507"/>
            <p14:sldId id="262"/>
            <p14:sldId id="264"/>
            <p14:sldId id="267"/>
            <p14:sldId id="265"/>
            <p14:sldId id="266"/>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96E98"/>
    <a:srgbClr val="1A1B1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338" autoAdjust="0"/>
    <p:restoredTop sz="94660"/>
  </p:normalViewPr>
  <p:slideViewPr>
    <p:cSldViewPr snapToGrid="0">
      <p:cViewPr varScale="1">
        <p:scale>
          <a:sx n="84" d="100"/>
          <a:sy n="84" d="100"/>
        </p:scale>
        <p:origin x="905" y="2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GB"/>
          </a:p>
        </p:txBody>
      </p:sp>
      <p:sp>
        <p:nvSpPr>
          <p:cNvPr id="3" name="Segnaposto data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F1D93CFA-CFA3-4D72-BB84-0AA6DDA7800F}" type="datetimeFigureOut">
              <a:rPr lang="en-GB" smtClean="0"/>
              <a:t>08/12/2021</a:t>
            </a:fld>
            <a:endParaRPr lang="en-GB"/>
          </a:p>
        </p:txBody>
      </p:sp>
      <p:sp>
        <p:nvSpPr>
          <p:cNvPr id="4" name="Segnaposto immagine diapositiva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GB"/>
          </a:p>
        </p:txBody>
      </p:sp>
      <p:sp>
        <p:nvSpPr>
          <p:cNvPr id="5" name="Segnaposto note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6" name="Segnaposto piè di pagina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GB"/>
          </a:p>
        </p:txBody>
      </p:sp>
      <p:sp>
        <p:nvSpPr>
          <p:cNvPr id="7" name="Segnaposto numero diapositiva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F4066FA1-8A7D-458B-80EB-E862CD7439C3}" type="slidenum">
              <a:rPr lang="en-GB" smtClean="0"/>
              <a:t>‹N›</a:t>
            </a:fld>
            <a:endParaRPr lang="en-GB"/>
          </a:p>
        </p:txBody>
      </p:sp>
    </p:spTree>
    <p:extLst>
      <p:ext uri="{BB962C8B-B14F-4D97-AF65-F5344CB8AC3E}">
        <p14:creationId xmlns:p14="http://schemas.microsoft.com/office/powerpoint/2010/main" val="14892771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p:spTree>
      <p:nvGrpSpPr>
        <p:cNvPr id="1" name=""/>
        <p:cNvGrpSpPr/>
        <p:nvPr/>
      </p:nvGrpSpPr>
      <p:grpSpPr>
        <a:xfrm>
          <a:off x="0" y="0"/>
          <a:ext cx="0" cy="0"/>
          <a:chOff x="0" y="0"/>
          <a:chExt cx="0" cy="0"/>
        </a:xfrm>
      </p:grpSpPr>
      <p:sp>
        <p:nvSpPr>
          <p:cNvPr id="7" name="Rectangle 10">
            <a:extLst>
              <a:ext uri="{FF2B5EF4-FFF2-40B4-BE49-F238E27FC236}">
                <a16:creationId xmlns:a16="http://schemas.microsoft.com/office/drawing/2014/main" id="{CC27A578-3813-4655-8988-DEBBE6F26176}"/>
              </a:ext>
            </a:extLst>
          </p:cNvPr>
          <p:cNvSpPr/>
          <p:nvPr/>
        </p:nvSpPr>
        <p:spPr>
          <a:xfrm flipV="1">
            <a:off x="-5080" y="-1"/>
            <a:ext cx="11272520" cy="4196080"/>
          </a:xfrm>
          <a:prstGeom prst="round1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de-DE"/>
          </a:p>
        </p:txBody>
      </p:sp>
      <p:sp>
        <p:nvSpPr>
          <p:cNvPr id="3" name="Subtitle 2"/>
          <p:cNvSpPr>
            <a:spLocks noGrp="1"/>
          </p:cNvSpPr>
          <p:nvPr>
            <p:ph type="subTitle" idx="1" hasCustomPrompt="1"/>
          </p:nvPr>
        </p:nvSpPr>
        <p:spPr>
          <a:xfrm>
            <a:off x="1665643" y="2778969"/>
            <a:ext cx="7011595" cy="838589"/>
          </a:xfrm>
        </p:spPr>
        <p:txBody>
          <a:bodyPr/>
          <a:lstStyle>
            <a:lvl1pPr marL="0" indent="0" algn="ctr">
              <a:buNone/>
              <a:defRPr sz="2800" b="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19" name="Immagine 18">
            <a:extLst>
              <a:ext uri="{FF2B5EF4-FFF2-40B4-BE49-F238E27FC236}">
                <a16:creationId xmlns:a16="http://schemas.microsoft.com/office/drawing/2014/main" id="{269E6F09-C201-4DCA-9702-969C9C8E06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66443" y="5519508"/>
            <a:ext cx="1711852" cy="1001218"/>
          </a:xfrm>
          <a:prstGeom prst="rect">
            <a:avLst/>
          </a:prstGeom>
        </p:spPr>
      </p:pic>
      <p:sp>
        <p:nvSpPr>
          <p:cNvPr id="48" name="Titolo 47">
            <a:extLst>
              <a:ext uri="{FF2B5EF4-FFF2-40B4-BE49-F238E27FC236}">
                <a16:creationId xmlns:a16="http://schemas.microsoft.com/office/drawing/2014/main" id="{103A326B-C0F9-4458-8923-CA8D0C540D37}"/>
              </a:ext>
            </a:extLst>
          </p:cNvPr>
          <p:cNvSpPr>
            <a:spLocks noGrp="1"/>
          </p:cNvSpPr>
          <p:nvPr>
            <p:ph type="title"/>
          </p:nvPr>
        </p:nvSpPr>
        <p:spPr>
          <a:xfrm>
            <a:off x="914400" y="1435258"/>
            <a:ext cx="9329382" cy="1325563"/>
          </a:xfrm>
        </p:spPr>
        <p:txBody>
          <a:bodyPr anchor="b" anchorCtr="0"/>
          <a:lstStyle>
            <a:lvl1pPr>
              <a:defRPr sz="3200" b="1">
                <a:solidFill>
                  <a:srgbClr val="496E98"/>
                </a:solidFill>
              </a:defRPr>
            </a:lvl1pPr>
          </a:lstStyle>
          <a:p>
            <a:r>
              <a:rPr lang="it-IT"/>
              <a:t>Fare clic per modificare lo stile del titolo dello schema</a:t>
            </a:r>
            <a:endParaRPr lang="en-GB" dirty="0"/>
          </a:p>
        </p:txBody>
      </p:sp>
      <p:cxnSp>
        <p:nvCxnSpPr>
          <p:cNvPr id="50" name="Connettore diritto 49">
            <a:extLst>
              <a:ext uri="{FF2B5EF4-FFF2-40B4-BE49-F238E27FC236}">
                <a16:creationId xmlns:a16="http://schemas.microsoft.com/office/drawing/2014/main" id="{CBFA5C5B-9281-479E-863B-0BD404B29536}"/>
              </a:ext>
            </a:extLst>
          </p:cNvPr>
          <p:cNvCxnSpPr/>
          <p:nvPr/>
        </p:nvCxnSpPr>
        <p:spPr>
          <a:xfrm>
            <a:off x="3288049" y="2769895"/>
            <a:ext cx="3766782" cy="0"/>
          </a:xfrm>
          <a:prstGeom prst="line">
            <a:avLst/>
          </a:prstGeom>
          <a:ln>
            <a:solidFill>
              <a:srgbClr val="496E98"/>
            </a:solidFill>
          </a:ln>
        </p:spPr>
        <p:style>
          <a:lnRef idx="1">
            <a:schemeClr val="accent1"/>
          </a:lnRef>
          <a:fillRef idx="0">
            <a:schemeClr val="accent1"/>
          </a:fillRef>
          <a:effectRef idx="0">
            <a:schemeClr val="accent1"/>
          </a:effectRef>
          <a:fontRef idx="minor">
            <a:schemeClr val="tx1"/>
          </a:fontRef>
        </p:style>
      </p:cxnSp>
      <p:pic>
        <p:nvPicPr>
          <p:cNvPr id="4" name="Elemento grafico 3">
            <a:extLst>
              <a:ext uri="{FF2B5EF4-FFF2-40B4-BE49-F238E27FC236}">
                <a16:creationId xmlns:a16="http://schemas.microsoft.com/office/drawing/2014/main" id="{C29E1625-CA96-444F-B598-2FEC5DFEF6B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47051" y="5631338"/>
            <a:ext cx="1719392" cy="777558"/>
          </a:xfrm>
          <a:prstGeom prst="rect">
            <a:avLst/>
          </a:prstGeom>
        </p:spPr>
      </p:pic>
    </p:spTree>
    <p:extLst>
      <p:ext uri="{BB962C8B-B14F-4D97-AF65-F5344CB8AC3E}">
        <p14:creationId xmlns:p14="http://schemas.microsoft.com/office/powerpoint/2010/main" val="17109881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olo e contenuto">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 y="0"/>
            <a:ext cx="12191999" cy="947738"/>
          </a:xfrm>
          <a:prstGeom prst="rect">
            <a:avLst/>
          </a:prstGeom>
          <a:solidFill>
            <a:srgbClr val="496E98"/>
          </a:solidFill>
        </p:spPr>
        <p:txBody>
          <a:bodyPr lIns="504000">
            <a:normAutofit/>
          </a:bodyPr>
          <a:lstStyle>
            <a:lvl1pPr algn="l">
              <a:defRPr sz="3000" b="1">
                <a:solidFill>
                  <a:schemeClr val="bg1"/>
                </a:solidFill>
              </a:defRPr>
            </a:lvl1pPr>
          </a:lstStyle>
          <a:p>
            <a:r>
              <a:rPr lang="en-US" dirty="0"/>
              <a:t>Click to edit Master title style</a:t>
            </a:r>
          </a:p>
        </p:txBody>
      </p:sp>
      <p:sp>
        <p:nvSpPr>
          <p:cNvPr id="12" name="Segnaposto contenuto 11">
            <a:extLst>
              <a:ext uri="{FF2B5EF4-FFF2-40B4-BE49-F238E27FC236}">
                <a16:creationId xmlns:a16="http://schemas.microsoft.com/office/drawing/2014/main" id="{D1331D34-CE7A-4773-8653-BD332F34F905}"/>
              </a:ext>
            </a:extLst>
          </p:cNvPr>
          <p:cNvSpPr>
            <a:spLocks noGrp="1"/>
          </p:cNvSpPr>
          <p:nvPr>
            <p:ph sz="quarter" idx="13"/>
          </p:nvPr>
        </p:nvSpPr>
        <p:spPr>
          <a:xfrm>
            <a:off x="365919" y="1102201"/>
            <a:ext cx="11460162" cy="5241925"/>
          </a:xfrm>
        </p:spPr>
        <p:txBody>
          <a:bodyPr/>
          <a:lstStyle>
            <a:lvl1pPr>
              <a:defRPr sz="2400"/>
            </a:lvl1pPr>
            <a:lvl2pPr>
              <a:defRPr sz="2000"/>
            </a:lvl2pPr>
            <a:lvl3pPr>
              <a:defRPr sz="1800"/>
            </a:lvl3pPr>
            <a:lvl4pPr>
              <a:defRPr sz="1600"/>
            </a:lvl4pPr>
            <a:lvl5pPr>
              <a:defRPr sz="1600"/>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dirty="0"/>
          </a:p>
        </p:txBody>
      </p:sp>
    </p:spTree>
    <p:extLst>
      <p:ext uri="{BB962C8B-B14F-4D97-AF65-F5344CB8AC3E}">
        <p14:creationId xmlns:p14="http://schemas.microsoft.com/office/powerpoint/2010/main" val="2533886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wo conten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 y="0"/>
            <a:ext cx="12191999" cy="947738"/>
          </a:xfrm>
          <a:prstGeom prst="rect">
            <a:avLst/>
          </a:prstGeom>
          <a:solidFill>
            <a:srgbClr val="496E98"/>
          </a:solidFill>
        </p:spPr>
        <p:txBody>
          <a:bodyPr lIns="504000">
            <a:normAutofit/>
          </a:bodyPr>
          <a:lstStyle>
            <a:lvl1pPr algn="l">
              <a:defRPr sz="3000" b="1">
                <a:solidFill>
                  <a:schemeClr val="bg1"/>
                </a:solidFill>
              </a:defRPr>
            </a:lvl1pPr>
          </a:lstStyle>
          <a:p>
            <a:r>
              <a:rPr lang="en-US" dirty="0"/>
              <a:t>Click to edit Master title style</a:t>
            </a:r>
          </a:p>
        </p:txBody>
      </p:sp>
      <p:sp>
        <p:nvSpPr>
          <p:cNvPr id="12" name="Segnaposto contenuto 11">
            <a:extLst>
              <a:ext uri="{FF2B5EF4-FFF2-40B4-BE49-F238E27FC236}">
                <a16:creationId xmlns:a16="http://schemas.microsoft.com/office/drawing/2014/main" id="{D1331D34-CE7A-4773-8653-BD332F34F905}"/>
              </a:ext>
            </a:extLst>
          </p:cNvPr>
          <p:cNvSpPr>
            <a:spLocks noGrp="1"/>
          </p:cNvSpPr>
          <p:nvPr>
            <p:ph sz="quarter" idx="13"/>
          </p:nvPr>
        </p:nvSpPr>
        <p:spPr>
          <a:xfrm>
            <a:off x="365919" y="1102201"/>
            <a:ext cx="5384249" cy="5241925"/>
          </a:xfrm>
        </p:spPr>
        <p:txBody>
          <a:bodyPr/>
          <a:lstStyle>
            <a:lvl1pPr>
              <a:defRPr sz="2400"/>
            </a:lvl1pPr>
            <a:lvl2pPr>
              <a:defRPr sz="2000"/>
            </a:lvl2pPr>
            <a:lvl3pPr>
              <a:defRPr sz="1800"/>
            </a:lvl3pPr>
            <a:lvl4pPr>
              <a:defRPr sz="1600"/>
            </a:lvl4pPr>
            <a:lvl5pPr>
              <a:defRPr sz="1600"/>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dirty="0"/>
          </a:p>
        </p:txBody>
      </p:sp>
      <p:sp>
        <p:nvSpPr>
          <p:cNvPr id="6" name="Segnaposto contenuto 5">
            <a:extLst>
              <a:ext uri="{FF2B5EF4-FFF2-40B4-BE49-F238E27FC236}">
                <a16:creationId xmlns:a16="http://schemas.microsoft.com/office/drawing/2014/main" id="{8732B360-48E4-4E58-9E7D-B1CD2C9DD3E0}"/>
              </a:ext>
            </a:extLst>
          </p:cNvPr>
          <p:cNvSpPr>
            <a:spLocks noGrp="1"/>
          </p:cNvSpPr>
          <p:nvPr>
            <p:ph sz="quarter" idx="14"/>
          </p:nvPr>
        </p:nvSpPr>
        <p:spPr>
          <a:xfrm>
            <a:off x="5943356" y="1101562"/>
            <a:ext cx="5816600" cy="5241925"/>
          </a:xfrm>
        </p:spPr>
        <p:txBody>
          <a:bodyPr/>
          <a:lstStyle>
            <a:lvl1pPr>
              <a:defRPr sz="2400"/>
            </a:lvl1pPr>
            <a:lvl2pPr>
              <a:defRPr sz="2000"/>
            </a:lvl2pPr>
            <a:lvl3pPr>
              <a:defRPr sz="1800"/>
            </a:lvl3pPr>
            <a:lvl4pPr>
              <a:defRPr sz="1600"/>
            </a:lvl4pPr>
            <a:lvl5pPr>
              <a:defRPr sz="1600"/>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dirty="0"/>
          </a:p>
        </p:txBody>
      </p:sp>
    </p:spTree>
    <p:extLst>
      <p:ext uri="{BB962C8B-B14F-4D97-AF65-F5344CB8AC3E}">
        <p14:creationId xmlns:p14="http://schemas.microsoft.com/office/powerpoint/2010/main" val="34312553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Empty">
    <p:spTree>
      <p:nvGrpSpPr>
        <p:cNvPr id="1" name=""/>
        <p:cNvGrpSpPr/>
        <p:nvPr/>
      </p:nvGrpSpPr>
      <p:grpSpPr>
        <a:xfrm>
          <a:off x="0" y="0"/>
          <a:ext cx="0" cy="0"/>
          <a:chOff x="0" y="0"/>
          <a:chExt cx="0" cy="0"/>
        </a:xfrm>
      </p:grpSpPr>
    </p:spTree>
    <p:extLst>
      <p:ext uri="{BB962C8B-B14F-4D97-AF65-F5344CB8AC3E}">
        <p14:creationId xmlns:p14="http://schemas.microsoft.com/office/powerpoint/2010/main" val="5891536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a:prstGeom prst="rect">
            <a:avLst/>
          </a:prstGeom>
        </p:spPr>
        <p:txBody>
          <a:bodyPr anchor="t"/>
          <a:lstStyle>
            <a:lvl1pPr algn="l">
              <a:defRPr sz="4000" b="1" cap="all"/>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Tree>
    <p:extLst>
      <p:ext uri="{BB962C8B-B14F-4D97-AF65-F5344CB8AC3E}">
        <p14:creationId xmlns:p14="http://schemas.microsoft.com/office/powerpoint/2010/main" val="24547157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Layout personalizza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3B922EE-63D5-4105-981A-87860B2832A9}"/>
              </a:ext>
            </a:extLst>
          </p:cNvPr>
          <p:cNvSpPr>
            <a:spLocks noGrp="1"/>
          </p:cNvSpPr>
          <p:nvPr>
            <p:ph type="title"/>
          </p:nvPr>
        </p:nvSpPr>
        <p:spPr/>
        <p:txBody>
          <a:bodyPr/>
          <a:lstStyle/>
          <a:p>
            <a:r>
              <a:rPr lang="it-IT"/>
              <a:t>Fare clic per modificare lo stile del titolo dello schema</a:t>
            </a:r>
            <a:endParaRPr lang="en-GB"/>
          </a:p>
        </p:txBody>
      </p:sp>
    </p:spTree>
    <p:extLst>
      <p:ext uri="{BB962C8B-B14F-4D97-AF65-F5344CB8AC3E}">
        <p14:creationId xmlns:p14="http://schemas.microsoft.com/office/powerpoint/2010/main" val="341577026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609600" y="1714194"/>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it-IT" altLang="x-none" dirty="0"/>
              <a:t>Fare clic per modificare gli stili del testo dello schema</a:t>
            </a:r>
          </a:p>
          <a:p>
            <a:pPr lvl="1"/>
            <a:r>
              <a:rPr lang="it-IT" altLang="x-none" dirty="0"/>
              <a:t>Secondo livello</a:t>
            </a:r>
          </a:p>
          <a:p>
            <a:pPr lvl="2"/>
            <a:r>
              <a:rPr lang="it-IT" altLang="x-none" dirty="0"/>
              <a:t>Terzo livello</a:t>
            </a:r>
          </a:p>
          <a:p>
            <a:pPr lvl="3"/>
            <a:r>
              <a:rPr lang="it-IT" altLang="x-none" dirty="0"/>
              <a:t>Quarto livello</a:t>
            </a:r>
          </a:p>
          <a:p>
            <a:pPr lvl="4"/>
            <a:r>
              <a:rPr lang="it-IT" altLang="x-none" dirty="0"/>
              <a:t>Quinto livello</a:t>
            </a:r>
            <a:endParaRPr lang="en-US" altLang="x-none" dirty="0"/>
          </a:p>
        </p:txBody>
      </p:sp>
      <p:sp>
        <p:nvSpPr>
          <p:cNvPr id="3" name="Segnaposto titolo 2">
            <a:extLst>
              <a:ext uri="{FF2B5EF4-FFF2-40B4-BE49-F238E27FC236}">
                <a16:creationId xmlns:a16="http://schemas.microsoft.com/office/drawing/2014/main" id="{A6555275-5A06-4D0E-A172-6168424308B5}"/>
              </a:ext>
            </a:extLst>
          </p:cNvPr>
          <p:cNvSpPr>
            <a:spLocks noGrp="1"/>
          </p:cNvSpPr>
          <p:nvPr>
            <p:ph type="title"/>
          </p:nvPr>
        </p:nvSpPr>
        <p:spPr>
          <a:xfrm>
            <a:off x="609600" y="365126"/>
            <a:ext cx="10972800" cy="1090636"/>
          </a:xfrm>
          <a:prstGeom prst="rect">
            <a:avLst/>
          </a:prstGeom>
        </p:spPr>
        <p:txBody>
          <a:bodyPr vert="horz" lIns="91440" tIns="45720" rIns="91440" bIns="45720" rtlCol="0" anchor="ctr">
            <a:noAutofit/>
          </a:bodyPr>
          <a:lstStyle/>
          <a:p>
            <a:r>
              <a:rPr lang="it-IT" dirty="0"/>
              <a:t>Fare clic per modificare lo stile del titolo dello schema</a:t>
            </a:r>
            <a:endParaRPr lang="en-GB" dirty="0"/>
          </a:p>
        </p:txBody>
      </p:sp>
      <p:sp>
        <p:nvSpPr>
          <p:cNvPr id="8" name="Rettangolo 7">
            <a:extLst>
              <a:ext uri="{FF2B5EF4-FFF2-40B4-BE49-F238E27FC236}">
                <a16:creationId xmlns:a16="http://schemas.microsoft.com/office/drawing/2014/main" id="{484652FA-A714-47F0-AD89-4358ABB6FA06}"/>
              </a:ext>
            </a:extLst>
          </p:cNvPr>
          <p:cNvSpPr>
            <a:spLocks/>
          </p:cNvSpPr>
          <p:nvPr/>
        </p:nvSpPr>
        <p:spPr>
          <a:xfrm>
            <a:off x="1" y="6588000"/>
            <a:ext cx="12191999" cy="270000"/>
          </a:xfrm>
          <a:prstGeom prst="rect">
            <a:avLst/>
          </a:prstGeom>
          <a:solidFill>
            <a:srgbClr val="496E98"/>
          </a:solid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GB" dirty="0"/>
          </a:p>
        </p:txBody>
      </p:sp>
      <p:sp>
        <p:nvSpPr>
          <p:cNvPr id="2" name="CasellaDiTesto 1">
            <a:extLst>
              <a:ext uri="{FF2B5EF4-FFF2-40B4-BE49-F238E27FC236}">
                <a16:creationId xmlns:a16="http://schemas.microsoft.com/office/drawing/2014/main" id="{C82D16A3-1128-4925-AB70-B9BFE7F73AA3}"/>
              </a:ext>
            </a:extLst>
          </p:cNvPr>
          <p:cNvSpPr txBox="1"/>
          <p:nvPr/>
        </p:nvSpPr>
        <p:spPr>
          <a:xfrm>
            <a:off x="0" y="6588000"/>
            <a:ext cx="1395413" cy="270000"/>
          </a:xfrm>
          <a:prstGeom prst="rect">
            <a:avLst/>
          </a:prstGeom>
          <a:noFill/>
        </p:spPr>
        <p:txBody>
          <a:bodyPr wrap="square" lIns="180000" rtlCol="0" anchor="ctr" anchorCtr="0">
            <a:noAutofit/>
          </a:bodyPr>
          <a:lstStyle/>
          <a:p>
            <a:r>
              <a:rPr lang="it-IT" sz="1200" b="0" dirty="0">
                <a:solidFill>
                  <a:schemeClr val="bg1"/>
                </a:solidFill>
                <a:latin typeface="+mn-lt"/>
              </a:rPr>
              <a:t>08/12/2021</a:t>
            </a:r>
            <a:endParaRPr lang="en-GB" sz="1200" b="0" dirty="0">
              <a:solidFill>
                <a:schemeClr val="bg1"/>
              </a:solidFill>
              <a:latin typeface="+mn-lt"/>
            </a:endParaRPr>
          </a:p>
        </p:txBody>
      </p:sp>
      <p:sp>
        <p:nvSpPr>
          <p:cNvPr id="13" name="CasellaDiTesto 12">
            <a:extLst>
              <a:ext uri="{FF2B5EF4-FFF2-40B4-BE49-F238E27FC236}">
                <a16:creationId xmlns:a16="http://schemas.microsoft.com/office/drawing/2014/main" id="{8B75A100-6D14-4FEA-9D98-DFD1BABC31DE}"/>
              </a:ext>
            </a:extLst>
          </p:cNvPr>
          <p:cNvSpPr txBox="1"/>
          <p:nvPr/>
        </p:nvSpPr>
        <p:spPr>
          <a:xfrm>
            <a:off x="1395413" y="6588000"/>
            <a:ext cx="9091612" cy="270000"/>
          </a:xfrm>
          <a:prstGeom prst="rect">
            <a:avLst/>
          </a:prstGeom>
          <a:noFill/>
        </p:spPr>
        <p:txBody>
          <a:bodyPr wrap="square" rtlCol="0" anchor="ctr" anchorCtr="0">
            <a:noAutofit/>
          </a:bodyPr>
          <a:lstStyle/>
          <a:p>
            <a:endParaRPr lang="en-GB" sz="1200" dirty="0">
              <a:solidFill>
                <a:schemeClr val="bg1"/>
              </a:solidFill>
            </a:endParaRPr>
          </a:p>
        </p:txBody>
      </p:sp>
      <p:sp>
        <p:nvSpPr>
          <p:cNvPr id="14" name="CasellaDiTesto 13">
            <a:extLst>
              <a:ext uri="{FF2B5EF4-FFF2-40B4-BE49-F238E27FC236}">
                <a16:creationId xmlns:a16="http://schemas.microsoft.com/office/drawing/2014/main" id="{781DC6E3-6CBC-41EA-992F-940CF9216098}"/>
              </a:ext>
            </a:extLst>
          </p:cNvPr>
          <p:cNvSpPr txBox="1"/>
          <p:nvPr/>
        </p:nvSpPr>
        <p:spPr>
          <a:xfrm>
            <a:off x="11272837" y="6588000"/>
            <a:ext cx="609600" cy="270000"/>
          </a:xfrm>
          <a:prstGeom prst="rect">
            <a:avLst/>
          </a:prstGeom>
          <a:noFill/>
        </p:spPr>
        <p:txBody>
          <a:bodyPr wrap="square" rtlCol="0" anchor="ctr" anchorCtr="0">
            <a:noAutofit/>
          </a:bodyPr>
          <a:lstStyle/>
          <a:p>
            <a:pPr algn="ctr"/>
            <a:fld id="{388499C0-6BEB-4B55-887B-552CA90DFE19}" type="slidenum">
              <a:rPr lang="en-GB" sz="1200" smtClean="0">
                <a:solidFill>
                  <a:schemeClr val="bg1"/>
                </a:solidFill>
              </a:rPr>
              <a:t>‹N›</a:t>
            </a:fld>
            <a:endParaRPr lang="en-GB" sz="1200" dirty="0">
              <a:solidFill>
                <a:schemeClr val="bg1"/>
              </a:solidFill>
            </a:endParaRPr>
          </a:p>
        </p:txBody>
      </p:sp>
    </p:spTree>
    <p:extLst>
      <p:ext uri="{BB962C8B-B14F-4D97-AF65-F5344CB8AC3E}">
        <p14:creationId xmlns:p14="http://schemas.microsoft.com/office/powerpoint/2010/main" val="1890309640"/>
      </p:ext>
    </p:extLst>
  </p:cSld>
  <p:clrMap bg1="lt1" tx1="dk1" bg2="lt2" tx2="dk2" accent1="accent1" accent2="accent2" accent3="accent3" accent4="accent4" accent5="accent5" accent6="accent6" hlink="hlink" folHlink="folHlink"/>
  <p:sldLayoutIdLst>
    <p:sldLayoutId id="2147484651" r:id="rId1"/>
    <p:sldLayoutId id="2147484652" r:id="rId2"/>
    <p:sldLayoutId id="2147484653" r:id="rId3"/>
    <p:sldLayoutId id="2147484654" r:id="rId4"/>
    <p:sldLayoutId id="2147484655" r:id="rId5"/>
    <p:sldLayoutId id="2147484656" r:id="rId6"/>
  </p:sldLayoutIdLst>
  <p:hf sldNum="0" hdr="0" ftr="0"/>
  <p:txStyles>
    <p:titleStyle>
      <a:lvl1pPr algn="ctr" defTabSz="457200" rtl="0" eaLnBrk="1" fontAlgn="base" hangingPunct="1">
        <a:spcBef>
          <a:spcPct val="0"/>
        </a:spcBef>
        <a:spcAft>
          <a:spcPct val="0"/>
        </a:spcAft>
        <a:defRPr sz="3600" kern="1200">
          <a:solidFill>
            <a:schemeClr val="tx1"/>
          </a:solidFill>
          <a:latin typeface="+mj-lt"/>
          <a:ea typeface="ＭＳ Ｐゴシック" charset="0"/>
          <a:cs typeface="ＭＳ Ｐゴシック" charset="0"/>
        </a:defRPr>
      </a:lvl1pPr>
      <a:lvl2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2pPr>
      <a:lvl3pPr marL="1143000" indent="-228600" algn="l" defTabSz="457200" rtl="0" eaLnBrk="1" fontAlgn="base" hangingPunct="1">
        <a:spcBef>
          <a:spcPct val="20000"/>
        </a:spcBef>
        <a:spcAft>
          <a:spcPct val="0"/>
        </a:spcAft>
        <a:buFont typeface="Arial" charset="0"/>
        <a:buChar char="•"/>
        <a:defRPr sz="1800" kern="1200">
          <a:solidFill>
            <a:schemeClr val="tx1"/>
          </a:solidFill>
          <a:latin typeface="+mn-lt"/>
          <a:ea typeface="ＭＳ Ｐゴシック" charset="0"/>
          <a:cs typeface="+mn-cs"/>
        </a:defRPr>
      </a:lvl3pPr>
      <a:lvl4pPr marL="1600200" indent="-228600" algn="l" defTabSz="457200" rtl="0" eaLnBrk="1" fontAlgn="base" hangingPunct="1">
        <a:spcBef>
          <a:spcPct val="20000"/>
        </a:spcBef>
        <a:spcAft>
          <a:spcPct val="0"/>
        </a:spcAft>
        <a:buFont typeface="Arial" charset="0"/>
        <a:buChar char="–"/>
        <a:defRPr sz="1600" kern="1200">
          <a:solidFill>
            <a:schemeClr val="tx1"/>
          </a:solidFill>
          <a:latin typeface="+mn-lt"/>
          <a:ea typeface="ＭＳ Ｐゴシック" charset="0"/>
          <a:cs typeface="+mn-cs"/>
        </a:defRPr>
      </a:lvl4pPr>
      <a:lvl5pPr marL="2057400" indent="-228600" algn="l" defTabSz="457200" rtl="0" eaLnBrk="1" fontAlgn="base" hangingPunct="1">
        <a:spcBef>
          <a:spcPct val="20000"/>
        </a:spcBef>
        <a:spcAft>
          <a:spcPct val="0"/>
        </a:spcAft>
        <a:buFont typeface="Arial" charset="0"/>
        <a:buChar char="»"/>
        <a:defRPr sz="16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ottotitolo 1">
            <a:extLst>
              <a:ext uri="{FF2B5EF4-FFF2-40B4-BE49-F238E27FC236}">
                <a16:creationId xmlns:a16="http://schemas.microsoft.com/office/drawing/2014/main" id="{61380914-37F8-4C98-B903-366C8418643A}"/>
              </a:ext>
            </a:extLst>
          </p:cNvPr>
          <p:cNvSpPr>
            <a:spLocks noGrp="1"/>
          </p:cNvSpPr>
          <p:nvPr>
            <p:ph type="subTitle" idx="1"/>
          </p:nvPr>
        </p:nvSpPr>
        <p:spPr/>
        <p:txBody>
          <a:bodyPr/>
          <a:lstStyle/>
          <a:p>
            <a:endParaRPr lang="en-GB"/>
          </a:p>
        </p:txBody>
      </p:sp>
      <p:sp>
        <p:nvSpPr>
          <p:cNvPr id="3" name="Titolo 2">
            <a:extLst>
              <a:ext uri="{FF2B5EF4-FFF2-40B4-BE49-F238E27FC236}">
                <a16:creationId xmlns:a16="http://schemas.microsoft.com/office/drawing/2014/main" id="{C28C0528-B656-4023-9B9B-8D0614DCC1D6}"/>
              </a:ext>
            </a:extLst>
          </p:cNvPr>
          <p:cNvSpPr>
            <a:spLocks noGrp="1"/>
          </p:cNvSpPr>
          <p:nvPr>
            <p:ph type="title"/>
          </p:nvPr>
        </p:nvSpPr>
        <p:spPr/>
        <p:txBody>
          <a:bodyPr/>
          <a:lstStyle/>
          <a:p>
            <a:r>
              <a:rPr lang="en-GB"/>
              <a:t>Kyle’s beam results</a:t>
            </a:r>
            <a:endParaRPr lang="en-GB" dirty="0"/>
          </a:p>
        </p:txBody>
      </p:sp>
    </p:spTree>
    <p:extLst>
      <p:ext uri="{BB962C8B-B14F-4D97-AF65-F5344CB8AC3E}">
        <p14:creationId xmlns:p14="http://schemas.microsoft.com/office/powerpoint/2010/main" val="36516145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egnaposto contenuto 4">
            <a:extLst>
              <a:ext uri="{FF2B5EF4-FFF2-40B4-BE49-F238E27FC236}">
                <a16:creationId xmlns:a16="http://schemas.microsoft.com/office/drawing/2014/main" id="{2D3FA3F9-C401-472A-BCE3-593816B49AC1}"/>
              </a:ext>
            </a:extLst>
          </p:cNvPr>
          <p:cNvPicPr>
            <a:picLocks noGrp="1" noChangeAspect="1"/>
          </p:cNvPicPr>
          <p:nvPr>
            <p:ph sz="quarter" idx="13"/>
          </p:nvPr>
        </p:nvPicPr>
        <p:blipFill>
          <a:blip r:embed="rId2"/>
          <a:stretch>
            <a:fillRect/>
          </a:stretch>
        </p:blipFill>
        <p:spPr>
          <a:xfrm>
            <a:off x="1229361" y="868681"/>
            <a:ext cx="9733279" cy="5474970"/>
          </a:xfrm>
        </p:spPr>
      </p:pic>
      <p:sp>
        <p:nvSpPr>
          <p:cNvPr id="2" name="Titolo 1">
            <a:extLst>
              <a:ext uri="{FF2B5EF4-FFF2-40B4-BE49-F238E27FC236}">
                <a16:creationId xmlns:a16="http://schemas.microsoft.com/office/drawing/2014/main" id="{AE3EB9BF-298E-40EF-89D4-CB715A5A5410}"/>
              </a:ext>
            </a:extLst>
          </p:cNvPr>
          <p:cNvSpPr>
            <a:spLocks noGrp="1"/>
          </p:cNvSpPr>
          <p:nvPr>
            <p:ph type="title"/>
          </p:nvPr>
        </p:nvSpPr>
        <p:spPr/>
        <p:txBody>
          <a:bodyPr>
            <a:normAutofit/>
          </a:bodyPr>
          <a:lstStyle/>
          <a:p>
            <a:r>
              <a:rPr lang="en-US"/>
              <a:t>What is the detector accuracy in measuring \xi, intensity?</a:t>
            </a:r>
            <a:endParaRPr lang="en-GB" dirty="0"/>
          </a:p>
        </p:txBody>
      </p:sp>
      <p:sp>
        <p:nvSpPr>
          <p:cNvPr id="6" name="CasellaDiTesto 5">
            <a:extLst>
              <a:ext uri="{FF2B5EF4-FFF2-40B4-BE49-F238E27FC236}">
                <a16:creationId xmlns:a16="http://schemas.microsoft.com/office/drawing/2014/main" id="{8F911E9B-D31A-4717-8B2D-CE6F11BF17AE}"/>
              </a:ext>
            </a:extLst>
          </p:cNvPr>
          <p:cNvSpPr txBox="1"/>
          <p:nvPr/>
        </p:nvSpPr>
        <p:spPr>
          <a:xfrm>
            <a:off x="5258404" y="947738"/>
            <a:ext cx="6054103" cy="2390442"/>
          </a:xfrm>
          <a:prstGeom prst="roundRect">
            <a:avLst/>
          </a:prstGeom>
          <a:solidFill>
            <a:srgbClr val="496E98"/>
          </a:solidFill>
        </p:spPr>
        <p:txBody>
          <a:bodyPr wrap="square" rtlCol="0">
            <a:spAutoFit/>
          </a:bodyPr>
          <a:lstStyle/>
          <a:p>
            <a:r>
              <a:rPr lang="en-GB" sz="1680" b="1" dirty="0">
                <a:solidFill>
                  <a:schemeClr val="bg1"/>
                </a:solidFill>
              </a:rPr>
              <a:t>Input distributions</a:t>
            </a:r>
          </a:p>
          <a:p>
            <a:pPr marL="342900" indent="-342900">
              <a:buFont typeface="Arial" panose="020B0604020202020204" pitchFamily="34" charset="0"/>
              <a:buChar char="•"/>
            </a:pPr>
            <a:r>
              <a:rPr lang="en-GB" sz="1680" dirty="0">
                <a:solidFill>
                  <a:schemeClr val="bg1"/>
                </a:solidFill>
              </a:rPr>
              <a:t>Ptarmigan distribution at the Kapton window is contained in a </a:t>
            </a:r>
            <a:r>
              <a:rPr lang="en-GB" sz="1680" dirty="0" err="1">
                <a:solidFill>
                  <a:schemeClr val="bg1"/>
                </a:solidFill>
              </a:rPr>
              <a:t>Ttree</a:t>
            </a:r>
            <a:r>
              <a:rPr lang="en-GB" sz="1680" dirty="0">
                <a:solidFill>
                  <a:schemeClr val="bg1"/>
                </a:solidFill>
              </a:rPr>
              <a:t>.</a:t>
            </a:r>
          </a:p>
          <a:p>
            <a:pPr marL="342900" indent="-342900">
              <a:buFont typeface="Arial" panose="020B0604020202020204" pitchFamily="34" charset="0"/>
              <a:buChar char="•"/>
            </a:pPr>
            <a:r>
              <a:rPr lang="en-GB" sz="1680" dirty="0">
                <a:solidFill>
                  <a:schemeClr val="bg1"/>
                </a:solidFill>
              </a:rPr>
              <a:t>Some distribution, e.g. let us say </a:t>
            </a:r>
            <a:r>
              <a:rPr lang="en-GB" sz="1680" dirty="0" err="1">
                <a:solidFill>
                  <a:schemeClr val="bg1"/>
                </a:solidFill>
              </a:rPr>
              <a:t>xpos</a:t>
            </a:r>
            <a:r>
              <a:rPr lang="en-GB" sz="1680" dirty="0">
                <a:solidFill>
                  <a:schemeClr val="bg1"/>
                </a:solidFill>
              </a:rPr>
              <a:t>, is given to Geant4 as an input with an histogram.</a:t>
            </a:r>
          </a:p>
          <a:p>
            <a:r>
              <a:rPr lang="en-GB" sz="1680" b="1" dirty="0">
                <a:solidFill>
                  <a:schemeClr val="bg1"/>
                </a:solidFill>
              </a:rPr>
              <a:t>How to bin the input distributions?</a:t>
            </a:r>
          </a:p>
          <a:p>
            <a:pPr marL="342900" indent="-342900">
              <a:buFont typeface="Arial" panose="020B0604020202020204" pitchFamily="34" charset="0"/>
              <a:buChar char="•"/>
            </a:pPr>
            <a:r>
              <a:rPr lang="en-GB" sz="1680" dirty="0">
                <a:solidFill>
                  <a:schemeClr val="bg1"/>
                </a:solidFill>
              </a:rPr>
              <a:t>Text here</a:t>
            </a:r>
          </a:p>
          <a:p>
            <a:pPr marL="342900" indent="-342900">
              <a:buFont typeface="Arial" panose="020B0604020202020204" pitchFamily="34" charset="0"/>
              <a:buChar char="•"/>
            </a:pPr>
            <a:endParaRPr lang="en-GB" sz="1680" dirty="0">
              <a:solidFill>
                <a:schemeClr val="bg1"/>
              </a:solidFill>
            </a:endParaRPr>
          </a:p>
        </p:txBody>
      </p:sp>
    </p:spTree>
    <p:extLst>
      <p:ext uri="{BB962C8B-B14F-4D97-AF65-F5344CB8AC3E}">
        <p14:creationId xmlns:p14="http://schemas.microsoft.com/office/powerpoint/2010/main" val="35426695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EE6534E-9FF6-4224-A194-8BEEBDE1157D}"/>
              </a:ext>
            </a:extLst>
          </p:cNvPr>
          <p:cNvSpPr>
            <a:spLocks noGrp="1"/>
          </p:cNvSpPr>
          <p:nvPr>
            <p:ph type="title"/>
          </p:nvPr>
        </p:nvSpPr>
        <p:spPr/>
        <p:txBody>
          <a:bodyPr/>
          <a:lstStyle/>
          <a:p>
            <a:r>
              <a:rPr lang="en-GB"/>
              <a:t>MC weights</a:t>
            </a:r>
            <a:endParaRPr lang="en-GB" dirty="0"/>
          </a:p>
        </p:txBody>
      </p:sp>
      <p:sp>
        <p:nvSpPr>
          <p:cNvPr id="3" name="Segnaposto contenuto 2">
            <a:extLst>
              <a:ext uri="{FF2B5EF4-FFF2-40B4-BE49-F238E27FC236}">
                <a16:creationId xmlns:a16="http://schemas.microsoft.com/office/drawing/2014/main" id="{587DF568-D6F4-41D6-A72C-ECE4B54FD9C9}"/>
              </a:ext>
            </a:extLst>
          </p:cNvPr>
          <p:cNvSpPr>
            <a:spLocks noGrp="1"/>
          </p:cNvSpPr>
          <p:nvPr>
            <p:ph sz="quarter" idx="13"/>
          </p:nvPr>
        </p:nvSpPr>
        <p:spPr/>
        <p:txBody>
          <a:bodyPr/>
          <a:lstStyle/>
          <a:p>
            <a:r>
              <a:rPr lang="en-GB"/>
              <a:t>The MC weight is the same for every particle (1500). It has no sense to weight the points in the xpos, …, pz distributions with 1500 because I am interested in the shape of the distr. which is unaffected by the scaling by any factor.</a:t>
            </a:r>
            <a:endParaRPr lang="en-GB" dirty="0"/>
          </a:p>
        </p:txBody>
      </p:sp>
    </p:spTree>
    <p:extLst>
      <p:ext uri="{BB962C8B-B14F-4D97-AF65-F5344CB8AC3E}">
        <p14:creationId xmlns:p14="http://schemas.microsoft.com/office/powerpoint/2010/main" val="6058533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ottotitolo 1">
            <a:extLst>
              <a:ext uri="{FF2B5EF4-FFF2-40B4-BE49-F238E27FC236}">
                <a16:creationId xmlns:a16="http://schemas.microsoft.com/office/drawing/2014/main" id="{52C337C1-3B2C-4B4D-B670-8550E3B929C7}"/>
              </a:ext>
            </a:extLst>
          </p:cNvPr>
          <p:cNvSpPr>
            <a:spLocks noGrp="1"/>
          </p:cNvSpPr>
          <p:nvPr>
            <p:ph type="subTitle" idx="1"/>
          </p:nvPr>
        </p:nvSpPr>
        <p:spPr/>
        <p:txBody>
          <a:bodyPr/>
          <a:lstStyle/>
          <a:p>
            <a:endParaRPr lang="en-GB"/>
          </a:p>
        </p:txBody>
      </p:sp>
      <p:sp>
        <p:nvSpPr>
          <p:cNvPr id="3" name="Titolo 2">
            <a:extLst>
              <a:ext uri="{FF2B5EF4-FFF2-40B4-BE49-F238E27FC236}">
                <a16:creationId xmlns:a16="http://schemas.microsoft.com/office/drawing/2014/main" id="{59EDA91C-4066-4859-B1B0-D3D0909C9325}"/>
              </a:ext>
            </a:extLst>
          </p:cNvPr>
          <p:cNvSpPr>
            <a:spLocks noGrp="1"/>
          </p:cNvSpPr>
          <p:nvPr>
            <p:ph type="title"/>
          </p:nvPr>
        </p:nvSpPr>
        <p:spPr/>
        <p:txBody>
          <a:bodyPr/>
          <a:lstStyle/>
          <a:p>
            <a:r>
              <a:rPr lang="en-GB" dirty="0"/>
              <a:t>Uncorrelated distr. results</a:t>
            </a:r>
          </a:p>
        </p:txBody>
      </p:sp>
    </p:spTree>
    <p:extLst>
      <p:ext uri="{BB962C8B-B14F-4D97-AF65-F5344CB8AC3E}">
        <p14:creationId xmlns:p14="http://schemas.microsoft.com/office/powerpoint/2010/main" val="16007914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63E4FFF-A0C2-4B88-88E4-2EA522CDE8BC}"/>
              </a:ext>
            </a:extLst>
          </p:cNvPr>
          <p:cNvSpPr>
            <a:spLocks noGrp="1"/>
          </p:cNvSpPr>
          <p:nvPr>
            <p:ph type="title"/>
          </p:nvPr>
        </p:nvSpPr>
        <p:spPr/>
        <p:txBody>
          <a:bodyPr/>
          <a:lstStyle/>
          <a:p>
            <a:r>
              <a:rPr lang="en-GB"/>
              <a:t>Primaries</a:t>
            </a:r>
            <a:endParaRPr lang="en-GB" dirty="0"/>
          </a:p>
        </p:txBody>
      </p:sp>
      <p:grpSp>
        <p:nvGrpSpPr>
          <p:cNvPr id="4" name="Gruppo 3">
            <a:extLst>
              <a:ext uri="{FF2B5EF4-FFF2-40B4-BE49-F238E27FC236}">
                <a16:creationId xmlns:a16="http://schemas.microsoft.com/office/drawing/2014/main" id="{69E18A85-0693-48D1-BDEC-20A76D00F8BB}"/>
              </a:ext>
            </a:extLst>
          </p:cNvPr>
          <p:cNvGrpSpPr/>
          <p:nvPr/>
        </p:nvGrpSpPr>
        <p:grpSpPr>
          <a:xfrm>
            <a:off x="196420" y="1151466"/>
            <a:ext cx="6744531" cy="1948867"/>
            <a:chOff x="149853" y="2919466"/>
            <a:chExt cx="6744531" cy="1948867"/>
          </a:xfrm>
        </p:grpSpPr>
        <p:grpSp>
          <p:nvGrpSpPr>
            <p:cNvPr id="5" name="Gruppo 4">
              <a:extLst>
                <a:ext uri="{FF2B5EF4-FFF2-40B4-BE49-F238E27FC236}">
                  <a16:creationId xmlns:a16="http://schemas.microsoft.com/office/drawing/2014/main" id="{10FC6AC1-B5B7-4410-93D5-E1458735649F}"/>
                </a:ext>
              </a:extLst>
            </p:cNvPr>
            <p:cNvGrpSpPr/>
            <p:nvPr/>
          </p:nvGrpSpPr>
          <p:grpSpPr>
            <a:xfrm>
              <a:off x="149853" y="3305385"/>
              <a:ext cx="6744531" cy="1562948"/>
              <a:chOff x="77887" y="1866052"/>
              <a:chExt cx="6744531" cy="1562948"/>
            </a:xfrm>
          </p:grpSpPr>
          <p:pic>
            <p:nvPicPr>
              <p:cNvPr id="7" name="Immagine 6">
                <a:extLst>
                  <a:ext uri="{FF2B5EF4-FFF2-40B4-BE49-F238E27FC236}">
                    <a16:creationId xmlns:a16="http://schemas.microsoft.com/office/drawing/2014/main" id="{43274EB6-A25E-4BEC-8CE4-CCC333BF699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4241" y="1901662"/>
                <a:ext cx="2248177" cy="1526699"/>
              </a:xfrm>
              <a:prstGeom prst="rect">
                <a:avLst/>
              </a:prstGeom>
            </p:spPr>
          </p:pic>
          <p:pic>
            <p:nvPicPr>
              <p:cNvPr id="8" name="Immagine 7">
                <a:extLst>
                  <a:ext uri="{FF2B5EF4-FFF2-40B4-BE49-F238E27FC236}">
                    <a16:creationId xmlns:a16="http://schemas.microsoft.com/office/drawing/2014/main" id="{7FA06FFA-1F9B-45DE-A093-E26DE28B3AD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887" y="1866052"/>
                <a:ext cx="2248177" cy="1526699"/>
              </a:xfrm>
              <a:prstGeom prst="rect">
                <a:avLst/>
              </a:prstGeom>
            </p:spPr>
          </p:pic>
          <p:pic>
            <p:nvPicPr>
              <p:cNvPr id="9" name="Immagine 8">
                <a:extLst>
                  <a:ext uri="{FF2B5EF4-FFF2-40B4-BE49-F238E27FC236}">
                    <a16:creationId xmlns:a16="http://schemas.microsoft.com/office/drawing/2014/main" id="{2E8EEF10-69CE-4BDA-A695-6AAF5522C8D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26064" y="1902301"/>
                <a:ext cx="2248177" cy="1526699"/>
              </a:xfrm>
              <a:prstGeom prst="rect">
                <a:avLst/>
              </a:prstGeom>
            </p:spPr>
          </p:pic>
        </p:grpSp>
        <p:sp>
          <p:nvSpPr>
            <p:cNvPr id="6" name="CasellaDiTesto 5">
              <a:extLst>
                <a:ext uri="{FF2B5EF4-FFF2-40B4-BE49-F238E27FC236}">
                  <a16:creationId xmlns:a16="http://schemas.microsoft.com/office/drawing/2014/main" id="{31BB077B-2FBB-4F85-9AE6-6D982F920CD4}"/>
                </a:ext>
              </a:extLst>
            </p:cNvPr>
            <p:cNvSpPr txBox="1"/>
            <p:nvPr/>
          </p:nvSpPr>
          <p:spPr>
            <a:xfrm>
              <a:off x="149853" y="2919466"/>
              <a:ext cx="2341033" cy="369332"/>
            </a:xfrm>
            <a:prstGeom prst="rect">
              <a:avLst/>
            </a:prstGeom>
            <a:noFill/>
          </p:spPr>
          <p:txBody>
            <a:bodyPr wrap="square" rtlCol="0">
              <a:spAutoFit/>
            </a:bodyPr>
            <a:lstStyle/>
            <a:p>
              <a:r>
                <a:rPr lang="en-GB" b="1" dirty="0"/>
                <a:t>Beam monitor</a:t>
              </a:r>
            </a:p>
          </p:txBody>
        </p:sp>
      </p:grpSp>
      <p:sp>
        <p:nvSpPr>
          <p:cNvPr id="10" name="CasellaDiTesto 9">
            <a:extLst>
              <a:ext uri="{FF2B5EF4-FFF2-40B4-BE49-F238E27FC236}">
                <a16:creationId xmlns:a16="http://schemas.microsoft.com/office/drawing/2014/main" id="{E9F1BD8E-CCC7-42A9-B4A8-EEF1D766AFC6}"/>
              </a:ext>
            </a:extLst>
          </p:cNvPr>
          <p:cNvSpPr txBox="1"/>
          <p:nvPr/>
        </p:nvSpPr>
        <p:spPr>
          <a:xfrm>
            <a:off x="8525933" y="1790700"/>
            <a:ext cx="2472267" cy="369332"/>
          </a:xfrm>
          <a:prstGeom prst="rect">
            <a:avLst/>
          </a:prstGeom>
          <a:noFill/>
        </p:spPr>
        <p:txBody>
          <a:bodyPr wrap="square" rtlCol="0">
            <a:spAutoFit/>
          </a:bodyPr>
          <a:lstStyle/>
          <a:p>
            <a:r>
              <a:rPr lang="en-GB" b="1" dirty="0"/>
              <a:t>Issues</a:t>
            </a:r>
          </a:p>
        </p:txBody>
      </p:sp>
    </p:spTree>
    <p:extLst>
      <p:ext uri="{BB962C8B-B14F-4D97-AF65-F5344CB8AC3E}">
        <p14:creationId xmlns:p14="http://schemas.microsoft.com/office/powerpoint/2010/main" val="7666441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B74F2E5-4373-4D4E-99F9-9C81430DDFCC}"/>
              </a:ext>
            </a:extLst>
          </p:cNvPr>
          <p:cNvSpPr>
            <a:spLocks noGrp="1"/>
          </p:cNvSpPr>
          <p:nvPr>
            <p:ph type="title"/>
          </p:nvPr>
        </p:nvSpPr>
        <p:spPr>
          <a:xfrm>
            <a:off x="1" y="0"/>
            <a:ext cx="12191999" cy="596900"/>
          </a:xfrm>
        </p:spPr>
        <p:txBody>
          <a:bodyPr/>
          <a:lstStyle/>
          <a:p>
            <a:r>
              <a:rPr lang="en-GB"/>
              <a:t>Energy deposited at comparison - \xi = 5</a:t>
            </a:r>
            <a:endParaRPr lang="en-GB" dirty="0"/>
          </a:p>
        </p:txBody>
      </p:sp>
      <p:pic>
        <p:nvPicPr>
          <p:cNvPr id="21" name="Immagine 20">
            <a:extLst>
              <a:ext uri="{FF2B5EF4-FFF2-40B4-BE49-F238E27FC236}">
                <a16:creationId xmlns:a16="http://schemas.microsoft.com/office/drawing/2014/main" id="{DDD72DD0-80FA-44DE-B240-9101D95F89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07368" y="596900"/>
            <a:ext cx="4076699" cy="2768418"/>
          </a:xfrm>
          <a:prstGeom prst="rect">
            <a:avLst/>
          </a:prstGeom>
        </p:spPr>
      </p:pic>
      <p:pic>
        <p:nvPicPr>
          <p:cNvPr id="23" name="Immagine 22">
            <a:extLst>
              <a:ext uri="{FF2B5EF4-FFF2-40B4-BE49-F238E27FC236}">
                <a16:creationId xmlns:a16="http://schemas.microsoft.com/office/drawing/2014/main" id="{A2F5C9A2-0780-435B-8C03-11143EDF4E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84067" y="596900"/>
            <a:ext cx="4076699" cy="2768418"/>
          </a:xfrm>
          <a:prstGeom prst="rect">
            <a:avLst/>
          </a:prstGeom>
        </p:spPr>
      </p:pic>
      <p:sp>
        <p:nvSpPr>
          <p:cNvPr id="31" name="CasellaDiTesto 30">
            <a:extLst>
              <a:ext uri="{FF2B5EF4-FFF2-40B4-BE49-F238E27FC236}">
                <a16:creationId xmlns:a16="http://schemas.microsoft.com/office/drawing/2014/main" id="{679ED40D-4BA5-42F4-926C-919EDF3F92C5}"/>
              </a:ext>
            </a:extLst>
          </p:cNvPr>
          <p:cNvSpPr txBox="1"/>
          <p:nvPr/>
        </p:nvSpPr>
        <p:spPr>
          <a:xfrm>
            <a:off x="0" y="4094214"/>
            <a:ext cx="6100232" cy="2339102"/>
          </a:xfrm>
          <a:prstGeom prst="rect">
            <a:avLst/>
          </a:prstGeom>
          <a:noFill/>
        </p:spPr>
        <p:txBody>
          <a:bodyPr wrap="square">
            <a:spAutoFit/>
          </a:bodyPr>
          <a:lstStyle/>
          <a:p>
            <a:r>
              <a:rPr lang="en-GB" sz="1600" dirty="0"/>
              <a:t>Detector: upstream</a:t>
            </a:r>
          </a:p>
          <a:p>
            <a:r>
              <a:rPr lang="en-GB" sz="1600" dirty="0"/>
              <a:t>Total energy deposit is:        0.802283 GeV</a:t>
            </a:r>
          </a:p>
          <a:p>
            <a:r>
              <a:rPr lang="en-GB" sz="1600" dirty="0"/>
              <a:t>Total absorbed dose is:         0.000122155 Gy (2.64695e+08 um3)</a:t>
            </a:r>
          </a:p>
          <a:p>
            <a:r>
              <a:rPr lang="en-GB" sz="1600" dirty="0"/>
              <a:t>Peak dose is:                   0.000111157 Gy (2758.08 KeV in 1e+06 um3)</a:t>
            </a:r>
          </a:p>
          <a:p>
            <a:r>
              <a:rPr lang="en-GB" sz="1600" dirty="0">
                <a:highlight>
                  <a:srgbClr val="FFFF00"/>
                </a:highlight>
              </a:rPr>
              <a:t>----------------BX--------------------</a:t>
            </a:r>
          </a:p>
          <a:p>
            <a:r>
              <a:rPr lang="en-GB" sz="1600" dirty="0">
                <a:highlight>
                  <a:srgbClr val="FFFF00"/>
                </a:highlight>
              </a:rPr>
              <a:t>Total energy deposit/BX is:     80.2283 GeV</a:t>
            </a:r>
          </a:p>
          <a:p>
            <a:r>
              <a:rPr lang="en-GB" sz="1600" dirty="0">
                <a:highlight>
                  <a:srgbClr val="FFFF00"/>
                </a:highlight>
              </a:rPr>
              <a:t>Total absorbed dose/BX is:      0.0122155 Gy (2.64695e+08 um3)</a:t>
            </a:r>
          </a:p>
          <a:p>
            <a:r>
              <a:rPr lang="en-GB" sz="1600" dirty="0">
                <a:highlight>
                  <a:srgbClr val="FFFF00"/>
                </a:highlight>
              </a:rPr>
              <a:t>Peak dose/BX is:                0.0111157 Gy (275808 KeV in 1e+06 um3)</a:t>
            </a:r>
          </a:p>
          <a:p>
            <a:r>
              <a:rPr lang="en-GB" sz="1600" dirty="0">
                <a:highlight>
                  <a:srgbClr val="FFFF00"/>
                </a:highlight>
              </a:rPr>
              <a:t>peak position (mesh </a:t>
            </a:r>
            <a:r>
              <a:rPr lang="en-GB" sz="1600" dirty="0" err="1">
                <a:highlight>
                  <a:srgbClr val="FFFF00"/>
                </a:highlight>
              </a:rPr>
              <a:t>center</a:t>
            </a:r>
            <a:r>
              <a:rPr lang="en-GB" sz="1600" dirty="0">
                <a:highlight>
                  <a:srgbClr val="FFFF00"/>
                </a:highlight>
              </a:rPr>
              <a:t>):    0.25, -0.15 mm</a:t>
            </a:r>
          </a:p>
        </p:txBody>
      </p:sp>
      <p:sp>
        <p:nvSpPr>
          <p:cNvPr id="34" name="CasellaDiTesto 33">
            <a:extLst>
              <a:ext uri="{FF2B5EF4-FFF2-40B4-BE49-F238E27FC236}">
                <a16:creationId xmlns:a16="http://schemas.microsoft.com/office/drawing/2014/main" id="{0192562B-F15F-4D9C-909E-A5C8691F2E67}"/>
              </a:ext>
            </a:extLst>
          </p:cNvPr>
          <p:cNvSpPr txBox="1"/>
          <p:nvPr/>
        </p:nvSpPr>
        <p:spPr>
          <a:xfrm>
            <a:off x="6091768" y="4094214"/>
            <a:ext cx="6100232" cy="2339102"/>
          </a:xfrm>
          <a:prstGeom prst="rect">
            <a:avLst/>
          </a:prstGeom>
          <a:noFill/>
        </p:spPr>
        <p:txBody>
          <a:bodyPr wrap="square">
            <a:spAutoFit/>
          </a:bodyPr>
          <a:lstStyle/>
          <a:p>
            <a:r>
              <a:rPr lang="en-GB" sz="1600" dirty="0"/>
              <a:t>Detector: downstream</a:t>
            </a:r>
          </a:p>
          <a:p>
            <a:r>
              <a:rPr lang="en-GB" sz="1600" dirty="0"/>
              <a:t>Total energy deposit is:        1.94666 GeV</a:t>
            </a:r>
          </a:p>
          <a:p>
            <a:r>
              <a:rPr lang="en-GB" sz="1600" dirty="0"/>
              <a:t>Total absorbed dose is:         0.000296397 Gy (2.64695e+08 um3)</a:t>
            </a:r>
          </a:p>
          <a:p>
            <a:r>
              <a:rPr lang="en-GB" sz="1600" dirty="0"/>
              <a:t>Peak dose is:                   0.000224217 Gy (5563.39 KeV in 1e+06 um3)</a:t>
            </a:r>
          </a:p>
          <a:p>
            <a:r>
              <a:rPr lang="en-GB" sz="1600" dirty="0">
                <a:highlight>
                  <a:srgbClr val="FFFF00"/>
                </a:highlight>
              </a:rPr>
              <a:t>----------------BX--------------------</a:t>
            </a:r>
          </a:p>
          <a:p>
            <a:r>
              <a:rPr lang="en-GB" sz="1600" dirty="0">
                <a:highlight>
                  <a:srgbClr val="FFFF00"/>
                </a:highlight>
              </a:rPr>
              <a:t>Total energy deposit/BX is:     194.666 GeV</a:t>
            </a:r>
          </a:p>
          <a:p>
            <a:r>
              <a:rPr lang="en-GB" sz="1600" dirty="0">
                <a:highlight>
                  <a:srgbClr val="FFFF00"/>
                </a:highlight>
              </a:rPr>
              <a:t>Total absorbed dose/BX is:      0.0296397 Gy (2.64695e+08 um3)</a:t>
            </a:r>
          </a:p>
          <a:p>
            <a:r>
              <a:rPr lang="en-GB" sz="1600" dirty="0">
                <a:highlight>
                  <a:srgbClr val="FFFF00"/>
                </a:highlight>
              </a:rPr>
              <a:t>Peak dose/BX is:                0.0224217 Gy (556339 KeV in 1e+06 um3)</a:t>
            </a:r>
          </a:p>
          <a:p>
            <a:r>
              <a:rPr lang="en-GB" sz="1600" dirty="0">
                <a:highlight>
                  <a:srgbClr val="FFFF00"/>
                </a:highlight>
              </a:rPr>
              <a:t>peak position (mesh </a:t>
            </a:r>
            <a:r>
              <a:rPr lang="en-GB" sz="1600" dirty="0" err="1">
                <a:highlight>
                  <a:srgbClr val="FFFF00"/>
                </a:highlight>
              </a:rPr>
              <a:t>center</a:t>
            </a:r>
            <a:r>
              <a:rPr lang="en-GB" sz="1600" dirty="0">
                <a:highlight>
                  <a:srgbClr val="FFFF00"/>
                </a:highlight>
              </a:rPr>
              <a:t>):    0.15, 0.05 mm</a:t>
            </a:r>
          </a:p>
        </p:txBody>
      </p:sp>
    </p:spTree>
    <p:extLst>
      <p:ext uri="{BB962C8B-B14F-4D97-AF65-F5344CB8AC3E}">
        <p14:creationId xmlns:p14="http://schemas.microsoft.com/office/powerpoint/2010/main" val="20791694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8B0412B-907F-42C7-AC92-6F83E0BA81B4}"/>
              </a:ext>
            </a:extLst>
          </p:cNvPr>
          <p:cNvSpPr>
            <a:spLocks noGrp="1"/>
          </p:cNvSpPr>
          <p:nvPr>
            <p:ph type="title"/>
          </p:nvPr>
        </p:nvSpPr>
        <p:spPr>
          <a:xfrm>
            <a:off x="1" y="0"/>
            <a:ext cx="12191999" cy="660400"/>
          </a:xfrm>
        </p:spPr>
        <p:txBody>
          <a:bodyPr/>
          <a:lstStyle/>
          <a:p>
            <a:r>
              <a:rPr lang="en-GB"/>
              <a:t>Performances - \xi = 5</a:t>
            </a:r>
            <a:endParaRPr lang="en-GB" dirty="0"/>
          </a:p>
        </p:txBody>
      </p:sp>
      <p:pic>
        <p:nvPicPr>
          <p:cNvPr id="11" name="Segnaposto contenuto 10">
            <a:extLst>
              <a:ext uri="{FF2B5EF4-FFF2-40B4-BE49-F238E27FC236}">
                <a16:creationId xmlns:a16="http://schemas.microsoft.com/office/drawing/2014/main" id="{4FC37F73-54E2-4797-8563-3B6AFBE78477}"/>
              </a:ext>
            </a:extLst>
          </p:cNvPr>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1538996" y="1101725"/>
            <a:ext cx="9114008" cy="5241925"/>
          </a:xfrm>
        </p:spPr>
      </p:pic>
    </p:spTree>
    <p:extLst>
      <p:ext uri="{BB962C8B-B14F-4D97-AF65-F5344CB8AC3E}">
        <p14:creationId xmlns:p14="http://schemas.microsoft.com/office/powerpoint/2010/main" val="7998615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74EF458-5316-4726-B97D-EDC222CA3AF1}"/>
              </a:ext>
            </a:extLst>
          </p:cNvPr>
          <p:cNvSpPr>
            <a:spLocks noGrp="1"/>
          </p:cNvSpPr>
          <p:nvPr>
            <p:ph type="title"/>
          </p:nvPr>
        </p:nvSpPr>
        <p:spPr>
          <a:xfrm>
            <a:off x="1" y="0"/>
            <a:ext cx="12191999" cy="740833"/>
          </a:xfrm>
        </p:spPr>
        <p:txBody>
          <a:bodyPr>
            <a:normAutofit/>
          </a:bodyPr>
          <a:lstStyle/>
          <a:p>
            <a:r>
              <a:rPr lang="en-GB" dirty="0"/>
              <a:t>Kyle’s beam properties ptarmigan_</a:t>
            </a:r>
            <a:r>
              <a:rPr lang="en-GB" dirty="0">
                <a:solidFill>
                  <a:srgbClr val="FF0000"/>
                </a:solidFill>
              </a:rPr>
              <a:t>5.0</a:t>
            </a:r>
            <a:r>
              <a:rPr lang="en-GB" dirty="0"/>
              <a:t>_</a:t>
            </a:r>
            <a:r>
              <a:rPr lang="en-GB" dirty="0">
                <a:solidFill>
                  <a:srgbClr val="FF0000"/>
                </a:solidFill>
              </a:rPr>
              <a:t>0</a:t>
            </a:r>
            <a:r>
              <a:rPr lang="en-GB" dirty="0"/>
              <a:t>_tracks</a:t>
            </a:r>
          </a:p>
        </p:txBody>
      </p:sp>
      <p:pic>
        <p:nvPicPr>
          <p:cNvPr id="5" name="Segnaposto contenuto 4">
            <a:extLst>
              <a:ext uri="{FF2B5EF4-FFF2-40B4-BE49-F238E27FC236}">
                <a16:creationId xmlns:a16="http://schemas.microsoft.com/office/drawing/2014/main" id="{92A3E0A1-EC00-423F-A31D-2C7F91EE30C3}"/>
              </a:ext>
            </a:extLst>
          </p:cNvPr>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1590" y="740835"/>
            <a:ext cx="4065056" cy="2760511"/>
          </a:xfrm>
        </p:spPr>
      </p:pic>
      <p:pic>
        <p:nvPicPr>
          <p:cNvPr id="7" name="Immagine 6">
            <a:extLst>
              <a:ext uri="{FF2B5EF4-FFF2-40B4-BE49-F238E27FC236}">
                <a16:creationId xmlns:a16="http://schemas.microsoft.com/office/drawing/2014/main" id="{3C8303BF-C44E-436A-BF53-228DAD24E4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63471" y="740835"/>
            <a:ext cx="4065058" cy="2760512"/>
          </a:xfrm>
          <a:prstGeom prst="rect">
            <a:avLst/>
          </a:prstGeom>
        </p:spPr>
      </p:pic>
      <p:pic>
        <p:nvPicPr>
          <p:cNvPr id="9" name="Immagine 8">
            <a:extLst>
              <a:ext uri="{FF2B5EF4-FFF2-40B4-BE49-F238E27FC236}">
                <a16:creationId xmlns:a16="http://schemas.microsoft.com/office/drawing/2014/main" id="{41764CAD-F184-4AC6-A9A3-ED7CCE39EDA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26941" y="740833"/>
            <a:ext cx="4065059" cy="2760513"/>
          </a:xfrm>
          <a:prstGeom prst="rect">
            <a:avLst/>
          </a:prstGeom>
        </p:spPr>
      </p:pic>
      <p:pic>
        <p:nvPicPr>
          <p:cNvPr id="11" name="Immagine 10">
            <a:extLst>
              <a:ext uri="{FF2B5EF4-FFF2-40B4-BE49-F238E27FC236}">
                <a16:creationId xmlns:a16="http://schemas.microsoft.com/office/drawing/2014/main" id="{69767DFC-0421-47F4-AB67-37B83A3AA14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3742946"/>
            <a:ext cx="4065058" cy="2760512"/>
          </a:xfrm>
          <a:prstGeom prst="rect">
            <a:avLst/>
          </a:prstGeom>
        </p:spPr>
      </p:pic>
      <p:pic>
        <p:nvPicPr>
          <p:cNvPr id="17" name="Immagine 16">
            <a:extLst>
              <a:ext uri="{FF2B5EF4-FFF2-40B4-BE49-F238E27FC236}">
                <a16:creationId xmlns:a16="http://schemas.microsoft.com/office/drawing/2014/main" id="{620F5BFE-011E-489E-870F-D6524F67E30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058705" y="3742943"/>
            <a:ext cx="4065059" cy="2760513"/>
          </a:xfrm>
          <a:prstGeom prst="rect">
            <a:avLst/>
          </a:prstGeom>
        </p:spPr>
      </p:pic>
      <p:pic>
        <p:nvPicPr>
          <p:cNvPr id="19" name="Immagine 18">
            <a:extLst>
              <a:ext uri="{FF2B5EF4-FFF2-40B4-BE49-F238E27FC236}">
                <a16:creationId xmlns:a16="http://schemas.microsoft.com/office/drawing/2014/main" id="{8589FF2A-1CA6-4AF1-8FC4-21E3355413E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126941" y="3742943"/>
            <a:ext cx="4065059" cy="2760513"/>
          </a:xfrm>
          <a:prstGeom prst="rect">
            <a:avLst/>
          </a:prstGeom>
        </p:spPr>
      </p:pic>
    </p:spTree>
    <p:extLst>
      <p:ext uri="{BB962C8B-B14F-4D97-AF65-F5344CB8AC3E}">
        <p14:creationId xmlns:p14="http://schemas.microsoft.com/office/powerpoint/2010/main" val="33488117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1BA5C17-4D77-4C00-8A3F-C74B47A57780}"/>
              </a:ext>
            </a:extLst>
          </p:cNvPr>
          <p:cNvSpPr>
            <a:spLocks noGrp="1"/>
          </p:cNvSpPr>
          <p:nvPr>
            <p:ph type="title"/>
          </p:nvPr>
        </p:nvSpPr>
        <p:spPr/>
        <p:txBody>
          <a:bodyPr>
            <a:normAutofit/>
          </a:bodyPr>
          <a:lstStyle/>
          <a:p>
            <a:r>
              <a:rPr lang="en-GB"/>
              <a:t>Units</a:t>
            </a:r>
            <a:endParaRPr lang="en-GB" dirty="0"/>
          </a:p>
        </p:txBody>
      </p:sp>
      <p:sp>
        <p:nvSpPr>
          <p:cNvPr id="8" name="Segnaposto contenuto 7">
            <a:extLst>
              <a:ext uri="{FF2B5EF4-FFF2-40B4-BE49-F238E27FC236}">
                <a16:creationId xmlns:a16="http://schemas.microsoft.com/office/drawing/2014/main" id="{2D818163-72C3-4140-A881-29DEE67FA017}"/>
              </a:ext>
            </a:extLst>
          </p:cNvPr>
          <p:cNvSpPr>
            <a:spLocks noGrp="1"/>
          </p:cNvSpPr>
          <p:nvPr>
            <p:ph sz="quarter" idx="13"/>
          </p:nvPr>
        </p:nvSpPr>
        <p:spPr/>
        <p:txBody>
          <a:bodyPr>
            <a:normAutofit fontScale="92500" lnSpcReduction="10000"/>
          </a:bodyPr>
          <a:lstStyle/>
          <a:p>
            <a:r>
              <a:rPr lang="en-GB"/>
              <a:t>The units of the ptarmigan file are those reported in the analysis macro file (see the right panel):</a:t>
            </a:r>
          </a:p>
          <a:p>
            <a:pPr lvl="1"/>
            <a:r>
              <a:rPr lang="en-GB"/>
              <a:t>distance in </a:t>
            </a:r>
            <a:r>
              <a:rPr lang="en-GB">
                <a:highlight>
                  <a:srgbClr val="FFFF00"/>
                </a:highlight>
              </a:rPr>
              <a:t>cm</a:t>
            </a:r>
          </a:p>
          <a:p>
            <a:pPr lvl="1"/>
            <a:r>
              <a:rPr lang="en-GB"/>
              <a:t>energy in </a:t>
            </a:r>
            <a:r>
              <a:rPr lang="en-GB">
                <a:highlight>
                  <a:srgbClr val="FFFF00"/>
                </a:highlight>
              </a:rPr>
              <a:t>GeV</a:t>
            </a:r>
          </a:p>
          <a:p>
            <a:r>
              <a:rPr lang="en-GB"/>
              <a:t>The default units from the geant4 simulation are different:</a:t>
            </a:r>
          </a:p>
          <a:p>
            <a:pPr lvl="1"/>
            <a:r>
              <a:rPr lang="en-GB"/>
              <a:t>distance in mm</a:t>
            </a:r>
          </a:p>
          <a:p>
            <a:pPr lvl="1"/>
            <a:r>
              <a:rPr lang="en-GB"/>
              <a:t>energy in MeV</a:t>
            </a:r>
          </a:p>
          <a:p>
            <a:pPr lvl="1"/>
            <a:endParaRPr lang="en-GB"/>
          </a:p>
          <a:p>
            <a:r>
              <a:rPr lang="en-GB"/>
              <a:t>The units of the monitor histogram are</a:t>
            </a:r>
          </a:p>
          <a:p>
            <a:pPr lvl="1"/>
            <a:r>
              <a:rPr lang="en-GB"/>
              <a:t>distance in mm</a:t>
            </a:r>
          </a:p>
          <a:p>
            <a:pPr lvl="1"/>
            <a:r>
              <a:rPr lang="en-GB"/>
              <a:t>momentum in GeV/c</a:t>
            </a:r>
          </a:p>
          <a:p>
            <a:pPr lvl="1"/>
            <a:r>
              <a:rPr lang="en-GB"/>
              <a:t>energy in </a:t>
            </a:r>
            <a:r>
              <a:rPr lang="en-GB" u="sng"/>
              <a:t>GeV</a:t>
            </a:r>
            <a:r>
              <a:rPr lang="en-GB"/>
              <a:t> (to be eliminated)</a:t>
            </a:r>
            <a:endParaRPr lang="en-GB" dirty="0"/>
          </a:p>
        </p:txBody>
      </p:sp>
      <p:sp>
        <p:nvSpPr>
          <p:cNvPr id="10" name="Segnaposto contenuto 9">
            <a:extLst>
              <a:ext uri="{FF2B5EF4-FFF2-40B4-BE49-F238E27FC236}">
                <a16:creationId xmlns:a16="http://schemas.microsoft.com/office/drawing/2014/main" id="{10279744-E4EE-47B2-A3AC-3CEE7583C5C7}"/>
              </a:ext>
            </a:extLst>
          </p:cNvPr>
          <p:cNvSpPr txBox="1">
            <a:spLocks noGrp="1"/>
          </p:cNvSpPr>
          <p:nvPr>
            <p:ph sz="quarter" idx="14"/>
          </p:nvPr>
        </p:nvSpPr>
        <p:spPr>
          <a:xfrm>
            <a:off x="5943600" y="1101725"/>
            <a:ext cx="5816600" cy="1805110"/>
          </a:xfrm>
          <a:prstGeom prst="rect">
            <a:avLst/>
          </a:prstGeom>
          <a:solidFill>
            <a:srgbClr val="1A1B1C"/>
          </a:solidFill>
        </p:spPr>
        <p:txBody>
          <a:bodyPr wrap="square">
            <a:spAutoFit/>
          </a:bodyPr>
          <a:lstStyle/>
          <a:p>
            <a:pPr marL="0" indent="0">
              <a:buNone/>
            </a:pPr>
            <a:r>
              <a:rPr lang="en-US" sz="1050" b="0">
                <a:solidFill>
                  <a:srgbClr val="6A9955"/>
                </a:solidFill>
                <a:effectLst/>
                <a:latin typeface="Consolas" panose="020B0609020204030204" pitchFamily="49" charset="0"/>
              </a:rPr>
              <a:t>/**********************************************************************</a:t>
            </a:r>
            <a:endParaRPr lang="en-US" sz="1050" b="0">
              <a:solidFill>
                <a:srgbClr val="D4D4D4"/>
              </a:solidFill>
              <a:effectLst/>
              <a:latin typeface="Consolas" panose="020B0609020204030204" pitchFamily="49" charset="0"/>
            </a:endParaRPr>
          </a:p>
          <a:p>
            <a:pPr marL="0" indent="0">
              <a:buNone/>
            </a:pPr>
            <a:r>
              <a:rPr lang="en-US" sz="1050" b="0">
                <a:solidFill>
                  <a:srgbClr val="6A9955"/>
                </a:solidFill>
                <a:effectLst/>
                <a:latin typeface="Consolas" panose="020B0609020204030204" pitchFamily="49" charset="0"/>
              </a:rPr>
              <a:t> * ****************************************************************** *</a:t>
            </a:r>
            <a:endParaRPr lang="en-US" sz="1050" b="0">
              <a:solidFill>
                <a:srgbClr val="D4D4D4"/>
              </a:solidFill>
              <a:effectLst/>
              <a:latin typeface="Consolas" panose="020B0609020204030204" pitchFamily="49" charset="0"/>
            </a:endParaRPr>
          </a:p>
          <a:p>
            <a:pPr marL="0" indent="0">
              <a:buNone/>
            </a:pPr>
            <a:r>
              <a:rPr lang="en-US" sz="1050" b="0">
                <a:solidFill>
                  <a:srgbClr val="6A9955"/>
                </a:solidFill>
                <a:effectLst/>
                <a:latin typeface="Consolas" panose="020B0609020204030204" pitchFamily="49" charset="0"/>
              </a:rPr>
              <a:t> * ROOT macro to analyse the distribution on the gamma profiler for   *</a:t>
            </a:r>
            <a:endParaRPr lang="en-US" sz="1050" b="0">
              <a:solidFill>
                <a:srgbClr val="D4D4D4"/>
              </a:solidFill>
              <a:effectLst/>
              <a:latin typeface="Consolas" panose="020B0609020204030204" pitchFamily="49" charset="0"/>
            </a:endParaRPr>
          </a:p>
          <a:p>
            <a:pPr marL="0" indent="0">
              <a:buNone/>
            </a:pPr>
            <a:r>
              <a:rPr lang="en-US" sz="1050" b="0">
                <a:solidFill>
                  <a:srgbClr val="6A9955"/>
                </a:solidFill>
                <a:effectLst/>
                <a:latin typeface="Consolas" panose="020B0609020204030204" pitchFamily="49" charset="0"/>
              </a:rPr>
              <a:t> * different values of xi. Results come from FLUKA simulations using  *</a:t>
            </a:r>
            <a:endParaRPr lang="en-US" sz="1050" b="0">
              <a:solidFill>
                <a:srgbClr val="D4D4D4"/>
              </a:solidFill>
              <a:effectLst/>
              <a:latin typeface="Consolas" panose="020B0609020204030204" pitchFamily="49" charset="0"/>
            </a:endParaRPr>
          </a:p>
          <a:p>
            <a:pPr marL="0" indent="0">
              <a:buNone/>
            </a:pPr>
            <a:r>
              <a:rPr lang="en-US" sz="1050" b="0">
                <a:solidFill>
                  <a:srgbClr val="6A9955"/>
                </a:solidFill>
                <a:effectLst/>
                <a:latin typeface="Consolas" panose="020B0609020204030204" pitchFamily="49" charset="0"/>
              </a:rPr>
              <a:t> * the linearly polarised Ptarmigan MC data.                          *</a:t>
            </a:r>
            <a:endParaRPr lang="en-US" sz="1050" b="0">
              <a:solidFill>
                <a:srgbClr val="D4D4D4"/>
              </a:solidFill>
              <a:effectLst/>
              <a:latin typeface="Consolas" panose="020B0609020204030204" pitchFamily="49" charset="0"/>
            </a:endParaRPr>
          </a:p>
          <a:p>
            <a:pPr marL="0" indent="0">
              <a:buNone/>
            </a:pPr>
            <a:r>
              <a:rPr lang="en-US" sz="1050" b="0">
                <a:solidFill>
                  <a:srgbClr val="6A9955"/>
                </a:solidFill>
                <a:effectLst/>
                <a:latin typeface="Consolas" panose="020B0609020204030204" pitchFamily="49" charset="0"/>
              </a:rPr>
              <a:t> *                                                                    *</a:t>
            </a:r>
            <a:endParaRPr lang="en-US" sz="1050" b="0">
              <a:solidFill>
                <a:srgbClr val="D4D4D4"/>
              </a:solidFill>
              <a:effectLst/>
              <a:latin typeface="Consolas" panose="020B0609020204030204" pitchFamily="49" charset="0"/>
            </a:endParaRPr>
          </a:p>
          <a:p>
            <a:pPr marL="0" indent="0">
              <a:buNone/>
            </a:pPr>
            <a:r>
              <a:rPr lang="en-US" sz="1050" b="0">
                <a:solidFill>
                  <a:srgbClr val="6A9955"/>
                </a:solidFill>
                <a:effectLst/>
                <a:latin typeface="Consolas" panose="020B0609020204030204" pitchFamily="49" charset="0"/>
              </a:rPr>
              <a:t> * All distances are in cm, energies in GeV and angles in radians.    *</a:t>
            </a:r>
            <a:endParaRPr lang="en-US" sz="1050" b="0">
              <a:solidFill>
                <a:srgbClr val="D4D4D4"/>
              </a:solidFill>
              <a:effectLst/>
              <a:latin typeface="Consolas" panose="020B0609020204030204" pitchFamily="49" charset="0"/>
            </a:endParaRPr>
          </a:p>
          <a:p>
            <a:pPr marL="0" indent="0">
              <a:buNone/>
            </a:pPr>
            <a:r>
              <a:rPr lang="en-US" sz="1050" b="0">
                <a:solidFill>
                  <a:srgbClr val="6A9955"/>
                </a:solidFill>
                <a:effectLst/>
                <a:latin typeface="Consolas" panose="020B0609020204030204" pitchFamily="49" charset="0"/>
              </a:rPr>
              <a:t> * ****************************************************************** *</a:t>
            </a:r>
            <a:endParaRPr lang="en-US" sz="1050" b="0">
              <a:solidFill>
                <a:srgbClr val="D4D4D4"/>
              </a:solidFill>
              <a:effectLst/>
              <a:latin typeface="Consolas" panose="020B0609020204030204" pitchFamily="49" charset="0"/>
            </a:endParaRPr>
          </a:p>
          <a:p>
            <a:pPr marL="0" indent="0">
              <a:buNone/>
            </a:pPr>
            <a:r>
              <a:rPr lang="en-US" sz="1050" b="0">
                <a:solidFill>
                  <a:srgbClr val="6A9955"/>
                </a:solidFill>
                <a:effectLst/>
                <a:latin typeface="Consolas" panose="020B0609020204030204" pitchFamily="49" charset="0"/>
              </a:rPr>
              <a:t> **********************************************************************</a:t>
            </a:r>
            <a:endParaRPr lang="en-US" sz="1050" b="0" dirty="0">
              <a:solidFill>
                <a:srgbClr val="D4D4D4"/>
              </a:solidFill>
              <a:effectLst/>
              <a:latin typeface="Consolas" panose="020B0609020204030204" pitchFamily="49" charset="0"/>
            </a:endParaRPr>
          </a:p>
        </p:txBody>
      </p:sp>
    </p:spTree>
    <p:extLst>
      <p:ext uri="{BB962C8B-B14F-4D97-AF65-F5344CB8AC3E}">
        <p14:creationId xmlns:p14="http://schemas.microsoft.com/office/powerpoint/2010/main" val="3312897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5C47C24-5837-441E-A1E1-4C379C04136C}"/>
              </a:ext>
            </a:extLst>
          </p:cNvPr>
          <p:cNvSpPr>
            <a:spLocks noGrp="1"/>
          </p:cNvSpPr>
          <p:nvPr>
            <p:ph type="title"/>
          </p:nvPr>
        </p:nvSpPr>
        <p:spPr/>
        <p:txBody>
          <a:bodyPr/>
          <a:lstStyle/>
          <a:p>
            <a:r>
              <a:rPr lang="en-GB" u="sng"/>
              <a:t>Tree data</a:t>
            </a:r>
            <a:r>
              <a:rPr lang="en-GB"/>
              <a:t> ptarmigan_5.0_0_tracks</a:t>
            </a:r>
            <a:endParaRPr lang="en-GB" dirty="0"/>
          </a:p>
        </p:txBody>
      </p:sp>
      <p:sp>
        <p:nvSpPr>
          <p:cNvPr id="3" name="Segnaposto contenuto 2">
            <a:extLst>
              <a:ext uri="{FF2B5EF4-FFF2-40B4-BE49-F238E27FC236}">
                <a16:creationId xmlns:a16="http://schemas.microsoft.com/office/drawing/2014/main" id="{00CAFC23-F01F-43BC-A543-A9E70560BFB1}"/>
              </a:ext>
            </a:extLst>
          </p:cNvPr>
          <p:cNvSpPr>
            <a:spLocks noGrp="1"/>
          </p:cNvSpPr>
          <p:nvPr>
            <p:ph sz="quarter" idx="13"/>
          </p:nvPr>
        </p:nvSpPr>
        <p:spPr/>
        <p:txBody>
          <a:bodyPr>
            <a:normAutofit/>
          </a:bodyPr>
          <a:lstStyle/>
          <a:p>
            <a:r>
              <a:rPr lang="en-GB" sz="1800" dirty="0"/>
              <a:t>Position [mm?]</a:t>
            </a:r>
          </a:p>
          <a:p>
            <a:pPr lvl="1"/>
            <a:r>
              <a:rPr lang="en-GB" sz="1400" dirty="0" err="1"/>
              <a:t>xpos_min</a:t>
            </a:r>
            <a:r>
              <a:rPr lang="en-GB" sz="1400" dirty="0"/>
              <a:t>: -0.999884		</a:t>
            </a:r>
            <a:r>
              <a:rPr lang="en-GB" sz="1400" dirty="0" err="1"/>
              <a:t>xpos_max</a:t>
            </a:r>
            <a:r>
              <a:rPr lang="en-GB" sz="1400" dirty="0"/>
              <a:t>: 1</a:t>
            </a:r>
          </a:p>
          <a:p>
            <a:pPr lvl="1"/>
            <a:r>
              <a:rPr lang="en-GB" sz="1400" dirty="0" err="1"/>
              <a:t>ypos_min</a:t>
            </a:r>
            <a:r>
              <a:rPr lang="en-GB" sz="1400" dirty="0"/>
              <a:t>: -0.99991		</a:t>
            </a:r>
            <a:r>
              <a:rPr lang="en-GB" sz="1400" dirty="0" err="1"/>
              <a:t>ypos_max</a:t>
            </a:r>
            <a:r>
              <a:rPr lang="en-GB" sz="1400" dirty="0"/>
              <a:t>: 0.999934</a:t>
            </a:r>
          </a:p>
          <a:p>
            <a:pPr lvl="1"/>
            <a:r>
              <a:rPr lang="en-GB" sz="1400" dirty="0" err="1"/>
              <a:t>zpos_min</a:t>
            </a:r>
            <a:r>
              <a:rPr lang="en-GB" sz="1400" dirty="0"/>
              <a:t>: 0			</a:t>
            </a:r>
            <a:r>
              <a:rPr lang="en-GB" sz="1400" dirty="0" err="1"/>
              <a:t>zpos_max</a:t>
            </a:r>
            <a:r>
              <a:rPr lang="en-GB" sz="1400" dirty="0"/>
              <a:t>: 0</a:t>
            </a:r>
          </a:p>
          <a:p>
            <a:r>
              <a:rPr lang="en-GB" sz="1800" dirty="0"/>
              <a:t>Momentum [arbitrary units]</a:t>
            </a:r>
          </a:p>
          <a:p>
            <a:pPr lvl="1"/>
            <a:r>
              <a:rPr lang="en-GB" sz="1400" dirty="0" err="1"/>
              <a:t>px_min</a:t>
            </a:r>
            <a:r>
              <a:rPr lang="en-GB" sz="1400" dirty="0"/>
              <a:t>: -0.0191829		</a:t>
            </a:r>
            <a:r>
              <a:rPr lang="en-GB" sz="1400" dirty="0" err="1"/>
              <a:t>px_max</a:t>
            </a:r>
            <a:r>
              <a:rPr lang="en-GB" sz="1400" dirty="0"/>
              <a:t>: 0.00957282</a:t>
            </a:r>
          </a:p>
          <a:p>
            <a:pPr lvl="1"/>
            <a:r>
              <a:rPr lang="en-GB" sz="1400" dirty="0" err="1"/>
              <a:t>py_min</a:t>
            </a:r>
            <a:r>
              <a:rPr lang="en-GB" sz="1400" dirty="0"/>
              <a:t>: -0.00872869		</a:t>
            </a:r>
            <a:r>
              <a:rPr lang="en-GB" sz="1400" dirty="0" err="1"/>
              <a:t>py_max</a:t>
            </a:r>
            <a:r>
              <a:rPr lang="en-GB" sz="1400" dirty="0"/>
              <a:t>: 0.00913132</a:t>
            </a:r>
          </a:p>
          <a:p>
            <a:pPr lvl="1"/>
            <a:r>
              <a:rPr lang="en-GB" sz="1400" dirty="0" err="1">
                <a:highlight>
                  <a:srgbClr val="FFFF00"/>
                </a:highlight>
              </a:rPr>
              <a:t>pz_min</a:t>
            </a:r>
            <a:r>
              <a:rPr lang="en-GB" sz="1400" dirty="0">
                <a:highlight>
                  <a:srgbClr val="FFFF00"/>
                </a:highlight>
              </a:rPr>
              <a:t>: -0.000675423</a:t>
            </a:r>
            <a:r>
              <a:rPr lang="en-GB" sz="1400" dirty="0"/>
              <a:t>	</a:t>
            </a:r>
            <a:r>
              <a:rPr lang="en-GB" sz="1400" dirty="0" err="1"/>
              <a:t>pz_max</a:t>
            </a:r>
            <a:r>
              <a:rPr lang="en-GB" sz="1400" dirty="0"/>
              <a:t>: 14.5973</a:t>
            </a:r>
          </a:p>
          <a:p>
            <a:r>
              <a:rPr lang="en-GB" sz="1800" dirty="0"/>
              <a:t>Energy [GeV]</a:t>
            </a:r>
          </a:p>
          <a:p>
            <a:pPr lvl="1"/>
            <a:r>
              <a:rPr lang="en-GB" sz="1400" dirty="0" err="1"/>
              <a:t>energy_min</a:t>
            </a:r>
            <a:r>
              <a:rPr lang="en-GB" sz="1400" dirty="0"/>
              <a:t>: 0			</a:t>
            </a:r>
            <a:r>
              <a:rPr lang="en-GB" sz="1400" dirty="0" err="1"/>
              <a:t>energy_max</a:t>
            </a:r>
            <a:r>
              <a:rPr lang="en-GB" sz="1400" dirty="0"/>
              <a:t>: 14.5973</a:t>
            </a:r>
            <a:endParaRPr lang="en-GB" sz="1200" dirty="0"/>
          </a:p>
        </p:txBody>
      </p:sp>
      <p:sp>
        <p:nvSpPr>
          <p:cNvPr id="5" name="Segnaposto contenuto 4">
            <a:extLst>
              <a:ext uri="{FF2B5EF4-FFF2-40B4-BE49-F238E27FC236}">
                <a16:creationId xmlns:a16="http://schemas.microsoft.com/office/drawing/2014/main" id="{38F98AF8-0D01-4172-9526-F4D57DA3A77B}"/>
              </a:ext>
            </a:extLst>
          </p:cNvPr>
          <p:cNvSpPr>
            <a:spLocks noGrp="1"/>
          </p:cNvSpPr>
          <p:nvPr>
            <p:ph sz="quarter" idx="14"/>
          </p:nvPr>
        </p:nvSpPr>
        <p:spPr/>
        <p:txBody>
          <a:bodyPr>
            <a:normAutofit fontScale="92500" lnSpcReduction="20000"/>
          </a:bodyPr>
          <a:lstStyle/>
          <a:p>
            <a:r>
              <a:rPr lang="en-GB"/>
              <a:t>The z position distribution is monochromatic with mean value at 0.</a:t>
            </a:r>
          </a:p>
          <a:p>
            <a:r>
              <a:rPr lang="en-GB"/>
              <a:t>The gun position is set as the sum of a custom center position and these distributions. This way one can set the center distribution to hit a specific strip, or not.</a:t>
            </a:r>
          </a:p>
          <a:p>
            <a:r>
              <a:rPr lang="en-GB"/>
              <a:t>The momentum distribution along z has some has some negative component, meaning that part of these particles are going in the opposite direction with respect to the GBP</a:t>
            </a:r>
          </a:p>
          <a:p>
            <a:r>
              <a:rPr lang="en-GB"/>
              <a:t>Particle distribution in the tree is as follows:</a:t>
            </a:r>
            <a:br>
              <a:rPr lang="en-GB"/>
            </a:br>
            <a:endParaRPr lang="en-GB" dirty="0"/>
          </a:p>
        </p:txBody>
      </p:sp>
      <p:sp>
        <p:nvSpPr>
          <p:cNvPr id="6" name="CasellaDiTesto 5">
            <a:extLst>
              <a:ext uri="{FF2B5EF4-FFF2-40B4-BE49-F238E27FC236}">
                <a16:creationId xmlns:a16="http://schemas.microsoft.com/office/drawing/2014/main" id="{CA2B9EAB-97E4-4450-B060-F3BF67A54DE6}"/>
              </a:ext>
            </a:extLst>
          </p:cNvPr>
          <p:cNvSpPr txBox="1"/>
          <p:nvPr/>
        </p:nvSpPr>
        <p:spPr>
          <a:xfrm>
            <a:off x="-499534" y="4948767"/>
            <a:ext cx="5448300" cy="923330"/>
          </a:xfrm>
          <a:prstGeom prst="rect">
            <a:avLst/>
          </a:prstGeom>
          <a:noFill/>
        </p:spPr>
        <p:txBody>
          <a:bodyPr wrap="square" rtlCol="0">
            <a:spAutoFit/>
          </a:bodyPr>
          <a:lstStyle/>
          <a:p>
            <a:r>
              <a:rPr lang="en-GB" dirty="0"/>
              <a:t>What particles?</a:t>
            </a:r>
          </a:p>
          <a:p>
            <a:r>
              <a:rPr lang="en-GB" dirty="0"/>
              <a:t>How many in the central part of the distribution?</a:t>
            </a:r>
          </a:p>
          <a:p>
            <a:r>
              <a:rPr lang="en-GB" dirty="0"/>
              <a:t>What is their energy?</a:t>
            </a:r>
          </a:p>
        </p:txBody>
      </p:sp>
    </p:spTree>
    <p:extLst>
      <p:ext uri="{BB962C8B-B14F-4D97-AF65-F5344CB8AC3E}">
        <p14:creationId xmlns:p14="http://schemas.microsoft.com/office/powerpoint/2010/main" val="31644811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E347233-A92A-4A94-BDCE-5F829646F550}"/>
              </a:ext>
            </a:extLst>
          </p:cNvPr>
          <p:cNvSpPr>
            <a:spLocks noGrp="1"/>
          </p:cNvSpPr>
          <p:nvPr>
            <p:ph type="title"/>
          </p:nvPr>
        </p:nvSpPr>
        <p:spPr/>
        <p:txBody>
          <a:bodyPr/>
          <a:lstStyle/>
          <a:p>
            <a:r>
              <a:rPr lang="en-GB"/>
              <a:t>Generating random numbers with arbitrary distributions</a:t>
            </a:r>
            <a:endParaRPr lang="en-GB" dirty="0"/>
          </a:p>
        </p:txBody>
      </p:sp>
      <p:sp>
        <p:nvSpPr>
          <p:cNvPr id="3" name="Segnaposto contenuto 2">
            <a:extLst>
              <a:ext uri="{FF2B5EF4-FFF2-40B4-BE49-F238E27FC236}">
                <a16:creationId xmlns:a16="http://schemas.microsoft.com/office/drawing/2014/main" id="{C54CCF4C-2769-4E3F-93F9-52257A68C63E}"/>
              </a:ext>
            </a:extLst>
          </p:cNvPr>
          <p:cNvSpPr>
            <a:spLocks noGrp="1"/>
          </p:cNvSpPr>
          <p:nvPr>
            <p:ph sz="quarter" idx="13"/>
          </p:nvPr>
        </p:nvSpPr>
        <p:spPr/>
        <p:txBody>
          <a:bodyPr/>
          <a:lstStyle/>
          <a:p>
            <a:r>
              <a:rPr lang="en-GB" dirty="0"/>
              <a:t>It is possible that </a:t>
            </a:r>
            <a:r>
              <a:rPr lang="en-GB" dirty="0" err="1"/>
              <a:t>x,y,z</a:t>
            </a:r>
            <a:r>
              <a:rPr lang="en-GB" dirty="0"/>
              <a:t>-components of the position vector are correlated with the </a:t>
            </a:r>
            <a:r>
              <a:rPr lang="en-GB" dirty="0" err="1"/>
              <a:t>x,y,z</a:t>
            </a:r>
            <a:r>
              <a:rPr lang="en-GB" dirty="0"/>
              <a:t>-components of the momentum vector. Also, one has to capture energy correlations as well.</a:t>
            </a:r>
          </a:p>
          <a:p>
            <a:r>
              <a:rPr lang="en-GB" dirty="0"/>
              <a:t>It is better to cut out some of the features of the </a:t>
            </a:r>
            <a:r>
              <a:rPr lang="en-GB" dirty="0" err="1"/>
              <a:t>pos</a:t>
            </a:r>
            <a:r>
              <a:rPr lang="en-GB" dirty="0"/>
              <a:t>/momentum distributions. This because the resolution of the simulated beam distribution depends over bin size of the input histograms. In particular this procedure applies to the tails of the distributions. The cut is performed by removing no more than 5% of the particles, excluding about x % of the total energy deposited by killing particles with this energy spectrum:</a:t>
            </a:r>
          </a:p>
          <a:p>
            <a:pPr lvl="1"/>
            <a:r>
              <a:rPr lang="en-GB" dirty="0"/>
              <a:t>Graph here</a:t>
            </a:r>
          </a:p>
          <a:p>
            <a:r>
              <a:rPr lang="en-GB" dirty="0"/>
              <a:t>Energy and momentum are related by mass-shell. The PDG code gives me the particle type</a:t>
            </a:r>
          </a:p>
        </p:txBody>
      </p:sp>
    </p:spTree>
    <p:extLst>
      <p:ext uri="{BB962C8B-B14F-4D97-AF65-F5344CB8AC3E}">
        <p14:creationId xmlns:p14="http://schemas.microsoft.com/office/powerpoint/2010/main" val="32391048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E347233-A92A-4A94-BDCE-5F829646F550}"/>
              </a:ext>
            </a:extLst>
          </p:cNvPr>
          <p:cNvSpPr>
            <a:spLocks noGrp="1"/>
          </p:cNvSpPr>
          <p:nvPr>
            <p:ph type="title"/>
          </p:nvPr>
        </p:nvSpPr>
        <p:spPr>
          <a:xfrm>
            <a:off x="1" y="0"/>
            <a:ext cx="12191999" cy="613833"/>
          </a:xfrm>
        </p:spPr>
        <p:txBody>
          <a:bodyPr/>
          <a:lstStyle/>
          <a:p>
            <a:r>
              <a:rPr lang="en-GB"/>
              <a:t>Generating random numbers with arbitrary distributions</a:t>
            </a:r>
            <a:endParaRPr lang="en-GB" dirty="0"/>
          </a:p>
        </p:txBody>
      </p:sp>
      <p:pic>
        <p:nvPicPr>
          <p:cNvPr id="6" name="Segnaposto contenuto 5">
            <a:extLst>
              <a:ext uri="{FF2B5EF4-FFF2-40B4-BE49-F238E27FC236}">
                <a16:creationId xmlns:a16="http://schemas.microsoft.com/office/drawing/2014/main" id="{546ADA1C-37AB-4D0F-AED4-D36D0DA583B5}"/>
              </a:ext>
            </a:extLst>
          </p:cNvPr>
          <p:cNvPicPr>
            <a:picLocks noGrp="1" noChangeAspect="1"/>
          </p:cNvPicPr>
          <p:nvPr>
            <p:ph sz="quarter" idx="13"/>
          </p:nvPr>
        </p:nvPicPr>
        <p:blipFill>
          <a:blip r:embed="rId2"/>
          <a:stretch>
            <a:fillRect/>
          </a:stretch>
        </p:blipFill>
        <p:spPr>
          <a:xfrm>
            <a:off x="111478" y="800101"/>
            <a:ext cx="9855199" cy="5543550"/>
          </a:xfrm>
        </p:spPr>
      </p:pic>
      <p:sp>
        <p:nvSpPr>
          <p:cNvPr id="7" name="CasellaDiTesto 6">
            <a:extLst>
              <a:ext uri="{FF2B5EF4-FFF2-40B4-BE49-F238E27FC236}">
                <a16:creationId xmlns:a16="http://schemas.microsoft.com/office/drawing/2014/main" id="{3C48C79D-B0E5-443B-B47E-B032F5980393}"/>
              </a:ext>
            </a:extLst>
          </p:cNvPr>
          <p:cNvSpPr txBox="1"/>
          <p:nvPr/>
        </p:nvSpPr>
        <p:spPr>
          <a:xfrm>
            <a:off x="5791200" y="990600"/>
            <a:ext cx="6214533" cy="1557867"/>
          </a:xfrm>
          <a:prstGeom prst="roundRect">
            <a:avLst/>
          </a:prstGeom>
          <a:solidFill>
            <a:schemeClr val="accent2"/>
          </a:solidFill>
          <a:ln>
            <a:solidFill>
              <a:schemeClr val="bg1"/>
            </a:solidFill>
          </a:ln>
        </p:spPr>
        <p:txBody>
          <a:bodyPr wrap="square" rtlCol="0">
            <a:normAutofit/>
          </a:bodyPr>
          <a:lstStyle/>
          <a:p>
            <a:r>
              <a:rPr lang="en-GB" dirty="0">
                <a:solidFill>
                  <a:schemeClr val="bg1"/>
                </a:solidFill>
              </a:rPr>
              <a:t>In fact, position and momentum are correlated as one may appreciate by looking at the 3d scatter plot </a:t>
            </a:r>
            <a:r>
              <a:rPr lang="en-GB" dirty="0" err="1">
                <a:solidFill>
                  <a:schemeClr val="bg1"/>
                </a:solidFill>
              </a:rPr>
              <a:t>posX</a:t>
            </a:r>
            <a:r>
              <a:rPr lang="en-GB" dirty="0">
                <a:solidFill>
                  <a:schemeClr val="bg1"/>
                </a:solidFill>
              </a:rPr>
              <a:t> vs </a:t>
            </a:r>
            <a:r>
              <a:rPr lang="en-GB" dirty="0" err="1">
                <a:solidFill>
                  <a:schemeClr val="bg1"/>
                </a:solidFill>
              </a:rPr>
              <a:t>posY</a:t>
            </a:r>
            <a:r>
              <a:rPr lang="en-GB" dirty="0">
                <a:solidFill>
                  <a:schemeClr val="bg1"/>
                </a:solidFill>
              </a:rPr>
              <a:t> vs energy</a:t>
            </a:r>
          </a:p>
        </p:txBody>
      </p:sp>
      <p:sp>
        <p:nvSpPr>
          <p:cNvPr id="10" name="CasellaDiTesto 9">
            <a:extLst>
              <a:ext uri="{FF2B5EF4-FFF2-40B4-BE49-F238E27FC236}">
                <a16:creationId xmlns:a16="http://schemas.microsoft.com/office/drawing/2014/main" id="{D3BF347A-D51C-4C48-B8F6-A19FACAD35CE}"/>
              </a:ext>
            </a:extLst>
          </p:cNvPr>
          <p:cNvSpPr txBox="1"/>
          <p:nvPr/>
        </p:nvSpPr>
        <p:spPr>
          <a:xfrm>
            <a:off x="111478" y="910167"/>
            <a:ext cx="5226755" cy="436033"/>
          </a:xfrm>
          <a:prstGeom prst="roundRect">
            <a:avLst/>
          </a:prstGeom>
          <a:solidFill>
            <a:schemeClr val="accent2"/>
          </a:solidFill>
          <a:ln>
            <a:solidFill>
              <a:schemeClr val="bg1"/>
            </a:solidFill>
          </a:ln>
        </p:spPr>
        <p:txBody>
          <a:bodyPr wrap="square" rtlCol="0">
            <a:normAutofit/>
          </a:bodyPr>
          <a:lstStyle/>
          <a:p>
            <a:pPr algn="ctr"/>
            <a:r>
              <a:rPr lang="en-GB" b="1" dirty="0">
                <a:solidFill>
                  <a:schemeClr val="bg1"/>
                </a:solidFill>
              </a:rPr>
              <a:t>Ptarmigan</a:t>
            </a:r>
            <a:r>
              <a:rPr lang="en-GB" dirty="0">
                <a:solidFill>
                  <a:schemeClr val="bg1"/>
                </a:solidFill>
              </a:rPr>
              <a:t> \xi = 5	w0= 0</a:t>
            </a:r>
          </a:p>
        </p:txBody>
      </p:sp>
      <p:sp>
        <p:nvSpPr>
          <p:cNvPr id="11" name="CasellaDiTesto 10">
            <a:extLst>
              <a:ext uri="{FF2B5EF4-FFF2-40B4-BE49-F238E27FC236}">
                <a16:creationId xmlns:a16="http://schemas.microsoft.com/office/drawing/2014/main" id="{7E0AAA6A-BDA6-42AA-96FD-B30468C429D3}"/>
              </a:ext>
            </a:extLst>
          </p:cNvPr>
          <p:cNvSpPr txBox="1"/>
          <p:nvPr/>
        </p:nvSpPr>
        <p:spPr>
          <a:xfrm>
            <a:off x="5496278" y="2877608"/>
            <a:ext cx="4470399" cy="436033"/>
          </a:xfrm>
          <a:prstGeom prst="roundRect">
            <a:avLst/>
          </a:prstGeom>
          <a:solidFill>
            <a:schemeClr val="accent2"/>
          </a:solidFill>
          <a:ln>
            <a:solidFill>
              <a:schemeClr val="bg1"/>
            </a:solidFill>
          </a:ln>
        </p:spPr>
        <p:txBody>
          <a:bodyPr wrap="square" rtlCol="0">
            <a:normAutofit/>
          </a:bodyPr>
          <a:lstStyle/>
          <a:p>
            <a:pPr algn="ctr"/>
            <a:r>
              <a:rPr lang="en-GB" dirty="0">
                <a:solidFill>
                  <a:schemeClr val="bg1"/>
                </a:solidFill>
              </a:rPr>
              <a:t>Simulated beam without correlations</a:t>
            </a:r>
          </a:p>
        </p:txBody>
      </p:sp>
      <p:sp>
        <p:nvSpPr>
          <p:cNvPr id="3" name="CasellaDiTesto 2">
            <a:extLst>
              <a:ext uri="{FF2B5EF4-FFF2-40B4-BE49-F238E27FC236}">
                <a16:creationId xmlns:a16="http://schemas.microsoft.com/office/drawing/2014/main" id="{F7765629-7F95-4F0B-9A03-266C77E52D45}"/>
              </a:ext>
            </a:extLst>
          </p:cNvPr>
          <p:cNvSpPr txBox="1"/>
          <p:nvPr/>
        </p:nvSpPr>
        <p:spPr>
          <a:xfrm>
            <a:off x="10190581" y="3033215"/>
            <a:ext cx="1889941" cy="1754326"/>
          </a:xfrm>
          <a:prstGeom prst="rect">
            <a:avLst/>
          </a:prstGeom>
          <a:noFill/>
        </p:spPr>
        <p:txBody>
          <a:bodyPr wrap="square" rtlCol="0">
            <a:spAutoFit/>
          </a:bodyPr>
          <a:lstStyle/>
          <a:p>
            <a:r>
              <a:rPr lang="en-GB" dirty="0"/>
              <a:t>-&gt; 4*10^12 bytes</a:t>
            </a:r>
            <a:br>
              <a:rPr lang="en-GB" dirty="0"/>
            </a:br>
            <a:endParaRPr lang="en-GB" dirty="0"/>
          </a:p>
          <a:p>
            <a:endParaRPr lang="en-GB" dirty="0"/>
          </a:p>
          <a:p>
            <a:endParaRPr lang="en-GB" dirty="0"/>
          </a:p>
          <a:p>
            <a:endParaRPr lang="en-GB" dirty="0"/>
          </a:p>
          <a:p>
            <a:r>
              <a:rPr lang="en-GB" dirty="0"/>
              <a:t>-&gt; 4*10^6 bytes</a:t>
            </a:r>
          </a:p>
        </p:txBody>
      </p:sp>
    </p:spTree>
    <p:extLst>
      <p:ext uri="{BB962C8B-B14F-4D97-AF65-F5344CB8AC3E}">
        <p14:creationId xmlns:p14="http://schemas.microsoft.com/office/powerpoint/2010/main" val="17370384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4CE6309-329A-498B-BDA0-C68CE52136D9}"/>
              </a:ext>
            </a:extLst>
          </p:cNvPr>
          <p:cNvSpPr>
            <a:spLocks noGrp="1"/>
          </p:cNvSpPr>
          <p:nvPr>
            <p:ph type="title"/>
          </p:nvPr>
        </p:nvSpPr>
        <p:spPr/>
        <p:txBody>
          <a:bodyPr/>
          <a:lstStyle/>
          <a:p>
            <a:r>
              <a:rPr lang="en-GB"/>
              <a:t>Mass-shell</a:t>
            </a:r>
            <a:endParaRPr lang="en-GB" dirty="0"/>
          </a:p>
        </p:txBody>
      </p:sp>
      <p:sp>
        <p:nvSpPr>
          <p:cNvPr id="3" name="Segnaposto contenuto 2">
            <a:extLst>
              <a:ext uri="{FF2B5EF4-FFF2-40B4-BE49-F238E27FC236}">
                <a16:creationId xmlns:a16="http://schemas.microsoft.com/office/drawing/2014/main" id="{DFE86164-E7C7-4279-86DC-3AA558E81E1F}"/>
              </a:ext>
            </a:extLst>
          </p:cNvPr>
          <p:cNvSpPr>
            <a:spLocks noGrp="1"/>
          </p:cNvSpPr>
          <p:nvPr>
            <p:ph sz="quarter" idx="13"/>
          </p:nvPr>
        </p:nvSpPr>
        <p:spPr>
          <a:xfrm>
            <a:off x="365919" y="1102202"/>
            <a:ext cx="11460162" cy="1090666"/>
          </a:xfrm>
        </p:spPr>
        <p:txBody>
          <a:bodyPr/>
          <a:lstStyle/>
          <a:p>
            <a:r>
              <a:rPr lang="en-GB"/>
              <a:t>It appears that momentum components satisfy the mass-shell up to \sim 1e-15. This is perfectly fine since double precision is up to 15 digits…</a:t>
            </a:r>
            <a:endParaRPr lang="en-GB" dirty="0"/>
          </a:p>
        </p:txBody>
      </p:sp>
      <p:pic>
        <p:nvPicPr>
          <p:cNvPr id="8" name="Immagine 7">
            <a:extLst>
              <a:ext uri="{FF2B5EF4-FFF2-40B4-BE49-F238E27FC236}">
                <a16:creationId xmlns:a16="http://schemas.microsoft.com/office/drawing/2014/main" id="{FB3001DD-56B7-43AE-9873-80D1D765524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2082" y="2069218"/>
            <a:ext cx="5978319" cy="4059775"/>
          </a:xfrm>
          <a:prstGeom prst="rect">
            <a:avLst/>
          </a:prstGeom>
        </p:spPr>
      </p:pic>
      <p:sp>
        <p:nvSpPr>
          <p:cNvPr id="9" name="Segnaposto contenuto 2">
            <a:extLst>
              <a:ext uri="{FF2B5EF4-FFF2-40B4-BE49-F238E27FC236}">
                <a16:creationId xmlns:a16="http://schemas.microsoft.com/office/drawing/2014/main" id="{CE77E593-B867-4D3B-BEB3-EB22BED885EE}"/>
              </a:ext>
            </a:extLst>
          </p:cNvPr>
          <p:cNvSpPr txBox="1">
            <a:spLocks/>
          </p:cNvSpPr>
          <p:nvPr/>
        </p:nvSpPr>
        <p:spPr bwMode="auto">
          <a:xfrm>
            <a:off x="6214532" y="2410301"/>
            <a:ext cx="5611549" cy="3389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normAutofit/>
          </a:bodyPr>
          <a:lstStyle>
            <a:lvl1pPr marL="342900" indent="-3429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2pPr>
            <a:lvl3pPr marL="1143000" indent="-228600" algn="l" defTabSz="457200" rtl="0" eaLnBrk="1" fontAlgn="base" hangingPunct="1">
              <a:spcBef>
                <a:spcPct val="20000"/>
              </a:spcBef>
              <a:spcAft>
                <a:spcPct val="0"/>
              </a:spcAft>
              <a:buFont typeface="Arial" charset="0"/>
              <a:buChar char="•"/>
              <a:defRPr sz="1800" kern="1200">
                <a:solidFill>
                  <a:schemeClr val="tx1"/>
                </a:solidFill>
                <a:latin typeface="+mn-lt"/>
                <a:ea typeface="ＭＳ Ｐゴシック" charset="0"/>
                <a:cs typeface="+mn-cs"/>
              </a:defRPr>
            </a:lvl3pPr>
            <a:lvl4pPr marL="1600200" indent="-228600" algn="l" defTabSz="457200" rtl="0" eaLnBrk="1" fontAlgn="base" hangingPunct="1">
              <a:spcBef>
                <a:spcPct val="20000"/>
              </a:spcBef>
              <a:spcAft>
                <a:spcPct val="0"/>
              </a:spcAft>
              <a:buFont typeface="Arial" charset="0"/>
              <a:buChar char="–"/>
              <a:defRPr sz="1600" kern="1200">
                <a:solidFill>
                  <a:schemeClr val="tx1"/>
                </a:solidFill>
                <a:latin typeface="+mn-lt"/>
                <a:ea typeface="ＭＳ Ｐゴシック" charset="0"/>
                <a:cs typeface="+mn-cs"/>
              </a:defRPr>
            </a:lvl4pPr>
            <a:lvl5pPr marL="2057400" indent="-228600" algn="l" defTabSz="457200" rtl="0" eaLnBrk="1" fontAlgn="base" hangingPunct="1">
              <a:spcBef>
                <a:spcPct val="20000"/>
              </a:spcBef>
              <a:spcAft>
                <a:spcPct val="0"/>
              </a:spcAft>
              <a:buFont typeface="Arial" charset="0"/>
              <a:buChar char="»"/>
              <a:defRPr sz="16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Wingdings" panose="05000000000000000000" pitchFamily="2" charset="2"/>
              <a:buChar char="Ø"/>
            </a:pPr>
            <a:r>
              <a:rPr lang="en-GB" dirty="0"/>
              <a:t>Photons</a:t>
            </a:r>
          </a:p>
        </p:txBody>
      </p:sp>
    </p:spTree>
    <p:extLst>
      <p:ext uri="{BB962C8B-B14F-4D97-AF65-F5344CB8AC3E}">
        <p14:creationId xmlns:p14="http://schemas.microsoft.com/office/powerpoint/2010/main" val="24320163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E5FD8B9-8199-44A9-8A99-461611C02640}"/>
              </a:ext>
            </a:extLst>
          </p:cNvPr>
          <p:cNvSpPr>
            <a:spLocks noGrp="1"/>
          </p:cNvSpPr>
          <p:nvPr>
            <p:ph type="title"/>
          </p:nvPr>
        </p:nvSpPr>
        <p:spPr/>
        <p:txBody>
          <a:bodyPr/>
          <a:lstStyle/>
          <a:p>
            <a:r>
              <a:rPr lang="en-GB"/>
              <a:t>energy</a:t>
            </a:r>
            <a:endParaRPr lang="en-GB" dirty="0"/>
          </a:p>
        </p:txBody>
      </p:sp>
      <p:sp>
        <p:nvSpPr>
          <p:cNvPr id="3" name="Segnaposto contenuto 2">
            <a:extLst>
              <a:ext uri="{FF2B5EF4-FFF2-40B4-BE49-F238E27FC236}">
                <a16:creationId xmlns:a16="http://schemas.microsoft.com/office/drawing/2014/main" id="{A7DD9524-7DAC-4281-9127-06EF7F6DD546}"/>
              </a:ext>
            </a:extLst>
          </p:cNvPr>
          <p:cNvSpPr>
            <a:spLocks noGrp="1"/>
          </p:cNvSpPr>
          <p:nvPr>
            <p:ph sz="quarter" idx="13"/>
          </p:nvPr>
        </p:nvSpPr>
        <p:spPr/>
        <p:txBody>
          <a:bodyPr/>
          <a:lstStyle/>
          <a:p>
            <a:r>
              <a:rPr lang="en-GB" dirty="0"/>
              <a:t>The energy values are in GeV</a:t>
            </a:r>
          </a:p>
        </p:txBody>
      </p:sp>
      <p:pic>
        <p:nvPicPr>
          <p:cNvPr id="5" name="Immagine 4">
            <a:extLst>
              <a:ext uri="{FF2B5EF4-FFF2-40B4-BE49-F238E27FC236}">
                <a16:creationId xmlns:a16="http://schemas.microsoft.com/office/drawing/2014/main" id="{877F20CF-9F32-462E-A0AB-FBEEF7C336FB}"/>
              </a:ext>
            </a:extLst>
          </p:cNvPr>
          <p:cNvPicPr>
            <a:picLocks noChangeAspect="1"/>
          </p:cNvPicPr>
          <p:nvPr/>
        </p:nvPicPr>
        <p:blipFill rotWithShape="1">
          <a:blip r:embed="rId2"/>
          <a:srcRect t="1956"/>
          <a:stretch/>
        </p:blipFill>
        <p:spPr>
          <a:xfrm>
            <a:off x="327819" y="1841499"/>
            <a:ext cx="6218709" cy="3835401"/>
          </a:xfrm>
          <a:prstGeom prst="rect">
            <a:avLst/>
          </a:prstGeom>
        </p:spPr>
      </p:pic>
    </p:spTree>
    <p:extLst>
      <p:ext uri="{BB962C8B-B14F-4D97-AF65-F5344CB8AC3E}">
        <p14:creationId xmlns:p14="http://schemas.microsoft.com/office/powerpoint/2010/main" val="18287134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878B047-FEAC-4082-9DFD-5D7595E5D04F}"/>
              </a:ext>
            </a:extLst>
          </p:cNvPr>
          <p:cNvSpPr>
            <a:spLocks noGrp="1"/>
          </p:cNvSpPr>
          <p:nvPr>
            <p:ph type="title"/>
          </p:nvPr>
        </p:nvSpPr>
        <p:spPr/>
        <p:txBody>
          <a:bodyPr/>
          <a:lstStyle/>
          <a:p>
            <a:r>
              <a:rPr lang="en-GB" dirty="0"/>
              <a:t>Is this true?</a:t>
            </a:r>
          </a:p>
        </p:txBody>
      </p:sp>
      <p:pic>
        <p:nvPicPr>
          <p:cNvPr id="8" name="Immagine 7">
            <a:extLst>
              <a:ext uri="{FF2B5EF4-FFF2-40B4-BE49-F238E27FC236}">
                <a16:creationId xmlns:a16="http://schemas.microsoft.com/office/drawing/2014/main" id="{1E7D96EF-23AC-48E7-8063-655D65EDFFEC}"/>
              </a:ext>
            </a:extLst>
          </p:cNvPr>
          <p:cNvPicPr>
            <a:picLocks noChangeAspect="1"/>
          </p:cNvPicPr>
          <p:nvPr/>
        </p:nvPicPr>
        <p:blipFill>
          <a:blip r:embed="rId2"/>
          <a:stretch>
            <a:fillRect/>
          </a:stretch>
        </p:blipFill>
        <p:spPr>
          <a:xfrm>
            <a:off x="693393" y="1072308"/>
            <a:ext cx="10314146" cy="1018682"/>
          </a:xfrm>
          <a:prstGeom prst="rect">
            <a:avLst/>
          </a:prstGeom>
        </p:spPr>
      </p:pic>
      <p:sp>
        <p:nvSpPr>
          <p:cNvPr id="12" name="Segnaposto contenuto 11">
            <a:extLst>
              <a:ext uri="{FF2B5EF4-FFF2-40B4-BE49-F238E27FC236}">
                <a16:creationId xmlns:a16="http://schemas.microsoft.com/office/drawing/2014/main" id="{DE24D1CA-AFBF-4B76-88B3-8C6068C6BCF4}"/>
              </a:ext>
            </a:extLst>
          </p:cNvPr>
          <p:cNvSpPr>
            <a:spLocks noGrp="1"/>
          </p:cNvSpPr>
          <p:nvPr>
            <p:ph sz="quarter" idx="13"/>
          </p:nvPr>
        </p:nvSpPr>
        <p:spPr>
          <a:xfrm>
            <a:off x="365919" y="2171700"/>
            <a:ext cx="11460162" cy="4172426"/>
          </a:xfrm>
        </p:spPr>
        <p:txBody>
          <a:bodyPr/>
          <a:lstStyle/>
          <a:p>
            <a:r>
              <a:rPr lang="en-GB" dirty="0"/>
              <a:t>For what laser polarisation is this holding? </a:t>
            </a:r>
            <a:r>
              <a:rPr lang="en-GB" u="sng" dirty="0"/>
              <a:t>Linear.</a:t>
            </a:r>
          </a:p>
          <a:p>
            <a:r>
              <a:rPr lang="en-GB" dirty="0"/>
              <a:t>First let us verify the energy spectrum, partition the beam into a low energy and high energy part using the mean and rms. Then select high energy events and inspect for the “central” component – after understanding what does ‘central’ means. </a:t>
            </a:r>
            <a:r>
              <a:rPr lang="en-GB" u="sng" dirty="0"/>
              <a:t>I’ve verified. It is satisfied with RMS.</a:t>
            </a:r>
          </a:p>
          <a:p>
            <a:r>
              <a:rPr lang="en-GB" dirty="0"/>
              <a:t>Also it is necessary to verify also that \</a:t>
            </a:r>
            <a:r>
              <a:rPr lang="en-GB" dirty="0" err="1"/>
              <a:t>sigma_y</a:t>
            </a:r>
            <a:r>
              <a:rPr lang="en-GB" dirty="0"/>
              <a:t> does not change.</a:t>
            </a:r>
          </a:p>
        </p:txBody>
      </p:sp>
    </p:spTree>
    <p:extLst>
      <p:ext uri="{BB962C8B-B14F-4D97-AF65-F5344CB8AC3E}">
        <p14:creationId xmlns:p14="http://schemas.microsoft.com/office/powerpoint/2010/main" val="3944090808"/>
      </p:ext>
    </p:extLst>
  </p:cSld>
  <p:clrMapOvr>
    <a:masterClrMapping/>
  </p:clrMapOvr>
</p:sld>
</file>

<file path=ppt/theme/theme1.xml><?xml version="1.0" encoding="utf-8"?>
<a:theme xmlns:a="http://schemas.openxmlformats.org/drawingml/2006/main" name="LUX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Montserrat">
      <a:majorFont>
        <a:latin typeface="Montserrat"/>
        <a:ea typeface=""/>
        <a:cs typeface=""/>
      </a:majorFont>
      <a:minorFont>
        <a:latin typeface="Montserra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LUXE" id="{470348C8-B843-458E-BC1D-3D020963CD2F}" vid="{CA307915-AC61-4A0C-A587-203BA0D8211D}"/>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LUXE</Template>
  <TotalTime>923</TotalTime>
  <Words>991</Words>
  <Application>Microsoft Office PowerPoint</Application>
  <PresentationFormat>Widescreen</PresentationFormat>
  <Paragraphs>96</Paragraphs>
  <Slides>15</Slides>
  <Notes>0</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15</vt:i4>
      </vt:variant>
    </vt:vector>
  </HeadingPairs>
  <TitlesOfParts>
    <vt:vector size="21" baseType="lpstr">
      <vt:lpstr>Arial</vt:lpstr>
      <vt:lpstr>Calibri</vt:lpstr>
      <vt:lpstr>Consolas</vt:lpstr>
      <vt:lpstr>Montserrat</vt:lpstr>
      <vt:lpstr>Wingdings</vt:lpstr>
      <vt:lpstr>LUXE</vt:lpstr>
      <vt:lpstr>Kyle’s beam results</vt:lpstr>
      <vt:lpstr>Kyle’s beam properties ptarmigan_5.0_0_tracks</vt:lpstr>
      <vt:lpstr>Units</vt:lpstr>
      <vt:lpstr>Tree data ptarmigan_5.0_0_tracks</vt:lpstr>
      <vt:lpstr>Generating random numbers with arbitrary distributions</vt:lpstr>
      <vt:lpstr>Generating random numbers with arbitrary distributions</vt:lpstr>
      <vt:lpstr>Mass-shell</vt:lpstr>
      <vt:lpstr>energy</vt:lpstr>
      <vt:lpstr>Is this true?</vt:lpstr>
      <vt:lpstr>What is the detector accuracy in measuring \xi, intensity?</vt:lpstr>
      <vt:lpstr>MC weights</vt:lpstr>
      <vt:lpstr>Uncorrelated distr. results</vt:lpstr>
      <vt:lpstr>Primaries</vt:lpstr>
      <vt:lpstr>Energy deposited at comparison - \xi = 5</vt:lpstr>
      <vt:lpstr>Performances - \xi = 5</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Kyle’s beam results</dc:title>
  <dc:creator>Pietro Grutta</dc:creator>
  <cp:lastModifiedBy>Pietro Grutta</cp:lastModifiedBy>
  <cp:revision>24</cp:revision>
  <dcterms:created xsi:type="dcterms:W3CDTF">2021-12-04T18:02:43Z</dcterms:created>
  <dcterms:modified xsi:type="dcterms:W3CDTF">2021-12-08T13:34:10Z</dcterms:modified>
</cp:coreProperties>
</file>