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356" r:id="rId3"/>
    <p:sldId id="347" r:id="rId4"/>
    <p:sldId id="355" r:id="rId5"/>
    <p:sldId id="359" r:id="rId6"/>
    <p:sldId id="268" r:id="rId7"/>
    <p:sldId id="266" r:id="rId8"/>
    <p:sldId id="278" r:id="rId9"/>
    <p:sldId id="284" r:id="rId10"/>
    <p:sldId id="295" r:id="rId11"/>
    <p:sldId id="283" r:id="rId12"/>
    <p:sldId id="354" r:id="rId13"/>
    <p:sldId id="326" r:id="rId14"/>
    <p:sldId id="335" r:id="rId15"/>
    <p:sldId id="291" r:id="rId16"/>
    <p:sldId id="290" r:id="rId17"/>
    <p:sldId id="362" r:id="rId18"/>
    <p:sldId id="360" r:id="rId19"/>
    <p:sldId id="361" r:id="rId20"/>
    <p:sldId id="363" r:id="rId21"/>
    <p:sldId id="368" r:id="rId22"/>
    <p:sldId id="369" r:id="rId23"/>
    <p:sldId id="367" r:id="rId24"/>
    <p:sldId id="366" r:id="rId25"/>
    <p:sldId id="365" r:id="rId26"/>
    <p:sldId id="294" r:id="rId27"/>
    <p:sldId id="364" r:id="rId28"/>
    <p:sldId id="333" r:id="rId29"/>
    <p:sldId id="296" r:id="rId30"/>
    <p:sldId id="297" r:id="rId31"/>
  </p:sldIdLst>
  <p:sldSz cx="9144000" cy="6858000" type="screen4x3"/>
  <p:notesSz cx="6797675" cy="9926638"/>
  <p:embeddedFontLst>
    <p:embeddedFont>
      <p:font typeface="BundesSerif Office" panose="02050002050300000203" pitchFamily="18" charset="0"/>
      <p:regular r:id="rId34"/>
      <p:bold r:id="rId35"/>
      <p:italic r:id="rId36"/>
      <p:boldItalic r:id="rId37"/>
    </p:embeddedFont>
    <p:embeddedFont>
      <p:font typeface="BundesSans Office Bold" panose="020B0002030500000203" pitchFamily="34" charset="0"/>
      <p:bold r:id="rId38"/>
    </p:embeddedFont>
    <p:embeddedFont>
      <p:font typeface="BundesSans Office" panose="020B0002030500000203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5">
          <p15:clr>
            <a:srgbClr val="A4A3A4"/>
          </p15:clr>
        </p15:guide>
        <p15:guide id="2" pos="5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ehler, Sarah" initials="BS" lastIdx="2" clrIdx="0">
    <p:extLst>
      <p:ext uri="{19B8F6BF-5375-455C-9EA6-DF929625EA0E}">
        <p15:presenceInfo xmlns:p15="http://schemas.microsoft.com/office/powerpoint/2012/main" userId="S-1-5-21-3018955115-4118484798-3177128962-80914" providerId="AD"/>
      </p:ext>
    </p:extLst>
  </p:cmAuthor>
  <p:cmAuthor id="2" name="Meinhard, Maren Tabea" initials="MMT" lastIdx="5" clrIdx="1">
    <p:extLst>
      <p:ext uri="{19B8F6BF-5375-455C-9EA6-DF929625EA0E}">
        <p15:presenceInfo xmlns:p15="http://schemas.microsoft.com/office/powerpoint/2012/main" userId="S-1-5-21-3018955115-4118484798-3177128962-99031" providerId="AD"/>
      </p:ext>
    </p:extLst>
  </p:cmAuthor>
  <p:cmAuthor id="3" name="Mahlke-Krueger, Hanna" initials="MH" lastIdx="1" clrIdx="2">
    <p:extLst>
      <p:ext uri="{19B8F6BF-5375-455C-9EA6-DF929625EA0E}">
        <p15:presenceInfo xmlns:p15="http://schemas.microsoft.com/office/powerpoint/2012/main" userId="S-1-5-21-3018955115-4118484798-3177128962-22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78A5"/>
    <a:srgbClr val="99CCE3"/>
    <a:srgbClr val="620039"/>
    <a:srgbClr val="00732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4" autoAdjust="0"/>
    <p:restoredTop sz="85531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110" y="78"/>
      </p:cViewPr>
      <p:guideLst>
        <p:guide orient="horz" pos="545"/>
        <p:guide pos="546"/>
      </p:guideLst>
    </p:cSldViewPr>
  </p:slideViewPr>
  <p:outlineViewPr>
    <p:cViewPr>
      <p:scale>
        <a:sx n="33" d="100"/>
        <a:sy n="33" d="100"/>
      </p:scale>
      <p:origin x="0" y="-12408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 showGuide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579A4-4B1F-0740-8A64-520CB709DBDD}" type="datetimeFigureOut">
              <a:rPr lang="de-DE" smtClean="0"/>
              <a:t>31.03.2022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F7F41-E8A8-2E4C-BADD-BE54AB73F7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805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B7E1-A05C-CC40-8025-3847481FDCE7}" type="datetimeFigureOut">
              <a:rPr lang="de-DE" smtClean="0"/>
              <a:t>31.03.2022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A6C01-5F67-F145-8333-D92E7030B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56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noProof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42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8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undesSans Office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56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93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400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8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7638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04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3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063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4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this is a snapshot of the current priorities in the </a:t>
            </a:r>
            <a:r>
              <a:rPr lang="en-US" noProof="0" dirty="0" err="1"/>
              <a:t>ErUM</a:t>
            </a:r>
            <a:r>
              <a:rPr lang="en-US" noProof="0" dirty="0"/>
              <a:t> field “particles” for 2021-2024</a:t>
            </a:r>
          </a:p>
          <a:p>
            <a:r>
              <a:rPr lang="en-US" noProof="0" dirty="0"/>
              <a:t>priorities can be adjusted and reevaluated every three years with a new funding period</a:t>
            </a:r>
          </a:p>
          <a:p>
            <a:endParaRPr lang="en-US" noProof="0" dirty="0"/>
          </a:p>
          <a:p>
            <a:r>
              <a:rPr lang="en-US" noProof="0" dirty="0"/>
              <a:t>detailed distribution of project funding </a:t>
            </a:r>
            <a:r>
              <a:rPr lang="en-US" noProof="0" dirty="0" err="1"/>
              <a:t>ErUM</a:t>
            </a:r>
            <a:r>
              <a:rPr lang="en-US" noProof="0" dirty="0"/>
              <a:t>-Pro and </a:t>
            </a:r>
            <a:r>
              <a:rPr lang="en-US" noProof="0" dirty="0" err="1"/>
              <a:t>ErUM</a:t>
            </a:r>
            <a:r>
              <a:rPr lang="en-US" noProof="0" dirty="0"/>
              <a:t>-Data</a:t>
            </a:r>
          </a:p>
          <a:p>
            <a:endParaRPr lang="en-US" noProof="0" dirty="0"/>
          </a:p>
          <a:p>
            <a:r>
              <a:rPr lang="en-US" noProof="0" dirty="0"/>
              <a:t>Priorities are: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/>
              <a:t>LHC – green 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/>
              <a:t>FAIR – red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/>
              <a:t>other experiments at CERN or elsewhere (complements portfolio) – blue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/>
              <a:t>Cross-disciplinary activities – orange</a:t>
            </a:r>
          </a:p>
          <a:p>
            <a:pPr marL="0" indent="0">
              <a:buFontTx/>
              <a:buNone/>
            </a:pPr>
            <a:endParaRPr lang="en-US" baseline="0" noProof="0" dirty="0"/>
          </a:p>
          <a:p>
            <a:pPr marL="0" indent="0">
              <a:buFontTx/>
              <a:buNone/>
            </a:pPr>
            <a:r>
              <a:rPr lang="en-US" baseline="0" noProof="0" dirty="0"/>
              <a:t>The extra funds for the phase II upgrade of ATLAS and CMS are not included here because of the different time scale. General funding is approved until 2027.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53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219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970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764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751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5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221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657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78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228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535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22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652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8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94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07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27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93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43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6C01-5F67-F145-8333-D92E7030BCE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5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077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lerschwing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84" y="0"/>
            <a:ext cx="2756916" cy="6858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144463" y="144463"/>
            <a:ext cx="8851900" cy="287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865196" y="6304834"/>
            <a:ext cx="914902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200" b="1" i="0" baseline="0" dirty="0" err="1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rPr>
              <a:t>www.bmbf.de</a:t>
            </a:r>
            <a:endParaRPr lang="de-DE" sz="1200" b="1" i="0" dirty="0">
              <a:solidFill>
                <a:srgbClr val="FFFFFF"/>
              </a:solidFill>
              <a:latin typeface="BundesSans Office" panose="020B0002030500000203" pitchFamily="34" charset="0"/>
              <a:cs typeface="BundesSans Office Bold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37189" y="1330885"/>
            <a:ext cx="7886124" cy="562547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ts val="4400"/>
              </a:lnSpc>
              <a:spcAft>
                <a:spcPts val="1134"/>
              </a:spcAft>
              <a:defRPr sz="3600" b="0" i="0" cap="none" baseline="0">
                <a:latin typeface="BundesSerif Office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858813" y="2405282"/>
            <a:ext cx="7864499" cy="407757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2200"/>
              </a:lnSpc>
              <a:buNone/>
              <a:defRPr sz="1800" b="1" i="0" baseline="0">
                <a:solidFill>
                  <a:schemeClr val="tx1"/>
                </a:solidFill>
                <a:latin typeface="BundesSans Office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5" name="Bild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252000"/>
            <a:ext cx="1621548" cy="100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08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62712"/>
            <a:ext cx="9144000" cy="395287"/>
          </a:xfrm>
          <a:prstGeom prst="rect">
            <a:avLst/>
          </a:prstGeom>
          <a:solidFill>
            <a:srgbClr val="077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6387083" y="6476558"/>
            <a:ext cx="2342580" cy="38144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fld id="{50C77D1C-F0FB-DF48-A0F1-90ACD1E3FEBC}" type="slidenum">
              <a:rPr lang="de-DE" sz="1200" b="1" i="0" baseline="0" smtClean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rPr>
              <a:t>‹Nr.›</a:t>
            </a:fld>
            <a:endParaRPr lang="de-DE" sz="1200" b="1" i="0" dirty="0">
              <a:solidFill>
                <a:srgbClr val="FFFFFF"/>
              </a:solidFill>
              <a:latin typeface="BundesSans Office" panose="020B0002030500000203" pitchFamily="34" charset="0"/>
              <a:cs typeface="BundesSans Office Bold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3788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3200"/>
              </a:lnSpc>
              <a:defRPr sz="2800" b="0" i="0" baseline="0">
                <a:latin typeface="BundesSerif Office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856801" y="2142671"/>
            <a:ext cx="7872862" cy="4320042"/>
          </a:xfrm>
        </p:spPr>
        <p:txBody>
          <a:bodyPr lIns="0" tIns="0" rIns="0" bIns="0">
            <a:noAutofit/>
          </a:bodyPr>
          <a:lstStyle>
            <a:lvl1pPr marL="234000" indent="-234000">
              <a:lnSpc>
                <a:spcPts val="2600"/>
              </a:lnSpc>
              <a:buClrTx/>
              <a:buFont typeface="Arial"/>
              <a:buChar char="•"/>
              <a:defRPr sz="2000" baseline="0">
                <a:latin typeface="BundesSans Office"/>
              </a:defRPr>
            </a:lvl1pPr>
            <a:lvl2pPr marL="450000" indent="-212400">
              <a:lnSpc>
                <a:spcPts val="2600"/>
              </a:lnSpc>
              <a:spcBef>
                <a:spcPts val="600"/>
              </a:spcBef>
              <a:buClrTx/>
              <a:buFont typeface="Arial"/>
              <a:buChar char="•"/>
              <a:defRPr sz="2000" baseline="0">
                <a:latin typeface="BundesSans Office"/>
              </a:defRPr>
            </a:lvl2pPr>
            <a:lvl3pPr marL="676800" indent="-234000">
              <a:lnSpc>
                <a:spcPts val="2600"/>
              </a:lnSpc>
              <a:buClrTx/>
              <a:buFont typeface="Arial"/>
              <a:buChar char="•"/>
              <a:defRPr sz="2000" baseline="0">
                <a:latin typeface="BundesSans Office"/>
              </a:defRPr>
            </a:lvl3pPr>
            <a:lvl4pPr marL="1371600" indent="0">
              <a:buFont typeface="Wingdings" charset="2"/>
              <a:buNone/>
              <a:defRPr sz="1800" baseline="0">
                <a:latin typeface="Arial"/>
              </a:defRPr>
            </a:lvl4pPr>
            <a:lvl5pPr marL="2057400" indent="-228600">
              <a:buFont typeface="Wingdings" charset="2"/>
              <a:buChar char="§"/>
              <a:defRPr baseline="0">
                <a:latin typeface="Arial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63450" y="6476557"/>
            <a:ext cx="2825813" cy="3814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rPr>
              <a:t>Berlin, 01. April 2022</a:t>
            </a:r>
          </a:p>
        </p:txBody>
      </p:sp>
      <p:pic>
        <p:nvPicPr>
          <p:cNvPr id="14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252000"/>
            <a:ext cx="1622492" cy="10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Veranstaltungsort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776C-FDF5-DB47-BD7A-74731DD90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94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189" y="1068235"/>
            <a:ext cx="7886124" cy="537198"/>
          </a:xfrm>
        </p:spPr>
        <p:txBody>
          <a:bodyPr/>
          <a:lstStyle/>
          <a:p>
            <a:r>
              <a:rPr lang="en-US" b="1" noProof="0" dirty="0"/>
              <a:t>Fundamental Science in Germany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8813" y="2196749"/>
            <a:ext cx="7864499" cy="750731"/>
          </a:xfrm>
        </p:spPr>
        <p:txBody>
          <a:bodyPr>
            <a:normAutofit/>
          </a:bodyPr>
          <a:lstStyle/>
          <a:p>
            <a:r>
              <a:rPr lang="en-US" noProof="0" dirty="0"/>
              <a:t>01 April 2022, R-ECFA visit to Germany</a:t>
            </a:r>
            <a:br>
              <a:rPr lang="en-US" noProof="0" dirty="0"/>
            </a:br>
            <a:r>
              <a:rPr lang="en-US" b="0" noProof="0" dirty="0"/>
              <a:t>Dr. Volkmar Dietz, Large Facilities and Basic Research, BMBF</a:t>
            </a:r>
          </a:p>
        </p:txBody>
      </p:sp>
    </p:spTree>
    <p:extLst>
      <p:ext uri="{BB962C8B-B14F-4D97-AF65-F5344CB8AC3E}">
        <p14:creationId xmlns:p14="http://schemas.microsoft.com/office/powerpoint/2010/main" val="326294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Action </a:t>
            </a:r>
            <a:r>
              <a:rPr lang="en-US" noProof="0" dirty="0"/>
              <a:t>Plans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132730" y="1957544"/>
            <a:ext cx="6874731" cy="4233487"/>
            <a:chOff x="786017" y="1957544"/>
            <a:chExt cx="6874731" cy="4233487"/>
          </a:xfrm>
        </p:grpSpPr>
        <p:sp>
          <p:nvSpPr>
            <p:cNvPr id="7" name="Regelmäßiges Fünfeck 6"/>
            <p:cNvSpPr/>
            <p:nvPr/>
          </p:nvSpPr>
          <p:spPr>
            <a:xfrm>
              <a:off x="1795833" y="4444497"/>
              <a:ext cx="1828800" cy="1041621"/>
            </a:xfrm>
            <a:prstGeom prst="pentagon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8" name="Regelmäßiges Fünfeck 7"/>
            <p:cNvSpPr/>
            <p:nvPr/>
          </p:nvSpPr>
          <p:spPr>
            <a:xfrm>
              <a:off x="786017" y="3509473"/>
              <a:ext cx="1113183" cy="755374"/>
            </a:xfrm>
            <a:prstGeom prst="pentagon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854185" y="2766114"/>
              <a:ext cx="6804658" cy="2699714"/>
            </a:xfrm>
            <a:prstGeom prst="rect">
              <a:avLst/>
            </a:prstGeom>
            <a:solidFill>
              <a:srgbClr val="99CCE3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14" name="Gleichschenkliges Dreieck 13"/>
            <p:cNvSpPr/>
            <p:nvPr/>
          </p:nvSpPr>
          <p:spPr>
            <a:xfrm>
              <a:off x="844658" y="1957544"/>
              <a:ext cx="6804658" cy="808569"/>
            </a:xfrm>
            <a:custGeom>
              <a:avLst/>
              <a:gdLst>
                <a:gd name="connsiteX0" fmla="*/ 0 w 6804658"/>
                <a:gd name="connsiteY0" fmla="*/ 401002 h 401002"/>
                <a:gd name="connsiteX1" fmla="*/ 3402329 w 6804658"/>
                <a:gd name="connsiteY1" fmla="*/ 0 h 401002"/>
                <a:gd name="connsiteX2" fmla="*/ 6804658 w 6804658"/>
                <a:gd name="connsiteY2" fmla="*/ 401002 h 401002"/>
                <a:gd name="connsiteX3" fmla="*/ 0 w 6804658"/>
                <a:gd name="connsiteY3" fmla="*/ 401002 h 401002"/>
                <a:gd name="connsiteX0" fmla="*/ 0 w 6804658"/>
                <a:gd name="connsiteY0" fmla="*/ 500062 h 500062"/>
                <a:gd name="connsiteX1" fmla="*/ 3402329 w 6804658"/>
                <a:gd name="connsiteY1" fmla="*/ 0 h 500062"/>
                <a:gd name="connsiteX2" fmla="*/ 6804658 w 6804658"/>
                <a:gd name="connsiteY2" fmla="*/ 500062 h 500062"/>
                <a:gd name="connsiteX3" fmla="*/ 0 w 6804658"/>
                <a:gd name="connsiteY3" fmla="*/ 500062 h 500062"/>
                <a:gd name="connsiteX0" fmla="*/ 0 w 6804658"/>
                <a:gd name="connsiteY0" fmla="*/ 454342 h 454342"/>
                <a:gd name="connsiteX1" fmla="*/ 3402329 w 6804658"/>
                <a:gd name="connsiteY1" fmla="*/ 0 h 454342"/>
                <a:gd name="connsiteX2" fmla="*/ 6804658 w 6804658"/>
                <a:gd name="connsiteY2" fmla="*/ 454342 h 454342"/>
                <a:gd name="connsiteX3" fmla="*/ 0 w 6804658"/>
                <a:gd name="connsiteY3" fmla="*/ 454342 h 454342"/>
                <a:gd name="connsiteX0" fmla="*/ 0 w 6804658"/>
                <a:gd name="connsiteY0" fmla="*/ 431482 h 431482"/>
                <a:gd name="connsiteX1" fmla="*/ 3402329 w 6804658"/>
                <a:gd name="connsiteY1" fmla="*/ 0 h 431482"/>
                <a:gd name="connsiteX2" fmla="*/ 6804658 w 6804658"/>
                <a:gd name="connsiteY2" fmla="*/ 431482 h 431482"/>
                <a:gd name="connsiteX3" fmla="*/ 0 w 6804658"/>
                <a:gd name="connsiteY3" fmla="*/ 431482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4658" h="431482">
                  <a:moveTo>
                    <a:pt x="0" y="431482"/>
                  </a:moveTo>
                  <a:lnTo>
                    <a:pt x="3402329" y="0"/>
                  </a:lnTo>
                  <a:lnTo>
                    <a:pt x="6804658" y="431482"/>
                  </a:lnTo>
                  <a:lnTo>
                    <a:pt x="0" y="431482"/>
                  </a:lnTo>
                  <a:close/>
                </a:path>
              </a:pathLst>
            </a:custGeom>
            <a:solidFill>
              <a:srgbClr val="99CCE3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1006945" y="4778942"/>
              <a:ext cx="2060737" cy="692829"/>
            </a:xfrm>
            <a:prstGeom prst="rect">
              <a:avLst/>
            </a:prstGeom>
            <a:solidFill>
              <a:srgbClr val="E4F2F8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006944" y="3049005"/>
              <a:ext cx="2060738" cy="1574148"/>
            </a:xfrm>
            <a:prstGeom prst="rect">
              <a:avLst/>
            </a:prstGeom>
            <a:solidFill>
              <a:srgbClr val="E4F2F8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990915" y="2649192"/>
              <a:ext cx="25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>
                  <a:solidFill>
                    <a:schemeClr val="bg1"/>
                  </a:solidFill>
                  <a:latin typeface="BundesSans Office"/>
                </a:rPr>
                <a:t>Action plans 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006944" y="3384532"/>
              <a:ext cx="206073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undesSans Office"/>
                </a:rPr>
                <a:t>ErUM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undesSans Office"/>
                </a:rPr>
                <a:t>-Pro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undesSans Office"/>
                </a:rPr>
                <a:t>Published in 2018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844660" y="5457543"/>
              <a:ext cx="6804658" cy="537757"/>
            </a:xfrm>
            <a:prstGeom prst="rect">
              <a:avLst/>
            </a:prstGeom>
            <a:solidFill>
              <a:srgbClr val="409EC8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844658" y="5582983"/>
              <a:ext cx="6804659" cy="608048"/>
              <a:chOff x="1394460" y="5609872"/>
              <a:chExt cx="6804659" cy="608048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1394460" y="6027420"/>
                <a:ext cx="6804659" cy="190500"/>
              </a:xfrm>
              <a:prstGeom prst="rect">
                <a:avLst/>
              </a:prstGeom>
              <a:solidFill>
                <a:srgbClr val="0778A5"/>
              </a:solidFill>
              <a:ln w="127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en-US" sz="1200" b="1" i="0" baseline="0" dirty="0">
                  <a:solidFill>
                    <a:srgbClr val="FFFFFF"/>
                  </a:solidFill>
                  <a:latin typeface="BundesSans Office" panose="020B0002030500000203" pitchFamily="34" charset="0"/>
                  <a:cs typeface="BundesSans Office Bold"/>
                </a:endParaRPr>
              </a:p>
            </p:txBody>
          </p:sp>
          <p:sp>
            <p:nvSpPr>
              <p:cNvPr id="20" name="Gleichschenkliges Dreieck 8"/>
              <p:cNvSpPr/>
              <p:nvPr/>
            </p:nvSpPr>
            <p:spPr>
              <a:xfrm>
                <a:off x="1394460" y="5609872"/>
                <a:ext cx="6804659" cy="419586"/>
              </a:xfrm>
              <a:custGeom>
                <a:avLst/>
                <a:gdLst>
                  <a:gd name="connsiteX0" fmla="*/ 0 w 6804659"/>
                  <a:gd name="connsiteY0" fmla="*/ 282426 h 282426"/>
                  <a:gd name="connsiteX1" fmla="*/ 3402330 w 6804659"/>
                  <a:gd name="connsiteY1" fmla="*/ 0 h 282426"/>
                  <a:gd name="connsiteX2" fmla="*/ 6804659 w 6804659"/>
                  <a:gd name="connsiteY2" fmla="*/ 282426 h 282426"/>
                  <a:gd name="connsiteX3" fmla="*/ 0 w 6804659"/>
                  <a:gd name="connsiteY3" fmla="*/ 282426 h 282426"/>
                  <a:gd name="connsiteX0" fmla="*/ 0 w 6804659"/>
                  <a:gd name="connsiteY0" fmla="*/ 442446 h 442446"/>
                  <a:gd name="connsiteX1" fmla="*/ 3425190 w 6804659"/>
                  <a:gd name="connsiteY1" fmla="*/ 0 h 442446"/>
                  <a:gd name="connsiteX2" fmla="*/ 6804659 w 6804659"/>
                  <a:gd name="connsiteY2" fmla="*/ 442446 h 442446"/>
                  <a:gd name="connsiteX3" fmla="*/ 0 w 6804659"/>
                  <a:gd name="connsiteY3" fmla="*/ 442446 h 442446"/>
                  <a:gd name="connsiteX0" fmla="*/ 0 w 6804659"/>
                  <a:gd name="connsiteY0" fmla="*/ 419586 h 419586"/>
                  <a:gd name="connsiteX1" fmla="*/ 3425190 w 6804659"/>
                  <a:gd name="connsiteY1" fmla="*/ 0 h 419586"/>
                  <a:gd name="connsiteX2" fmla="*/ 6804659 w 6804659"/>
                  <a:gd name="connsiteY2" fmla="*/ 419586 h 419586"/>
                  <a:gd name="connsiteX3" fmla="*/ 0 w 6804659"/>
                  <a:gd name="connsiteY3" fmla="*/ 419586 h 41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4659" h="419586">
                    <a:moveTo>
                      <a:pt x="0" y="419586"/>
                    </a:moveTo>
                    <a:lnTo>
                      <a:pt x="3425190" y="0"/>
                    </a:lnTo>
                    <a:lnTo>
                      <a:pt x="6804659" y="419586"/>
                    </a:lnTo>
                    <a:lnTo>
                      <a:pt x="0" y="419586"/>
                    </a:lnTo>
                    <a:close/>
                  </a:path>
                </a:pathLst>
              </a:custGeom>
              <a:solidFill>
                <a:srgbClr val="0778A5"/>
              </a:solidFill>
              <a:ln w="127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en-US" sz="1200" b="1" i="0" baseline="0" dirty="0">
                  <a:solidFill>
                    <a:srgbClr val="FFFFFF"/>
                  </a:solidFill>
                  <a:latin typeface="BundesSans Office" panose="020B0002030500000203" pitchFamily="34" charset="0"/>
                  <a:cs typeface="BundesSans Office Bold"/>
                </a:endParaRPr>
              </a:p>
            </p:txBody>
          </p:sp>
        </p:grpSp>
        <p:sp>
          <p:nvSpPr>
            <p:cNvPr id="29" name="Rechteck 28"/>
            <p:cNvSpPr/>
            <p:nvPr/>
          </p:nvSpPr>
          <p:spPr>
            <a:xfrm>
              <a:off x="844658" y="3716956"/>
              <a:ext cx="157775" cy="313883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829716" y="5594131"/>
              <a:ext cx="6819600" cy="396875"/>
            </a:xfrm>
            <a:custGeom>
              <a:avLst/>
              <a:gdLst>
                <a:gd name="connsiteX0" fmla="*/ 0 w 6794500"/>
                <a:gd name="connsiteY0" fmla="*/ 406400 h 419100"/>
                <a:gd name="connsiteX1" fmla="*/ 3409950 w 6794500"/>
                <a:gd name="connsiteY1" fmla="*/ 0 h 419100"/>
                <a:gd name="connsiteX2" fmla="*/ 6794500 w 6794500"/>
                <a:gd name="connsiteY2" fmla="*/ 419100 h 419100"/>
                <a:gd name="connsiteX3" fmla="*/ 6794500 w 6794500"/>
                <a:gd name="connsiteY3" fmla="*/ 419100 h 419100"/>
                <a:gd name="connsiteX0" fmla="*/ 0 w 6808787"/>
                <a:gd name="connsiteY0" fmla="*/ 406400 h 419100"/>
                <a:gd name="connsiteX1" fmla="*/ 3424237 w 6808787"/>
                <a:gd name="connsiteY1" fmla="*/ 0 h 419100"/>
                <a:gd name="connsiteX2" fmla="*/ 6808787 w 6808787"/>
                <a:gd name="connsiteY2" fmla="*/ 419100 h 419100"/>
                <a:gd name="connsiteX3" fmla="*/ 6808787 w 6808787"/>
                <a:gd name="connsiteY3" fmla="*/ 419100 h 419100"/>
                <a:gd name="connsiteX0" fmla="*/ 0 w 7061353"/>
                <a:gd name="connsiteY0" fmla="*/ 406400 h 450144"/>
                <a:gd name="connsiteX1" fmla="*/ 3424237 w 7061353"/>
                <a:gd name="connsiteY1" fmla="*/ 0 h 450144"/>
                <a:gd name="connsiteX2" fmla="*/ 6808787 w 7061353"/>
                <a:gd name="connsiteY2" fmla="*/ 419100 h 450144"/>
                <a:gd name="connsiteX3" fmla="*/ 6815930 w 7061353"/>
                <a:gd name="connsiteY3" fmla="*/ 419100 h 450144"/>
                <a:gd name="connsiteX0" fmla="*/ 0 w 7062961"/>
                <a:gd name="connsiteY0" fmla="*/ 406400 h 450950"/>
                <a:gd name="connsiteX1" fmla="*/ 3424237 w 7062961"/>
                <a:gd name="connsiteY1" fmla="*/ 0 h 450950"/>
                <a:gd name="connsiteX2" fmla="*/ 6808787 w 7062961"/>
                <a:gd name="connsiteY2" fmla="*/ 419100 h 450950"/>
                <a:gd name="connsiteX3" fmla="*/ 6820693 w 7062961"/>
                <a:gd name="connsiteY3" fmla="*/ 421481 h 450950"/>
                <a:gd name="connsiteX0" fmla="*/ 0 w 6820693"/>
                <a:gd name="connsiteY0" fmla="*/ 406400 h 422459"/>
                <a:gd name="connsiteX1" fmla="*/ 3424237 w 6820693"/>
                <a:gd name="connsiteY1" fmla="*/ 0 h 422459"/>
                <a:gd name="connsiteX2" fmla="*/ 6805312 w 6820693"/>
                <a:gd name="connsiteY2" fmla="*/ 387009 h 422459"/>
                <a:gd name="connsiteX3" fmla="*/ 6808787 w 6820693"/>
                <a:gd name="connsiteY3" fmla="*/ 419100 h 422459"/>
                <a:gd name="connsiteX4" fmla="*/ 6820693 w 6820693"/>
                <a:gd name="connsiteY4" fmla="*/ 421481 h 422459"/>
                <a:gd name="connsiteX0" fmla="*/ 0 w 6808870"/>
                <a:gd name="connsiteY0" fmla="*/ 406400 h 419161"/>
                <a:gd name="connsiteX1" fmla="*/ 3424237 w 6808870"/>
                <a:gd name="connsiteY1" fmla="*/ 0 h 419161"/>
                <a:gd name="connsiteX2" fmla="*/ 6805312 w 6808870"/>
                <a:gd name="connsiteY2" fmla="*/ 387009 h 419161"/>
                <a:gd name="connsiteX3" fmla="*/ 6808787 w 6808870"/>
                <a:gd name="connsiteY3" fmla="*/ 419100 h 419161"/>
                <a:gd name="connsiteX4" fmla="*/ 6801643 w 6808870"/>
                <a:gd name="connsiteY4" fmla="*/ 378618 h 419161"/>
                <a:gd name="connsiteX0" fmla="*/ 0 w 6805687"/>
                <a:gd name="connsiteY0" fmla="*/ 406400 h 406400"/>
                <a:gd name="connsiteX1" fmla="*/ 3424237 w 6805687"/>
                <a:gd name="connsiteY1" fmla="*/ 0 h 406400"/>
                <a:gd name="connsiteX2" fmla="*/ 6805312 w 6805687"/>
                <a:gd name="connsiteY2" fmla="*/ 387009 h 406400"/>
                <a:gd name="connsiteX3" fmla="*/ 6804024 w 6805687"/>
                <a:gd name="connsiteY3" fmla="*/ 385762 h 406400"/>
                <a:gd name="connsiteX4" fmla="*/ 6801643 w 6805687"/>
                <a:gd name="connsiteY4" fmla="*/ 378618 h 406400"/>
                <a:gd name="connsiteX0" fmla="*/ 0 w 6877845"/>
                <a:gd name="connsiteY0" fmla="*/ 406400 h 407314"/>
                <a:gd name="connsiteX1" fmla="*/ 3424237 w 6877845"/>
                <a:gd name="connsiteY1" fmla="*/ 0 h 407314"/>
                <a:gd name="connsiteX2" fmla="*/ 6805312 w 6877845"/>
                <a:gd name="connsiteY2" fmla="*/ 387009 h 407314"/>
                <a:gd name="connsiteX3" fmla="*/ 6877842 w 6877845"/>
                <a:gd name="connsiteY3" fmla="*/ 407193 h 407314"/>
                <a:gd name="connsiteX4" fmla="*/ 6801643 w 6877845"/>
                <a:gd name="connsiteY4" fmla="*/ 378618 h 407314"/>
                <a:gd name="connsiteX0" fmla="*/ 0 w 7054711"/>
                <a:gd name="connsiteY0" fmla="*/ 406400 h 413377"/>
                <a:gd name="connsiteX1" fmla="*/ 3424237 w 7054711"/>
                <a:gd name="connsiteY1" fmla="*/ 0 h 413377"/>
                <a:gd name="connsiteX2" fmla="*/ 6805312 w 7054711"/>
                <a:gd name="connsiteY2" fmla="*/ 387009 h 413377"/>
                <a:gd name="connsiteX3" fmla="*/ 6801643 w 7054711"/>
                <a:gd name="connsiteY3" fmla="*/ 378618 h 413377"/>
                <a:gd name="connsiteX0" fmla="*/ 0 w 6805312"/>
                <a:gd name="connsiteY0" fmla="*/ 406400 h 406400"/>
                <a:gd name="connsiteX1" fmla="*/ 3424237 w 6805312"/>
                <a:gd name="connsiteY1" fmla="*/ 0 h 406400"/>
                <a:gd name="connsiteX2" fmla="*/ 6805312 w 6805312"/>
                <a:gd name="connsiteY2" fmla="*/ 387009 h 406400"/>
                <a:gd name="connsiteX0" fmla="*/ 0 w 6819600"/>
                <a:gd name="connsiteY0" fmla="*/ 406400 h 406400"/>
                <a:gd name="connsiteX1" fmla="*/ 3424237 w 6819600"/>
                <a:gd name="connsiteY1" fmla="*/ 0 h 406400"/>
                <a:gd name="connsiteX2" fmla="*/ 6819600 w 6819600"/>
                <a:gd name="connsiteY2" fmla="*/ 387009 h 406400"/>
                <a:gd name="connsiteX0" fmla="*/ 0 w 6819600"/>
                <a:gd name="connsiteY0" fmla="*/ 396875 h 396875"/>
                <a:gd name="connsiteX1" fmla="*/ 3424237 w 6819600"/>
                <a:gd name="connsiteY1" fmla="*/ 0 h 396875"/>
                <a:gd name="connsiteX2" fmla="*/ 6819600 w 6819600"/>
                <a:gd name="connsiteY2" fmla="*/ 387009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9600" h="396875">
                  <a:moveTo>
                    <a:pt x="0" y="396875"/>
                  </a:moveTo>
                  <a:lnTo>
                    <a:pt x="3424237" y="0"/>
                  </a:lnTo>
                  <a:lnTo>
                    <a:pt x="6819600" y="387009"/>
                  </a:lnTo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3226047" y="4778942"/>
              <a:ext cx="2060738" cy="692829"/>
            </a:xfrm>
            <a:prstGeom prst="rect">
              <a:avLst/>
            </a:prstGeom>
            <a:solidFill>
              <a:srgbClr val="E4F2F8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36" name="Rechteck 35"/>
            <p:cNvSpPr/>
            <p:nvPr/>
          </p:nvSpPr>
          <p:spPr>
            <a:xfrm>
              <a:off x="5423175" y="4778942"/>
              <a:ext cx="2063350" cy="692829"/>
            </a:xfrm>
            <a:prstGeom prst="rect">
              <a:avLst/>
            </a:prstGeom>
            <a:solidFill>
              <a:srgbClr val="E4F2F8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17" name="Gleichschenkliges Dreieck 9"/>
            <p:cNvSpPr/>
            <p:nvPr/>
          </p:nvSpPr>
          <p:spPr>
            <a:xfrm>
              <a:off x="844660" y="5105541"/>
              <a:ext cx="6804658" cy="400292"/>
            </a:xfrm>
            <a:custGeom>
              <a:avLst/>
              <a:gdLst>
                <a:gd name="connsiteX0" fmla="*/ 0 w 6804658"/>
                <a:gd name="connsiteY0" fmla="*/ 232652 h 232652"/>
                <a:gd name="connsiteX1" fmla="*/ 3402329 w 6804658"/>
                <a:gd name="connsiteY1" fmla="*/ 0 h 232652"/>
                <a:gd name="connsiteX2" fmla="*/ 6804658 w 6804658"/>
                <a:gd name="connsiteY2" fmla="*/ 232652 h 232652"/>
                <a:gd name="connsiteX3" fmla="*/ 0 w 6804658"/>
                <a:gd name="connsiteY3" fmla="*/ 232652 h 232652"/>
                <a:gd name="connsiteX0" fmla="*/ 0 w 6804658"/>
                <a:gd name="connsiteY0" fmla="*/ 400292 h 400292"/>
                <a:gd name="connsiteX1" fmla="*/ 3394709 w 6804658"/>
                <a:gd name="connsiteY1" fmla="*/ 0 h 400292"/>
                <a:gd name="connsiteX2" fmla="*/ 6804658 w 6804658"/>
                <a:gd name="connsiteY2" fmla="*/ 400292 h 400292"/>
                <a:gd name="connsiteX3" fmla="*/ 0 w 6804658"/>
                <a:gd name="connsiteY3" fmla="*/ 400292 h 40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4658" h="400292">
                  <a:moveTo>
                    <a:pt x="0" y="400292"/>
                  </a:moveTo>
                  <a:lnTo>
                    <a:pt x="3394709" y="0"/>
                  </a:lnTo>
                  <a:lnTo>
                    <a:pt x="6804658" y="400292"/>
                  </a:lnTo>
                  <a:lnTo>
                    <a:pt x="0" y="400292"/>
                  </a:lnTo>
                  <a:close/>
                </a:path>
              </a:pathLst>
            </a:custGeom>
            <a:solidFill>
              <a:srgbClr val="409EC8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en-US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984567" y="5191820"/>
              <a:ext cx="25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>
                  <a:solidFill>
                    <a:schemeClr val="bg1"/>
                  </a:solidFill>
                  <a:latin typeface="BundesSans Office"/>
                </a:rPr>
                <a:t>Fields of action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009967" y="5751501"/>
              <a:ext cx="25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>
                  <a:solidFill>
                    <a:schemeClr val="bg1"/>
                  </a:solidFill>
                  <a:latin typeface="BundesSans Office"/>
                </a:rPr>
                <a:t>Key objectives</a:t>
              </a: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841148" y="5095597"/>
              <a:ext cx="6819600" cy="396875"/>
            </a:xfrm>
            <a:custGeom>
              <a:avLst/>
              <a:gdLst>
                <a:gd name="connsiteX0" fmla="*/ 0 w 6794500"/>
                <a:gd name="connsiteY0" fmla="*/ 406400 h 419100"/>
                <a:gd name="connsiteX1" fmla="*/ 3409950 w 6794500"/>
                <a:gd name="connsiteY1" fmla="*/ 0 h 419100"/>
                <a:gd name="connsiteX2" fmla="*/ 6794500 w 6794500"/>
                <a:gd name="connsiteY2" fmla="*/ 419100 h 419100"/>
                <a:gd name="connsiteX3" fmla="*/ 6794500 w 6794500"/>
                <a:gd name="connsiteY3" fmla="*/ 419100 h 419100"/>
                <a:gd name="connsiteX0" fmla="*/ 0 w 6808787"/>
                <a:gd name="connsiteY0" fmla="*/ 406400 h 419100"/>
                <a:gd name="connsiteX1" fmla="*/ 3424237 w 6808787"/>
                <a:gd name="connsiteY1" fmla="*/ 0 h 419100"/>
                <a:gd name="connsiteX2" fmla="*/ 6808787 w 6808787"/>
                <a:gd name="connsiteY2" fmla="*/ 419100 h 419100"/>
                <a:gd name="connsiteX3" fmla="*/ 6808787 w 6808787"/>
                <a:gd name="connsiteY3" fmla="*/ 419100 h 419100"/>
                <a:gd name="connsiteX0" fmla="*/ 0 w 7061353"/>
                <a:gd name="connsiteY0" fmla="*/ 406400 h 450144"/>
                <a:gd name="connsiteX1" fmla="*/ 3424237 w 7061353"/>
                <a:gd name="connsiteY1" fmla="*/ 0 h 450144"/>
                <a:gd name="connsiteX2" fmla="*/ 6808787 w 7061353"/>
                <a:gd name="connsiteY2" fmla="*/ 419100 h 450144"/>
                <a:gd name="connsiteX3" fmla="*/ 6815930 w 7061353"/>
                <a:gd name="connsiteY3" fmla="*/ 419100 h 450144"/>
                <a:gd name="connsiteX0" fmla="*/ 0 w 7062961"/>
                <a:gd name="connsiteY0" fmla="*/ 406400 h 450950"/>
                <a:gd name="connsiteX1" fmla="*/ 3424237 w 7062961"/>
                <a:gd name="connsiteY1" fmla="*/ 0 h 450950"/>
                <a:gd name="connsiteX2" fmla="*/ 6808787 w 7062961"/>
                <a:gd name="connsiteY2" fmla="*/ 419100 h 450950"/>
                <a:gd name="connsiteX3" fmla="*/ 6820693 w 7062961"/>
                <a:gd name="connsiteY3" fmla="*/ 421481 h 450950"/>
                <a:gd name="connsiteX0" fmla="*/ 0 w 6820693"/>
                <a:gd name="connsiteY0" fmla="*/ 406400 h 422459"/>
                <a:gd name="connsiteX1" fmla="*/ 3424237 w 6820693"/>
                <a:gd name="connsiteY1" fmla="*/ 0 h 422459"/>
                <a:gd name="connsiteX2" fmla="*/ 6805312 w 6820693"/>
                <a:gd name="connsiteY2" fmla="*/ 387009 h 422459"/>
                <a:gd name="connsiteX3" fmla="*/ 6808787 w 6820693"/>
                <a:gd name="connsiteY3" fmla="*/ 419100 h 422459"/>
                <a:gd name="connsiteX4" fmla="*/ 6820693 w 6820693"/>
                <a:gd name="connsiteY4" fmla="*/ 421481 h 422459"/>
                <a:gd name="connsiteX0" fmla="*/ 0 w 6808870"/>
                <a:gd name="connsiteY0" fmla="*/ 406400 h 419161"/>
                <a:gd name="connsiteX1" fmla="*/ 3424237 w 6808870"/>
                <a:gd name="connsiteY1" fmla="*/ 0 h 419161"/>
                <a:gd name="connsiteX2" fmla="*/ 6805312 w 6808870"/>
                <a:gd name="connsiteY2" fmla="*/ 387009 h 419161"/>
                <a:gd name="connsiteX3" fmla="*/ 6808787 w 6808870"/>
                <a:gd name="connsiteY3" fmla="*/ 419100 h 419161"/>
                <a:gd name="connsiteX4" fmla="*/ 6801643 w 6808870"/>
                <a:gd name="connsiteY4" fmla="*/ 378618 h 419161"/>
                <a:gd name="connsiteX0" fmla="*/ 0 w 6805687"/>
                <a:gd name="connsiteY0" fmla="*/ 406400 h 406400"/>
                <a:gd name="connsiteX1" fmla="*/ 3424237 w 6805687"/>
                <a:gd name="connsiteY1" fmla="*/ 0 h 406400"/>
                <a:gd name="connsiteX2" fmla="*/ 6805312 w 6805687"/>
                <a:gd name="connsiteY2" fmla="*/ 387009 h 406400"/>
                <a:gd name="connsiteX3" fmla="*/ 6804024 w 6805687"/>
                <a:gd name="connsiteY3" fmla="*/ 385762 h 406400"/>
                <a:gd name="connsiteX4" fmla="*/ 6801643 w 6805687"/>
                <a:gd name="connsiteY4" fmla="*/ 378618 h 406400"/>
                <a:gd name="connsiteX0" fmla="*/ 0 w 6877845"/>
                <a:gd name="connsiteY0" fmla="*/ 406400 h 407314"/>
                <a:gd name="connsiteX1" fmla="*/ 3424237 w 6877845"/>
                <a:gd name="connsiteY1" fmla="*/ 0 h 407314"/>
                <a:gd name="connsiteX2" fmla="*/ 6805312 w 6877845"/>
                <a:gd name="connsiteY2" fmla="*/ 387009 h 407314"/>
                <a:gd name="connsiteX3" fmla="*/ 6877842 w 6877845"/>
                <a:gd name="connsiteY3" fmla="*/ 407193 h 407314"/>
                <a:gd name="connsiteX4" fmla="*/ 6801643 w 6877845"/>
                <a:gd name="connsiteY4" fmla="*/ 378618 h 407314"/>
                <a:gd name="connsiteX0" fmla="*/ 0 w 7054711"/>
                <a:gd name="connsiteY0" fmla="*/ 406400 h 413377"/>
                <a:gd name="connsiteX1" fmla="*/ 3424237 w 7054711"/>
                <a:gd name="connsiteY1" fmla="*/ 0 h 413377"/>
                <a:gd name="connsiteX2" fmla="*/ 6805312 w 7054711"/>
                <a:gd name="connsiteY2" fmla="*/ 387009 h 413377"/>
                <a:gd name="connsiteX3" fmla="*/ 6801643 w 7054711"/>
                <a:gd name="connsiteY3" fmla="*/ 378618 h 413377"/>
                <a:gd name="connsiteX0" fmla="*/ 0 w 6805312"/>
                <a:gd name="connsiteY0" fmla="*/ 406400 h 406400"/>
                <a:gd name="connsiteX1" fmla="*/ 3424237 w 6805312"/>
                <a:gd name="connsiteY1" fmla="*/ 0 h 406400"/>
                <a:gd name="connsiteX2" fmla="*/ 6805312 w 6805312"/>
                <a:gd name="connsiteY2" fmla="*/ 387009 h 406400"/>
                <a:gd name="connsiteX0" fmla="*/ 0 w 6819600"/>
                <a:gd name="connsiteY0" fmla="*/ 406400 h 406400"/>
                <a:gd name="connsiteX1" fmla="*/ 3424237 w 6819600"/>
                <a:gd name="connsiteY1" fmla="*/ 0 h 406400"/>
                <a:gd name="connsiteX2" fmla="*/ 6819600 w 6819600"/>
                <a:gd name="connsiteY2" fmla="*/ 387009 h 406400"/>
                <a:gd name="connsiteX0" fmla="*/ 0 w 6819600"/>
                <a:gd name="connsiteY0" fmla="*/ 396875 h 396875"/>
                <a:gd name="connsiteX1" fmla="*/ 3424237 w 6819600"/>
                <a:gd name="connsiteY1" fmla="*/ 0 h 396875"/>
                <a:gd name="connsiteX2" fmla="*/ 6819600 w 6819600"/>
                <a:gd name="connsiteY2" fmla="*/ 387009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19600" h="396875">
                  <a:moveTo>
                    <a:pt x="0" y="396875"/>
                  </a:moveTo>
                  <a:lnTo>
                    <a:pt x="3424237" y="0"/>
                  </a:lnTo>
                  <a:lnTo>
                    <a:pt x="6819600" y="387009"/>
                  </a:lnTo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8" b="1382"/>
            <a:stretch/>
          </p:blipFill>
          <p:spPr bwMode="auto">
            <a:xfrm>
              <a:off x="3931503" y="2053850"/>
              <a:ext cx="630972" cy="615956"/>
            </a:xfrm>
            <a:prstGeom prst="ellipse">
              <a:avLst/>
            </a:prstGeom>
            <a:noFill/>
            <a:ln w="19050">
              <a:solidFill>
                <a:srgbClr val="0778A5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0" name="Rechteck 49">
            <a:extLst>
              <a:ext uri="{FF2B5EF4-FFF2-40B4-BE49-F238E27FC236}">
                <a16:creationId xmlns:a16="http://schemas.microsoft.com/office/drawing/2014/main" id="{DE9A2749-C489-4F87-BD43-56E115C2C8A7}"/>
              </a:ext>
            </a:extLst>
          </p:cNvPr>
          <p:cNvSpPr/>
          <p:nvPr/>
        </p:nvSpPr>
        <p:spPr>
          <a:xfrm>
            <a:off x="3569059" y="3049005"/>
            <a:ext cx="2060738" cy="1574148"/>
          </a:xfrm>
          <a:prstGeom prst="rect">
            <a:avLst/>
          </a:prstGeom>
          <a:solidFill>
            <a:srgbClr val="E4F2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1200" b="1" i="0" baseline="0" dirty="0">
              <a:solidFill>
                <a:srgbClr val="FFFFFF"/>
              </a:solidFill>
              <a:latin typeface="BundesSans Office" panose="020B0002030500000203" pitchFamily="34" charset="0"/>
              <a:cs typeface="BundesSans Office Bold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D3843E9-BA2E-46CF-8F48-D60D1955D953}"/>
              </a:ext>
            </a:extLst>
          </p:cNvPr>
          <p:cNvSpPr txBox="1"/>
          <p:nvPr/>
        </p:nvSpPr>
        <p:spPr>
          <a:xfrm>
            <a:off x="3517401" y="3384532"/>
            <a:ext cx="21915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undesSans Office"/>
              </a:rPr>
              <a:t>ErUM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undesSans Office"/>
              </a:rPr>
              <a:t>-Data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undesSans Office"/>
              </a:rPr>
              <a:t>Published in 2020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85F2C90-B250-475E-9659-F38F063D8B29}"/>
              </a:ext>
            </a:extLst>
          </p:cNvPr>
          <p:cNvSpPr/>
          <p:nvPr/>
        </p:nvSpPr>
        <p:spPr>
          <a:xfrm>
            <a:off x="5771793" y="3049005"/>
            <a:ext cx="2060738" cy="1574148"/>
          </a:xfrm>
          <a:prstGeom prst="rect">
            <a:avLst/>
          </a:prstGeom>
          <a:solidFill>
            <a:srgbClr val="E4F2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1200" b="1" i="0" baseline="0" dirty="0">
              <a:solidFill>
                <a:srgbClr val="FFFFFF"/>
              </a:solidFill>
              <a:latin typeface="BundesSans Office" panose="020B0002030500000203" pitchFamily="34" charset="0"/>
              <a:cs typeface="BundesSans Office Bold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2422D4E-7634-403E-B900-83C16C503100}"/>
              </a:ext>
            </a:extLst>
          </p:cNvPr>
          <p:cNvSpPr txBox="1"/>
          <p:nvPr/>
        </p:nvSpPr>
        <p:spPr>
          <a:xfrm>
            <a:off x="5701797" y="3390175"/>
            <a:ext cx="21915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undesSans Office"/>
              </a:rPr>
              <a:t>ErUM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undesSans Office"/>
              </a:rPr>
              <a:t>-Transfer</a:t>
            </a:r>
          </a:p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undesSans Office"/>
              </a:rPr>
              <a:t>In preparation</a:t>
            </a:r>
          </a:p>
        </p:txBody>
      </p:sp>
    </p:spTree>
    <p:extLst>
      <p:ext uri="{BB962C8B-B14F-4D97-AF65-F5344CB8AC3E}">
        <p14:creationId xmlns:p14="http://schemas.microsoft.com/office/powerpoint/2010/main" val="59640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en-US" noProof="0" dirty="0"/>
              <a:t>Action Plan: </a:t>
            </a:r>
            <a:r>
              <a:rPr lang="en-US" noProof="0" dirty="0" err="1"/>
              <a:t>ErUM</a:t>
            </a:r>
            <a:r>
              <a:rPr lang="en-US" noProof="0" dirty="0"/>
              <a:t>-Pro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13080" r="40159" b="5650"/>
          <a:stretch/>
        </p:blipFill>
        <p:spPr bwMode="auto">
          <a:xfrm>
            <a:off x="6246032" y="2353226"/>
            <a:ext cx="2043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952E7A2-7F87-48B0-A93E-D3B403F39F96}"/>
              </a:ext>
            </a:extLst>
          </p:cNvPr>
          <p:cNvSpPr txBox="1">
            <a:spLocks/>
          </p:cNvSpPr>
          <p:nvPr/>
        </p:nvSpPr>
        <p:spPr>
          <a:xfrm>
            <a:off x="856962" y="2084038"/>
            <a:ext cx="6858449" cy="2175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1pPr>
            <a:lvl2pPr marL="450000" indent="-212400" algn="l" defTabSz="457200" rtl="0" eaLnBrk="1" latinLnBrk="0" hangingPunct="1">
              <a:lnSpc>
                <a:spcPts val="2600"/>
              </a:lnSpc>
              <a:spcBef>
                <a:spcPts val="6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2pPr>
            <a:lvl3pPr marL="6768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"/>
              </a:spcBef>
              <a:buNone/>
            </a:pPr>
            <a:r>
              <a:rPr lang="en-US" sz="1600" b="1" dirty="0"/>
              <a:t>Goals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Enable excellent research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Address future needs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Keep </a:t>
            </a:r>
            <a:r>
              <a:rPr lang="en-US" sz="1600" dirty="0" smtClean="0"/>
              <a:t>RIs </a:t>
            </a:r>
            <a:r>
              <a:rPr lang="en-US" sz="1600" dirty="0"/>
              <a:t>at the leading edge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Ensure Germany´s position in science and economy</a:t>
            </a:r>
          </a:p>
          <a:p>
            <a:pPr marL="0" indent="0">
              <a:spcBef>
                <a:spcPts val="480"/>
              </a:spcBef>
              <a:buNone/>
            </a:pPr>
            <a:endParaRPr lang="en-US" sz="14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E3BD45A-9CE8-43F4-8C23-BE5718DD7C66}"/>
              </a:ext>
            </a:extLst>
          </p:cNvPr>
          <p:cNvSpPr txBox="1">
            <a:spLocks/>
          </p:cNvSpPr>
          <p:nvPr/>
        </p:nvSpPr>
        <p:spPr>
          <a:xfrm>
            <a:off x="856962" y="4262112"/>
            <a:ext cx="4733910" cy="2175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1pPr>
            <a:lvl2pPr marL="450000" indent="-212400" algn="l" defTabSz="457200" rtl="0" eaLnBrk="1" latinLnBrk="0" hangingPunct="1">
              <a:lnSpc>
                <a:spcPts val="2600"/>
              </a:lnSpc>
              <a:spcBef>
                <a:spcPts val="6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2pPr>
            <a:lvl3pPr marL="6768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80"/>
              </a:spcBef>
              <a:buNone/>
            </a:pPr>
            <a:r>
              <a:rPr lang="en-US" sz="1600" b="1" dirty="0"/>
              <a:t>Unique project funding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Connecting universities and RIs and involving universities in the development of new methods and instruments for use at RIs</a:t>
            </a:r>
          </a:p>
        </p:txBody>
      </p:sp>
    </p:spTree>
    <p:extLst>
      <p:ext uri="{BB962C8B-B14F-4D97-AF65-F5344CB8AC3E}">
        <p14:creationId xmlns:p14="http://schemas.microsoft.com/office/powerpoint/2010/main" val="410059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3" y="1372306"/>
            <a:ext cx="6051838" cy="410369"/>
          </a:xfrm>
        </p:spPr>
        <p:txBody>
          <a:bodyPr/>
          <a:lstStyle/>
          <a:p>
            <a:r>
              <a:rPr lang="en-US" noProof="0" dirty="0"/>
              <a:t>Action Plan: </a:t>
            </a:r>
            <a:r>
              <a:rPr lang="en-US" noProof="0" dirty="0" err="1"/>
              <a:t>ErUM</a:t>
            </a:r>
            <a:r>
              <a:rPr lang="en-US" noProof="0" dirty="0"/>
              <a:t>-Data</a:t>
            </a:r>
          </a:p>
        </p:txBody>
      </p:sp>
      <p:sp>
        <p:nvSpPr>
          <p:cNvPr id="4" name="Textplatzhalter 7"/>
          <p:cNvSpPr>
            <a:spLocks noGrp="1"/>
          </p:cNvSpPr>
          <p:nvPr>
            <p:ph idx="1"/>
          </p:nvPr>
        </p:nvSpPr>
        <p:spPr>
          <a:xfrm>
            <a:off x="856963" y="1933200"/>
            <a:ext cx="5128237" cy="4341835"/>
          </a:xfrm>
        </p:spPr>
        <p:txBody>
          <a:bodyPr/>
          <a:lstStyle/>
          <a:p>
            <a:pPr marL="0" indent="0">
              <a:buNone/>
            </a:pPr>
            <a:r>
              <a:rPr lang="en-US" sz="1600" b="1" noProof="0" dirty="0"/>
              <a:t>Key factors for digital transformation: </a:t>
            </a:r>
          </a:p>
          <a:p>
            <a:r>
              <a:rPr lang="en-US" sz="1600" noProof="0" dirty="0"/>
              <a:t>Efficient data management</a:t>
            </a:r>
          </a:p>
          <a:p>
            <a:pPr marL="2376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noProof="0" dirty="0"/>
              <a:t>Building a network between relevant actors and structures regarding digitalization</a:t>
            </a:r>
          </a:p>
          <a:p>
            <a:r>
              <a:rPr lang="en-US" sz="1600" noProof="0" dirty="0"/>
              <a:t>Data processing</a:t>
            </a:r>
          </a:p>
          <a:p>
            <a:pPr marL="2376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noProof="0" dirty="0"/>
              <a:t>Enhancing digital competencies in science</a:t>
            </a:r>
          </a:p>
          <a:p>
            <a:r>
              <a:rPr lang="en-US" sz="1600" noProof="0" dirty="0"/>
              <a:t>Open and easy data access</a:t>
            </a:r>
          </a:p>
          <a:p>
            <a:pPr marL="237600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noProof="0" dirty="0"/>
              <a:t>Strengthening transfer and communication - in </a:t>
            </a:r>
            <a:r>
              <a:rPr lang="en-US" sz="1600" noProof="0" dirty="0" err="1"/>
              <a:t>ErUM</a:t>
            </a:r>
            <a:r>
              <a:rPr lang="en-US" sz="1600" noProof="0" dirty="0"/>
              <a:t> and beyond </a:t>
            </a:r>
            <a:r>
              <a:rPr lang="en-US" sz="1600" noProof="0" dirty="0" err="1"/>
              <a:t>ErUM</a:t>
            </a:r>
            <a:endParaRPr lang="en-US" sz="1600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50" y="1372306"/>
            <a:ext cx="2380213" cy="33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193BD81-F786-4DA6-A34D-0C2223417438}"/>
              </a:ext>
            </a:extLst>
          </p:cNvPr>
          <p:cNvSpPr txBox="1">
            <a:spLocks/>
          </p:cNvSpPr>
          <p:nvPr/>
        </p:nvSpPr>
        <p:spPr>
          <a:xfrm>
            <a:off x="2714561" y="473461"/>
            <a:ext cx="7872701" cy="413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BundesSerif Office"/>
                <a:ea typeface="+mj-ea"/>
                <a:cs typeface="Arial"/>
              </a:defRPr>
            </a:lvl1pPr>
          </a:lstStyle>
          <a:p>
            <a:r>
              <a:rPr lang="de-DE" dirty="0"/>
              <a:t>Action Plan: </a:t>
            </a:r>
            <a:r>
              <a:rPr lang="de-DE" dirty="0" err="1"/>
              <a:t>ErUM</a:t>
            </a:r>
            <a:r>
              <a:rPr lang="de-DE" dirty="0"/>
              <a:t>-Transfer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A4A0C82-748B-461B-8198-55E506259AAB}"/>
              </a:ext>
            </a:extLst>
          </p:cNvPr>
          <p:cNvSpPr txBox="1">
            <a:spLocks/>
          </p:cNvSpPr>
          <p:nvPr/>
        </p:nvSpPr>
        <p:spPr>
          <a:xfrm>
            <a:off x="716285" y="1190189"/>
            <a:ext cx="8256893" cy="419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1pPr>
            <a:lvl2pPr marL="450000" indent="-212400" algn="l" defTabSz="457200" rtl="0" eaLnBrk="1" latinLnBrk="0" hangingPunct="1">
              <a:lnSpc>
                <a:spcPts val="2600"/>
              </a:lnSpc>
              <a:spcBef>
                <a:spcPts val="6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2pPr>
            <a:lvl3pPr marL="6768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</a:pPr>
            <a:r>
              <a:rPr lang="en-US" sz="1600" dirty="0" smtClean="0"/>
              <a:t>Contribution of fundamental research to great challenges. Making better use of the potential of fundamental science for economy / society</a:t>
            </a:r>
          </a:p>
          <a:p>
            <a:pPr>
              <a:spcBef>
                <a:spcPts val="480"/>
              </a:spcBef>
            </a:pPr>
            <a:r>
              <a:rPr lang="en-US" sz="1600" dirty="0" smtClean="0"/>
              <a:t>“Great challenges” put pressure </a:t>
            </a:r>
            <a:r>
              <a:rPr lang="en-US" sz="1600" dirty="0"/>
              <a:t>on fundamental research </a:t>
            </a:r>
            <a:r>
              <a:rPr lang="en-US" sz="1600" dirty="0" smtClean="0"/>
              <a:t>in competition for funding resources</a:t>
            </a:r>
            <a:endParaRPr lang="en-US" sz="1600" dirty="0"/>
          </a:p>
          <a:p>
            <a:pPr>
              <a:spcBef>
                <a:spcPts val="480"/>
              </a:spcBef>
            </a:pPr>
            <a:r>
              <a:rPr lang="en-US" sz="1600" dirty="0"/>
              <a:t>To secure the budgets:</a:t>
            </a:r>
          </a:p>
          <a:p>
            <a:pPr lvl="2">
              <a:spcBef>
                <a:spcPts val="480"/>
              </a:spcBef>
            </a:pPr>
            <a:r>
              <a:rPr lang="en-US" sz="1600" b="1" dirty="0">
                <a:sym typeface="Wingdings" panose="05000000000000000000" pitchFamily="2" charset="2"/>
              </a:rPr>
              <a:t>Increase</a:t>
            </a:r>
            <a:r>
              <a:rPr lang="en-US" sz="1600" dirty="0">
                <a:sym typeface="Wingdings" panose="05000000000000000000" pitchFamily="2" charset="2"/>
              </a:rPr>
              <a:t> the </a:t>
            </a:r>
            <a:r>
              <a:rPr lang="en-US" sz="1600" b="1" dirty="0">
                <a:sym typeface="Wingdings" panose="05000000000000000000" pitchFamily="2" charset="2"/>
              </a:rPr>
              <a:t>visibility</a:t>
            </a:r>
            <a:r>
              <a:rPr lang="en-US" sz="1600" dirty="0">
                <a:sym typeface="Wingdings" panose="05000000000000000000" pitchFamily="2" charset="2"/>
              </a:rPr>
              <a:t> of fundamental research at large-scale facilities</a:t>
            </a:r>
            <a:endParaRPr lang="en-US" sz="1600" b="1" dirty="0">
              <a:sym typeface="Wingdings" panose="05000000000000000000" pitchFamily="2" charset="2"/>
            </a:endParaRPr>
          </a:p>
          <a:p>
            <a:pPr lvl="2">
              <a:spcBef>
                <a:spcPts val="480"/>
              </a:spcBef>
            </a:pPr>
            <a:r>
              <a:rPr lang="en-US" sz="1600" b="1" dirty="0"/>
              <a:t>Communicate the need </a:t>
            </a:r>
            <a:r>
              <a:rPr lang="en-US" sz="1600" dirty="0"/>
              <a:t>for fundamental research at large-scale facilities</a:t>
            </a:r>
            <a:endParaRPr lang="en-US" sz="1600" b="1" dirty="0"/>
          </a:p>
          <a:p>
            <a:pPr lvl="2">
              <a:spcBef>
                <a:spcPts val="480"/>
              </a:spcBef>
            </a:pPr>
            <a:r>
              <a:rPr lang="en-US" sz="1600" b="1" dirty="0">
                <a:sym typeface="Wingdings" panose="05000000000000000000" pitchFamily="2" charset="2"/>
              </a:rPr>
              <a:t>Support transfer activities</a:t>
            </a:r>
          </a:p>
          <a:p>
            <a:pPr marL="216000" lvl="1" indent="0" algn="ctr">
              <a:spcBef>
                <a:spcPts val="48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 Creation of a </a:t>
            </a:r>
            <a:r>
              <a:rPr lang="en-US" sz="1600" b="1" dirty="0">
                <a:sym typeface="Wingdings" panose="05000000000000000000" pitchFamily="2" charset="2"/>
              </a:rPr>
              <a:t>new action plan </a:t>
            </a:r>
          </a:p>
          <a:p>
            <a:pPr marL="0" indent="0">
              <a:spcBef>
                <a:spcPts val="480"/>
              </a:spcBef>
              <a:buNone/>
            </a:pPr>
            <a:endParaRPr lang="en-US" sz="1400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C8A2F7-B5BE-4174-9558-CF89C14BA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62" y="4295220"/>
            <a:ext cx="3715198" cy="1992846"/>
          </a:xfrm>
        </p:spPr>
        <p:txBody>
          <a:bodyPr/>
          <a:lstStyle/>
          <a:p>
            <a:pPr marL="0" indent="0">
              <a:buNone/>
            </a:pPr>
            <a:r>
              <a:rPr lang="en-US" sz="1600" b="1" noProof="0" dirty="0"/>
              <a:t>Concept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Preserve the character of fundamental research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Promote transfer in society and the economy through specific measures: Address needs and close existing "gaps"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C578DB1A-596B-4AB2-84A2-B2EFE3D000AD}"/>
              </a:ext>
            </a:extLst>
          </p:cNvPr>
          <p:cNvSpPr txBox="1">
            <a:spLocks/>
          </p:cNvSpPr>
          <p:nvPr/>
        </p:nvSpPr>
        <p:spPr>
          <a:xfrm>
            <a:off x="4793312" y="4295220"/>
            <a:ext cx="3969794" cy="1992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1pPr>
            <a:lvl2pPr marL="450000" indent="-212400" algn="l" defTabSz="457200" rtl="0" eaLnBrk="1" latinLnBrk="0" hangingPunct="1">
              <a:lnSpc>
                <a:spcPts val="2600"/>
              </a:lnSpc>
              <a:spcBef>
                <a:spcPts val="6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2pPr>
            <a:lvl3pPr marL="676800" indent="-234000" algn="l" defTabSz="457200" rtl="0" eaLnBrk="1" latinLnBrk="0" hangingPunct="1">
              <a:lnSpc>
                <a:spcPts val="2600"/>
              </a:lnSpc>
              <a:spcBef>
                <a:spcPct val="20000"/>
              </a:spcBef>
              <a:buClrTx/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BundesSans Office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1600" b="1" dirty="0"/>
              <a:t>Current </a:t>
            </a:r>
            <a:r>
              <a:rPr lang="en-US" sz="1600" b="1" dirty="0" smtClean="0"/>
              <a:t>status</a:t>
            </a:r>
            <a:endParaRPr lang="en-US" sz="1600" b="1" dirty="0"/>
          </a:p>
          <a:p>
            <a:pPr>
              <a:spcBef>
                <a:spcPts val="600"/>
              </a:spcBef>
            </a:pPr>
            <a:r>
              <a:rPr lang="en-US" sz="1600" dirty="0"/>
              <a:t>Involvement of relevant stakeholders </a:t>
            </a:r>
            <a:r>
              <a:rPr lang="en-US" sz="1600" dirty="0" smtClean="0"/>
              <a:t>from science, economy, politics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60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3788"/>
          </a:xfrm>
        </p:spPr>
        <p:txBody>
          <a:bodyPr/>
          <a:lstStyle/>
          <a:p>
            <a:r>
              <a:rPr lang="en-US" noProof="0" dirty="0" err="1"/>
              <a:t>ErUM</a:t>
            </a:r>
            <a:r>
              <a:rPr lang="en-US" noProof="0" dirty="0"/>
              <a:t>-Topic </a:t>
            </a:r>
            <a:r>
              <a:rPr lang="en-US" dirty="0"/>
              <a:t>“Particles” </a:t>
            </a:r>
            <a:endParaRPr lang="en-US" noProof="0" dirty="0"/>
          </a:p>
        </p:txBody>
      </p:sp>
      <p:pic>
        <p:nvPicPr>
          <p:cNvPr id="4" name="Picture 2" descr="https://www.weltmaschine.de/sites/sites_custom/site_weltmaschine/content/e36736/e37260/e37272/e37275/e37280/3Dcutdipoletunnelmontagephotocorr.jpg">
            <a:extLst>
              <a:ext uri="{FF2B5EF4-FFF2-40B4-BE49-F238E27FC236}">
                <a16:creationId xmlns:a16="http://schemas.microsoft.com/office/drawing/2014/main" id="{E168A8AA-F8EB-41CC-A92C-F3165F2D1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5439" r="-11958"/>
          <a:stretch/>
        </p:blipFill>
        <p:spPr bwMode="auto">
          <a:xfrm>
            <a:off x="3608905" y="2348666"/>
            <a:ext cx="5390274" cy="30337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60A9B47-EADE-4E92-8D2E-94835B028951}"/>
              </a:ext>
            </a:extLst>
          </p:cNvPr>
          <p:cNvSpPr txBox="1"/>
          <p:nvPr/>
        </p:nvSpPr>
        <p:spPr>
          <a:xfrm>
            <a:off x="7819623" y="5382415"/>
            <a:ext cx="707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BundesSans Office" panose="020B0002030500000203" pitchFamily="34" charset="0"/>
              </a:rPr>
              <a:t>© CERN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0E6ADCA9-0E2D-4573-89F5-335AC417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02" y="2869118"/>
            <a:ext cx="2581723" cy="1992846"/>
          </a:xfrm>
        </p:spPr>
        <p:txBody>
          <a:bodyPr/>
          <a:lstStyle/>
          <a:p>
            <a:pPr marL="0" indent="0">
              <a:buNone/>
            </a:pPr>
            <a:r>
              <a:rPr lang="en-US" sz="1600" b="1" noProof="0" dirty="0"/>
              <a:t>Includes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Elementary particle physics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Hadron physics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Nuclear physics</a:t>
            </a:r>
          </a:p>
          <a:p>
            <a:pPr>
              <a:spcBef>
                <a:spcPts val="600"/>
              </a:spcBef>
            </a:pP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149019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en-US" dirty="0"/>
              <a:t>Field</a:t>
            </a:r>
            <a:r>
              <a:rPr lang="en-US" noProof="0" dirty="0"/>
              <a:t> </a:t>
            </a:r>
            <a:r>
              <a:rPr lang="en-US" dirty="0"/>
              <a:t>“Particles” </a:t>
            </a:r>
            <a:r>
              <a:rPr lang="en-US" noProof="0" dirty="0"/>
              <a:t>– Funding tools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8341" y="2149202"/>
            <a:ext cx="5152992" cy="4320042"/>
          </a:xfrm>
        </p:spPr>
        <p:txBody>
          <a:bodyPr/>
          <a:lstStyle/>
          <a:p>
            <a:r>
              <a:rPr lang="en-US" sz="1400" noProof="0" dirty="0"/>
              <a:t>Institutional funding: DESY, </a:t>
            </a:r>
            <a:r>
              <a:rPr lang="en-US" sz="1400" noProof="0" dirty="0" smtClean="0"/>
              <a:t>GSI, KIT, MPG</a:t>
            </a:r>
            <a:endParaRPr lang="en-US" sz="1400" noProof="0" dirty="0"/>
          </a:p>
          <a:p>
            <a:r>
              <a:rPr lang="en-US" sz="1400" noProof="0" dirty="0"/>
              <a:t>Membership fees: CERN</a:t>
            </a:r>
          </a:p>
          <a:p>
            <a:endParaRPr lang="en-US" sz="1400" noProof="0" dirty="0"/>
          </a:p>
          <a:p>
            <a:r>
              <a:rPr lang="en-US" sz="1400" noProof="0" dirty="0"/>
              <a:t>Construction of the FAIR accelerator complex</a:t>
            </a:r>
          </a:p>
          <a:p>
            <a:r>
              <a:rPr lang="en-US" sz="1400" noProof="0" dirty="0"/>
              <a:t>Phase-II-Upgrades of ATLAS and CMS</a:t>
            </a:r>
          </a:p>
          <a:p>
            <a:pPr marL="0" indent="0">
              <a:buNone/>
            </a:pPr>
            <a:endParaRPr lang="en-US" sz="1400" noProof="0" dirty="0"/>
          </a:p>
          <a:p>
            <a:r>
              <a:rPr lang="en-US" sz="1400" noProof="0" dirty="0"/>
              <a:t>Project funding </a:t>
            </a:r>
            <a:r>
              <a:rPr lang="en-US" sz="1400" noProof="0" dirty="0" err="1"/>
              <a:t>ErUM</a:t>
            </a:r>
            <a:r>
              <a:rPr lang="en-US" sz="1400" noProof="0" dirty="0"/>
              <a:t>-Pro, focus on: </a:t>
            </a:r>
          </a:p>
          <a:p>
            <a:pPr lvl="1"/>
            <a:r>
              <a:rPr lang="en-US" sz="1400" noProof="0" dirty="0"/>
              <a:t>Service and upgrade</a:t>
            </a:r>
            <a:r>
              <a:rPr lang="en-US" sz="1400" dirty="0"/>
              <a:t> of the </a:t>
            </a:r>
            <a:r>
              <a:rPr lang="en-US" sz="1400" noProof="0" dirty="0"/>
              <a:t>LHC-Experiments </a:t>
            </a:r>
          </a:p>
          <a:p>
            <a:pPr lvl="1"/>
            <a:r>
              <a:rPr lang="en-US" sz="1400" noProof="0" dirty="0"/>
              <a:t>Construction of the FAIR pillars</a:t>
            </a:r>
          </a:p>
          <a:p>
            <a:pPr lvl="1"/>
            <a:r>
              <a:rPr lang="en-US" sz="1400" noProof="0" dirty="0"/>
              <a:t>Cross-cutting activities</a:t>
            </a:r>
          </a:p>
          <a:p>
            <a:endParaRPr lang="en-US" sz="1600" noProof="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43312" y="4991140"/>
            <a:ext cx="1384950" cy="862387"/>
            <a:chOff x="339023" y="5002729"/>
            <a:chExt cx="1384950" cy="862387"/>
          </a:xfrm>
        </p:grpSpPr>
        <p:sp>
          <p:nvSpPr>
            <p:cNvPr id="10" name="Ellipse 17"/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64713" y="5270554"/>
              <a:ext cx="11351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20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20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-Pro</a:t>
              </a: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29" name="Rechteck 14"/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905212" y="3333445"/>
            <a:ext cx="1423050" cy="1139165"/>
            <a:chOff x="319973" y="3304870"/>
            <a:chExt cx="1423050" cy="1139165"/>
          </a:xfrm>
        </p:grpSpPr>
        <p:sp>
          <p:nvSpPr>
            <p:cNvPr id="25" name="Rechteck 14"/>
            <p:cNvSpPr/>
            <p:nvPr/>
          </p:nvSpPr>
          <p:spPr>
            <a:xfrm rot="5400000">
              <a:off x="501023" y="3202035"/>
              <a:ext cx="1080000" cy="1404000"/>
            </a:xfrm>
            <a:custGeom>
              <a:avLst/>
              <a:gdLst/>
              <a:ahLst/>
              <a:cxnLst/>
              <a:rect l="l" t="t" r="r" b="b"/>
              <a:pathLst>
                <a:path w="1283998" h="1728300">
                  <a:moveTo>
                    <a:pt x="0" y="1728300"/>
                  </a:moveTo>
                  <a:lnTo>
                    <a:pt x="0" y="288300"/>
                  </a:lnTo>
                  <a:lnTo>
                    <a:pt x="301318" y="288300"/>
                  </a:lnTo>
                  <a:cubicBezTo>
                    <a:pt x="292406" y="265904"/>
                    <a:pt x="287999" y="241467"/>
                    <a:pt x="287999" y="216000"/>
                  </a:cubicBezTo>
                  <a:cubicBezTo>
                    <a:pt x="287999" y="96706"/>
                    <a:pt x="384705" y="0"/>
                    <a:pt x="503999" y="0"/>
                  </a:cubicBezTo>
                  <a:cubicBezTo>
                    <a:pt x="623293" y="0"/>
                    <a:pt x="719999" y="96706"/>
                    <a:pt x="719999" y="216000"/>
                  </a:cubicBezTo>
                  <a:cubicBezTo>
                    <a:pt x="719999" y="241467"/>
                    <a:pt x="715592" y="265904"/>
                    <a:pt x="706681" y="288300"/>
                  </a:cubicBezTo>
                  <a:lnTo>
                    <a:pt x="1008000" y="288300"/>
                  </a:lnTo>
                  <a:lnTo>
                    <a:pt x="1008000" y="725339"/>
                  </a:lnTo>
                  <a:cubicBezTo>
                    <a:pt x="1026849" y="718814"/>
                    <a:pt x="1047076" y="715839"/>
                    <a:pt x="1067998" y="715839"/>
                  </a:cubicBezTo>
                  <a:cubicBezTo>
                    <a:pt x="1187292" y="715839"/>
                    <a:pt x="1283998" y="812545"/>
                    <a:pt x="1283998" y="931839"/>
                  </a:cubicBezTo>
                  <a:cubicBezTo>
                    <a:pt x="1283998" y="1051133"/>
                    <a:pt x="1187292" y="1147839"/>
                    <a:pt x="1067998" y="1147839"/>
                  </a:cubicBezTo>
                  <a:cubicBezTo>
                    <a:pt x="1047076" y="1147839"/>
                    <a:pt x="1026849" y="1144865"/>
                    <a:pt x="1008000" y="1138340"/>
                  </a:cubicBezTo>
                  <a:lnTo>
                    <a:pt x="1008000" y="17283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19973" y="3630264"/>
              <a:ext cx="123792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Planning and construction of large-scale RI</a:t>
              </a: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650410" y="3304870"/>
              <a:ext cx="644990" cy="314173"/>
              <a:chOff x="633851" y="4755356"/>
              <a:chExt cx="737532" cy="341323"/>
            </a:xfrm>
          </p:grpSpPr>
          <p:sp>
            <p:nvSpPr>
              <p:cNvPr id="31" name="Rechteck 14"/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905212" y="2078302"/>
            <a:ext cx="1404000" cy="1080000"/>
            <a:chOff x="319973" y="2078302"/>
            <a:chExt cx="1404000" cy="1080000"/>
          </a:xfrm>
        </p:grpSpPr>
        <p:sp>
          <p:nvSpPr>
            <p:cNvPr id="21" name="Rechteck 14"/>
            <p:cNvSpPr/>
            <p:nvPr/>
          </p:nvSpPr>
          <p:spPr>
            <a:xfrm rot="5400000">
              <a:off x="481973" y="1916302"/>
              <a:ext cx="1080000" cy="1404000"/>
            </a:xfrm>
            <a:custGeom>
              <a:avLst/>
              <a:gdLst/>
              <a:ahLst/>
              <a:cxnLst/>
              <a:rect l="l" t="t" r="r" b="b"/>
              <a:pathLst>
                <a:path w="1283998" h="1728300">
                  <a:moveTo>
                    <a:pt x="0" y="1728300"/>
                  </a:moveTo>
                  <a:lnTo>
                    <a:pt x="0" y="288300"/>
                  </a:lnTo>
                  <a:lnTo>
                    <a:pt x="301318" y="288300"/>
                  </a:lnTo>
                  <a:cubicBezTo>
                    <a:pt x="292406" y="265904"/>
                    <a:pt x="287999" y="241467"/>
                    <a:pt x="287999" y="216000"/>
                  </a:cubicBezTo>
                  <a:cubicBezTo>
                    <a:pt x="287999" y="96706"/>
                    <a:pt x="384705" y="0"/>
                    <a:pt x="503999" y="0"/>
                  </a:cubicBezTo>
                  <a:cubicBezTo>
                    <a:pt x="623293" y="0"/>
                    <a:pt x="719999" y="96706"/>
                    <a:pt x="719999" y="216000"/>
                  </a:cubicBezTo>
                  <a:cubicBezTo>
                    <a:pt x="719999" y="241467"/>
                    <a:pt x="715592" y="265904"/>
                    <a:pt x="706681" y="288300"/>
                  </a:cubicBezTo>
                  <a:lnTo>
                    <a:pt x="1008000" y="288300"/>
                  </a:lnTo>
                  <a:lnTo>
                    <a:pt x="1008000" y="725339"/>
                  </a:lnTo>
                  <a:cubicBezTo>
                    <a:pt x="1026849" y="718814"/>
                    <a:pt x="1047076" y="715839"/>
                    <a:pt x="1067998" y="715839"/>
                  </a:cubicBezTo>
                  <a:cubicBezTo>
                    <a:pt x="1187292" y="715839"/>
                    <a:pt x="1283998" y="812545"/>
                    <a:pt x="1283998" y="931839"/>
                  </a:cubicBezTo>
                  <a:cubicBezTo>
                    <a:pt x="1283998" y="1051133"/>
                    <a:pt x="1187292" y="1147839"/>
                    <a:pt x="1067998" y="1147839"/>
                  </a:cubicBezTo>
                  <a:cubicBezTo>
                    <a:pt x="1047076" y="1147839"/>
                    <a:pt x="1026849" y="1144865"/>
                    <a:pt x="1008000" y="1138340"/>
                  </a:cubicBezTo>
                  <a:lnTo>
                    <a:pt x="1008000" y="17283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36138" y="2304990"/>
              <a:ext cx="113518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Institutional funding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617784" y="2077635"/>
            <a:ext cx="931855" cy="3775225"/>
            <a:chOff x="7230316" y="2438400"/>
            <a:chExt cx="931855" cy="3112549"/>
          </a:xfrm>
        </p:grpSpPr>
        <p:sp>
          <p:nvSpPr>
            <p:cNvPr id="9" name="Rechteck 8"/>
            <p:cNvSpPr/>
            <p:nvPr/>
          </p:nvSpPr>
          <p:spPr>
            <a:xfrm rot="5400000">
              <a:off x="6134456" y="3576020"/>
              <a:ext cx="3112549" cy="837309"/>
            </a:xfrm>
            <a:prstGeom prst="rect">
              <a:avLst/>
            </a:prstGeom>
            <a:noFill/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645106" y="2526948"/>
              <a:ext cx="517065" cy="30240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Shaping the landscape of large-scale research facilities</a:t>
              </a:r>
              <a:endParaRPr lang="de-DE" sz="1200" b="1" dirty="0">
                <a:solidFill>
                  <a:srgbClr val="0778A5"/>
                </a:solidFill>
                <a:latin typeface="BundesSans Office" panose="020B0002030500000203" pitchFamily="34" charset="0"/>
              </a:endParaRPr>
            </a:p>
          </p:txBody>
        </p:sp>
        <p:grpSp>
          <p:nvGrpSpPr>
            <p:cNvPr id="33" name="Gruppieren 32"/>
            <p:cNvGrpSpPr/>
            <p:nvPr/>
          </p:nvGrpSpPr>
          <p:grpSpPr>
            <a:xfrm rot="16200000">
              <a:off x="7051515" y="2882355"/>
              <a:ext cx="645601" cy="288000"/>
              <a:chOff x="633851" y="4755356"/>
              <a:chExt cx="737532" cy="341323"/>
            </a:xfrm>
          </p:grpSpPr>
          <p:sp>
            <p:nvSpPr>
              <p:cNvPr id="34" name="Rechteck 14"/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  <p:grpSp>
          <p:nvGrpSpPr>
            <p:cNvPr id="36" name="Gruppieren 35"/>
            <p:cNvGrpSpPr/>
            <p:nvPr/>
          </p:nvGrpSpPr>
          <p:grpSpPr>
            <a:xfrm rot="16200000">
              <a:off x="7052642" y="3843104"/>
              <a:ext cx="645601" cy="288000"/>
              <a:chOff x="633851" y="4755356"/>
              <a:chExt cx="737532" cy="341323"/>
            </a:xfrm>
          </p:grpSpPr>
          <p:sp>
            <p:nvSpPr>
              <p:cNvPr id="37" name="Rechteck 14"/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 rot="16200000">
              <a:off x="7052642" y="4959742"/>
              <a:ext cx="645601" cy="288000"/>
              <a:chOff x="633851" y="4755356"/>
              <a:chExt cx="737532" cy="341323"/>
            </a:xfrm>
          </p:grpSpPr>
          <p:sp>
            <p:nvSpPr>
              <p:cNvPr id="40" name="Rechteck 14"/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896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51896"/>
              </p:ext>
            </p:extLst>
          </p:nvPr>
        </p:nvGraphicFramePr>
        <p:xfrm>
          <a:off x="960438" y="1765004"/>
          <a:ext cx="586581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Arbeitsblatt" r:id="rId4" imgW="6086520" imgH="4505418" progId="Excel.Sheet.12">
                  <p:embed/>
                </p:oleObj>
              </mc:Choice>
              <mc:Fallback>
                <p:oleObj name="Arbeitsblatt" r:id="rId4" imgW="6086520" imgH="4505418" progId="Excel.Sheet.12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438" y="1765004"/>
                        <a:ext cx="5865812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292296"/>
            <a:ext cx="7872701" cy="413788"/>
          </a:xfrm>
        </p:spPr>
        <p:txBody>
          <a:bodyPr/>
          <a:lstStyle/>
          <a:p>
            <a:r>
              <a:rPr lang="en-US" dirty="0"/>
              <a:t>Field</a:t>
            </a:r>
            <a:r>
              <a:rPr lang="en-US" noProof="0" dirty="0"/>
              <a:t> </a:t>
            </a:r>
            <a:r>
              <a:rPr lang="en-US" dirty="0"/>
              <a:t>“Particles”</a:t>
            </a:r>
            <a:r>
              <a:rPr lang="en-US" noProof="0" dirty="0"/>
              <a:t> – Main focus</a:t>
            </a:r>
          </a:p>
        </p:txBody>
      </p:sp>
      <p:sp>
        <p:nvSpPr>
          <p:cNvPr id="5" name="Rechteck 4"/>
          <p:cNvSpPr/>
          <p:nvPr/>
        </p:nvSpPr>
        <p:spPr>
          <a:xfrm>
            <a:off x="7296941" y="3658529"/>
            <a:ext cx="1773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620039"/>
                </a:solidFill>
                <a:latin typeface="BundesSans Office" panose="020B0002030500000203" pitchFamily="34" charset="0"/>
              </a:rPr>
              <a:t>Funding </a:t>
            </a:r>
            <a:r>
              <a:rPr lang="de-DE" sz="2000" dirty="0" err="1">
                <a:solidFill>
                  <a:srgbClr val="620039"/>
                </a:solidFill>
                <a:latin typeface="BundesSans Office" panose="020B0002030500000203" pitchFamily="34" charset="0"/>
              </a:rPr>
              <a:t>period</a:t>
            </a:r>
            <a:endParaRPr lang="de-DE" sz="2000" dirty="0">
              <a:solidFill>
                <a:srgbClr val="620039"/>
              </a:solidFill>
              <a:latin typeface="BundesSans Office" panose="020B0002030500000203" pitchFamily="34" charset="0"/>
            </a:endParaRPr>
          </a:p>
          <a:p>
            <a:r>
              <a:rPr lang="de-DE" sz="2000" dirty="0">
                <a:solidFill>
                  <a:srgbClr val="620039"/>
                </a:solidFill>
                <a:latin typeface="BundesSans Office" panose="020B0002030500000203" pitchFamily="34" charset="0"/>
              </a:rPr>
              <a:t>2021-2024</a:t>
            </a:r>
            <a:endParaRPr lang="de-DE" sz="2000" dirty="0">
              <a:solidFill>
                <a:srgbClr val="62003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634824" y="6100916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BundesSans Office" panose="020B0002030500000203" pitchFamily="34" charset="0"/>
              </a:rPr>
              <a:t>status</a:t>
            </a:r>
            <a:r>
              <a:rPr lang="de-DE" sz="1200" dirty="0">
                <a:latin typeface="BundesSans Office" panose="020B0002030500000203" pitchFamily="34" charset="0"/>
              </a:rPr>
              <a:t> </a:t>
            </a:r>
            <a:r>
              <a:rPr lang="de-DE" sz="1200" dirty="0" err="1">
                <a:latin typeface="BundesSans Office" panose="020B0002030500000203" pitchFamily="34" charset="0"/>
              </a:rPr>
              <a:t>January</a:t>
            </a:r>
            <a:r>
              <a:rPr lang="de-DE" sz="1200" dirty="0">
                <a:latin typeface="BundesSans Office" panose="020B0002030500000203" pitchFamily="34" charset="0"/>
              </a:rPr>
              <a:t> 2022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35794" y="3496487"/>
            <a:ext cx="6515099" cy="1031970"/>
          </a:xfrm>
          <a:prstGeom prst="roundRect">
            <a:avLst/>
          </a:prstGeom>
          <a:solidFill>
            <a:srgbClr val="F2F2F2">
              <a:alpha val="20000"/>
            </a:srgbClr>
          </a:solidFill>
          <a:ln w="38100">
            <a:solidFill>
              <a:srgbClr val="62003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e-DE" sz="1200" b="1" i="0" baseline="0" dirty="0">
              <a:solidFill>
                <a:srgbClr val="FFFFFF"/>
              </a:solidFill>
              <a:latin typeface="BundesSans Office Bold"/>
              <a:cs typeface="BundesSans Office Bold"/>
            </a:endParaRPr>
          </a:p>
        </p:txBody>
      </p:sp>
    </p:spTree>
    <p:extLst>
      <p:ext uri="{BB962C8B-B14F-4D97-AF65-F5344CB8AC3E}">
        <p14:creationId xmlns:p14="http://schemas.microsoft.com/office/powerpoint/2010/main" val="105722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fik 58">
            <a:extLst>
              <a:ext uri="{FF2B5EF4-FFF2-40B4-BE49-F238E27FC236}">
                <a16:creationId xmlns:a16="http://schemas.microsoft.com/office/drawing/2014/main" id="{7D0E7295-EFDF-4D85-A740-B03EFD6C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96" y="2062843"/>
            <a:ext cx="7181710" cy="3949940"/>
          </a:xfrm>
          <a:prstGeom prst="rect">
            <a:avLst/>
          </a:prstGeom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98874E56-C515-400C-9752-088A334B6FBC}"/>
              </a:ext>
            </a:extLst>
          </p:cNvPr>
          <p:cNvGrpSpPr/>
          <p:nvPr/>
        </p:nvGrpSpPr>
        <p:grpSpPr>
          <a:xfrm>
            <a:off x="241382" y="2185493"/>
            <a:ext cx="1109435" cy="743152"/>
            <a:chOff x="339023" y="5002729"/>
            <a:chExt cx="1384950" cy="927704"/>
          </a:xfrm>
        </p:grpSpPr>
        <p:sp>
          <p:nvSpPr>
            <p:cNvPr id="61" name="Ellipse 17">
              <a:extLst>
                <a:ext uri="{FF2B5EF4-FFF2-40B4-BE49-F238E27FC236}">
                  <a16:creationId xmlns:a16="http://schemas.microsoft.com/office/drawing/2014/main" id="{92B82091-6990-4A8C-B0A8-72B9CDE546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23233147-B6DA-4889-9EBA-EE2E44CD8C33}"/>
                </a:ext>
              </a:extLst>
            </p:cNvPr>
            <p:cNvSpPr txBox="1"/>
            <p:nvPr/>
          </p:nvSpPr>
          <p:spPr>
            <a:xfrm>
              <a:off x="364713" y="5270554"/>
              <a:ext cx="1135180" cy="65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-Pro</a:t>
              </a:r>
            </a:p>
          </p:txBody>
        </p: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3D31ABAD-D4FC-40D8-8263-E563FBE61D55}"/>
                </a:ext>
              </a:extLst>
            </p:cNvPr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64" name="Rechteck 14">
                <a:extLst>
                  <a:ext uri="{FF2B5EF4-FFF2-40B4-BE49-F238E27FC236}">
                    <a16:creationId xmlns:a16="http://schemas.microsoft.com/office/drawing/2014/main" id="{C779F11B-D4D0-4DCC-A04E-4009E97DBC31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EC30C134-4668-4497-B432-4D5C1F45143C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04855E7-436E-42B1-A54F-AE462BF5397D}"/>
              </a:ext>
            </a:extLst>
          </p:cNvPr>
          <p:cNvGrpSpPr/>
          <p:nvPr/>
        </p:nvGrpSpPr>
        <p:grpSpPr>
          <a:xfrm>
            <a:off x="190106" y="4084255"/>
            <a:ext cx="1183262" cy="901764"/>
            <a:chOff x="248252" y="3304870"/>
            <a:chExt cx="1494771" cy="1139165"/>
          </a:xfrm>
        </p:grpSpPr>
        <p:sp>
          <p:nvSpPr>
            <p:cNvPr id="67" name="Rechteck 14">
              <a:extLst>
                <a:ext uri="{FF2B5EF4-FFF2-40B4-BE49-F238E27FC236}">
                  <a16:creationId xmlns:a16="http://schemas.microsoft.com/office/drawing/2014/main" id="{B5BFE62E-472C-43EA-8FD6-AB9BE3F3ADFA}"/>
                </a:ext>
              </a:extLst>
            </p:cNvPr>
            <p:cNvSpPr/>
            <p:nvPr/>
          </p:nvSpPr>
          <p:spPr>
            <a:xfrm rot="5400000">
              <a:off x="501023" y="3202035"/>
              <a:ext cx="1080000" cy="1404000"/>
            </a:xfrm>
            <a:custGeom>
              <a:avLst/>
              <a:gdLst/>
              <a:ahLst/>
              <a:cxnLst/>
              <a:rect l="l" t="t" r="r" b="b"/>
              <a:pathLst>
                <a:path w="1283998" h="1728300">
                  <a:moveTo>
                    <a:pt x="0" y="1728300"/>
                  </a:moveTo>
                  <a:lnTo>
                    <a:pt x="0" y="288300"/>
                  </a:lnTo>
                  <a:lnTo>
                    <a:pt x="301318" y="288300"/>
                  </a:lnTo>
                  <a:cubicBezTo>
                    <a:pt x="292406" y="265904"/>
                    <a:pt x="287999" y="241467"/>
                    <a:pt x="287999" y="216000"/>
                  </a:cubicBezTo>
                  <a:cubicBezTo>
                    <a:pt x="287999" y="96706"/>
                    <a:pt x="384705" y="0"/>
                    <a:pt x="503999" y="0"/>
                  </a:cubicBezTo>
                  <a:cubicBezTo>
                    <a:pt x="623293" y="0"/>
                    <a:pt x="719999" y="96706"/>
                    <a:pt x="719999" y="216000"/>
                  </a:cubicBezTo>
                  <a:cubicBezTo>
                    <a:pt x="719999" y="241467"/>
                    <a:pt x="715592" y="265904"/>
                    <a:pt x="706681" y="288300"/>
                  </a:cubicBezTo>
                  <a:lnTo>
                    <a:pt x="1008000" y="288300"/>
                  </a:lnTo>
                  <a:lnTo>
                    <a:pt x="1008000" y="725339"/>
                  </a:lnTo>
                  <a:cubicBezTo>
                    <a:pt x="1026849" y="718814"/>
                    <a:pt x="1047076" y="715839"/>
                    <a:pt x="1067998" y="715839"/>
                  </a:cubicBezTo>
                  <a:cubicBezTo>
                    <a:pt x="1187292" y="715839"/>
                    <a:pt x="1283998" y="812545"/>
                    <a:pt x="1283998" y="931839"/>
                  </a:cubicBezTo>
                  <a:cubicBezTo>
                    <a:pt x="1283998" y="1051133"/>
                    <a:pt x="1187292" y="1147839"/>
                    <a:pt x="1067998" y="1147839"/>
                  </a:cubicBezTo>
                  <a:cubicBezTo>
                    <a:pt x="1047076" y="1147839"/>
                    <a:pt x="1026849" y="1144865"/>
                    <a:pt x="1008000" y="1138340"/>
                  </a:cubicBezTo>
                  <a:lnTo>
                    <a:pt x="1008000" y="17283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F263E377-C55F-44F9-BC21-5CED1CC31836}"/>
                </a:ext>
              </a:extLst>
            </p:cNvPr>
            <p:cNvSpPr txBox="1"/>
            <p:nvPr/>
          </p:nvSpPr>
          <p:spPr>
            <a:xfrm>
              <a:off x="248252" y="3556617"/>
              <a:ext cx="1401507" cy="667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Planning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and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construction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of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large-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scale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RI</a:t>
              </a:r>
            </a:p>
          </p:txBody>
        </p: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AF35817F-A5B2-4F91-95DE-92734AC3CD34}"/>
                </a:ext>
              </a:extLst>
            </p:cNvPr>
            <p:cNvGrpSpPr/>
            <p:nvPr/>
          </p:nvGrpSpPr>
          <p:grpSpPr>
            <a:xfrm>
              <a:off x="650410" y="3304870"/>
              <a:ext cx="644990" cy="314173"/>
              <a:chOff x="633851" y="4755356"/>
              <a:chExt cx="737532" cy="341323"/>
            </a:xfrm>
          </p:grpSpPr>
          <p:sp>
            <p:nvSpPr>
              <p:cNvPr id="70" name="Rechteck 14">
                <a:extLst>
                  <a:ext uri="{FF2B5EF4-FFF2-40B4-BE49-F238E27FC236}">
                    <a16:creationId xmlns:a16="http://schemas.microsoft.com/office/drawing/2014/main" id="{EC979324-A66F-479C-8142-8C8A8CC169E5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89894091-255D-4CD5-9063-BD0131A52F09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70BC88B-70C5-455E-9B04-C850669FD751}"/>
              </a:ext>
            </a:extLst>
          </p:cNvPr>
          <p:cNvGrpSpPr/>
          <p:nvPr/>
        </p:nvGrpSpPr>
        <p:grpSpPr>
          <a:xfrm>
            <a:off x="241381" y="3166754"/>
            <a:ext cx="1109435" cy="743152"/>
            <a:chOff x="339023" y="5002729"/>
            <a:chExt cx="1384950" cy="927704"/>
          </a:xfrm>
        </p:grpSpPr>
        <p:sp>
          <p:nvSpPr>
            <p:cNvPr id="73" name="Ellipse 17">
              <a:extLst>
                <a:ext uri="{FF2B5EF4-FFF2-40B4-BE49-F238E27FC236}">
                  <a16:creationId xmlns:a16="http://schemas.microsoft.com/office/drawing/2014/main" id="{7F7C4C98-7A66-4D11-BDF4-B9C6DBCE2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87F06F97-A8FE-4D3B-8315-1608A61B22FF}"/>
                </a:ext>
              </a:extLst>
            </p:cNvPr>
            <p:cNvSpPr txBox="1"/>
            <p:nvPr/>
          </p:nvSpPr>
          <p:spPr>
            <a:xfrm>
              <a:off x="364713" y="5270554"/>
              <a:ext cx="1135180" cy="65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-Data</a:t>
              </a:r>
            </a:p>
          </p:txBody>
        </p: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B7FFF78A-A323-4B09-B3E1-D5FF0F4974CB}"/>
                </a:ext>
              </a:extLst>
            </p:cNvPr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76" name="Rechteck 14">
                <a:extLst>
                  <a:ext uri="{FF2B5EF4-FFF2-40B4-BE49-F238E27FC236}">
                    <a16:creationId xmlns:a16="http://schemas.microsoft.com/office/drawing/2014/main" id="{2F302D47-A455-45F1-8E9E-F675CF84788C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46452C5B-1B72-4F0E-85A3-0F03C83C17D6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sp>
        <p:nvSpPr>
          <p:cNvPr id="83" name="Textfeld 82">
            <a:extLst>
              <a:ext uri="{FF2B5EF4-FFF2-40B4-BE49-F238E27FC236}">
                <a16:creationId xmlns:a16="http://schemas.microsoft.com/office/drawing/2014/main" id="{36B2DE3B-27A5-493C-B697-0C99E36425F6}"/>
              </a:ext>
            </a:extLst>
          </p:cNvPr>
          <p:cNvSpPr txBox="1"/>
          <p:nvPr/>
        </p:nvSpPr>
        <p:spPr>
          <a:xfrm>
            <a:off x="1133046" y="4645523"/>
            <a:ext cx="1373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(Phase-II-Upgrade)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7FCA3670-E1FF-4202-ACC1-D62878D0B07D}"/>
              </a:ext>
            </a:extLst>
          </p:cNvPr>
          <p:cNvSpPr/>
          <p:nvPr/>
        </p:nvSpPr>
        <p:spPr>
          <a:xfrm>
            <a:off x="8166421" y="2028797"/>
            <a:ext cx="481980" cy="329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e-DE" sz="1200" b="1" i="0" baseline="0" dirty="0">
              <a:solidFill>
                <a:srgbClr val="FFFFFF"/>
              </a:solidFill>
              <a:latin typeface="BundesSans Office Bold"/>
              <a:cs typeface="BundesSans Office Bold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9CFC01B7-06A0-4A99-922F-99877B3229D4}"/>
              </a:ext>
            </a:extLst>
          </p:cNvPr>
          <p:cNvSpPr txBox="1"/>
          <p:nvPr/>
        </p:nvSpPr>
        <p:spPr>
          <a:xfrm>
            <a:off x="7829603" y="2958604"/>
            <a:ext cx="13383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BundesSans Office" panose="020B0002030500000203" pitchFamily="34" charset="0"/>
              </a:rPr>
              <a:t>116 Mio. €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E50A03B4-F4F9-41A7-B967-62D8E96EB14A}"/>
              </a:ext>
            </a:extLst>
          </p:cNvPr>
          <p:cNvSpPr txBox="1"/>
          <p:nvPr/>
        </p:nvSpPr>
        <p:spPr>
          <a:xfrm>
            <a:off x="7801028" y="4263529"/>
            <a:ext cx="13383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32 Mio. €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F0DBF5E5-0990-4505-9728-59756D0416FF}"/>
              </a:ext>
            </a:extLst>
          </p:cNvPr>
          <p:cNvSpPr txBox="1"/>
          <p:nvPr/>
        </p:nvSpPr>
        <p:spPr>
          <a:xfrm>
            <a:off x="7652957" y="4903448"/>
            <a:ext cx="15047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total:</a:t>
            </a:r>
          </a:p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148 Mio. €</a:t>
            </a:r>
          </a:p>
        </p:txBody>
      </p:sp>
      <p:sp>
        <p:nvSpPr>
          <p:cNvPr id="94" name="Geschweifte Klammer rechts 93">
            <a:extLst>
              <a:ext uri="{FF2B5EF4-FFF2-40B4-BE49-F238E27FC236}">
                <a16:creationId xmlns:a16="http://schemas.microsoft.com/office/drawing/2014/main" id="{C5F7C68D-FA92-401A-B338-23DE14A4DE24}"/>
              </a:ext>
            </a:extLst>
          </p:cNvPr>
          <p:cNvSpPr/>
          <p:nvPr/>
        </p:nvSpPr>
        <p:spPr>
          <a:xfrm>
            <a:off x="7610528" y="2434729"/>
            <a:ext cx="317350" cy="1426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Titel 3">
            <a:extLst>
              <a:ext uri="{FF2B5EF4-FFF2-40B4-BE49-F238E27FC236}">
                <a16:creationId xmlns:a16="http://schemas.microsoft.com/office/drawing/2014/main" id="{434F24DF-DF89-4CE7-969E-295441485449}"/>
              </a:ext>
            </a:extLst>
          </p:cNvPr>
          <p:cNvSpPr txBox="1">
            <a:spLocks/>
          </p:cNvSpPr>
          <p:nvPr/>
        </p:nvSpPr>
        <p:spPr>
          <a:xfrm>
            <a:off x="857374" y="1371731"/>
            <a:ext cx="7872701" cy="413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tx1"/>
                </a:solidFill>
                <a:latin typeface="BundesSerif Office"/>
                <a:ea typeface="+mj-ea"/>
                <a:cs typeface="Arial"/>
              </a:defRPr>
            </a:lvl1pPr>
          </a:lstStyle>
          <a:p>
            <a:r>
              <a:rPr lang="de-DE" dirty="0" err="1"/>
              <a:t>Priorities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en-US" dirty="0"/>
              <a:t>“Particles” </a:t>
            </a:r>
            <a:endParaRPr lang="de-DE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226803EB-DA26-4BF1-A9F5-A9E5B8A4D9A6}"/>
              </a:ext>
            </a:extLst>
          </p:cNvPr>
          <p:cNvSpPr txBox="1"/>
          <p:nvPr/>
        </p:nvSpPr>
        <p:spPr>
          <a:xfrm>
            <a:off x="7605195" y="6044293"/>
            <a:ext cx="140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undesSans Office" panose="020B0002030500000203" pitchFamily="34" charset="0"/>
              </a:rPr>
              <a:t>status March 2022</a:t>
            </a:r>
          </a:p>
        </p:txBody>
      </p:sp>
    </p:spTree>
    <p:extLst>
      <p:ext uri="{BB962C8B-B14F-4D97-AF65-F5344CB8AC3E}">
        <p14:creationId xmlns:p14="http://schemas.microsoft.com/office/powerpoint/2010/main" val="410026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0B52B68-BCF4-41C7-A6E0-EC300D908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636" y="2133890"/>
            <a:ext cx="5395428" cy="427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820738"/>
          </a:xfrm>
        </p:spPr>
        <p:txBody>
          <a:bodyPr/>
          <a:lstStyle/>
          <a:p>
            <a:r>
              <a:rPr lang="en-US" dirty="0"/>
              <a:t>Current Priorities</a:t>
            </a:r>
            <a:br>
              <a:rPr lang="en-US" dirty="0"/>
            </a:br>
            <a:r>
              <a:rPr lang="en-US" dirty="0" err="1"/>
              <a:t>ErUM</a:t>
            </a:r>
            <a:r>
              <a:rPr lang="en-US" dirty="0"/>
              <a:t> Field “Particles” 2021-2024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73348" y="2450135"/>
            <a:ext cx="140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BundesSans Office" panose="020B0002030500000203" pitchFamily="34" charset="0"/>
              </a:rPr>
              <a:t>total:</a:t>
            </a:r>
          </a:p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116 Mio.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22B556-3977-4C5E-A2CE-B428871F7B82}"/>
              </a:ext>
            </a:extLst>
          </p:cNvPr>
          <p:cNvSpPr txBox="1"/>
          <p:nvPr/>
        </p:nvSpPr>
        <p:spPr>
          <a:xfrm>
            <a:off x="856962" y="2333625"/>
            <a:ext cx="302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cross-disciplinary activities</a:t>
            </a:r>
            <a:br>
              <a:rPr lang="en-US" sz="2000" b="1" dirty="0"/>
            </a:br>
            <a:r>
              <a:rPr lang="en-US" sz="2000" b="1" dirty="0"/>
              <a:t>20%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220030-6907-480B-8DEB-A1876E4F0316}"/>
              </a:ext>
            </a:extLst>
          </p:cNvPr>
          <p:cNvSpPr txBox="1"/>
          <p:nvPr/>
        </p:nvSpPr>
        <p:spPr>
          <a:xfrm>
            <a:off x="651441" y="3816490"/>
            <a:ext cx="215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other experiments</a:t>
            </a:r>
            <a:br>
              <a:rPr lang="en-US" sz="2000" b="1" dirty="0"/>
            </a:br>
            <a:r>
              <a:rPr lang="en-US" sz="2000" b="1" dirty="0"/>
              <a:t>11%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B73299-1688-4A88-9E86-AB630DD0B74A}"/>
              </a:ext>
            </a:extLst>
          </p:cNvPr>
          <p:cNvSpPr txBox="1"/>
          <p:nvPr/>
        </p:nvSpPr>
        <p:spPr>
          <a:xfrm>
            <a:off x="1348154" y="5347563"/>
            <a:ext cx="2044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FAIR experiments</a:t>
            </a:r>
            <a:br>
              <a:rPr lang="en-US" sz="2000" b="1" dirty="0"/>
            </a:br>
            <a:r>
              <a:rPr lang="en-US" sz="2000" b="1" dirty="0"/>
              <a:t>27%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3F2905-C5E0-4B96-B065-6B30A8D00F7A}"/>
              </a:ext>
            </a:extLst>
          </p:cNvPr>
          <p:cNvSpPr txBox="1"/>
          <p:nvPr/>
        </p:nvSpPr>
        <p:spPr>
          <a:xfrm>
            <a:off x="7053749" y="4798633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LHC experiments</a:t>
            </a:r>
            <a:br>
              <a:rPr lang="en-US" sz="2000" b="1" dirty="0"/>
            </a:br>
            <a:r>
              <a:rPr lang="en-US" sz="2000" b="1" dirty="0"/>
              <a:t>42%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6FBB3A7-1BF1-43C9-B60F-E6225C6A15D2}"/>
              </a:ext>
            </a:extLst>
          </p:cNvPr>
          <p:cNvGrpSpPr/>
          <p:nvPr/>
        </p:nvGrpSpPr>
        <p:grpSpPr>
          <a:xfrm>
            <a:off x="7528502" y="667890"/>
            <a:ext cx="1109435" cy="743152"/>
            <a:chOff x="339023" y="5002729"/>
            <a:chExt cx="1384950" cy="927704"/>
          </a:xfrm>
        </p:grpSpPr>
        <p:sp>
          <p:nvSpPr>
            <p:cNvPr id="13" name="Ellipse 17">
              <a:extLst>
                <a:ext uri="{FF2B5EF4-FFF2-40B4-BE49-F238E27FC236}">
                  <a16:creationId xmlns:a16="http://schemas.microsoft.com/office/drawing/2014/main" id="{0E540C7B-949A-48C4-A2A4-9C808886C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AD0F7EF-22AA-413A-9219-CC1C02B2C82D}"/>
                </a:ext>
              </a:extLst>
            </p:cNvPr>
            <p:cNvSpPr txBox="1"/>
            <p:nvPr/>
          </p:nvSpPr>
          <p:spPr>
            <a:xfrm>
              <a:off x="364713" y="5270554"/>
              <a:ext cx="1135180" cy="65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-Pro</a:t>
              </a: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6FDD69A8-C942-4816-AA3D-363F3C75F42B}"/>
                </a:ext>
              </a:extLst>
            </p:cNvPr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17" name="Rechteck 14">
                <a:extLst>
                  <a:ext uri="{FF2B5EF4-FFF2-40B4-BE49-F238E27FC236}">
                    <a16:creationId xmlns:a16="http://schemas.microsoft.com/office/drawing/2014/main" id="{EBBF0359-D312-40C5-A3B6-C4765BD19CFF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0C95C898-A8E6-4139-B48B-84FA9537ED1F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30FB593-CA73-43C3-B882-E0DD507156F4}"/>
              </a:ext>
            </a:extLst>
          </p:cNvPr>
          <p:cNvGrpSpPr/>
          <p:nvPr/>
        </p:nvGrpSpPr>
        <p:grpSpPr>
          <a:xfrm>
            <a:off x="7528502" y="1520183"/>
            <a:ext cx="1109435" cy="743152"/>
            <a:chOff x="339023" y="5002729"/>
            <a:chExt cx="1384950" cy="927704"/>
          </a:xfrm>
        </p:grpSpPr>
        <p:sp>
          <p:nvSpPr>
            <p:cNvPr id="20" name="Ellipse 17">
              <a:extLst>
                <a:ext uri="{FF2B5EF4-FFF2-40B4-BE49-F238E27FC236}">
                  <a16:creationId xmlns:a16="http://schemas.microsoft.com/office/drawing/2014/main" id="{9B0E11C2-AA3C-4EF7-8B45-3151CDC8F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8E59842-7991-4E52-B083-458A15072F4F}"/>
                </a:ext>
              </a:extLst>
            </p:cNvPr>
            <p:cNvSpPr txBox="1"/>
            <p:nvPr/>
          </p:nvSpPr>
          <p:spPr>
            <a:xfrm>
              <a:off x="364713" y="5270554"/>
              <a:ext cx="1135180" cy="65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-Data</a:t>
              </a:r>
            </a:p>
          </p:txBody>
        </p: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F9822B60-B27F-4055-90CC-9776616B9916}"/>
                </a:ext>
              </a:extLst>
            </p:cNvPr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23" name="Rechteck 14">
                <a:extLst>
                  <a:ext uri="{FF2B5EF4-FFF2-40B4-BE49-F238E27FC236}">
                    <a16:creationId xmlns:a16="http://schemas.microsoft.com/office/drawing/2014/main" id="{E922E073-0151-426B-9CE6-7F180F863056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8EFC623C-0E6A-4EC7-A162-1767B627B124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57922E11-4B5F-448A-AA07-D6CE9D096FD5}"/>
              </a:ext>
            </a:extLst>
          </p:cNvPr>
          <p:cNvSpPr txBox="1"/>
          <p:nvPr/>
        </p:nvSpPr>
        <p:spPr>
          <a:xfrm>
            <a:off x="7605195" y="6044293"/>
            <a:ext cx="140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undesSans Office" panose="020B0002030500000203" pitchFamily="34" charset="0"/>
              </a:rPr>
              <a:t>status March 2022</a:t>
            </a:r>
          </a:p>
        </p:txBody>
      </p:sp>
    </p:spTree>
    <p:extLst>
      <p:ext uri="{BB962C8B-B14F-4D97-AF65-F5344CB8AC3E}">
        <p14:creationId xmlns:p14="http://schemas.microsoft.com/office/powerpoint/2010/main" val="427946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EE2E26-3250-4482-A76B-87168F86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32" y="1950368"/>
            <a:ext cx="6975387" cy="44638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820738"/>
          </a:xfrm>
        </p:spPr>
        <p:txBody>
          <a:bodyPr/>
          <a:lstStyle/>
          <a:p>
            <a:r>
              <a:rPr lang="en-US" dirty="0"/>
              <a:t>Current Priorities </a:t>
            </a:r>
            <a:br>
              <a:rPr lang="en-US" dirty="0"/>
            </a:br>
            <a:r>
              <a:rPr lang="en-US" dirty="0" err="1"/>
              <a:t>ErUM</a:t>
            </a:r>
            <a:r>
              <a:rPr lang="en-US" dirty="0"/>
              <a:t> Field „Particles“ 2021-2024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2831D1-E913-425C-AE48-92AE6DAE4A15}"/>
              </a:ext>
            </a:extLst>
          </p:cNvPr>
          <p:cNvSpPr txBox="1"/>
          <p:nvPr/>
        </p:nvSpPr>
        <p:spPr>
          <a:xfrm>
            <a:off x="7605195" y="6044293"/>
            <a:ext cx="140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undesSans Office" panose="020B0002030500000203" pitchFamily="34" charset="0"/>
              </a:rPr>
              <a:t>status March 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6FB58C-2AC9-453E-B3B5-2DE0DDFCAC37}"/>
              </a:ext>
            </a:extLst>
          </p:cNvPr>
          <p:cNvSpPr txBox="1"/>
          <p:nvPr/>
        </p:nvSpPr>
        <p:spPr>
          <a:xfrm>
            <a:off x="7273348" y="2450135"/>
            <a:ext cx="140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BundesSans Office" panose="020B0002030500000203" pitchFamily="34" charset="0"/>
              </a:rPr>
              <a:t>total:</a:t>
            </a:r>
          </a:p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116 Mio. €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4BC238-6141-4584-BF68-06CD768F58A6}"/>
              </a:ext>
            </a:extLst>
          </p:cNvPr>
          <p:cNvGrpSpPr/>
          <p:nvPr/>
        </p:nvGrpSpPr>
        <p:grpSpPr>
          <a:xfrm>
            <a:off x="7528502" y="667890"/>
            <a:ext cx="1109435" cy="743152"/>
            <a:chOff x="339023" y="5002729"/>
            <a:chExt cx="1384950" cy="927704"/>
          </a:xfrm>
        </p:grpSpPr>
        <p:sp>
          <p:nvSpPr>
            <p:cNvPr id="10" name="Ellipse 17">
              <a:extLst>
                <a:ext uri="{FF2B5EF4-FFF2-40B4-BE49-F238E27FC236}">
                  <a16:creationId xmlns:a16="http://schemas.microsoft.com/office/drawing/2014/main" id="{6DBFD1B1-A92A-47F7-BB17-9B8343DA3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16F950A-C8D8-4B1A-BDE2-3AFD501AFA66}"/>
                </a:ext>
              </a:extLst>
            </p:cNvPr>
            <p:cNvSpPr txBox="1"/>
            <p:nvPr/>
          </p:nvSpPr>
          <p:spPr>
            <a:xfrm>
              <a:off x="364713" y="5270554"/>
              <a:ext cx="1135180" cy="65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-Pro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584AC53-C164-4A4D-A7CF-048D421A9471}"/>
                </a:ext>
              </a:extLst>
            </p:cNvPr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13" name="Rechteck 14">
                <a:extLst>
                  <a:ext uri="{FF2B5EF4-FFF2-40B4-BE49-F238E27FC236}">
                    <a16:creationId xmlns:a16="http://schemas.microsoft.com/office/drawing/2014/main" id="{519F328F-8463-45DB-AAAC-5952662445AD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1304B1A5-CBB2-4488-A804-2DC47F7BB672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BFE282D-01EC-4E4C-8A11-40426084007F}"/>
              </a:ext>
            </a:extLst>
          </p:cNvPr>
          <p:cNvGrpSpPr/>
          <p:nvPr/>
        </p:nvGrpSpPr>
        <p:grpSpPr>
          <a:xfrm>
            <a:off x="7528502" y="1520183"/>
            <a:ext cx="1109435" cy="743152"/>
            <a:chOff x="339023" y="5002729"/>
            <a:chExt cx="1384950" cy="927704"/>
          </a:xfrm>
        </p:grpSpPr>
        <p:sp>
          <p:nvSpPr>
            <p:cNvPr id="16" name="Ellipse 17">
              <a:extLst>
                <a:ext uri="{FF2B5EF4-FFF2-40B4-BE49-F238E27FC236}">
                  <a16:creationId xmlns:a16="http://schemas.microsoft.com/office/drawing/2014/main" id="{BAF7310B-46C8-4A3A-90C9-F553583DF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023" y="5057372"/>
              <a:ext cx="1384950" cy="807744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7DE544E-215E-4BA5-BF58-E1C371B5029D}"/>
                </a:ext>
              </a:extLst>
            </p:cNvPr>
            <p:cNvSpPr txBox="1"/>
            <p:nvPr/>
          </p:nvSpPr>
          <p:spPr>
            <a:xfrm>
              <a:off x="364713" y="5270554"/>
              <a:ext cx="1135180" cy="65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funding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 </a:t>
              </a:r>
              <a:r>
                <a:rPr lang="de-DE" sz="1050" b="1" dirty="0" err="1">
                  <a:solidFill>
                    <a:srgbClr val="0778A5"/>
                  </a:solidFill>
                  <a:latin typeface="BundesSans Office" panose="020B0002030500000203" pitchFamily="34" charset="0"/>
                </a:rPr>
                <a:t>ErUM</a:t>
              </a:r>
              <a:r>
                <a:rPr lang="de-DE" sz="105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-Data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38A97D1B-EA8F-4F5C-B021-AD986C674873}"/>
                </a:ext>
              </a:extLst>
            </p:cNvPr>
            <p:cNvGrpSpPr/>
            <p:nvPr/>
          </p:nvGrpSpPr>
          <p:grpSpPr>
            <a:xfrm>
              <a:off x="649798" y="5002729"/>
              <a:ext cx="645601" cy="288000"/>
              <a:chOff x="633851" y="4755356"/>
              <a:chExt cx="737532" cy="341323"/>
            </a:xfrm>
          </p:grpSpPr>
          <p:sp>
            <p:nvSpPr>
              <p:cNvPr id="19" name="Rechteck 14">
                <a:extLst>
                  <a:ext uri="{FF2B5EF4-FFF2-40B4-BE49-F238E27FC236}">
                    <a16:creationId xmlns:a16="http://schemas.microsoft.com/office/drawing/2014/main" id="{81A975D9-E06A-4F99-9C2E-A775556E57A7}"/>
                  </a:ext>
                </a:extLst>
              </p:cNvPr>
              <p:cNvSpPr/>
              <p:nvPr/>
            </p:nvSpPr>
            <p:spPr>
              <a:xfrm rot="5400000">
                <a:off x="864618" y="4589914"/>
                <a:ext cx="275998" cy="737532"/>
              </a:xfrm>
              <a:custGeom>
                <a:avLst/>
                <a:gdLst>
                  <a:gd name="connsiteX0" fmla="*/ 301318 w 1283998"/>
                  <a:gd name="connsiteY0" fmla="*/ 288300 h 1728300"/>
                  <a:gd name="connsiteX1" fmla="*/ 287999 w 1283998"/>
                  <a:gd name="connsiteY1" fmla="*/ 216000 h 1728300"/>
                  <a:gd name="connsiteX2" fmla="*/ 503999 w 1283998"/>
                  <a:gd name="connsiteY2" fmla="*/ 0 h 1728300"/>
                  <a:gd name="connsiteX3" fmla="*/ 719999 w 1283998"/>
                  <a:gd name="connsiteY3" fmla="*/ 216000 h 1728300"/>
                  <a:gd name="connsiteX4" fmla="*/ 706681 w 1283998"/>
                  <a:gd name="connsiteY4" fmla="*/ 288300 h 1728300"/>
                  <a:gd name="connsiteX5" fmla="*/ 1008000 w 1283998"/>
                  <a:gd name="connsiteY5" fmla="*/ 288300 h 1728300"/>
                  <a:gd name="connsiteX6" fmla="*/ 1008000 w 1283998"/>
                  <a:gd name="connsiteY6" fmla="*/ 725339 h 1728300"/>
                  <a:gd name="connsiteX7" fmla="*/ 1067998 w 1283998"/>
                  <a:gd name="connsiteY7" fmla="*/ 715839 h 1728300"/>
                  <a:gd name="connsiteX8" fmla="*/ 1283998 w 1283998"/>
                  <a:gd name="connsiteY8" fmla="*/ 931839 h 1728300"/>
                  <a:gd name="connsiteX9" fmla="*/ 1067998 w 1283998"/>
                  <a:gd name="connsiteY9" fmla="*/ 1147839 h 1728300"/>
                  <a:gd name="connsiteX10" fmla="*/ 1008000 w 1283998"/>
                  <a:gd name="connsiteY10" fmla="*/ 1138340 h 1728300"/>
                  <a:gd name="connsiteX11" fmla="*/ 1008000 w 1283998"/>
                  <a:gd name="connsiteY11" fmla="*/ 1728300 h 1728300"/>
                  <a:gd name="connsiteX12" fmla="*/ 0 w 1283998"/>
                  <a:gd name="connsiteY12" fmla="*/ 1728300 h 1728300"/>
                  <a:gd name="connsiteX13" fmla="*/ 91440 w 1283998"/>
                  <a:gd name="connsiteY13" fmla="*/ 379740 h 1728300"/>
                  <a:gd name="connsiteX0" fmla="*/ 287999 w 1283998"/>
                  <a:gd name="connsiteY0" fmla="*/ 216000 h 1728300"/>
                  <a:gd name="connsiteX1" fmla="*/ 503999 w 1283998"/>
                  <a:gd name="connsiteY1" fmla="*/ 0 h 1728300"/>
                  <a:gd name="connsiteX2" fmla="*/ 719999 w 1283998"/>
                  <a:gd name="connsiteY2" fmla="*/ 216000 h 1728300"/>
                  <a:gd name="connsiteX3" fmla="*/ 706681 w 1283998"/>
                  <a:gd name="connsiteY3" fmla="*/ 288300 h 1728300"/>
                  <a:gd name="connsiteX4" fmla="*/ 1008000 w 1283998"/>
                  <a:gd name="connsiteY4" fmla="*/ 288300 h 1728300"/>
                  <a:gd name="connsiteX5" fmla="*/ 1008000 w 1283998"/>
                  <a:gd name="connsiteY5" fmla="*/ 725339 h 1728300"/>
                  <a:gd name="connsiteX6" fmla="*/ 1067998 w 1283998"/>
                  <a:gd name="connsiteY6" fmla="*/ 715839 h 1728300"/>
                  <a:gd name="connsiteX7" fmla="*/ 1283998 w 1283998"/>
                  <a:gd name="connsiteY7" fmla="*/ 931839 h 1728300"/>
                  <a:gd name="connsiteX8" fmla="*/ 1067998 w 1283998"/>
                  <a:gd name="connsiteY8" fmla="*/ 1147839 h 1728300"/>
                  <a:gd name="connsiteX9" fmla="*/ 1008000 w 1283998"/>
                  <a:gd name="connsiteY9" fmla="*/ 1138340 h 1728300"/>
                  <a:gd name="connsiteX10" fmla="*/ 1008000 w 1283998"/>
                  <a:gd name="connsiteY10" fmla="*/ 1728300 h 1728300"/>
                  <a:gd name="connsiteX11" fmla="*/ 0 w 1283998"/>
                  <a:gd name="connsiteY11" fmla="*/ 1728300 h 1728300"/>
                  <a:gd name="connsiteX12" fmla="*/ 91440 w 1283998"/>
                  <a:gd name="connsiteY12" fmla="*/ 379740 h 1728300"/>
                  <a:gd name="connsiteX0" fmla="*/ 503999 w 1283998"/>
                  <a:gd name="connsiteY0" fmla="*/ 0 h 1728300"/>
                  <a:gd name="connsiteX1" fmla="*/ 719999 w 1283998"/>
                  <a:gd name="connsiteY1" fmla="*/ 216000 h 1728300"/>
                  <a:gd name="connsiteX2" fmla="*/ 706681 w 1283998"/>
                  <a:gd name="connsiteY2" fmla="*/ 288300 h 1728300"/>
                  <a:gd name="connsiteX3" fmla="*/ 1008000 w 1283998"/>
                  <a:gd name="connsiteY3" fmla="*/ 288300 h 1728300"/>
                  <a:gd name="connsiteX4" fmla="*/ 1008000 w 1283998"/>
                  <a:gd name="connsiteY4" fmla="*/ 725339 h 1728300"/>
                  <a:gd name="connsiteX5" fmla="*/ 1067998 w 1283998"/>
                  <a:gd name="connsiteY5" fmla="*/ 715839 h 1728300"/>
                  <a:gd name="connsiteX6" fmla="*/ 1283998 w 1283998"/>
                  <a:gd name="connsiteY6" fmla="*/ 931839 h 1728300"/>
                  <a:gd name="connsiteX7" fmla="*/ 1067998 w 1283998"/>
                  <a:gd name="connsiteY7" fmla="*/ 1147839 h 1728300"/>
                  <a:gd name="connsiteX8" fmla="*/ 1008000 w 1283998"/>
                  <a:gd name="connsiteY8" fmla="*/ 1138340 h 1728300"/>
                  <a:gd name="connsiteX9" fmla="*/ 1008000 w 1283998"/>
                  <a:gd name="connsiteY9" fmla="*/ 1728300 h 1728300"/>
                  <a:gd name="connsiteX10" fmla="*/ 0 w 1283998"/>
                  <a:gd name="connsiteY10" fmla="*/ 1728300 h 1728300"/>
                  <a:gd name="connsiteX11" fmla="*/ 91440 w 1283998"/>
                  <a:gd name="connsiteY11" fmla="*/ 379740 h 1728300"/>
                  <a:gd name="connsiteX0" fmla="*/ 719999 w 1283998"/>
                  <a:gd name="connsiteY0" fmla="*/ 0 h 1512300"/>
                  <a:gd name="connsiteX1" fmla="*/ 706681 w 1283998"/>
                  <a:gd name="connsiteY1" fmla="*/ 72300 h 1512300"/>
                  <a:gd name="connsiteX2" fmla="*/ 1008000 w 1283998"/>
                  <a:gd name="connsiteY2" fmla="*/ 72300 h 1512300"/>
                  <a:gd name="connsiteX3" fmla="*/ 1008000 w 1283998"/>
                  <a:gd name="connsiteY3" fmla="*/ 509339 h 1512300"/>
                  <a:gd name="connsiteX4" fmla="*/ 1067998 w 1283998"/>
                  <a:gd name="connsiteY4" fmla="*/ 499839 h 1512300"/>
                  <a:gd name="connsiteX5" fmla="*/ 1283998 w 1283998"/>
                  <a:gd name="connsiteY5" fmla="*/ 715839 h 1512300"/>
                  <a:gd name="connsiteX6" fmla="*/ 1067998 w 1283998"/>
                  <a:gd name="connsiteY6" fmla="*/ 931839 h 1512300"/>
                  <a:gd name="connsiteX7" fmla="*/ 1008000 w 1283998"/>
                  <a:gd name="connsiteY7" fmla="*/ 922340 h 1512300"/>
                  <a:gd name="connsiteX8" fmla="*/ 1008000 w 1283998"/>
                  <a:gd name="connsiteY8" fmla="*/ 1512300 h 1512300"/>
                  <a:gd name="connsiteX9" fmla="*/ 0 w 1283998"/>
                  <a:gd name="connsiteY9" fmla="*/ 1512300 h 1512300"/>
                  <a:gd name="connsiteX10" fmla="*/ 91440 w 1283998"/>
                  <a:gd name="connsiteY10" fmla="*/ 163740 h 1512300"/>
                  <a:gd name="connsiteX0" fmla="*/ 719999 w 1283998"/>
                  <a:gd name="connsiteY0" fmla="*/ 0 h 1512300"/>
                  <a:gd name="connsiteX1" fmla="*/ 1008000 w 1283998"/>
                  <a:gd name="connsiteY1" fmla="*/ 72300 h 1512300"/>
                  <a:gd name="connsiteX2" fmla="*/ 1008000 w 1283998"/>
                  <a:gd name="connsiteY2" fmla="*/ 509339 h 1512300"/>
                  <a:gd name="connsiteX3" fmla="*/ 1067998 w 1283998"/>
                  <a:gd name="connsiteY3" fmla="*/ 499839 h 1512300"/>
                  <a:gd name="connsiteX4" fmla="*/ 1283998 w 1283998"/>
                  <a:gd name="connsiteY4" fmla="*/ 715839 h 1512300"/>
                  <a:gd name="connsiteX5" fmla="*/ 1067998 w 1283998"/>
                  <a:gd name="connsiteY5" fmla="*/ 931839 h 1512300"/>
                  <a:gd name="connsiteX6" fmla="*/ 1008000 w 1283998"/>
                  <a:gd name="connsiteY6" fmla="*/ 922340 h 1512300"/>
                  <a:gd name="connsiteX7" fmla="*/ 1008000 w 1283998"/>
                  <a:gd name="connsiteY7" fmla="*/ 1512300 h 1512300"/>
                  <a:gd name="connsiteX8" fmla="*/ 0 w 1283998"/>
                  <a:gd name="connsiteY8" fmla="*/ 1512300 h 1512300"/>
                  <a:gd name="connsiteX9" fmla="*/ 91440 w 1283998"/>
                  <a:gd name="connsiteY9" fmla="*/ 163740 h 1512300"/>
                  <a:gd name="connsiteX0" fmla="*/ 1008000 w 1283998"/>
                  <a:gd name="connsiteY0" fmla="*/ 0 h 1440000"/>
                  <a:gd name="connsiteX1" fmla="*/ 1008000 w 1283998"/>
                  <a:gd name="connsiteY1" fmla="*/ 437039 h 1440000"/>
                  <a:gd name="connsiteX2" fmla="*/ 1067998 w 1283998"/>
                  <a:gd name="connsiteY2" fmla="*/ 427539 h 1440000"/>
                  <a:gd name="connsiteX3" fmla="*/ 1283998 w 1283998"/>
                  <a:gd name="connsiteY3" fmla="*/ 643539 h 1440000"/>
                  <a:gd name="connsiteX4" fmla="*/ 1067998 w 1283998"/>
                  <a:gd name="connsiteY4" fmla="*/ 859539 h 1440000"/>
                  <a:gd name="connsiteX5" fmla="*/ 1008000 w 1283998"/>
                  <a:gd name="connsiteY5" fmla="*/ 850040 h 1440000"/>
                  <a:gd name="connsiteX6" fmla="*/ 1008000 w 1283998"/>
                  <a:gd name="connsiteY6" fmla="*/ 1440000 h 1440000"/>
                  <a:gd name="connsiteX7" fmla="*/ 0 w 1283998"/>
                  <a:gd name="connsiteY7" fmla="*/ 1440000 h 1440000"/>
                  <a:gd name="connsiteX8" fmla="*/ 91440 w 1283998"/>
                  <a:gd name="connsiteY8" fmla="*/ 91440 h 1440000"/>
                  <a:gd name="connsiteX0" fmla="*/ 1085487 w 1361485"/>
                  <a:gd name="connsiteY0" fmla="*/ 0 h 1532866"/>
                  <a:gd name="connsiteX1" fmla="*/ 1085487 w 1361485"/>
                  <a:gd name="connsiteY1" fmla="*/ 437039 h 1532866"/>
                  <a:gd name="connsiteX2" fmla="*/ 1145485 w 1361485"/>
                  <a:gd name="connsiteY2" fmla="*/ 427539 h 1532866"/>
                  <a:gd name="connsiteX3" fmla="*/ 1361485 w 1361485"/>
                  <a:gd name="connsiteY3" fmla="*/ 643539 h 1532866"/>
                  <a:gd name="connsiteX4" fmla="*/ 1145485 w 1361485"/>
                  <a:gd name="connsiteY4" fmla="*/ 859539 h 1532866"/>
                  <a:gd name="connsiteX5" fmla="*/ 1085487 w 1361485"/>
                  <a:gd name="connsiteY5" fmla="*/ 850040 h 1532866"/>
                  <a:gd name="connsiteX6" fmla="*/ 1085487 w 1361485"/>
                  <a:gd name="connsiteY6" fmla="*/ 1440000 h 1532866"/>
                  <a:gd name="connsiteX7" fmla="*/ 77487 w 1361485"/>
                  <a:gd name="connsiteY7" fmla="*/ 1440000 h 1532866"/>
                  <a:gd name="connsiteX8" fmla="*/ 79426 w 1361485"/>
                  <a:gd name="connsiteY8" fmla="*/ 1430911 h 1532866"/>
                  <a:gd name="connsiteX9" fmla="*/ 168927 w 1361485"/>
                  <a:gd name="connsiteY9" fmla="*/ 91440 h 1532866"/>
                  <a:gd name="connsiteX0" fmla="*/ 1060838 w 1336836"/>
                  <a:gd name="connsiteY0" fmla="*/ 0 h 1440000"/>
                  <a:gd name="connsiteX1" fmla="*/ 1060838 w 1336836"/>
                  <a:gd name="connsiteY1" fmla="*/ 437039 h 1440000"/>
                  <a:gd name="connsiteX2" fmla="*/ 1120836 w 1336836"/>
                  <a:gd name="connsiteY2" fmla="*/ 427539 h 1440000"/>
                  <a:gd name="connsiteX3" fmla="*/ 1336836 w 1336836"/>
                  <a:gd name="connsiteY3" fmla="*/ 643539 h 1440000"/>
                  <a:gd name="connsiteX4" fmla="*/ 1120836 w 1336836"/>
                  <a:gd name="connsiteY4" fmla="*/ 859539 h 1440000"/>
                  <a:gd name="connsiteX5" fmla="*/ 1060838 w 1336836"/>
                  <a:gd name="connsiteY5" fmla="*/ 850040 h 1440000"/>
                  <a:gd name="connsiteX6" fmla="*/ 1060838 w 1336836"/>
                  <a:gd name="connsiteY6" fmla="*/ 1440000 h 1440000"/>
                  <a:gd name="connsiteX7" fmla="*/ 52838 w 1336836"/>
                  <a:gd name="connsiteY7" fmla="*/ 1440000 h 1440000"/>
                  <a:gd name="connsiteX8" fmla="*/ 144278 w 1336836"/>
                  <a:gd name="connsiteY8" fmla="*/ 91440 h 1440000"/>
                  <a:gd name="connsiteX0" fmla="*/ 916560 w 1192558"/>
                  <a:gd name="connsiteY0" fmla="*/ 0 h 1440000"/>
                  <a:gd name="connsiteX1" fmla="*/ 916560 w 1192558"/>
                  <a:gd name="connsiteY1" fmla="*/ 437039 h 1440000"/>
                  <a:gd name="connsiteX2" fmla="*/ 976558 w 1192558"/>
                  <a:gd name="connsiteY2" fmla="*/ 427539 h 1440000"/>
                  <a:gd name="connsiteX3" fmla="*/ 1192558 w 1192558"/>
                  <a:gd name="connsiteY3" fmla="*/ 643539 h 1440000"/>
                  <a:gd name="connsiteX4" fmla="*/ 976558 w 1192558"/>
                  <a:gd name="connsiteY4" fmla="*/ 859539 h 1440000"/>
                  <a:gd name="connsiteX5" fmla="*/ 916560 w 1192558"/>
                  <a:gd name="connsiteY5" fmla="*/ 850040 h 1440000"/>
                  <a:gd name="connsiteX6" fmla="*/ 916560 w 1192558"/>
                  <a:gd name="connsiteY6" fmla="*/ 1440000 h 1440000"/>
                  <a:gd name="connsiteX7" fmla="*/ 0 w 1192558"/>
                  <a:gd name="connsiteY7" fmla="*/ 91440 h 1440000"/>
                  <a:gd name="connsiteX0" fmla="*/ 0 w 275998"/>
                  <a:gd name="connsiteY0" fmla="*/ 0 h 1440000"/>
                  <a:gd name="connsiteX1" fmla="*/ 0 w 275998"/>
                  <a:gd name="connsiteY1" fmla="*/ 437039 h 1440000"/>
                  <a:gd name="connsiteX2" fmla="*/ 59998 w 275998"/>
                  <a:gd name="connsiteY2" fmla="*/ 427539 h 1440000"/>
                  <a:gd name="connsiteX3" fmla="*/ 275998 w 275998"/>
                  <a:gd name="connsiteY3" fmla="*/ 643539 h 1440000"/>
                  <a:gd name="connsiteX4" fmla="*/ 59998 w 275998"/>
                  <a:gd name="connsiteY4" fmla="*/ 859539 h 1440000"/>
                  <a:gd name="connsiteX5" fmla="*/ 0 w 275998"/>
                  <a:gd name="connsiteY5" fmla="*/ 850040 h 1440000"/>
                  <a:gd name="connsiteX6" fmla="*/ 0 w 275998"/>
                  <a:gd name="connsiteY6" fmla="*/ 1440000 h 1440000"/>
                  <a:gd name="connsiteX0" fmla="*/ 0 w 275998"/>
                  <a:gd name="connsiteY0" fmla="*/ 0 h 1299506"/>
                  <a:gd name="connsiteX1" fmla="*/ 0 w 275998"/>
                  <a:gd name="connsiteY1" fmla="*/ 437039 h 1299506"/>
                  <a:gd name="connsiteX2" fmla="*/ 59998 w 275998"/>
                  <a:gd name="connsiteY2" fmla="*/ 427539 h 1299506"/>
                  <a:gd name="connsiteX3" fmla="*/ 275998 w 275998"/>
                  <a:gd name="connsiteY3" fmla="*/ 643539 h 1299506"/>
                  <a:gd name="connsiteX4" fmla="*/ 59998 w 275998"/>
                  <a:gd name="connsiteY4" fmla="*/ 859539 h 1299506"/>
                  <a:gd name="connsiteX5" fmla="*/ 0 w 275998"/>
                  <a:gd name="connsiteY5" fmla="*/ 850040 h 1299506"/>
                  <a:gd name="connsiteX6" fmla="*/ 0 w 275998"/>
                  <a:gd name="connsiteY6" fmla="*/ 1299506 h 1299506"/>
                  <a:gd name="connsiteX0" fmla="*/ 0 w 275998"/>
                  <a:gd name="connsiteY0" fmla="*/ 0 h 1020900"/>
                  <a:gd name="connsiteX1" fmla="*/ 0 w 275998"/>
                  <a:gd name="connsiteY1" fmla="*/ 158433 h 1020900"/>
                  <a:gd name="connsiteX2" fmla="*/ 59998 w 275998"/>
                  <a:gd name="connsiteY2" fmla="*/ 148933 h 1020900"/>
                  <a:gd name="connsiteX3" fmla="*/ 275998 w 275998"/>
                  <a:gd name="connsiteY3" fmla="*/ 364933 h 1020900"/>
                  <a:gd name="connsiteX4" fmla="*/ 59998 w 275998"/>
                  <a:gd name="connsiteY4" fmla="*/ 580933 h 1020900"/>
                  <a:gd name="connsiteX5" fmla="*/ 0 w 275998"/>
                  <a:gd name="connsiteY5" fmla="*/ 571434 h 1020900"/>
                  <a:gd name="connsiteX6" fmla="*/ 0 w 275998"/>
                  <a:gd name="connsiteY6" fmla="*/ 1020900 h 1020900"/>
                  <a:gd name="connsiteX0" fmla="*/ 0 w 275998"/>
                  <a:gd name="connsiteY0" fmla="*/ 0 h 737532"/>
                  <a:gd name="connsiteX1" fmla="*/ 0 w 275998"/>
                  <a:gd name="connsiteY1" fmla="*/ 158433 h 737532"/>
                  <a:gd name="connsiteX2" fmla="*/ 59998 w 275998"/>
                  <a:gd name="connsiteY2" fmla="*/ 148933 h 737532"/>
                  <a:gd name="connsiteX3" fmla="*/ 275998 w 275998"/>
                  <a:gd name="connsiteY3" fmla="*/ 364933 h 737532"/>
                  <a:gd name="connsiteX4" fmla="*/ 59998 w 275998"/>
                  <a:gd name="connsiteY4" fmla="*/ 580933 h 737532"/>
                  <a:gd name="connsiteX5" fmla="*/ 0 w 275998"/>
                  <a:gd name="connsiteY5" fmla="*/ 571434 h 737532"/>
                  <a:gd name="connsiteX6" fmla="*/ 0 w 275998"/>
                  <a:gd name="connsiteY6" fmla="*/ 737532 h 73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998" h="737532">
                    <a:moveTo>
                      <a:pt x="0" y="0"/>
                    </a:moveTo>
                    <a:lnTo>
                      <a:pt x="0" y="158433"/>
                    </a:lnTo>
                    <a:cubicBezTo>
                      <a:pt x="18849" y="151908"/>
                      <a:pt x="39076" y="148933"/>
                      <a:pt x="59998" y="148933"/>
                    </a:cubicBezTo>
                    <a:cubicBezTo>
                      <a:pt x="179292" y="148933"/>
                      <a:pt x="275998" y="245639"/>
                      <a:pt x="275998" y="364933"/>
                    </a:cubicBezTo>
                    <a:cubicBezTo>
                      <a:pt x="275998" y="484227"/>
                      <a:pt x="179292" y="580933"/>
                      <a:pt x="59998" y="580933"/>
                    </a:cubicBezTo>
                    <a:cubicBezTo>
                      <a:pt x="39076" y="580933"/>
                      <a:pt x="18849" y="577959"/>
                      <a:pt x="0" y="571434"/>
                    </a:cubicBezTo>
                    <a:lnTo>
                      <a:pt x="0" y="737532"/>
                    </a:lnTo>
                  </a:path>
                </a:pathLst>
              </a:custGeom>
              <a:solidFill>
                <a:schemeClr val="bg1"/>
              </a:solidFill>
              <a:ln w="31750">
                <a:solidFill>
                  <a:srgbClr val="0778A5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E60F698C-2CD6-40FE-A14C-50885FE182A2}"/>
                  </a:ext>
                </a:extLst>
              </p:cNvPr>
              <p:cNvSpPr/>
              <p:nvPr/>
            </p:nvSpPr>
            <p:spPr>
              <a:xfrm>
                <a:off x="819151" y="4755356"/>
                <a:ext cx="383381" cy="121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  <a:spcAft>
                    <a:spcPts val="0"/>
                  </a:spcAft>
                </a:pPr>
                <a:endParaRPr lang="de-DE" sz="1200" b="1" i="0" baseline="0" dirty="0">
                  <a:solidFill>
                    <a:srgbClr val="FFFFFF"/>
                  </a:solidFill>
                  <a:latin typeface="BundesSans Office Bold"/>
                  <a:cs typeface="BundesSans Office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160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6D8F5-E820-4F0E-B392-7AF4A488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Federal Ministry of Education and Research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13294" y="2362226"/>
            <a:ext cx="246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Federal Minister</a:t>
            </a:r>
          </a:p>
          <a:p>
            <a:pPr algn="ctr"/>
            <a:r>
              <a:rPr lang="de-DE" b="1" dirty="0" smtClean="0"/>
              <a:t>Bettina Stark-</a:t>
            </a:r>
            <a:r>
              <a:rPr lang="de-DE" b="1" dirty="0" err="1" smtClean="0"/>
              <a:t>Watzinger</a:t>
            </a:r>
            <a:endParaRPr lang="de-DE" b="1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5389068" y="3967969"/>
            <a:ext cx="3985429" cy="800219"/>
            <a:chOff x="7197639" y="3760978"/>
            <a:chExt cx="766592" cy="800219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630886" cy="70534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197639" y="3760978"/>
              <a:ext cx="76659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7</a:t>
              </a:r>
            </a:p>
            <a:p>
              <a:pPr algn="ctr"/>
              <a:r>
                <a:rPr lang="de-DE" sz="1400" dirty="0" smtClean="0"/>
                <a:t>Provision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the</a:t>
              </a:r>
              <a:r>
                <a:rPr lang="de-DE" sz="1400" dirty="0" smtClean="0"/>
                <a:t> Future – Basic Research</a:t>
              </a:r>
            </a:p>
            <a:p>
              <a:pPr algn="ctr"/>
              <a:r>
                <a:rPr lang="de-DE" sz="1400" dirty="0" smtClean="0"/>
                <a:t> </a:t>
              </a:r>
              <a:r>
                <a:rPr lang="de-DE" sz="1400" dirty="0" err="1" smtClean="0"/>
                <a:t>and</a:t>
              </a:r>
              <a:r>
                <a:rPr lang="de-DE" sz="1400" dirty="0" smtClean="0"/>
                <a:t> Research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Sustainable</a:t>
              </a:r>
              <a:r>
                <a:rPr lang="de-DE" sz="1400" dirty="0" smtClean="0"/>
                <a:t> Development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4893630" y="4022399"/>
            <a:ext cx="797541" cy="2237724"/>
            <a:chOff x="7179259" y="3806983"/>
            <a:chExt cx="797541" cy="70534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630886" cy="70534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7179259" y="3844625"/>
              <a:ext cx="797541" cy="252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6 </a:t>
              </a:r>
            </a:p>
            <a:p>
              <a:pPr algn="ctr"/>
              <a:r>
                <a:rPr lang="de-DE" sz="1400" dirty="0" smtClean="0"/>
                <a:t>Life </a:t>
              </a:r>
              <a:r>
                <a:rPr lang="de-DE" sz="1400" dirty="0" err="1"/>
                <a:t>Sciences</a:t>
              </a:r>
              <a:endParaRPr lang="de-DE" sz="1400" b="1" dirty="0" smtClean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4083091" y="4022398"/>
            <a:ext cx="881763" cy="2237724"/>
            <a:chOff x="7167156" y="3806983"/>
            <a:chExt cx="881763" cy="705346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714214" cy="70534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167156" y="3844626"/>
              <a:ext cx="881763" cy="659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5</a:t>
              </a:r>
            </a:p>
            <a:p>
              <a:pPr algn="ctr"/>
              <a:r>
                <a:rPr lang="de-DE" sz="1400" dirty="0"/>
                <a:t>Research </a:t>
              </a:r>
              <a:r>
                <a:rPr lang="de-DE" sz="1400" dirty="0" err="1"/>
                <a:t>for</a:t>
              </a:r>
              <a:r>
                <a:rPr lang="de-DE" sz="1400" dirty="0"/>
                <a:t> </a:t>
              </a:r>
              <a:r>
                <a:rPr lang="de-DE" sz="1400" dirty="0" smtClean="0"/>
                <a:t>Techno-logical </a:t>
              </a:r>
              <a:r>
                <a:rPr lang="de-DE" sz="1400" dirty="0" err="1"/>
                <a:t>Sovereignty</a:t>
              </a:r>
              <a:r>
                <a:rPr lang="de-DE" sz="1400" dirty="0"/>
                <a:t> and </a:t>
              </a:r>
              <a:r>
                <a:rPr lang="de-DE" sz="1400" dirty="0" err="1" smtClean="0"/>
                <a:t>Inno-vation</a:t>
              </a:r>
              <a:endParaRPr lang="de-DE" sz="1400" b="1" dirty="0" smtClean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3275546" y="4022398"/>
            <a:ext cx="934038" cy="2237724"/>
            <a:chOff x="7158047" y="3806983"/>
            <a:chExt cx="934038" cy="705346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89" y="3806983"/>
              <a:ext cx="723323" cy="70534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7158047" y="3849613"/>
              <a:ext cx="934038" cy="591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4</a:t>
              </a:r>
            </a:p>
            <a:p>
              <a:pPr algn="ctr"/>
              <a:r>
                <a:rPr lang="de-DE" sz="1400" dirty="0"/>
                <a:t>Higher </a:t>
              </a:r>
              <a:r>
                <a:rPr lang="de-DE" sz="1400" dirty="0" err="1" smtClean="0"/>
                <a:t>Edu-cation</a:t>
              </a:r>
              <a:r>
                <a:rPr lang="de-DE" sz="1400" dirty="0" smtClean="0"/>
                <a:t> </a:t>
              </a:r>
              <a:r>
                <a:rPr lang="de-DE" sz="1400" dirty="0"/>
                <a:t>and Research System</a:t>
              </a:r>
            </a:p>
            <a:p>
              <a:pPr algn="ctr"/>
              <a:endParaRPr lang="de-DE" sz="1400" b="1" dirty="0" smtClean="0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2414100" y="4022399"/>
            <a:ext cx="975836" cy="2237724"/>
            <a:chOff x="7095037" y="3806983"/>
            <a:chExt cx="975836" cy="2237724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168051" y="3806983"/>
              <a:ext cx="839582" cy="2237724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095037" y="3932838"/>
              <a:ext cx="9758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3</a:t>
              </a:r>
            </a:p>
            <a:p>
              <a:pPr algn="ctr"/>
              <a:r>
                <a:rPr lang="de-DE" sz="1400" dirty="0"/>
                <a:t>General Education and </a:t>
              </a:r>
              <a:r>
                <a:rPr lang="de-DE" sz="1400" dirty="0" err="1"/>
                <a:t>Vocational</a:t>
              </a:r>
              <a:r>
                <a:rPr lang="de-DE" sz="1400" dirty="0"/>
                <a:t> </a:t>
              </a:r>
              <a:r>
                <a:rPr lang="de-DE" sz="1400" dirty="0" smtClean="0"/>
                <a:t>Training</a:t>
              </a:r>
              <a:endParaRPr lang="de-DE" sz="1400" b="1" dirty="0" smtClean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699470" y="4022398"/>
            <a:ext cx="797541" cy="2237723"/>
            <a:chOff x="7178843" y="3806982"/>
            <a:chExt cx="797541" cy="2237723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2"/>
              <a:ext cx="630886" cy="2237723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7178843" y="3942227"/>
              <a:ext cx="797541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2</a:t>
              </a:r>
            </a:p>
            <a:p>
              <a:pPr algn="ctr"/>
              <a:r>
                <a:rPr lang="de-DE" sz="1400" dirty="0" smtClean="0"/>
                <a:t>Euro-</a:t>
              </a:r>
              <a:r>
                <a:rPr lang="de-DE" sz="1400" dirty="0" err="1" smtClean="0"/>
                <a:t>pean</a:t>
              </a:r>
              <a:r>
                <a:rPr lang="de-DE" sz="1400" dirty="0" smtClean="0"/>
                <a:t> </a:t>
              </a:r>
              <a:r>
                <a:rPr lang="de-DE" sz="1400" dirty="0"/>
                <a:t>and </a:t>
              </a:r>
              <a:r>
                <a:rPr lang="de-DE" sz="1400" dirty="0" smtClean="0"/>
                <a:t>Inter-national </a:t>
              </a:r>
              <a:r>
                <a:rPr lang="de-DE" sz="1400" dirty="0" err="1" smtClean="0"/>
                <a:t>Coope</a:t>
              </a:r>
              <a:r>
                <a:rPr lang="de-DE" sz="1400" dirty="0" smtClean="0"/>
                <a:t>-ration </a:t>
              </a:r>
              <a:endParaRPr lang="de-DE" sz="1400" b="1" dirty="0" smtClean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891164" y="4022399"/>
            <a:ext cx="797541" cy="2237724"/>
            <a:chOff x="7168973" y="3806983"/>
            <a:chExt cx="797541" cy="2237724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630886" cy="2237724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7168973" y="3952255"/>
              <a:ext cx="7975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1</a:t>
              </a:r>
            </a:p>
            <a:p>
              <a:pPr algn="ctr"/>
              <a:r>
                <a:rPr lang="de-DE" sz="1400" dirty="0" err="1"/>
                <a:t>Policy</a:t>
              </a:r>
              <a:r>
                <a:rPr lang="de-DE" sz="1400" dirty="0"/>
                <a:t> </a:t>
              </a:r>
              <a:r>
                <a:rPr lang="de-DE" sz="1400" dirty="0" err="1"/>
                <a:t>Issues</a:t>
              </a:r>
              <a:r>
                <a:rPr lang="de-DE" sz="1400" dirty="0"/>
                <a:t> and </a:t>
              </a:r>
              <a:r>
                <a:rPr lang="de-DE" sz="1400" dirty="0" smtClean="0"/>
                <a:t>Strate-</a:t>
              </a:r>
              <a:r>
                <a:rPr lang="de-DE" sz="1400" dirty="0" err="1" smtClean="0"/>
                <a:t>gies</a:t>
              </a:r>
              <a:endParaRPr lang="de-DE" sz="1400" b="1" dirty="0" smtClean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13018" y="4022398"/>
            <a:ext cx="797541" cy="2212305"/>
            <a:chOff x="7189263" y="3806983"/>
            <a:chExt cx="797541" cy="705346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630886" cy="70534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7189263" y="3855466"/>
              <a:ext cx="797541" cy="34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Z</a:t>
              </a:r>
            </a:p>
            <a:p>
              <a:pPr algn="ctr"/>
              <a:r>
                <a:rPr lang="de-DE" sz="1400" dirty="0"/>
                <a:t>Central Services</a:t>
              </a:r>
            </a:p>
            <a:p>
              <a:pPr algn="ctr"/>
              <a:endParaRPr lang="de-DE" b="1" dirty="0" smtClean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5701175" y="4955224"/>
            <a:ext cx="1886856" cy="1096958"/>
            <a:chOff x="7189263" y="3764720"/>
            <a:chExt cx="797541" cy="800219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630886" cy="705346"/>
            </a:xfrm>
            <a:prstGeom prst="rect">
              <a:avLst/>
            </a:prstGeom>
            <a:ln w="31750">
              <a:solidFill>
                <a:schemeClr val="accent2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7189263" y="3764720"/>
              <a:ext cx="79754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71</a:t>
              </a:r>
            </a:p>
            <a:p>
              <a:pPr algn="ctr"/>
              <a:r>
                <a:rPr lang="de-DE" sz="1400" b="1" dirty="0" smtClean="0"/>
                <a:t>Large </a:t>
              </a:r>
              <a:r>
                <a:rPr lang="de-DE" sz="1400" b="1" dirty="0" err="1" smtClean="0"/>
                <a:t>Facilities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and</a:t>
              </a:r>
              <a:r>
                <a:rPr lang="de-DE" sz="1400" b="1" dirty="0" smtClean="0"/>
                <a:t> Basic Research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7257144" y="4955224"/>
            <a:ext cx="1886856" cy="1380270"/>
            <a:chOff x="7189263" y="3764720"/>
            <a:chExt cx="797541" cy="1015663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F974E575-E308-485D-B7EE-4B336ECEC057}"/>
                </a:ext>
              </a:extLst>
            </p:cNvPr>
            <p:cNvSpPr/>
            <p:nvPr/>
          </p:nvSpPr>
          <p:spPr>
            <a:xfrm>
              <a:off x="7272590" y="3806983"/>
              <a:ext cx="630886" cy="70534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7189263" y="3764720"/>
              <a:ext cx="79754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72</a:t>
              </a:r>
            </a:p>
            <a:p>
              <a:pPr algn="ctr"/>
              <a:r>
                <a:rPr lang="de-DE" sz="1400" dirty="0" err="1" smtClean="0"/>
                <a:t>Sustainability</a:t>
              </a:r>
              <a:r>
                <a:rPr lang="de-DE" sz="1400" dirty="0" smtClean="0"/>
                <a:t>; Provision </a:t>
              </a:r>
              <a:r>
                <a:rPr lang="de-DE" sz="1400" dirty="0" err="1" smtClean="0"/>
                <a:t>for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the</a:t>
              </a:r>
              <a:r>
                <a:rPr lang="de-DE" sz="1400" dirty="0" smtClean="0"/>
                <a:t> Future</a:t>
              </a:r>
            </a:p>
          </p:txBody>
        </p:sp>
      </p:grpSp>
      <p:pic>
        <p:nvPicPr>
          <p:cNvPr id="52" name="Grafik 51">
            <a:extLst>
              <a:ext uri="{FF2B5EF4-FFF2-40B4-BE49-F238E27FC236}">
                <a16:creationId xmlns:a16="http://schemas.microsoft.com/office/drawing/2014/main" id="{1A910BDC-F10D-455B-9300-FA2C267D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749" y="1914614"/>
            <a:ext cx="2620553" cy="14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E9D6-ADEF-472D-9614-0128A320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1" y="1090952"/>
            <a:ext cx="7872701" cy="820738"/>
          </a:xfrm>
        </p:spPr>
        <p:txBody>
          <a:bodyPr/>
          <a:lstStyle/>
          <a:p>
            <a:r>
              <a:rPr lang="de-DE" dirty="0" smtClean="0"/>
              <a:t>RIs in fundamental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German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04D96-6612-4C1F-B185-4970832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01" y="2304495"/>
            <a:ext cx="7872862" cy="4320042"/>
          </a:xfrm>
        </p:spPr>
        <p:txBody>
          <a:bodyPr/>
          <a:lstStyle/>
          <a:p>
            <a:r>
              <a:rPr lang="en-US" dirty="0" smtClean="0"/>
              <a:t>FAIR</a:t>
            </a:r>
          </a:p>
          <a:p>
            <a:r>
              <a:rPr lang="en-US" dirty="0" smtClean="0"/>
              <a:t>HL-LHC: Contribution to Atlas and CMS</a:t>
            </a:r>
          </a:p>
          <a:p>
            <a:r>
              <a:rPr lang="en-US" dirty="0" smtClean="0"/>
              <a:t>CTA</a:t>
            </a:r>
          </a:p>
          <a:p>
            <a:r>
              <a:rPr lang="en-US" dirty="0" smtClean="0"/>
              <a:t>SKA</a:t>
            </a:r>
          </a:p>
          <a:p>
            <a:r>
              <a:rPr lang="en-US" dirty="0" smtClean="0"/>
              <a:t>ELT</a:t>
            </a:r>
          </a:p>
          <a:p>
            <a:r>
              <a:rPr lang="en-US" dirty="0" smtClean="0"/>
              <a:t>ESS</a:t>
            </a:r>
          </a:p>
          <a:p>
            <a:r>
              <a:rPr lang="en-US" dirty="0" err="1" smtClean="0"/>
              <a:t>Wendelstein</a:t>
            </a:r>
            <a:r>
              <a:rPr lang="en-US" dirty="0" smtClean="0"/>
              <a:t> 7X (construction finished in January 2022)</a:t>
            </a:r>
          </a:p>
        </p:txBody>
      </p:sp>
    </p:spTree>
    <p:extLst>
      <p:ext uri="{BB962C8B-B14F-4D97-AF65-F5344CB8AC3E}">
        <p14:creationId xmlns:p14="http://schemas.microsoft.com/office/powerpoint/2010/main" val="2517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E9D6-ADEF-472D-9614-0128A320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Brief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RIs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04D96-6612-4C1F-B185-4970832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01" y="2053286"/>
            <a:ext cx="7872862" cy="4320042"/>
          </a:xfrm>
        </p:spPr>
        <p:txBody>
          <a:bodyPr/>
          <a:lstStyle/>
          <a:p>
            <a:r>
              <a:rPr lang="en-US" dirty="0" smtClean="0"/>
              <a:t>The BMBF will use a wide variety of strategic documents, national and international, as basis for future decisions.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Possible future RIs need to be on the national Roadmap to get funded</a:t>
            </a:r>
          </a:p>
          <a:p>
            <a:pPr marL="984250" lvl="3"/>
            <a:r>
              <a:rPr lang="en-US" dirty="0" smtClean="0"/>
              <a:t>- </a:t>
            </a:r>
            <a:r>
              <a:rPr lang="en-US" sz="2000" dirty="0">
                <a:latin typeface="BundesSans Office"/>
              </a:rPr>
              <a:t>competition to other research fields (health, environment etc.)</a:t>
            </a:r>
            <a:br>
              <a:rPr lang="en-US" sz="2000" dirty="0">
                <a:latin typeface="BundesSans Office"/>
              </a:rPr>
            </a:br>
            <a:r>
              <a:rPr lang="en-US" sz="2000" dirty="0">
                <a:latin typeface="BundesSans Office"/>
              </a:rPr>
              <a:t>- </a:t>
            </a:r>
            <a:r>
              <a:rPr lang="en-US" sz="2000" dirty="0" smtClean="0">
                <a:latin typeface="BundesSans Office"/>
              </a:rPr>
              <a:t>Including German </a:t>
            </a:r>
            <a:r>
              <a:rPr lang="en-US" sz="2000" dirty="0">
                <a:latin typeface="BundesSans Office"/>
              </a:rPr>
              <a:t>contribution to future CERN </a:t>
            </a:r>
            <a:r>
              <a:rPr lang="en-US" sz="2000" dirty="0" smtClean="0">
                <a:latin typeface="BundesSans Office"/>
              </a:rPr>
              <a:t>machine?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The decision will be guided by science-case: </a:t>
            </a:r>
          </a:p>
          <a:p>
            <a:pPr lvl="2"/>
            <a:r>
              <a:rPr lang="en-US" dirty="0"/>
              <a:t>What fundamental questions do we want to answer?</a:t>
            </a:r>
          </a:p>
          <a:p>
            <a:pPr lvl="2"/>
            <a:r>
              <a:rPr lang="en-US" dirty="0"/>
              <a:t>What </a:t>
            </a:r>
            <a:r>
              <a:rPr lang="en-US" dirty="0" smtClean="0"/>
              <a:t>RIs do we </a:t>
            </a:r>
            <a:r>
              <a:rPr lang="en-US" dirty="0"/>
              <a:t>need to be able to answer </a:t>
            </a:r>
            <a:r>
              <a:rPr lang="en-US" dirty="0" smtClean="0"/>
              <a:t>these questions?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8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E9D6-ADEF-472D-9614-0128A320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1" y="1090952"/>
            <a:ext cx="7872701" cy="410369"/>
          </a:xfrm>
        </p:spPr>
        <p:txBody>
          <a:bodyPr/>
          <a:lstStyle/>
          <a:p>
            <a:r>
              <a:rPr lang="de-DE" dirty="0" smtClean="0"/>
              <a:t>RIs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04D96-6612-4C1F-B185-4970832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01" y="1760795"/>
            <a:ext cx="7872862" cy="43200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Re-usage of materials </a:t>
            </a:r>
            <a:r>
              <a:rPr lang="en-US" dirty="0" smtClean="0">
                <a:sym typeface="Wingdings" panose="05000000000000000000" pitchFamily="2" charset="2"/>
              </a:rPr>
              <a:t> sustainability!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Usage of climate-friendly technologies and materials throughout the whole life-time of a facility</a:t>
            </a:r>
          </a:p>
          <a:p>
            <a:endParaRPr lang="en-US" dirty="0"/>
          </a:p>
          <a:p>
            <a:r>
              <a:rPr lang="en-US" dirty="0" smtClean="0"/>
              <a:t>Climate-neutrality needs to be a goal in the development of future RIs</a:t>
            </a:r>
          </a:p>
          <a:p>
            <a:endParaRPr lang="en-US" dirty="0"/>
          </a:p>
          <a:p>
            <a:r>
              <a:rPr lang="en-US" dirty="0" smtClean="0"/>
              <a:t>There is a need of concepts for practicable solutions!</a:t>
            </a:r>
          </a:p>
        </p:txBody>
      </p:sp>
    </p:spTree>
    <p:extLst>
      <p:ext uri="{BB962C8B-B14F-4D97-AF65-F5344CB8AC3E}">
        <p14:creationId xmlns:p14="http://schemas.microsoft.com/office/powerpoint/2010/main" val="318706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E9D6-ADEF-472D-9614-0128A320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820738"/>
          </a:xfrm>
        </p:spPr>
        <p:txBody>
          <a:bodyPr/>
          <a:lstStyle/>
          <a:p>
            <a:r>
              <a:rPr lang="de-DE" dirty="0" smtClean="0"/>
              <a:t>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aware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national and international 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large </a:t>
            </a:r>
            <a:r>
              <a:rPr lang="de-DE" dirty="0" err="1" smtClean="0"/>
              <a:t>facilities</a:t>
            </a:r>
            <a:r>
              <a:rPr lang="de-DE" dirty="0" smtClean="0"/>
              <a:t> in fundamental </a:t>
            </a:r>
            <a:r>
              <a:rPr lang="de-DE" dirty="0" err="1" smtClean="0"/>
              <a:t>research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04D96-6612-4C1F-B185-4970832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01" y="2320317"/>
            <a:ext cx="7872862" cy="4320042"/>
          </a:xfrm>
        </p:spPr>
        <p:txBody>
          <a:bodyPr/>
          <a:lstStyle/>
          <a:p>
            <a:r>
              <a:rPr lang="en-US" dirty="0" smtClean="0"/>
              <a:t>Photon Strategy: BESSY III, PETRA IV, DALI, upgrade XFEL?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Neutron Strategy: High Brilliant Sources?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Astronomy: Einstein-Telescope, Ice-Cube Gen II ? </a:t>
            </a:r>
          </a:p>
          <a:p>
            <a:endParaRPr lang="en-US" dirty="0"/>
          </a:p>
          <a:p>
            <a:r>
              <a:rPr lang="en-US" dirty="0" smtClean="0"/>
              <a:t>CERN future machine?</a:t>
            </a:r>
          </a:p>
          <a:p>
            <a:endParaRPr lang="en-US" dirty="0"/>
          </a:p>
          <a:p>
            <a:r>
              <a:rPr lang="en-US" dirty="0" smtClean="0"/>
              <a:t>Competition also to other fields: Research vessels for climate research, satellites for earth observation, health facilities, High performance computing, social science,  and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1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E9D6-ADEF-472D-9614-0128A320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BMBF Summary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04D96-6612-4C1F-B185-4970832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01" y="2304495"/>
            <a:ext cx="7872862" cy="4320042"/>
          </a:xfrm>
        </p:spPr>
        <p:txBody>
          <a:bodyPr/>
          <a:lstStyle/>
          <a:p>
            <a:r>
              <a:rPr lang="en-US" dirty="0"/>
              <a:t>The BMBF commits to funding </a:t>
            </a:r>
            <a:r>
              <a:rPr lang="en-US" dirty="0" smtClean="0"/>
              <a:t>of fundamental </a:t>
            </a:r>
            <a:r>
              <a:rPr lang="en-US" dirty="0"/>
              <a:t>research, in particular </a:t>
            </a:r>
            <a:r>
              <a:rPr lang="en-US" dirty="0" smtClean="0"/>
              <a:t>at </a:t>
            </a:r>
            <a:r>
              <a:rPr lang="en-US" dirty="0"/>
              <a:t>large research infrastructures as well as other related fields.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BMBF uses a variety of different funding tools.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Cross-disciplinary topics such as R&amp;D work, digitalization, transfer activities are prioritized as well.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With this we contribute to </a:t>
            </a:r>
            <a:r>
              <a:rPr lang="en-US" dirty="0" smtClean="0"/>
              <a:t>shape </a:t>
            </a:r>
            <a:r>
              <a:rPr lang="en-US" dirty="0"/>
              <a:t>the future of the physics landscape!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EE9D6-ADEF-472D-9614-0128A320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Personal Outlook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04D96-6612-4C1F-B185-49708323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62" y="2077814"/>
            <a:ext cx="7872862" cy="4320042"/>
          </a:xfrm>
        </p:spPr>
        <p:txBody>
          <a:bodyPr/>
          <a:lstStyle/>
          <a:p>
            <a:r>
              <a:rPr lang="en-US" dirty="0" smtClean="0"/>
              <a:t>Let us shape the future of CERN as the world-wide leading facility in particle physics. Is there a “plan B” to the </a:t>
            </a:r>
            <a:r>
              <a:rPr lang="en-US" dirty="0" err="1" smtClean="0"/>
              <a:t>fcc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Integrate science more into society, enhance the communication and interaction.</a:t>
            </a:r>
          </a:p>
          <a:p>
            <a:endParaRPr lang="en-US" dirty="0"/>
          </a:p>
          <a:p>
            <a:r>
              <a:rPr lang="en-US" dirty="0" smtClean="0"/>
              <a:t>Enhance the ability for technology transfer and sustainability</a:t>
            </a:r>
          </a:p>
          <a:p>
            <a:endParaRPr lang="en-US" dirty="0"/>
          </a:p>
          <a:p>
            <a:r>
              <a:rPr lang="en-US" dirty="0" smtClean="0"/>
              <a:t>Focus on the most urgent science-cases, not on replacing machines by new ones!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6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noProof="0" dirty="0"/>
          </a:p>
          <a:p>
            <a:pPr marL="0" indent="0" algn="ctr">
              <a:buNone/>
            </a:pPr>
            <a:endParaRPr lang="en-US" sz="4000" b="1" noProof="0" dirty="0"/>
          </a:p>
          <a:p>
            <a:pPr marL="0" indent="0" algn="ctr">
              <a:buNone/>
            </a:pPr>
            <a:endParaRPr lang="en-US" sz="4000" b="1" noProof="0" dirty="0"/>
          </a:p>
          <a:p>
            <a:pPr marL="0" indent="0" algn="ctr">
              <a:buNone/>
            </a:pPr>
            <a:r>
              <a:rPr lang="en-US" sz="4000" b="1" noProof="0" dirty="0"/>
              <a:t>Thank you very much</a:t>
            </a:r>
          </a:p>
          <a:p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94510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noProof="0" dirty="0"/>
          </a:p>
          <a:p>
            <a:pPr marL="0" indent="0" algn="ctr">
              <a:buNone/>
            </a:pPr>
            <a:endParaRPr lang="en-US" sz="4000" b="1" noProof="0" dirty="0"/>
          </a:p>
          <a:p>
            <a:pPr marL="0" indent="0" algn="ctr">
              <a:buNone/>
            </a:pPr>
            <a:endParaRPr lang="en-US" sz="4000" b="1" noProof="0" dirty="0"/>
          </a:p>
          <a:p>
            <a:pPr marL="0" indent="0" algn="ctr">
              <a:buNone/>
            </a:pPr>
            <a:r>
              <a:rPr lang="en-US" sz="4000" b="1" noProof="0" dirty="0"/>
              <a:t>Backup</a:t>
            </a:r>
          </a:p>
          <a:p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2624424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Action Plan: </a:t>
            </a:r>
            <a:r>
              <a:rPr lang="en-US" noProof="0" dirty="0" err="1"/>
              <a:t>ErUM</a:t>
            </a:r>
            <a:r>
              <a:rPr lang="en-US" noProof="0" dirty="0"/>
              <a:t>-Transfer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56801" y="1950419"/>
            <a:ext cx="5011343" cy="3831253"/>
          </a:xfrm>
        </p:spPr>
        <p:txBody>
          <a:bodyPr/>
          <a:lstStyle/>
          <a:p>
            <a:pPr marL="0" indent="0">
              <a:buNone/>
            </a:pPr>
            <a:r>
              <a:rPr lang="en-US" sz="1600" noProof="0" dirty="0"/>
              <a:t>Currently: Preparation of an action plan</a:t>
            </a:r>
          </a:p>
          <a:p>
            <a:pPr marL="0" indent="0">
              <a:buNone/>
            </a:pPr>
            <a:r>
              <a:rPr lang="en-US" sz="1600" noProof="0" dirty="0"/>
              <a:t>Objectives of the action plan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Improve the visibility of the significance of fundamental research for the innovation chain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Increase the scope of successful approaches of transfer initiatives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Use the innovation potential of cutting-edge research in Germany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Promote the transfer of fundamental research to business and society through targeted measures</a:t>
            </a:r>
          </a:p>
          <a:p>
            <a:pPr>
              <a:spcBef>
                <a:spcPts val="600"/>
              </a:spcBef>
            </a:pPr>
            <a:r>
              <a:rPr lang="en-US" sz="1600" noProof="0" dirty="0"/>
              <a:t>Intensify the exchange and cooperation between science and industry</a:t>
            </a:r>
            <a:endParaRPr lang="en-US" sz="1600" noProof="0" dirty="0">
              <a:solidFill>
                <a:srgbClr val="0778A5"/>
              </a:solidFill>
            </a:endParaRPr>
          </a:p>
          <a:p>
            <a:pPr marL="0" lvl="0" indent="0">
              <a:buNone/>
            </a:pPr>
            <a:endParaRPr lang="en-US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34BF966-D452-4B9E-88E3-A91DA429ECBB}"/>
              </a:ext>
            </a:extLst>
          </p:cNvPr>
          <p:cNvGrpSpPr/>
          <p:nvPr/>
        </p:nvGrpSpPr>
        <p:grpSpPr>
          <a:xfrm>
            <a:off x="6270392" y="2973866"/>
            <a:ext cx="2124484" cy="2029820"/>
            <a:chOff x="4031692" y="4326512"/>
            <a:chExt cx="1440000" cy="1440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49D65E3-F844-407A-AE2A-6F4702865F05}"/>
                </a:ext>
              </a:extLst>
            </p:cNvPr>
            <p:cNvSpPr/>
            <p:nvPr/>
          </p:nvSpPr>
          <p:spPr>
            <a:xfrm>
              <a:off x="4031692" y="4326512"/>
              <a:ext cx="1440000" cy="144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9B356EB-A461-483C-A272-CC685978A07F}"/>
                </a:ext>
              </a:extLst>
            </p:cNvPr>
            <p:cNvSpPr/>
            <p:nvPr/>
          </p:nvSpPr>
          <p:spPr>
            <a:xfrm>
              <a:off x="4175692" y="4470512"/>
              <a:ext cx="1152000" cy="1152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38A51562-5D02-4459-B4F9-13C8D1A9A027}"/>
                </a:ext>
              </a:extLst>
            </p:cNvPr>
            <p:cNvGrpSpPr/>
            <p:nvPr/>
          </p:nvGrpSpPr>
          <p:grpSpPr>
            <a:xfrm>
              <a:off x="4319692" y="4631716"/>
              <a:ext cx="864000" cy="864000"/>
              <a:chOff x="5755410" y="4586400"/>
              <a:chExt cx="864000" cy="864000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7C180D7F-BEF2-4F75-835F-7DBBC43E259F}"/>
                  </a:ext>
                </a:extLst>
              </p:cNvPr>
              <p:cNvSpPr/>
              <p:nvPr/>
            </p:nvSpPr>
            <p:spPr>
              <a:xfrm>
                <a:off x="5755410" y="4586400"/>
                <a:ext cx="864000" cy="864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BCCFC4A9-6285-4F58-92C0-F9DD0F93B706}"/>
                  </a:ext>
                </a:extLst>
              </p:cNvPr>
              <p:cNvSpPr/>
              <p:nvPr/>
            </p:nvSpPr>
            <p:spPr>
              <a:xfrm>
                <a:off x="5899550" y="473032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4BC6AAC5-849B-41EE-8DD8-C71AB06B80FB}"/>
                  </a:ext>
                </a:extLst>
              </p:cNvPr>
              <p:cNvSpPr/>
              <p:nvPr/>
            </p:nvSpPr>
            <p:spPr>
              <a:xfrm>
                <a:off x="6043566" y="4874336"/>
                <a:ext cx="288032" cy="28803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98940EE-1D95-4D60-A1BE-68B68836C356}"/>
              </a:ext>
            </a:extLst>
          </p:cNvPr>
          <p:cNvCxnSpPr/>
          <p:nvPr/>
        </p:nvCxnSpPr>
        <p:spPr>
          <a:xfrm flipV="1">
            <a:off x="6054368" y="3995574"/>
            <a:ext cx="1296144" cy="1008112"/>
          </a:xfrm>
          <a:prstGeom prst="straightConnector1">
            <a:avLst/>
          </a:prstGeom>
          <a:ln w="69850">
            <a:solidFill>
              <a:srgbClr val="F18E6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91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de-DE" dirty="0" err="1"/>
              <a:t>ErUM</a:t>
            </a:r>
            <a:r>
              <a:rPr lang="de-DE" dirty="0"/>
              <a:t> Field </a:t>
            </a:r>
            <a:r>
              <a:rPr lang="en-US" dirty="0"/>
              <a:t>“Particles”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1997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88962" y="1485818"/>
            <a:ext cx="140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919 Mio. €</a:t>
            </a:r>
          </a:p>
          <a:p>
            <a:pPr algn="r"/>
            <a:r>
              <a:rPr lang="de-DE" sz="2000" b="1" dirty="0" err="1">
                <a:latin typeface="BundesSans Office" panose="020B0002030500000203" pitchFamily="34" charset="0"/>
              </a:rPr>
              <a:t>since</a:t>
            </a:r>
            <a:r>
              <a:rPr lang="de-DE" sz="2000" b="1" dirty="0">
                <a:latin typeface="BundesSans Office" panose="020B0002030500000203" pitchFamily="34" charset="0"/>
              </a:rPr>
              <a:t> 1997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3BCD07-5B80-453B-89FC-3A82F3BD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76" y="2193704"/>
            <a:ext cx="7607248" cy="3917629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FD844FD-118D-45AA-B48E-957249B96316}"/>
              </a:ext>
            </a:extLst>
          </p:cNvPr>
          <p:cNvGrpSpPr/>
          <p:nvPr/>
        </p:nvGrpSpPr>
        <p:grpSpPr>
          <a:xfrm>
            <a:off x="1677974" y="4996401"/>
            <a:ext cx="6477000" cy="216757"/>
            <a:chOff x="1685925" y="5632504"/>
            <a:chExt cx="6477000" cy="216757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D2073385-5D3E-4304-A798-3CF7929DF077}"/>
                </a:ext>
              </a:extLst>
            </p:cNvPr>
            <p:cNvCxnSpPr/>
            <p:nvPr/>
          </p:nvCxnSpPr>
          <p:spPr>
            <a:xfrm>
              <a:off x="1685925" y="5724525"/>
              <a:ext cx="6477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28908667-BC37-4E3E-8592-5B83B1EE4FC3}"/>
                </a:ext>
              </a:extLst>
            </p:cNvPr>
            <p:cNvCxnSpPr/>
            <p:nvPr/>
          </p:nvCxnSpPr>
          <p:spPr>
            <a:xfrm>
              <a:off x="5972175" y="5638800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179C52F-2320-423D-AE40-D7BA620885D6}"/>
                </a:ext>
              </a:extLst>
            </p:cNvPr>
            <p:cNvCxnSpPr/>
            <p:nvPr/>
          </p:nvCxnSpPr>
          <p:spPr>
            <a:xfrm>
              <a:off x="6696075" y="5638800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03971F0A-0BE5-4AEA-83FE-3768D3542970}"/>
                </a:ext>
              </a:extLst>
            </p:cNvPr>
            <p:cNvCxnSpPr/>
            <p:nvPr/>
          </p:nvCxnSpPr>
          <p:spPr>
            <a:xfrm>
              <a:off x="7429500" y="5632504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EFCEB8B7-2C6F-45FF-988F-633BAE5F4731}"/>
                </a:ext>
              </a:extLst>
            </p:cNvPr>
            <p:cNvCxnSpPr/>
            <p:nvPr/>
          </p:nvCxnSpPr>
          <p:spPr>
            <a:xfrm>
              <a:off x="8162925" y="5638800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F8D8AAAA-20DC-4A4F-955E-D43FF046AC00}"/>
                </a:ext>
              </a:extLst>
            </p:cNvPr>
            <p:cNvCxnSpPr/>
            <p:nvPr/>
          </p:nvCxnSpPr>
          <p:spPr>
            <a:xfrm>
              <a:off x="5274117" y="5632504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30E172C-B235-4F61-9C6F-F85DE95098A7}"/>
                </a:ext>
              </a:extLst>
            </p:cNvPr>
            <p:cNvCxnSpPr/>
            <p:nvPr/>
          </p:nvCxnSpPr>
          <p:spPr>
            <a:xfrm>
              <a:off x="4574402" y="5639711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3B431E7A-1D57-48D4-8908-528676156244}"/>
                </a:ext>
              </a:extLst>
            </p:cNvPr>
            <p:cNvCxnSpPr/>
            <p:nvPr/>
          </p:nvCxnSpPr>
          <p:spPr>
            <a:xfrm>
              <a:off x="3834931" y="5639711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9E64A409-E2F4-487D-A359-634B04989394}"/>
                </a:ext>
              </a:extLst>
            </p:cNvPr>
            <p:cNvCxnSpPr/>
            <p:nvPr/>
          </p:nvCxnSpPr>
          <p:spPr>
            <a:xfrm>
              <a:off x="3103410" y="5639711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FBCC10-F19F-4F0A-8680-8094FEC69F70}"/>
                </a:ext>
              </a:extLst>
            </p:cNvPr>
            <p:cNvCxnSpPr/>
            <p:nvPr/>
          </p:nvCxnSpPr>
          <p:spPr>
            <a:xfrm>
              <a:off x="2395745" y="5639711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BF0648A-E332-4AA8-9300-1CE4B8C9918F}"/>
                </a:ext>
              </a:extLst>
            </p:cNvPr>
            <p:cNvCxnSpPr/>
            <p:nvPr/>
          </p:nvCxnSpPr>
          <p:spPr>
            <a:xfrm>
              <a:off x="1685925" y="5632504"/>
              <a:ext cx="0" cy="20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FB00C522-6118-46AC-AA3A-3F77AE4C6996}"/>
              </a:ext>
            </a:extLst>
          </p:cNvPr>
          <p:cNvSpPr txBox="1"/>
          <p:nvPr/>
        </p:nvSpPr>
        <p:spPr>
          <a:xfrm>
            <a:off x="5963483" y="4587903"/>
            <a:ext cx="20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year funding cycle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C7643CE-2E2A-4911-86AA-E2A2AF14C091}"/>
              </a:ext>
            </a:extLst>
          </p:cNvPr>
          <p:cNvSpPr txBox="1"/>
          <p:nvPr/>
        </p:nvSpPr>
        <p:spPr>
          <a:xfrm>
            <a:off x="7605195" y="6044293"/>
            <a:ext cx="140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undesSans Office" panose="020B0002030500000203" pitchFamily="34" charset="0"/>
              </a:rPr>
              <a:t>status March 2022</a:t>
            </a:r>
          </a:p>
        </p:txBody>
      </p:sp>
    </p:spTree>
    <p:extLst>
      <p:ext uri="{BB962C8B-B14F-4D97-AF65-F5344CB8AC3E}">
        <p14:creationId xmlns:p14="http://schemas.microsoft.com/office/powerpoint/2010/main" val="373937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6D8F5-E820-4F0E-B392-7AF4A488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28" y="1201287"/>
            <a:ext cx="7872701" cy="413788"/>
          </a:xfrm>
        </p:spPr>
        <p:txBody>
          <a:bodyPr/>
          <a:lstStyle/>
          <a:p>
            <a:r>
              <a:rPr lang="en-US" noProof="0" dirty="0"/>
              <a:t>Fundamental Research in </a:t>
            </a:r>
            <a:r>
              <a:rPr lang="en-US" noProof="0" dirty="0" smtClean="0"/>
              <a:t>Germany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6C842A-7393-4B9C-AAF3-3C6DB692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28" y="2005967"/>
            <a:ext cx="8372259" cy="3364994"/>
          </a:xfrm>
        </p:spPr>
        <p:txBody>
          <a:bodyPr/>
          <a:lstStyle/>
          <a:p>
            <a:r>
              <a:rPr lang="en-US" sz="1800" noProof="0" dirty="0" smtClean="0"/>
              <a:t>Gaining knowledge as a cultural value in itself. How does the universe develop? Where do we come from? </a:t>
            </a:r>
          </a:p>
          <a:p>
            <a:endParaRPr lang="en-US" sz="1800" noProof="0" dirty="0"/>
          </a:p>
          <a:p>
            <a:r>
              <a:rPr lang="en-US" sz="1800" noProof="0" dirty="0" smtClean="0"/>
              <a:t>Key innovations always start in fundamental science! W</a:t>
            </a:r>
            <a:r>
              <a:rPr lang="en-US" sz="1800" dirty="0" smtClean="0"/>
              <a:t>e </a:t>
            </a:r>
            <a:r>
              <a:rPr lang="en-US" sz="1800" dirty="0"/>
              <a:t>don't </a:t>
            </a:r>
            <a:r>
              <a:rPr lang="en-US" sz="1800" dirty="0" smtClean="0"/>
              <a:t>want to run </a:t>
            </a:r>
            <a:r>
              <a:rPr lang="en-US" sz="1800" dirty="0"/>
              <a:t>out of ideas for innovations in the medium </a:t>
            </a:r>
            <a:r>
              <a:rPr lang="en-US" sz="1800" dirty="0" smtClean="0"/>
              <a:t>term. </a:t>
            </a:r>
            <a:endParaRPr lang="en-US" sz="1800" dirty="0"/>
          </a:p>
          <a:p>
            <a:endParaRPr lang="en-US" sz="1800" noProof="0" dirty="0"/>
          </a:p>
          <a:p>
            <a:r>
              <a:rPr lang="en-US" sz="1800" dirty="0" smtClean="0"/>
              <a:t>Germany wants to be a key player in the top league of fundamental research worldwide!</a:t>
            </a:r>
            <a:endParaRPr lang="en-US" sz="1800" noProof="0" dirty="0" smtClean="0"/>
          </a:p>
          <a:p>
            <a:endParaRPr lang="en-US" sz="1800" noProof="0" dirty="0"/>
          </a:p>
          <a:p>
            <a:r>
              <a:rPr lang="en-US" sz="1800" noProof="0" dirty="0" smtClean="0"/>
              <a:t>Fundamental science as a unique opportunity for training and education of young people. 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27407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en-US" dirty="0" err="1"/>
              <a:t>ErUM</a:t>
            </a:r>
            <a:r>
              <a:rPr lang="en-US" dirty="0"/>
              <a:t> Field “Particles” since 1997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88962" y="1485818"/>
            <a:ext cx="140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latin typeface="BundesSans Office" panose="020B0002030500000203" pitchFamily="34" charset="0"/>
              </a:rPr>
              <a:t>919 Mio. €</a:t>
            </a:r>
          </a:p>
          <a:p>
            <a:pPr algn="r"/>
            <a:r>
              <a:rPr lang="de-DE" sz="2000" b="1" dirty="0" err="1">
                <a:latin typeface="BundesSans Office" panose="020B0002030500000203" pitchFamily="34" charset="0"/>
              </a:rPr>
              <a:t>since</a:t>
            </a:r>
            <a:r>
              <a:rPr lang="de-DE" sz="2000" b="1" dirty="0">
                <a:latin typeface="BundesSans Office" panose="020B0002030500000203" pitchFamily="34" charset="0"/>
              </a:rPr>
              <a:t> 1997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23285B-F7EE-4CD6-918B-F0DA410D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7" y="2193704"/>
            <a:ext cx="7602066" cy="391244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5261BA-0940-4AA3-9549-AC6B404765EA}"/>
              </a:ext>
            </a:extLst>
          </p:cNvPr>
          <p:cNvSpPr txBox="1"/>
          <p:nvPr/>
        </p:nvSpPr>
        <p:spPr>
          <a:xfrm>
            <a:off x="7605195" y="6044293"/>
            <a:ext cx="1405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undesSans Office" panose="020B0002030500000203" pitchFamily="34" charset="0"/>
              </a:rPr>
              <a:t>status March 2022</a:t>
            </a:r>
          </a:p>
        </p:txBody>
      </p:sp>
    </p:spTree>
    <p:extLst>
      <p:ext uri="{BB962C8B-B14F-4D97-AF65-F5344CB8AC3E}">
        <p14:creationId xmlns:p14="http://schemas.microsoft.com/office/powerpoint/2010/main" val="14563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E470A-A5E4-44D8-A083-2CE0D8D9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820738"/>
          </a:xfrm>
        </p:spPr>
        <p:txBody>
          <a:bodyPr/>
          <a:lstStyle/>
          <a:p>
            <a:r>
              <a:rPr lang="en-US" noProof="0" dirty="0"/>
              <a:t>20</a:t>
            </a:r>
            <a:r>
              <a:rPr lang="en-US" baseline="30000" noProof="0" dirty="0"/>
              <a:t>th</a:t>
            </a:r>
            <a:r>
              <a:rPr lang="en-US" noProof="0" dirty="0"/>
              <a:t> Legislation Period</a:t>
            </a:r>
            <a:br>
              <a:rPr lang="en-US" noProof="0" dirty="0"/>
            </a:br>
            <a:r>
              <a:rPr lang="en-US" noProof="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490DC-6E3E-4CA0-9C98-8A69F9FBF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62" y="2133480"/>
            <a:ext cx="7872862" cy="3271179"/>
          </a:xfrm>
        </p:spPr>
        <p:txBody>
          <a:bodyPr numCol="1"/>
          <a:lstStyle/>
          <a:p>
            <a:pPr marL="0" indent="0">
              <a:buNone/>
            </a:pPr>
            <a:r>
              <a:rPr lang="en-US" sz="1600" noProof="0" dirty="0"/>
              <a:t>The coalition agreement comprises a clear commitment to support:</a:t>
            </a:r>
          </a:p>
          <a:p>
            <a:endParaRPr lang="en-US" sz="1600" noProof="0" dirty="0"/>
          </a:p>
          <a:p>
            <a:r>
              <a:rPr lang="en-US" sz="1600" noProof="0" dirty="0"/>
              <a:t>Strong research policy</a:t>
            </a:r>
          </a:p>
          <a:p>
            <a:r>
              <a:rPr lang="en-US" sz="1600" noProof="0" dirty="0"/>
              <a:t>Free, curiosity-driven </a:t>
            </a:r>
            <a:br>
              <a:rPr lang="en-US" sz="1600" noProof="0" dirty="0"/>
            </a:br>
            <a:r>
              <a:rPr lang="en-US" sz="1600" noProof="0" dirty="0"/>
              <a:t>fundamental research </a:t>
            </a:r>
          </a:p>
          <a:p>
            <a:r>
              <a:rPr lang="en-US" sz="1600" noProof="0" dirty="0"/>
              <a:t>Future-oriented </a:t>
            </a:r>
            <a:br>
              <a:rPr lang="en-US" sz="1600" noProof="0" dirty="0"/>
            </a:br>
            <a:r>
              <a:rPr lang="en-US" sz="1600" noProof="0" dirty="0"/>
              <a:t>large infrastructures</a:t>
            </a:r>
          </a:p>
          <a:p>
            <a:r>
              <a:rPr lang="en-US" sz="1600" noProof="0" dirty="0"/>
              <a:t>Bold research project </a:t>
            </a:r>
            <a:br>
              <a:rPr lang="en-US" sz="1600" noProof="0" dirty="0"/>
            </a:br>
            <a:r>
              <a:rPr lang="en-US" sz="1600" noProof="0" dirty="0"/>
              <a:t>ideas</a:t>
            </a:r>
          </a:p>
          <a:p>
            <a:r>
              <a:rPr lang="en-US" sz="1600" noProof="0" dirty="0"/>
              <a:t>Emphasis placed on</a:t>
            </a:r>
            <a:br>
              <a:rPr lang="en-US" sz="1600" noProof="0" dirty="0"/>
            </a:br>
            <a:r>
              <a:rPr lang="en-US" sz="1600" noProof="0" dirty="0" smtClean="0"/>
              <a:t>innovation </a:t>
            </a:r>
            <a:r>
              <a:rPr lang="en-US" sz="1600" noProof="0" dirty="0"/>
              <a:t>and transfer</a:t>
            </a:r>
            <a:endParaRPr lang="en-US" sz="1600" b="1" noProof="0" dirty="0"/>
          </a:p>
          <a:p>
            <a:endParaRPr lang="en-US" sz="1600" noProof="0" dirty="0"/>
          </a:p>
          <a:p>
            <a:pPr marL="0" indent="0">
              <a:buNone/>
            </a:pPr>
            <a:endParaRPr lang="en-US" sz="1600" noProof="0" dirty="0"/>
          </a:p>
          <a:p>
            <a:pPr marL="0" indent="0">
              <a:buNone/>
            </a:pPr>
            <a:endParaRPr lang="en-US" sz="1800" noProof="0" dirty="0"/>
          </a:p>
          <a:p>
            <a:pPr marL="0" indent="0">
              <a:buNone/>
            </a:pPr>
            <a:endParaRPr lang="en-US" sz="18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151F83-A6E5-4FE8-BA40-7C06EE9C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50" y="2873727"/>
            <a:ext cx="5617350" cy="25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EE82B-F13C-49DB-9DA6-B21979F2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Supporting Research and Development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DBB64-E8B2-4A44-83D3-042F7B7C0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600" noProof="0" dirty="0"/>
          </a:p>
          <a:p>
            <a:r>
              <a:rPr lang="en-US" sz="1600" noProof="0" dirty="0"/>
              <a:t>Goal: 3.5 % of GDP investment for research and development </a:t>
            </a:r>
            <a:r>
              <a:rPr lang="en-US" sz="1600" dirty="0"/>
              <a:t>by</a:t>
            </a:r>
            <a:r>
              <a:rPr lang="en-US" sz="1600" noProof="0" dirty="0"/>
              <a:t> 2025</a:t>
            </a:r>
          </a:p>
          <a:p>
            <a:pPr lvl="1"/>
            <a:r>
              <a:rPr lang="en-US" sz="1600" noProof="0" dirty="0"/>
              <a:t>2019 Germany invested 3.19 % of GDP for R&amp;D (3rd time in a row more than 3 % of GDP)</a:t>
            </a:r>
          </a:p>
          <a:p>
            <a:pPr lvl="1"/>
            <a:r>
              <a:rPr lang="en-US" sz="1600" noProof="0" dirty="0"/>
              <a:t>Federal spending on research and development increased </a:t>
            </a:r>
            <a:br>
              <a:rPr lang="en-US" sz="1600" noProof="0" dirty="0"/>
            </a:br>
            <a:r>
              <a:rPr lang="en-US" sz="1600" noProof="0" dirty="0"/>
              <a:t>from 9.0 billion € in 2005 to 18.7 billion € in 2019</a:t>
            </a:r>
          </a:p>
          <a:p>
            <a:pPr lvl="1"/>
            <a:r>
              <a:rPr lang="en-US" sz="1600" noProof="0" dirty="0"/>
              <a:t>Tax incentives for research started in 2020 to support </a:t>
            </a:r>
            <a:r>
              <a:rPr lang="en-US" sz="1600" noProof="0" dirty="0" smtClean="0"/>
              <a:t>SMEs</a:t>
            </a:r>
          </a:p>
          <a:p>
            <a:pPr lvl="1"/>
            <a:r>
              <a:rPr lang="en-US" sz="1600" dirty="0" smtClean="0"/>
              <a:t>Innovation agency “SPRIND” and “DATI” (in the future)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331707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ErUM</a:t>
            </a:r>
            <a:r>
              <a:rPr lang="en-US" noProof="0" dirty="0"/>
              <a:t>: Exploration of the Universe and Matter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6799" y="2297045"/>
            <a:ext cx="3952707" cy="2837103"/>
          </a:xfrm>
        </p:spPr>
        <p:txBody>
          <a:bodyPr/>
          <a:lstStyle/>
          <a:p>
            <a:pPr marL="0" indent="0">
              <a:buNone/>
            </a:pPr>
            <a:r>
              <a:rPr lang="en-US" sz="1600" b="1" noProof="0" dirty="0"/>
              <a:t>Strategic and thematic framework</a:t>
            </a:r>
          </a:p>
          <a:p>
            <a:r>
              <a:rPr lang="en-US" sz="1600" noProof="0" dirty="0"/>
              <a:t>of the Federal Ministry of Education and Research</a:t>
            </a:r>
          </a:p>
          <a:p>
            <a:r>
              <a:rPr lang="en-US" sz="1600" noProof="0" dirty="0"/>
              <a:t>for basic research at large-scale facilities</a:t>
            </a:r>
          </a:p>
          <a:p>
            <a:pPr marL="0" indent="0">
              <a:buNone/>
            </a:pPr>
            <a:endParaRPr lang="en-US" sz="1600" b="1" noProof="0" dirty="0"/>
          </a:p>
          <a:p>
            <a:pPr marL="0" indent="0">
              <a:buNone/>
            </a:pPr>
            <a:r>
              <a:rPr lang="en-US" sz="1600" b="1" noProof="0" dirty="0"/>
              <a:t>Timeframe</a:t>
            </a:r>
          </a:p>
          <a:p>
            <a:r>
              <a:rPr lang="en-US" sz="1600" noProof="0" dirty="0"/>
              <a:t>2017 bis 2027</a:t>
            </a:r>
          </a:p>
          <a:p>
            <a:endParaRPr lang="en-US" sz="1600" noProof="0" dirty="0"/>
          </a:p>
          <a:p>
            <a:pPr marL="0" indent="0">
              <a:buNone/>
            </a:pPr>
            <a:r>
              <a:rPr lang="en-US" sz="1600" b="1" noProof="0" dirty="0" smtClean="0"/>
              <a:t>Budget</a:t>
            </a:r>
            <a:endParaRPr lang="en-US" sz="1600" b="1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16097"/>
          <a:stretch/>
        </p:blipFill>
        <p:spPr>
          <a:xfrm>
            <a:off x="4997164" y="2375683"/>
            <a:ext cx="3286636" cy="1980000"/>
          </a:xfrm>
          <a:prstGeom prst="rect">
            <a:avLst/>
          </a:prstGeom>
          <a:effectLst/>
        </p:spPr>
      </p:pic>
      <p:sp>
        <p:nvSpPr>
          <p:cNvPr id="4" name="Textfeld 3"/>
          <p:cNvSpPr txBox="1"/>
          <p:nvPr/>
        </p:nvSpPr>
        <p:spPr>
          <a:xfrm>
            <a:off x="776413" y="5574761"/>
            <a:ext cx="502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total about </a:t>
            </a:r>
            <a:r>
              <a:rPr lang="en-US" dirty="0" smtClean="0"/>
              <a:t>1.5 billion € funding per year</a:t>
            </a:r>
            <a:br>
              <a:rPr lang="en-US" dirty="0" smtClean="0"/>
            </a:br>
            <a:r>
              <a:rPr lang="en-US" dirty="0" smtClean="0"/>
              <a:t>including ca. 350 </a:t>
            </a:r>
            <a:r>
              <a:rPr lang="en-US" dirty="0"/>
              <a:t>M</a:t>
            </a:r>
            <a:r>
              <a:rPr lang="en-US" dirty="0" smtClean="0"/>
              <a:t>io. </a:t>
            </a:r>
            <a:r>
              <a:rPr lang="en-US" dirty="0"/>
              <a:t>€ per year project </a:t>
            </a:r>
            <a:r>
              <a:rPr lang="en-US" dirty="0" smtClean="0"/>
              <a:t>funding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93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en-US" noProof="0" dirty="0" err="1" smtClean="0"/>
              <a:t>ErUM</a:t>
            </a:r>
            <a:r>
              <a:rPr lang="en-US" noProof="0" dirty="0" smtClean="0"/>
              <a:t> Topics</a:t>
            </a:r>
            <a:endParaRPr lang="en-US" noProof="0" dirty="0"/>
          </a:p>
        </p:txBody>
      </p:sp>
      <p:sp>
        <p:nvSpPr>
          <p:cNvPr id="19" name="Abgerundetes Rechteck 18"/>
          <p:cNvSpPr/>
          <p:nvPr/>
        </p:nvSpPr>
        <p:spPr>
          <a:xfrm>
            <a:off x="1493820" y="3119115"/>
            <a:ext cx="6156361" cy="717755"/>
          </a:xfrm>
          <a:prstGeom prst="roundRect">
            <a:avLst/>
          </a:prstGeom>
          <a:solidFill>
            <a:srgbClr val="0778A5"/>
          </a:solidFill>
          <a:ln w="22225">
            <a:solidFill>
              <a:srgbClr val="0778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e-DE" sz="1200" b="1" i="0" baseline="0" dirty="0">
              <a:solidFill>
                <a:srgbClr val="FFFFFF"/>
              </a:solidFill>
              <a:latin typeface="BundesSans Office Bold"/>
              <a:cs typeface="BundesSans Office Bold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rPr>
              <a:t/>
            </a:r>
            <a:br>
              <a:rPr lang="de-DE" sz="12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rPr>
            </a:br>
            <a:r>
              <a:rPr lang="de-DE" sz="16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rPr>
              <a:t>Wide </a:t>
            </a:r>
            <a:r>
              <a:rPr lang="de-DE" sz="1600" b="1" i="0" baseline="0" dirty="0" err="1">
                <a:solidFill>
                  <a:srgbClr val="FFFFFF"/>
                </a:solidFill>
                <a:latin typeface="BundesSans Office Bold"/>
                <a:cs typeface="BundesSans Office Bold"/>
              </a:rPr>
              <a:t>range</a:t>
            </a:r>
            <a:r>
              <a:rPr lang="de-DE" sz="16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rPr>
              <a:t> </a:t>
            </a:r>
            <a:r>
              <a:rPr lang="de-DE" sz="1600" b="1" i="0" baseline="0" dirty="0" err="1">
                <a:solidFill>
                  <a:srgbClr val="FFFFFF"/>
                </a:solidFill>
                <a:latin typeface="BundesSans Office Bold"/>
                <a:cs typeface="BundesSans Office Bold"/>
              </a:rPr>
              <a:t>of</a:t>
            </a:r>
            <a:r>
              <a:rPr lang="de-DE" sz="16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rPr>
              <a:t> </a:t>
            </a:r>
            <a:r>
              <a:rPr lang="de-DE" sz="1600" b="1" i="0" baseline="0" dirty="0" err="1">
                <a:solidFill>
                  <a:srgbClr val="FFFFFF"/>
                </a:solidFill>
                <a:latin typeface="BundesSans Office Bold"/>
                <a:cs typeface="BundesSans Office Bold"/>
              </a:rPr>
              <a:t>research</a:t>
            </a:r>
            <a:r>
              <a:rPr lang="de-DE" sz="1600" b="1" i="0" baseline="0" dirty="0">
                <a:solidFill>
                  <a:srgbClr val="FFFFFF"/>
                </a:solidFill>
                <a:latin typeface="BundesSans Office Bold"/>
                <a:cs typeface="BundesSans Office Bold"/>
              </a:rPr>
              <a:t> </a:t>
            </a:r>
            <a:r>
              <a:rPr lang="de-DE" sz="1600" b="1" i="0" baseline="0" dirty="0" err="1">
                <a:solidFill>
                  <a:srgbClr val="FFFFFF"/>
                </a:solidFill>
                <a:latin typeface="BundesSans Office Bold"/>
                <a:cs typeface="BundesSans Office Bold"/>
              </a:rPr>
              <a:t>fields</a:t>
            </a:r>
            <a:endParaRPr lang="de-DE" sz="1200" b="1" i="0" baseline="0" dirty="0">
              <a:solidFill>
                <a:srgbClr val="FFFFFF"/>
              </a:solidFill>
              <a:latin typeface="BundesSans Office Bold"/>
              <a:cs typeface="BundesSans Office Bold"/>
            </a:endParaRPr>
          </a:p>
        </p:txBody>
      </p:sp>
      <p:sp>
        <p:nvSpPr>
          <p:cNvPr id="5" name="Abgerundetes Rechteck 4"/>
          <p:cNvSpPr/>
          <p:nvPr/>
        </p:nvSpPr>
        <p:spPr>
          <a:xfrm rot="5400000">
            <a:off x="4212000" y="-29012"/>
            <a:ext cx="720000" cy="6156359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778A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e-DE" sz="1200" b="1" i="0" baseline="0" dirty="0">
              <a:solidFill>
                <a:srgbClr val="FFFFFF"/>
              </a:solidFill>
              <a:latin typeface="BundesSans Office Bold"/>
              <a:cs typeface="BundesSans Office Bol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2015" r="2870" b="3040"/>
          <a:stretch/>
        </p:blipFill>
        <p:spPr bwMode="auto">
          <a:xfrm>
            <a:off x="2075899" y="2536014"/>
            <a:ext cx="1018430" cy="1008000"/>
          </a:xfrm>
          <a:prstGeom prst="ellipse">
            <a:avLst/>
          </a:prstGeom>
          <a:noFill/>
          <a:ln w="19050">
            <a:solidFill>
              <a:srgbClr val="0778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" b="2008"/>
          <a:stretch/>
        </p:blipFill>
        <p:spPr bwMode="auto">
          <a:xfrm>
            <a:off x="4063228" y="2536014"/>
            <a:ext cx="1030554" cy="1008000"/>
          </a:xfrm>
          <a:prstGeom prst="ellipse">
            <a:avLst/>
          </a:prstGeom>
          <a:noFill/>
          <a:ln w="19050">
            <a:solidFill>
              <a:srgbClr val="0778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b="1866"/>
          <a:stretch/>
        </p:blipFill>
        <p:spPr bwMode="auto">
          <a:xfrm>
            <a:off x="6113327" y="2536014"/>
            <a:ext cx="1014035" cy="1008000"/>
          </a:xfrm>
          <a:prstGeom prst="ellipse">
            <a:avLst/>
          </a:prstGeom>
          <a:noFill/>
          <a:ln w="19050">
            <a:solidFill>
              <a:srgbClr val="0778A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084552" y="2134348"/>
            <a:ext cx="100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BundesSans Office" panose="020B0002030500000203" pitchFamily="34" charset="0"/>
              </a:rPr>
              <a:t>Particles</a:t>
            </a:r>
            <a:endParaRPr lang="de-DE" sz="1600" dirty="0">
              <a:latin typeface="BundesSans Office" panose="020B000203050000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77943" y="2134348"/>
            <a:ext cx="100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BundesSans Office" panose="020B0002030500000203" pitchFamily="34" charset="0"/>
              </a:rPr>
              <a:t>Matter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70790" y="2134348"/>
            <a:ext cx="109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BundesSans Office" panose="020B0002030500000203" pitchFamily="34" charset="0"/>
              </a:rPr>
              <a:t>Universe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93820" y="4421275"/>
            <a:ext cx="602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proposals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06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en-US" noProof="0" dirty="0" smtClean="0"/>
              <a:t>Research </a:t>
            </a:r>
            <a:r>
              <a:rPr lang="en-US" noProof="0" dirty="0"/>
              <a:t>Infrastructures </a:t>
            </a:r>
            <a:r>
              <a:rPr lang="en-US" sz="2000" noProof="0" dirty="0"/>
              <a:t>(RIs)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005" y="2142670"/>
            <a:ext cx="4055270" cy="4235552"/>
          </a:xfrm>
        </p:spPr>
        <p:txBody>
          <a:bodyPr/>
          <a:lstStyle/>
          <a:p>
            <a:r>
              <a:rPr lang="en-US" sz="1600" noProof="0" dirty="0" err="1"/>
              <a:t>ErUM</a:t>
            </a:r>
            <a:r>
              <a:rPr lang="en-US" sz="1600" noProof="0" dirty="0"/>
              <a:t> focuses on fundamental research in the natural sciences with </a:t>
            </a:r>
            <a:r>
              <a:rPr lang="en-US" sz="1600" b="1" noProof="0" dirty="0"/>
              <a:t>large-scale facilities</a:t>
            </a:r>
          </a:p>
          <a:p>
            <a:r>
              <a:rPr lang="en-US" sz="1600" noProof="0" dirty="0"/>
              <a:t>Germany is home to several RIs of </a:t>
            </a:r>
            <a:r>
              <a:rPr lang="en-US" sz="1600" b="1" noProof="0" dirty="0"/>
              <a:t>global significance</a:t>
            </a:r>
            <a:r>
              <a:rPr lang="en-US" sz="1600" noProof="0" dirty="0"/>
              <a:t> and involved in more than two dozen </a:t>
            </a:r>
            <a:r>
              <a:rPr lang="en-US" sz="1600" b="1" noProof="0" dirty="0"/>
              <a:t>unique large-scale devices </a:t>
            </a:r>
            <a:r>
              <a:rPr lang="en-US" sz="1600" noProof="0" dirty="0"/>
              <a:t>worldwide</a:t>
            </a:r>
          </a:p>
          <a:p>
            <a:r>
              <a:rPr lang="en-US" sz="1600" noProof="0" dirty="0"/>
              <a:t>RIs are implemented by science organizations (mainly by research centers of the Helmholtz association)</a:t>
            </a:r>
          </a:p>
          <a:p>
            <a:r>
              <a:rPr lang="en-US" sz="1600" noProof="0" dirty="0"/>
              <a:t>BMBF funding according to </a:t>
            </a:r>
            <a:r>
              <a:rPr lang="en-US" sz="1600" b="1" noProof="0" dirty="0"/>
              <a:t>scientific needs</a:t>
            </a:r>
            <a:r>
              <a:rPr lang="en-US" sz="1600" noProof="0" dirty="0"/>
              <a:t> and </a:t>
            </a:r>
            <a:r>
              <a:rPr lang="en-US" sz="1600" b="1" noProof="0" dirty="0"/>
              <a:t>research policy</a:t>
            </a:r>
            <a:r>
              <a:rPr lang="en-US" sz="1600" noProof="0" dirty="0"/>
              <a:t> in order to </a:t>
            </a:r>
            <a:r>
              <a:rPr lang="en-US" sz="1600" b="1" noProof="0" dirty="0"/>
              <a:t>shape the landscape of RIs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630969-8459-4551-AA26-B966BA29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519" y="2266849"/>
            <a:ext cx="2955950" cy="2189034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D4BEBB8-818D-4D57-8970-378DAF1C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905" y="2897571"/>
            <a:ext cx="1440160" cy="10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7C99247-ECAB-4B4F-B632-52929B756D50}"/>
              </a:ext>
            </a:extLst>
          </p:cNvPr>
          <p:cNvSpPr txBox="1"/>
          <p:nvPr/>
        </p:nvSpPr>
        <p:spPr>
          <a:xfrm>
            <a:off x="5390831" y="4475682"/>
            <a:ext cx="295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latin typeface="BundesSans Office" panose="020B0002030500000203" pitchFamily="34" charset="0"/>
              </a:rPr>
              <a:t>www.fis-landschaft.de</a:t>
            </a:r>
          </a:p>
        </p:txBody>
      </p:sp>
    </p:spTree>
    <p:extLst>
      <p:ext uri="{BB962C8B-B14F-4D97-AF65-F5344CB8AC3E}">
        <p14:creationId xmlns:p14="http://schemas.microsoft.com/office/powerpoint/2010/main" val="46167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962" y="1372306"/>
            <a:ext cx="7872701" cy="410369"/>
          </a:xfrm>
        </p:spPr>
        <p:txBody>
          <a:bodyPr/>
          <a:lstStyle/>
          <a:p>
            <a:r>
              <a:rPr lang="en-US" noProof="0" dirty="0" smtClean="0"/>
              <a:t>Instruments </a:t>
            </a:r>
            <a:r>
              <a:rPr lang="en-US" noProof="0" dirty="0"/>
              <a:t>for Funding</a:t>
            </a:r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856962" y="2172086"/>
            <a:ext cx="5202779" cy="3936493"/>
          </a:xfrm>
        </p:spPr>
        <p:txBody>
          <a:bodyPr/>
          <a:lstStyle/>
          <a:p>
            <a:r>
              <a:rPr lang="en-US" sz="1600" b="1" dirty="0"/>
              <a:t>Institutional funding: </a:t>
            </a:r>
            <a:r>
              <a:rPr lang="en-US" sz="1600" dirty="0"/>
              <a:t>jointly by federal and state governments for </a:t>
            </a:r>
            <a:r>
              <a:rPr lang="en-US" sz="1600" noProof="0" dirty="0"/>
              <a:t>non-university research centers as well as the DFG and</a:t>
            </a:r>
            <a:br>
              <a:rPr lang="en-US" sz="1600" noProof="0" dirty="0"/>
            </a:br>
            <a:r>
              <a:rPr lang="en-US" sz="1600" b="1" noProof="0" dirty="0"/>
              <a:t>contributions </a:t>
            </a:r>
            <a:r>
              <a:rPr lang="en-US" sz="1600" noProof="0" dirty="0"/>
              <a:t>to international research infrastructures </a:t>
            </a:r>
            <a:br>
              <a:rPr lang="en-US" sz="1600" noProof="0" dirty="0"/>
            </a:br>
            <a:endParaRPr lang="en-US" sz="1600" noProof="0" dirty="0"/>
          </a:p>
          <a:p>
            <a:r>
              <a:rPr lang="en-US" sz="1600" b="1" noProof="0" dirty="0"/>
              <a:t>Contributing to planning and construction </a:t>
            </a:r>
            <a:r>
              <a:rPr lang="en-US" sz="1600" noProof="0" dirty="0"/>
              <a:t>of national and international research infrastructures</a:t>
            </a:r>
            <a:br>
              <a:rPr lang="en-US" sz="1600" noProof="0" dirty="0"/>
            </a:br>
            <a:endParaRPr lang="en-US" sz="1600" noProof="0" dirty="0"/>
          </a:p>
          <a:p>
            <a:r>
              <a:rPr lang="en-US" sz="1600" b="1" noProof="0" dirty="0"/>
              <a:t>Project funding </a:t>
            </a:r>
            <a:r>
              <a:rPr lang="en-US" sz="1600" b="1" noProof="0" dirty="0" err="1"/>
              <a:t>ErUM</a:t>
            </a:r>
            <a:r>
              <a:rPr lang="en-US" sz="1600" b="1" noProof="0" dirty="0"/>
              <a:t>-Pro </a:t>
            </a:r>
            <a:r>
              <a:rPr lang="en-US" sz="1600" noProof="0" dirty="0"/>
              <a:t>(“collaborative research”)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273715" y="2297592"/>
            <a:ext cx="2218727" cy="3024001"/>
            <a:chOff x="6040792" y="2415598"/>
            <a:chExt cx="2218727" cy="3024001"/>
          </a:xfrm>
        </p:grpSpPr>
        <p:sp>
          <p:nvSpPr>
            <p:cNvPr id="37" name="Rechteck 36"/>
            <p:cNvSpPr/>
            <p:nvPr/>
          </p:nvSpPr>
          <p:spPr>
            <a:xfrm rot="5400000">
              <a:off x="6325520" y="3567599"/>
              <a:ext cx="3024000" cy="720000"/>
            </a:xfrm>
            <a:prstGeom prst="rect">
              <a:avLst/>
            </a:prstGeom>
            <a:noFill/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38" name="Ellipse 17"/>
            <p:cNvSpPr>
              <a:spLocks noChangeAspect="1"/>
            </p:cNvSpPr>
            <p:nvPr/>
          </p:nvSpPr>
          <p:spPr>
            <a:xfrm>
              <a:off x="6040792" y="4431599"/>
              <a:ext cx="1728300" cy="1008000"/>
            </a:xfrm>
            <a:custGeom>
              <a:avLst/>
              <a:gdLst/>
              <a:ahLst/>
              <a:cxnLst/>
              <a:rect l="l" t="t" r="r" b="b"/>
              <a:pathLst>
                <a:path w="1728300" h="1008000">
                  <a:moveTo>
                    <a:pt x="0" y="0"/>
                  </a:moveTo>
                  <a:lnTo>
                    <a:pt x="1440000" y="0"/>
                  </a:lnTo>
                  <a:lnTo>
                    <a:pt x="1440000" y="334656"/>
                  </a:lnTo>
                  <a:cubicBezTo>
                    <a:pt x="1462396" y="325745"/>
                    <a:pt x="1486833" y="321337"/>
                    <a:pt x="1512300" y="321337"/>
                  </a:cubicBezTo>
                  <a:cubicBezTo>
                    <a:pt x="1631594" y="321337"/>
                    <a:pt x="1728300" y="418043"/>
                    <a:pt x="1728300" y="537337"/>
                  </a:cubicBezTo>
                  <a:cubicBezTo>
                    <a:pt x="1728300" y="656631"/>
                    <a:pt x="1631594" y="753337"/>
                    <a:pt x="1512300" y="753337"/>
                  </a:cubicBezTo>
                  <a:cubicBezTo>
                    <a:pt x="1486833" y="753337"/>
                    <a:pt x="1462396" y="748930"/>
                    <a:pt x="1440000" y="740019"/>
                  </a:cubicBezTo>
                  <a:lnTo>
                    <a:pt x="1440000" y="1008000"/>
                  </a:lnTo>
                  <a:lnTo>
                    <a:pt x="0" y="10080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39" name="Rechteck 14"/>
            <p:cNvSpPr/>
            <p:nvPr/>
          </p:nvSpPr>
          <p:spPr>
            <a:xfrm rot="5400000">
              <a:off x="6262943" y="3203847"/>
              <a:ext cx="1283998" cy="1728300"/>
            </a:xfrm>
            <a:custGeom>
              <a:avLst/>
              <a:gdLst/>
              <a:ahLst/>
              <a:cxnLst/>
              <a:rect l="l" t="t" r="r" b="b"/>
              <a:pathLst>
                <a:path w="1283998" h="1728300">
                  <a:moveTo>
                    <a:pt x="0" y="1728300"/>
                  </a:moveTo>
                  <a:lnTo>
                    <a:pt x="0" y="288300"/>
                  </a:lnTo>
                  <a:lnTo>
                    <a:pt x="301318" y="288300"/>
                  </a:lnTo>
                  <a:cubicBezTo>
                    <a:pt x="292406" y="265904"/>
                    <a:pt x="287999" y="241467"/>
                    <a:pt x="287999" y="216000"/>
                  </a:cubicBezTo>
                  <a:cubicBezTo>
                    <a:pt x="287999" y="96706"/>
                    <a:pt x="384705" y="0"/>
                    <a:pt x="503999" y="0"/>
                  </a:cubicBezTo>
                  <a:cubicBezTo>
                    <a:pt x="623293" y="0"/>
                    <a:pt x="719999" y="96706"/>
                    <a:pt x="719999" y="216000"/>
                  </a:cubicBezTo>
                  <a:cubicBezTo>
                    <a:pt x="719999" y="241467"/>
                    <a:pt x="715592" y="265904"/>
                    <a:pt x="706681" y="288300"/>
                  </a:cubicBezTo>
                  <a:lnTo>
                    <a:pt x="1008000" y="288300"/>
                  </a:lnTo>
                  <a:lnTo>
                    <a:pt x="1008000" y="725339"/>
                  </a:lnTo>
                  <a:cubicBezTo>
                    <a:pt x="1026849" y="718814"/>
                    <a:pt x="1047076" y="715839"/>
                    <a:pt x="1067998" y="715839"/>
                  </a:cubicBezTo>
                  <a:cubicBezTo>
                    <a:pt x="1187292" y="715839"/>
                    <a:pt x="1283998" y="812545"/>
                    <a:pt x="1283998" y="931839"/>
                  </a:cubicBezTo>
                  <a:cubicBezTo>
                    <a:pt x="1283998" y="1051133"/>
                    <a:pt x="1187292" y="1147839"/>
                    <a:pt x="1067998" y="1147839"/>
                  </a:cubicBezTo>
                  <a:cubicBezTo>
                    <a:pt x="1047076" y="1147839"/>
                    <a:pt x="1026849" y="1144865"/>
                    <a:pt x="1008000" y="1138340"/>
                  </a:cubicBezTo>
                  <a:lnTo>
                    <a:pt x="1008000" y="17283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40" name="Rechteck 14"/>
            <p:cNvSpPr/>
            <p:nvPr/>
          </p:nvSpPr>
          <p:spPr>
            <a:xfrm rot="5400000">
              <a:off x="6262943" y="2193448"/>
              <a:ext cx="1283998" cy="1728300"/>
            </a:xfrm>
            <a:custGeom>
              <a:avLst/>
              <a:gdLst/>
              <a:ahLst/>
              <a:cxnLst/>
              <a:rect l="l" t="t" r="r" b="b"/>
              <a:pathLst>
                <a:path w="1283998" h="1728300">
                  <a:moveTo>
                    <a:pt x="0" y="1728300"/>
                  </a:moveTo>
                  <a:lnTo>
                    <a:pt x="0" y="288300"/>
                  </a:lnTo>
                  <a:lnTo>
                    <a:pt x="301318" y="288300"/>
                  </a:lnTo>
                  <a:cubicBezTo>
                    <a:pt x="292406" y="265904"/>
                    <a:pt x="287999" y="241467"/>
                    <a:pt x="287999" y="216000"/>
                  </a:cubicBezTo>
                  <a:cubicBezTo>
                    <a:pt x="287999" y="96706"/>
                    <a:pt x="384705" y="0"/>
                    <a:pt x="503999" y="0"/>
                  </a:cubicBezTo>
                  <a:cubicBezTo>
                    <a:pt x="623293" y="0"/>
                    <a:pt x="719999" y="96706"/>
                    <a:pt x="719999" y="216000"/>
                  </a:cubicBezTo>
                  <a:cubicBezTo>
                    <a:pt x="719999" y="241467"/>
                    <a:pt x="715592" y="265904"/>
                    <a:pt x="706681" y="288300"/>
                  </a:cubicBezTo>
                  <a:lnTo>
                    <a:pt x="1008000" y="288300"/>
                  </a:lnTo>
                  <a:lnTo>
                    <a:pt x="1008000" y="725339"/>
                  </a:lnTo>
                  <a:cubicBezTo>
                    <a:pt x="1026849" y="718814"/>
                    <a:pt x="1047076" y="715839"/>
                    <a:pt x="1067998" y="715839"/>
                  </a:cubicBezTo>
                  <a:cubicBezTo>
                    <a:pt x="1187292" y="715839"/>
                    <a:pt x="1283998" y="812545"/>
                    <a:pt x="1283998" y="931839"/>
                  </a:cubicBezTo>
                  <a:cubicBezTo>
                    <a:pt x="1283998" y="1051133"/>
                    <a:pt x="1187292" y="1147839"/>
                    <a:pt x="1067998" y="1147839"/>
                  </a:cubicBezTo>
                  <a:cubicBezTo>
                    <a:pt x="1047076" y="1147839"/>
                    <a:pt x="1026849" y="1144865"/>
                    <a:pt x="1008000" y="1138340"/>
                  </a:cubicBezTo>
                  <a:lnTo>
                    <a:pt x="1008000" y="172830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0778A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0"/>
                </a:spcAft>
              </a:pPr>
              <a:endParaRPr lang="de-DE" sz="1200" b="1" i="0" baseline="0" dirty="0">
                <a:solidFill>
                  <a:srgbClr val="FFFFFF"/>
                </a:solidFill>
                <a:latin typeface="BundesSans Office" panose="020B0002030500000203" pitchFamily="34" charset="0"/>
                <a:cs typeface="BundesSans Office Bold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6181232" y="2604336"/>
              <a:ext cx="11351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Institutional funding / contributions 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040792" y="3747682"/>
              <a:ext cx="157237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Planning and construction of large scale facilities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6181232" y="4776697"/>
              <a:ext cx="113518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Project funding ErUM-Pro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7742454" y="2415598"/>
              <a:ext cx="517065" cy="30240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rgbClr val="0778A5"/>
                  </a:solidFill>
                  <a:latin typeface="BundesSans Office" panose="020B0002030500000203" pitchFamily="34" charset="0"/>
                </a:rPr>
                <a:t>Shaping the landscape of large scale research facilities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976654"/>
      </p:ext>
    </p:extLst>
  </p:cSld>
  <p:clrMapOvr>
    <a:masterClrMapping/>
  </p:clrMapOvr>
</p:sld>
</file>

<file path=ppt/theme/theme1.xml><?xml version="1.0" encoding="utf-8"?>
<a:theme xmlns:a="http://schemas.openxmlformats.org/drawingml/2006/main" name="BMBF_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 anchor="ctr" anchorCtr="0">
        <a:noAutofit/>
      </a:bodyPr>
      <a:lstStyle>
        <a:defPPr>
          <a:lnSpc>
            <a:spcPct val="100000"/>
          </a:lnSpc>
          <a:spcAft>
            <a:spcPts val="0"/>
          </a:spcAft>
          <a:defRPr sz="1200" b="1" i="0" baseline="0" dirty="0" smtClean="0">
            <a:solidFill>
              <a:srgbClr val="FFFFFF"/>
            </a:solidFill>
            <a:latin typeface="BundesSans Office Bold"/>
            <a:cs typeface="BundesSans Office Bold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BMBF_de</Template>
  <TotalTime>0</TotalTime>
  <Words>1558</Words>
  <Application>Microsoft Office PowerPoint</Application>
  <PresentationFormat>Bildschirmpräsentation (4:3)</PresentationFormat>
  <Paragraphs>284</Paragraphs>
  <Slides>30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Wingdings</vt:lpstr>
      <vt:lpstr>BundesSerif Office</vt:lpstr>
      <vt:lpstr>BundesSans Office Bold</vt:lpstr>
      <vt:lpstr>Arial</vt:lpstr>
      <vt:lpstr>BundesSans Office</vt:lpstr>
      <vt:lpstr>Calibri</vt:lpstr>
      <vt:lpstr>BMBF_de</vt:lpstr>
      <vt:lpstr>Arbeitsblatt</vt:lpstr>
      <vt:lpstr>Fundamental Science in Germany</vt:lpstr>
      <vt:lpstr>Federal Ministry of Education and Research</vt:lpstr>
      <vt:lpstr>Fundamental Research in Germany</vt:lpstr>
      <vt:lpstr>20th Legislation Period  </vt:lpstr>
      <vt:lpstr>Supporting Research and Development</vt:lpstr>
      <vt:lpstr>ErUM: Exploration of the Universe and Matter</vt:lpstr>
      <vt:lpstr>ErUM Topics</vt:lpstr>
      <vt:lpstr>Research Infrastructures (RIs)</vt:lpstr>
      <vt:lpstr>Instruments for Funding</vt:lpstr>
      <vt:lpstr>Action Plans</vt:lpstr>
      <vt:lpstr>Action Plan: ErUM-Pro</vt:lpstr>
      <vt:lpstr>Action Plan: ErUM-Data</vt:lpstr>
      <vt:lpstr>PowerPoint-Präsentation</vt:lpstr>
      <vt:lpstr>ErUM-Topic “Particles” </vt:lpstr>
      <vt:lpstr>Field “Particles” – Funding tools</vt:lpstr>
      <vt:lpstr>Field “Particles” – Main focus</vt:lpstr>
      <vt:lpstr>PowerPoint-Präsentation</vt:lpstr>
      <vt:lpstr>Current Priorities ErUM Field “Particles” 2021-2024</vt:lpstr>
      <vt:lpstr>Current Priorities  ErUM Field „Particles“ 2021-2024</vt:lpstr>
      <vt:lpstr>RIs in fundamental research under construction with German participation </vt:lpstr>
      <vt:lpstr>Brief look into the future of the next RIs</vt:lpstr>
      <vt:lpstr>RIs and Sustainability</vt:lpstr>
      <vt:lpstr>Germany is aware of national and international ideas for large facilities in fundamental research:</vt:lpstr>
      <vt:lpstr>BMBF Summary</vt:lpstr>
      <vt:lpstr>Personal Outlook</vt:lpstr>
      <vt:lpstr>PowerPoint-Präsentation</vt:lpstr>
      <vt:lpstr>PowerPoint-Präsentation</vt:lpstr>
      <vt:lpstr>Action Plan: ErUM-Transfer</vt:lpstr>
      <vt:lpstr>ErUM Field “Particles” since 1997</vt:lpstr>
      <vt:lpstr>ErUM Field “Particles” since 1997</vt:lpstr>
    </vt:vector>
  </TitlesOfParts>
  <Company>BMBF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Wollsiefes</dc:creator>
  <cp:lastModifiedBy>Dietz, Volkmar /71</cp:lastModifiedBy>
  <cp:revision>682</cp:revision>
  <cp:lastPrinted>2020-12-03T14:24:53Z</cp:lastPrinted>
  <dcterms:created xsi:type="dcterms:W3CDTF">2017-04-26T09:11:30Z</dcterms:created>
  <dcterms:modified xsi:type="dcterms:W3CDTF">2022-03-31T11:41:13Z</dcterms:modified>
</cp:coreProperties>
</file>