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15" r:id="rId2"/>
  </p:sldMasterIdLst>
  <p:notesMasterIdLst>
    <p:notesMasterId r:id="rId30"/>
  </p:notesMasterIdLst>
  <p:handoutMasterIdLst>
    <p:handoutMasterId r:id="rId31"/>
  </p:handoutMasterIdLst>
  <p:sldIdLst>
    <p:sldId id="318" r:id="rId3"/>
    <p:sldId id="410" r:id="rId4"/>
    <p:sldId id="411" r:id="rId5"/>
    <p:sldId id="438" r:id="rId6"/>
    <p:sldId id="414" r:id="rId7"/>
    <p:sldId id="429" r:id="rId8"/>
    <p:sldId id="415" r:id="rId9"/>
    <p:sldId id="413" r:id="rId10"/>
    <p:sldId id="416" r:id="rId11"/>
    <p:sldId id="430" r:id="rId12"/>
    <p:sldId id="418" r:id="rId13"/>
    <p:sldId id="419" r:id="rId14"/>
    <p:sldId id="420" r:id="rId15"/>
    <p:sldId id="421" r:id="rId16"/>
    <p:sldId id="422" r:id="rId17"/>
    <p:sldId id="428" r:id="rId18"/>
    <p:sldId id="424" r:id="rId19"/>
    <p:sldId id="425" r:id="rId20"/>
    <p:sldId id="431" r:id="rId21"/>
    <p:sldId id="426" r:id="rId22"/>
    <p:sldId id="427" r:id="rId23"/>
    <p:sldId id="432" r:id="rId24"/>
    <p:sldId id="417" r:id="rId25"/>
    <p:sldId id="433" r:id="rId26"/>
    <p:sldId id="434" r:id="rId27"/>
    <p:sldId id="435" r:id="rId28"/>
    <p:sldId id="436" r:id="rId29"/>
  </p:sldIdLst>
  <p:sldSz cx="9144000" cy="6858000" type="screen4x3"/>
  <p:notesSz cx="6794500" cy="9931400"/>
  <p:embeddedFontLst>
    <p:embeddedFont>
      <p:font typeface="OpenSymbol" pitchFamily="2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33CC"/>
    <a:srgbClr val="66FF66"/>
    <a:srgbClr val="00FF00"/>
    <a:srgbClr val="00CC00"/>
    <a:srgbClr val="0000FF"/>
    <a:srgbClr val="CC0099"/>
    <a:srgbClr val="0000CC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preferSingleView="1">
    <p:restoredLeft sz="15620"/>
    <p:restoredTop sz="99397" autoAdjust="0"/>
  </p:normalViewPr>
  <p:slideViewPr>
    <p:cSldViewPr>
      <p:cViewPr varScale="1">
        <p:scale>
          <a:sx n="108" d="100"/>
          <a:sy n="108" d="100"/>
        </p:scale>
        <p:origin x="-6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360" y="-108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lein\SLHC\Talks\AachenMeetings\EffGegenRD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lein\Desktop\converter-te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title>
      <c:tx>
        <c:rich>
          <a:bodyPr/>
          <a:lstStyle/>
          <a:p>
            <a:pPr>
              <a:defRPr/>
            </a:pPr>
            <a:r>
              <a:rPr lang="de-DE" sz="1400"/>
              <a:t>Efficiency</a:t>
            </a:r>
            <a:r>
              <a:rPr lang="de-DE" sz="1400" baseline="0"/>
              <a:t> </a:t>
            </a:r>
            <a:r>
              <a:rPr lang="de-DE" sz="1400" baseline="0" smtClean="0"/>
              <a:t>(R4) vs</a:t>
            </a:r>
            <a:r>
              <a:rPr lang="de-DE" sz="1400" baseline="0"/>
              <a:t>. inductor DC resistance</a:t>
            </a:r>
            <a:endParaRPr lang="de-DE" sz="1400"/>
          </a:p>
        </c:rich>
      </c:tx>
      <c:layout>
        <c:manualLayout>
          <c:xMode val="edge"/>
          <c:yMode val="edge"/>
          <c:x val="0.16645108922446417"/>
          <c:y val="2.7133737277054721E-2"/>
        </c:manualLayout>
      </c:layout>
    </c:title>
    <c:plotArea>
      <c:layout>
        <c:manualLayout>
          <c:layoutTarget val="inner"/>
          <c:xMode val="edge"/>
          <c:yMode val="edge"/>
          <c:x val="0.17045425751914517"/>
          <c:y val="0.15529101102587531"/>
          <c:w val="0.5483218726184429"/>
          <c:h val="0.6123747090431686"/>
        </c:manualLayout>
      </c:layout>
      <c:scatterChart>
        <c:scatterStyle val="lineMarker"/>
        <c:ser>
          <c:idx val="0"/>
          <c:order val="0"/>
          <c:tx>
            <c:v>Iout = 3A</c:v>
          </c:tx>
          <c:xVal>
            <c:numRef>
              <c:f>Tabelle1!$A$5:$A$7</c:f>
              <c:numCache>
                <c:formatCode>General</c:formatCode>
                <c:ptCount val="3"/>
                <c:pt idx="0">
                  <c:v>80</c:v>
                </c:pt>
                <c:pt idx="1">
                  <c:v>38</c:v>
                </c:pt>
                <c:pt idx="2">
                  <c:v>21</c:v>
                </c:pt>
              </c:numCache>
            </c:numRef>
          </c:xVal>
          <c:yVal>
            <c:numRef>
              <c:f>Tabelle1!$B$5:$B$7</c:f>
              <c:numCache>
                <c:formatCode>General</c:formatCode>
                <c:ptCount val="3"/>
                <c:pt idx="0">
                  <c:v>71</c:v>
                </c:pt>
                <c:pt idx="1">
                  <c:v>75.7</c:v>
                </c:pt>
                <c:pt idx="2">
                  <c:v>77.7</c:v>
                </c:pt>
              </c:numCache>
            </c:numRef>
          </c:yVal>
        </c:ser>
        <c:ser>
          <c:idx val="1"/>
          <c:order val="1"/>
          <c:tx>
            <c:v>Iout = 1A</c:v>
          </c:tx>
          <c:xVal>
            <c:numRef>
              <c:f>Tabelle1!$A$5:$A$7</c:f>
              <c:numCache>
                <c:formatCode>General</c:formatCode>
                <c:ptCount val="3"/>
                <c:pt idx="0">
                  <c:v>80</c:v>
                </c:pt>
                <c:pt idx="1">
                  <c:v>38</c:v>
                </c:pt>
                <c:pt idx="2">
                  <c:v>21</c:v>
                </c:pt>
              </c:numCache>
            </c:numRef>
          </c:xVal>
          <c:yVal>
            <c:numRef>
              <c:f>Tabelle1!$C$5:$C$7</c:f>
              <c:numCache>
                <c:formatCode>General</c:formatCode>
                <c:ptCount val="3"/>
                <c:pt idx="0">
                  <c:v>75.3</c:v>
                </c:pt>
                <c:pt idx="1">
                  <c:v>77</c:v>
                </c:pt>
                <c:pt idx="2">
                  <c:v>77.8</c:v>
                </c:pt>
              </c:numCache>
            </c:numRef>
          </c:yVal>
        </c:ser>
        <c:axId val="129277312"/>
        <c:axId val="130715648"/>
      </c:scatterChart>
      <c:valAx>
        <c:axId val="1292773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sz="1300"/>
                  <a:t>R</a:t>
                </a:r>
                <a:r>
                  <a:rPr lang="de-DE" sz="1300" baseline="-25000"/>
                  <a:t>DC</a:t>
                </a:r>
                <a:r>
                  <a:rPr lang="de-DE" sz="1300"/>
                  <a:t> [mOhm]</a:t>
                </a:r>
              </a:p>
            </c:rich>
          </c:tx>
          <c:layout>
            <c:manualLayout>
              <c:xMode val="edge"/>
              <c:yMode val="edge"/>
              <c:x val="0.50208459852553511"/>
              <c:y val="0.86752433490295922"/>
            </c:manualLayout>
          </c:layout>
        </c:title>
        <c:numFmt formatCode="General" sourceLinked="1"/>
        <c:majorTickMark val="none"/>
        <c:minorTickMark val="in"/>
        <c:tickLblPos val="nextTo"/>
        <c:txPr>
          <a:bodyPr/>
          <a:lstStyle/>
          <a:p>
            <a:pPr>
              <a:defRPr sz="900"/>
            </a:pPr>
            <a:endParaRPr lang="de-DE"/>
          </a:p>
        </c:txPr>
        <c:crossAx val="130715648"/>
        <c:crosses val="autoZero"/>
        <c:crossBetween val="midCat"/>
      </c:valAx>
      <c:valAx>
        <c:axId val="1307156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 sz="1300"/>
                  <a:t>Efficiency [%]</a:t>
                </a:r>
              </a:p>
            </c:rich>
          </c:tx>
          <c:layout>
            <c:manualLayout>
              <c:xMode val="edge"/>
              <c:yMode val="edge"/>
              <c:x val="5.208442889082656E-2"/>
              <c:y val="0.14507041952603567"/>
            </c:manualLayout>
          </c:layout>
        </c:title>
        <c:numFmt formatCode="General" sourceLinked="1"/>
        <c:majorTickMark val="none"/>
        <c:tickLblPos val="nextTo"/>
        <c:crossAx val="1292773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243771861673068"/>
          <c:y val="0.36281545640228002"/>
          <c:w val="0.24252324790422899"/>
          <c:h val="0.17848060659084292"/>
        </c:manualLayout>
      </c:layout>
      <c:txPr>
        <a:bodyPr/>
        <a:lstStyle/>
        <a:p>
          <a:pPr>
            <a:defRPr sz="1200"/>
          </a:pPr>
          <a:endParaRPr lang="de-DE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autoTitleDeleted val="1"/>
    <c:plotArea>
      <c:layout/>
      <c:scatterChart>
        <c:scatterStyle val="smoothMarker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square"/>
            <c:size val="4"/>
            <c:spPr>
              <a:solidFill>
                <a:srgbClr val="0000FF"/>
              </a:solidFill>
            </c:spPr>
          </c:marker>
          <c:xVal>
            <c:numRef>
              <c:f>'eta vs. freq'!$B$9:$B$53</c:f>
              <c:numCache>
                <c:formatCode>0.000</c:formatCode>
                <c:ptCount val="45"/>
                <c:pt idx="0">
                  <c:v>0.60000000000000064</c:v>
                </c:pt>
                <c:pt idx="1">
                  <c:v>0.70000000000000062</c:v>
                </c:pt>
                <c:pt idx="2">
                  <c:v>0.8</c:v>
                </c:pt>
                <c:pt idx="3">
                  <c:v>0.9</c:v>
                </c:pt>
                <c:pt idx="4">
                  <c:v>1</c:v>
                </c:pt>
                <c:pt idx="5">
                  <c:v>1.1000000000000001</c:v>
                </c:pt>
                <c:pt idx="6">
                  <c:v>1.2</c:v>
                </c:pt>
                <c:pt idx="7">
                  <c:v>1.3</c:v>
                </c:pt>
                <c:pt idx="8">
                  <c:v>1.4</c:v>
                </c:pt>
                <c:pt idx="9">
                  <c:v>1.5</c:v>
                </c:pt>
                <c:pt idx="10">
                  <c:v>1.6</c:v>
                </c:pt>
                <c:pt idx="11">
                  <c:v>1.7000000000000008</c:v>
                </c:pt>
                <c:pt idx="12">
                  <c:v>1.8</c:v>
                </c:pt>
                <c:pt idx="13">
                  <c:v>1.9000000000000001</c:v>
                </c:pt>
                <c:pt idx="14">
                  <c:v>2</c:v>
                </c:pt>
                <c:pt idx="15">
                  <c:v>2.1</c:v>
                </c:pt>
                <c:pt idx="16">
                  <c:v>2.2000000000000002</c:v>
                </c:pt>
                <c:pt idx="17">
                  <c:v>2.2999999999999998</c:v>
                </c:pt>
                <c:pt idx="18">
                  <c:v>2.4</c:v>
                </c:pt>
                <c:pt idx="19">
                  <c:v>2.5</c:v>
                </c:pt>
                <c:pt idx="20">
                  <c:v>2.6</c:v>
                </c:pt>
                <c:pt idx="21">
                  <c:v>2.7</c:v>
                </c:pt>
                <c:pt idx="22">
                  <c:v>2.8</c:v>
                </c:pt>
                <c:pt idx="23">
                  <c:v>2.9</c:v>
                </c:pt>
                <c:pt idx="24">
                  <c:v>3</c:v>
                </c:pt>
                <c:pt idx="25">
                  <c:v>3.1</c:v>
                </c:pt>
                <c:pt idx="26">
                  <c:v>3.2</c:v>
                </c:pt>
                <c:pt idx="27">
                  <c:v>3.3</c:v>
                </c:pt>
                <c:pt idx="28">
                  <c:v>3.4</c:v>
                </c:pt>
                <c:pt idx="29">
                  <c:v>3.5</c:v>
                </c:pt>
                <c:pt idx="30">
                  <c:v>3.6</c:v>
                </c:pt>
                <c:pt idx="31">
                  <c:v>3.7</c:v>
                </c:pt>
                <c:pt idx="32">
                  <c:v>3.8</c:v>
                </c:pt>
                <c:pt idx="33">
                  <c:v>3.9</c:v>
                </c:pt>
                <c:pt idx="34">
                  <c:v>4</c:v>
                </c:pt>
                <c:pt idx="35">
                  <c:v>4.0999999999999996</c:v>
                </c:pt>
                <c:pt idx="36">
                  <c:v>4.2</c:v>
                </c:pt>
                <c:pt idx="37">
                  <c:v>4.3</c:v>
                </c:pt>
                <c:pt idx="38">
                  <c:v>4.4000000000000004</c:v>
                </c:pt>
                <c:pt idx="39">
                  <c:v>4.5</c:v>
                </c:pt>
                <c:pt idx="40">
                  <c:v>4.5999999999999996</c:v>
                </c:pt>
                <c:pt idx="41">
                  <c:v>4.7</c:v>
                </c:pt>
                <c:pt idx="42">
                  <c:v>4.8</c:v>
                </c:pt>
                <c:pt idx="43">
                  <c:v>4.9000000000000004</c:v>
                </c:pt>
                <c:pt idx="44">
                  <c:v>5</c:v>
                </c:pt>
              </c:numCache>
            </c:numRef>
          </c:xVal>
          <c:yVal>
            <c:numRef>
              <c:f>'eta vs. freq'!$A$9:$A$53</c:f>
              <c:numCache>
                <c:formatCode>0.000</c:formatCode>
                <c:ptCount val="45"/>
                <c:pt idx="0">
                  <c:v>56.472195121951344</c:v>
                </c:pt>
                <c:pt idx="1">
                  <c:v>59.368205128205112</c:v>
                </c:pt>
                <c:pt idx="2">
                  <c:v>60.930526315789471</c:v>
                </c:pt>
                <c:pt idx="3">
                  <c:v>61.908021390374323</c:v>
                </c:pt>
                <c:pt idx="4">
                  <c:v>63.608791208791203</c:v>
                </c:pt>
                <c:pt idx="5">
                  <c:v>62.917391304347824</c:v>
                </c:pt>
                <c:pt idx="6">
                  <c:v>60.724867724867714</c:v>
                </c:pt>
                <c:pt idx="7">
                  <c:v>60.724867724867714</c:v>
                </c:pt>
                <c:pt idx="8">
                  <c:v>60.405263157894574</c:v>
                </c:pt>
                <c:pt idx="9">
                  <c:v>59.776041666666458</c:v>
                </c:pt>
                <c:pt idx="10">
                  <c:v>59.466321243523311</c:v>
                </c:pt>
                <c:pt idx="11">
                  <c:v>58.856410256410136</c:v>
                </c:pt>
                <c:pt idx="12">
                  <c:v>58.258883248730953</c:v>
                </c:pt>
                <c:pt idx="13">
                  <c:v>57.673366834171063</c:v>
                </c:pt>
                <c:pt idx="14">
                  <c:v>57.099502487562184</c:v>
                </c:pt>
                <c:pt idx="15">
                  <c:v>56.536945812807986</c:v>
                </c:pt>
                <c:pt idx="16">
                  <c:v>55.985365853658429</c:v>
                </c:pt>
                <c:pt idx="17">
                  <c:v>55.444444444444223</c:v>
                </c:pt>
                <c:pt idx="18">
                  <c:v>54.913875598086094</c:v>
                </c:pt>
                <c:pt idx="19">
                  <c:v>54.136792452830186</c:v>
                </c:pt>
                <c:pt idx="20">
                  <c:v>53.630841121495294</c:v>
                </c:pt>
                <c:pt idx="21">
                  <c:v>53.134259259259245</c:v>
                </c:pt>
                <c:pt idx="22">
                  <c:v>51.950684931506729</c:v>
                </c:pt>
                <c:pt idx="23">
                  <c:v>51.480542986425363</c:v>
                </c:pt>
                <c:pt idx="24">
                  <c:v>50.791071428571463</c:v>
                </c:pt>
                <c:pt idx="25">
                  <c:v>50.341592920353982</c:v>
                </c:pt>
                <c:pt idx="26">
                  <c:v>49.9</c:v>
                </c:pt>
                <c:pt idx="27">
                  <c:v>49.251948051947913</c:v>
                </c:pt>
                <c:pt idx="28">
                  <c:v>48.620512820513035</c:v>
                </c:pt>
                <c:pt idx="29">
                  <c:v>48.208474576271179</c:v>
                </c:pt>
                <c:pt idx="30">
                  <c:v>47.603347280334731</c:v>
                </c:pt>
                <c:pt idx="31">
                  <c:v>47.208298755186711</c:v>
                </c:pt>
                <c:pt idx="32">
                  <c:v>46.627868852459009</c:v>
                </c:pt>
                <c:pt idx="33">
                  <c:v>46.248780487804872</c:v>
                </c:pt>
                <c:pt idx="34">
                  <c:v>45.875806451612554</c:v>
                </c:pt>
                <c:pt idx="35">
                  <c:v>44.929880478087497</c:v>
                </c:pt>
                <c:pt idx="36">
                  <c:v>44.574703557311985</c:v>
                </c:pt>
                <c:pt idx="37">
                  <c:v>44.052343750000006</c:v>
                </c:pt>
                <c:pt idx="38">
                  <c:v>43.710852713178312</c:v>
                </c:pt>
                <c:pt idx="39">
                  <c:v>43.208429118774013</c:v>
                </c:pt>
                <c:pt idx="40">
                  <c:v>42.87984790874512</c:v>
                </c:pt>
                <c:pt idx="41">
                  <c:v>42.396240601503756</c:v>
                </c:pt>
                <c:pt idx="42">
                  <c:v>42.079850746268654</c:v>
                </c:pt>
                <c:pt idx="43">
                  <c:v>41.461029411764464</c:v>
                </c:pt>
                <c:pt idx="44">
                  <c:v>41.309157509157494</c:v>
                </c:pt>
              </c:numCache>
            </c:numRef>
          </c:yVal>
          <c:smooth val="1"/>
        </c:ser>
        <c:axId val="128919808"/>
        <c:axId val="140919552"/>
      </c:scatterChart>
      <c:valAx>
        <c:axId val="128919808"/>
        <c:scaling>
          <c:orientation val="minMax"/>
          <c:max val="3"/>
          <c:min val="0"/>
        </c:scaling>
        <c:axPos val="b"/>
        <c:title>
          <c:tx>
            <c:rich>
              <a:bodyPr/>
              <a:lstStyle/>
              <a:p>
                <a:pPr algn="r">
                  <a:defRPr/>
                </a:pPr>
                <a:r>
                  <a:rPr lang="en-US" sz="1300"/>
                  <a:t>Frequency</a:t>
                </a:r>
                <a:r>
                  <a:rPr lang="en-US" sz="1300" baseline="0"/>
                  <a:t> [MHz]</a:t>
                </a:r>
                <a:endParaRPr lang="en-US" sz="1300"/>
              </a:p>
            </c:rich>
          </c:tx>
          <c:layout>
            <c:manualLayout>
              <c:xMode val="edge"/>
              <c:yMode val="edge"/>
              <c:x val="0.5560036598497603"/>
              <c:y val="0.84695092801136551"/>
            </c:manualLayout>
          </c:layout>
        </c:title>
        <c:numFmt formatCode="0.0" sourceLinked="0"/>
        <c:majorTickMark val="none"/>
        <c:tickLblPos val="nextTo"/>
        <c:crossAx val="140919552"/>
        <c:crosses val="autoZero"/>
        <c:crossBetween val="midCat"/>
      </c:valAx>
      <c:valAx>
        <c:axId val="140919552"/>
        <c:scaling>
          <c:orientation val="minMax"/>
          <c:max val="70"/>
          <c:min val="5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 sz="1300"/>
                  <a:t>Efficiency [%]</a:t>
                </a:r>
              </a:p>
            </c:rich>
          </c:tx>
          <c:layout>
            <c:manualLayout>
              <c:xMode val="edge"/>
              <c:yMode val="edge"/>
              <c:x val="1.9510385598181409E-2"/>
              <c:y val="4.1236158945302373E-2"/>
            </c:manualLayout>
          </c:layout>
        </c:title>
        <c:numFmt formatCode="0" sourceLinked="0"/>
        <c:majorTickMark val="none"/>
        <c:tickLblPos val="nextTo"/>
        <c:crossAx val="128919808"/>
        <c:crosses val="autoZero"/>
        <c:crossBetween val="midCat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D657A13-B36F-441D-B0F2-3C09ED2454F4}" type="datetimeFigureOut">
              <a:rPr lang="de-DE"/>
              <a:pPr>
                <a:defRPr/>
              </a:pPr>
              <a:t>02.10.2010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ED7519-1EA9-43F4-8168-D37E90A897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4103CAF-0CF0-4AE9-96B8-800654F0092E}" type="datetimeFigureOut">
              <a:rPr lang="de-DE"/>
              <a:pPr>
                <a:defRPr/>
              </a:pPr>
              <a:t>02.10.2010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C55A24-309F-4368-B8DB-B8B43C4E0B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119DC1-87AC-4C99-AB0A-CE301E9ACAA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64F711-6879-4324-AF6F-2E3D81B1A678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4CF85F-5D14-4321-A990-4FFF1FEFDB0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4338C-8CAF-4D8A-A2C6-E86A453F5769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9ECD-A47A-4E1E-83A5-91DA6600AF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1971-DB5B-4F9D-9927-B3DEBF0FE5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03255-F5A4-4221-B609-2EC0C0918F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13671-7C3B-43B6-9B46-711A78DFA1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F525345-BDDF-412D-819B-4BC86760D2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8B20C5-D513-4841-97F5-F1724A7843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18EE69-2FAD-4CA3-80B9-A67808E6CA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38853D2-FFE1-47FB-BEF8-DCAE21BE48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06B9-131C-4E1C-9173-24852C13B5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35748-DA82-4DC9-9BAE-DE0914041C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C99C7-ED08-4172-B1AD-DB47D8FC12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0525" y="223838"/>
            <a:ext cx="887413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 sz="2000">
                <a:latin typeface="Arial" pitchFamily="34" charset="0"/>
                <a:cs typeface="Arial" pitchFamily="34" charset="0"/>
              </a:defRPr>
            </a:lvl1pPr>
            <a:lvl2pPr marL="360363" indent="-184150"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DD5B871-C0C7-40D4-B47E-A7EF0547A0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9D22D-74BF-4AC3-B2D3-29BEFCC14E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126FA-2A65-4417-BE62-98FD1354F7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19FCA-3AD2-467F-9B16-4C4FFFCCFC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88980-97F3-41A7-A4B8-DF0C1C11BC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78E8-A742-4828-92B9-3F0F42FF6D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1E5FD-AC13-401E-AA19-41C47BA425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4CE-D4B2-439E-BC67-91872D39A6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E201-4CB8-4B0C-98B6-6C5B6B8151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E63B7-B531-4376-A081-FD44DEDECC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DE8A8-A3EB-4D12-BD9C-2D6E3987AD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198C668-2654-421F-B87D-0A662D9779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CFFF8-F1EA-41CE-9BEF-F0BD9D9D4B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635B6-AA79-4D4F-8D7B-B10F3AF629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A132D-6D72-4946-AA1C-4F63A43BF3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CBB0-8B3A-42E3-B849-621B9280F5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8073E-D758-4653-B312-0E700282B1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4313" y="214313"/>
            <a:ext cx="87153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elplatzhalter 1"/>
          <p:cNvSpPr>
            <a:spLocks noGrp="1"/>
          </p:cNvSpPr>
          <p:nvPr>
            <p:ph type="title"/>
          </p:nvPr>
        </p:nvSpPr>
        <p:spPr bwMode="auto">
          <a:xfrm>
            <a:off x="1071563" y="285750"/>
            <a:ext cx="77866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07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29375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6B6436-2DCE-4DE1-894F-F5B07E4CDD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3080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313" y="214313"/>
            <a:ext cx="7493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90" r:id="rId2"/>
    <p:sldLayoutId id="2147483691" r:id="rId3"/>
    <p:sldLayoutId id="2147483713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14" r:id="rId14"/>
    <p:sldLayoutId id="2147483729" r:id="rId15"/>
    <p:sldLayoutId id="2147483730" r:id="rId16"/>
    <p:sldLayoutId id="2147483731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313" y="214313"/>
            <a:ext cx="87153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elplatzhalter 1"/>
          <p:cNvSpPr>
            <a:spLocks noGrp="1"/>
          </p:cNvSpPr>
          <p:nvPr>
            <p:ph type="title"/>
          </p:nvPr>
        </p:nvSpPr>
        <p:spPr bwMode="auto">
          <a:xfrm>
            <a:off x="1071563" y="285750"/>
            <a:ext cx="77866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10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29375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BE859B-68FD-4A23-81FA-C2EE9D2615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313" y="214313"/>
            <a:ext cx="7493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jpe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55.png"/><Relationship Id="rId10" Type="http://schemas.openxmlformats.org/officeDocument/2006/relationships/image" Target="../media/image83.png"/><Relationship Id="rId4" Type="http://schemas.openxmlformats.org/officeDocument/2006/relationships/image" Target="../media/image54.png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2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12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Textfeld 8"/>
          <p:cNvSpPr txBox="1">
            <a:spLocks noChangeArrowheads="1"/>
          </p:cNvSpPr>
          <p:nvPr/>
        </p:nvSpPr>
        <p:spPr bwMode="auto">
          <a:xfrm>
            <a:off x="550724" y="1415678"/>
            <a:ext cx="82267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smtClean="0"/>
              <a:t>DC-DC Conversion Powering </a:t>
            </a:r>
            <a:r>
              <a:rPr lang="en-US" sz="3200" b="1" smtClean="0"/>
              <a:t>Concepts </a:t>
            </a:r>
            <a:endParaRPr lang="en-US" sz="3200" b="1" smtClean="0"/>
          </a:p>
          <a:p>
            <a:pPr algn="ctr"/>
            <a:r>
              <a:rPr lang="en-US" sz="3200" b="1" smtClean="0"/>
              <a:t>for </a:t>
            </a:r>
            <a:r>
              <a:rPr lang="en-US" sz="3200" b="1" smtClean="0"/>
              <a:t>CMS Pixel and </a:t>
            </a:r>
            <a:r>
              <a:rPr lang="en-US" sz="3200" b="1" smtClean="0"/>
              <a:t>Strip </a:t>
            </a:r>
            <a:r>
              <a:rPr lang="en-US" sz="3200" b="1" smtClean="0"/>
              <a:t>Trackers at SLHC</a:t>
            </a:r>
            <a:endParaRPr lang="de-DE" sz="3200" b="1"/>
          </a:p>
        </p:txBody>
      </p:sp>
      <p:cxnSp>
        <p:nvCxnSpPr>
          <p:cNvPr id="14" name="Gerade Verbindung 13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Textfeld 9"/>
          <p:cNvSpPr txBox="1">
            <a:spLocks noChangeArrowheads="1"/>
          </p:cNvSpPr>
          <p:nvPr/>
        </p:nvSpPr>
        <p:spPr bwMode="auto">
          <a:xfrm>
            <a:off x="2636921" y="4864100"/>
            <a:ext cx="3870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b="1" smtClean="0">
                <a:solidFill>
                  <a:srgbClr val="0000CC"/>
                </a:solidFill>
              </a:rPr>
              <a:t>Third HGF Detector Workshop</a:t>
            </a:r>
            <a:endParaRPr lang="de-DE" sz="2000" b="1">
              <a:solidFill>
                <a:srgbClr val="0000CC"/>
              </a:solidFill>
            </a:endParaRPr>
          </a:p>
          <a:p>
            <a:pPr algn="ctr"/>
            <a:r>
              <a:rPr lang="de-DE" sz="2000" b="1" smtClean="0">
                <a:solidFill>
                  <a:srgbClr val="0000CC"/>
                </a:solidFill>
              </a:rPr>
              <a:t>Heidelberg, October 4th, </a:t>
            </a:r>
            <a:r>
              <a:rPr lang="de-DE" sz="2000" b="1" smtClean="0">
                <a:solidFill>
                  <a:srgbClr val="0000CC"/>
                </a:solidFill>
              </a:rPr>
              <a:t>2010</a:t>
            </a:r>
            <a:endParaRPr lang="de-DE" sz="2000" b="1">
              <a:solidFill>
                <a:srgbClr val="0000CC"/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97768" y="3068960"/>
            <a:ext cx="8748464" cy="1236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Katja Klein 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(HGF Detector Fellow)</a:t>
            </a:r>
            <a:endParaRPr lang="de-DE" sz="240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with Lutz </a:t>
            </a:r>
            <a:r>
              <a:rPr lang="de-DE" sz="22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Feld, Rüdiger Jussen, Waclaw Karpinski</a:t>
            </a:r>
            <a:r>
              <a:rPr lang="de-DE" sz="2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Jan </a:t>
            </a:r>
            <a:r>
              <a:rPr lang="de-DE" sz="22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Sammet</a:t>
            </a:r>
          </a:p>
          <a:p>
            <a:pPr marL="742950" indent="-742950"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0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Physikalisches Institut </a:t>
            </a:r>
            <a:r>
              <a:rPr lang="de-DE" sz="20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B, RWTH </a:t>
            </a:r>
            <a:r>
              <a:rPr lang="de-DE" sz="20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Aachen University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2425" y="142875"/>
            <a:ext cx="9572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Gerade Verbindung 18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0" y="0"/>
            <a:ext cx="0" cy="457200"/>
          </a:xfrm>
          <a:prstGeom prst="line">
            <a:avLst/>
          </a:prstGeom>
          <a:ln w="0" cap="flat" cmpd="sng" algn="ctr">
            <a:solidFill>
              <a:srgbClr val="FD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3" descr="C:\Users\Klein\SLHC\Talks\RWTHLogos\Logo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5429250"/>
            <a:ext cx="193198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Klein\AppData\Local\Temp\PhysicsAtTerascaleLogo_Farbig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9718" y="5455148"/>
            <a:ext cx="1260000" cy="12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Reducing the Conductive Noise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12000" t="18143"/>
          <a:stretch>
            <a:fillRect/>
          </a:stretch>
        </p:blipFill>
        <p:spPr bwMode="auto">
          <a:xfrm>
            <a:off x="611560" y="1412776"/>
            <a:ext cx="3168352" cy="17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Gerade Verbindung mit Pfeil 21"/>
          <p:cNvCxnSpPr/>
          <p:nvPr/>
        </p:nvCxnSpPr>
        <p:spPr>
          <a:xfrm rot="10800000">
            <a:off x="827584" y="1988840"/>
            <a:ext cx="433636" cy="1588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Klein\SLHC\Spektrumanalyse\Spektren2010\31_08_2010_PixV4_R3_3_Modifikationen_10V\plots\Trace_0181AMIS2_Pix-V3#3_10_3.3_C1_DMou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2453" y="980728"/>
            <a:ext cx="3817461" cy="2743200"/>
          </a:xfrm>
          <a:prstGeom prst="rect">
            <a:avLst/>
          </a:prstGeom>
          <a:noFill/>
        </p:spPr>
      </p:pic>
      <p:pic>
        <p:nvPicPr>
          <p:cNvPr id="26" name="Picture 3" descr="C:\Users\Klein\SLHC\Spektrumanalyse\Spektren2010\31_08_2010_PixV4_R3_3_Modifikationen_10V\plots\Trace_0181AMIS2_Pix-V3#3_10_3.3_C1_DMout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673504" y="973832"/>
            <a:ext cx="3817460" cy="2743200"/>
          </a:xfrm>
          <a:prstGeom prst="rect">
            <a:avLst/>
          </a:prstGeom>
          <a:noFill/>
        </p:spPr>
      </p:pic>
      <p:sp>
        <p:nvSpPr>
          <p:cNvPr id="27" name="Pfeil nach rechts 26"/>
          <p:cNvSpPr/>
          <p:nvPr/>
        </p:nvSpPr>
        <p:spPr>
          <a:xfrm>
            <a:off x="3779912" y="1988840"/>
            <a:ext cx="792088" cy="360040"/>
          </a:xfrm>
          <a:prstGeom prst="rightArrow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 descr="Trace_0120_AMIS2_Pix-V4-R3#3_10_3.3_DMi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710880"/>
            <a:ext cx="3816424" cy="2742456"/>
          </a:xfrm>
          <a:prstGeom prst="rect">
            <a:avLst/>
          </a:prstGeom>
        </p:spPr>
      </p:pic>
      <p:pic>
        <p:nvPicPr>
          <p:cNvPr id="30" name="Picture 4" descr="C:\Users\Klein\SLHC\Spektrumanalyse\Spektren2010\25_08_2010_PixV4_R3_R4_Out_10V\data\Trace_0004.csv.cu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94500" y="3707796"/>
            <a:ext cx="3817460" cy="2743200"/>
          </a:xfrm>
          <a:prstGeom prst="rect">
            <a:avLst/>
          </a:prstGeom>
          <a:noFill/>
        </p:spPr>
      </p:pic>
      <p:sp>
        <p:nvSpPr>
          <p:cNvPr id="31" name="Textfeld 30"/>
          <p:cNvSpPr txBox="1"/>
          <p:nvPr/>
        </p:nvSpPr>
        <p:spPr>
          <a:xfrm>
            <a:off x="5220072" y="1268760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DM, output</a:t>
            </a:r>
            <a:endParaRPr lang="de-DE" sz="1600" b="1"/>
          </a:p>
        </p:txBody>
      </p:sp>
      <p:sp>
        <p:nvSpPr>
          <p:cNvPr id="32" name="Textfeld 31"/>
          <p:cNvSpPr txBox="1"/>
          <p:nvPr/>
        </p:nvSpPr>
        <p:spPr>
          <a:xfrm>
            <a:off x="899592" y="4005064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DM, input</a:t>
            </a:r>
            <a:endParaRPr lang="de-DE" sz="1600" b="1"/>
          </a:p>
        </p:txBody>
      </p:sp>
      <p:sp>
        <p:nvSpPr>
          <p:cNvPr id="34" name="Textfeld 33"/>
          <p:cNvSpPr txBox="1"/>
          <p:nvPr/>
        </p:nvSpPr>
        <p:spPr>
          <a:xfrm>
            <a:off x="4283968" y="3842171"/>
            <a:ext cx="4724370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/>
              <a:t>Coupling </a:t>
            </a:r>
            <a:r>
              <a:rPr lang="de-DE" smtClean="0"/>
              <a:t>between caps </a:t>
            </a:r>
            <a:r>
              <a:rPr lang="de-DE" smtClean="0"/>
              <a:t>of output </a:t>
            </a:r>
            <a:r>
              <a:rPr lang="de-DE" smtClean="0"/>
              <a:t>pi-filter </a:t>
            </a: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  makes </a:t>
            </a:r>
            <a:r>
              <a:rPr lang="de-DE" smtClean="0"/>
              <a:t>filter ineffective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mtClean="0"/>
              <a:t> Vin wire connection between L &amp; C moved </a:t>
            </a:r>
            <a:br>
              <a:rPr lang="de-DE" smtClean="0"/>
            </a:br>
            <a:r>
              <a:rPr lang="de-DE" smtClean="0"/>
              <a:t>  from back to top side </a:t>
            </a:r>
            <a:r>
              <a:rPr lang="en-US" smtClean="0"/>
              <a:t>and connected first to</a:t>
            </a:r>
            <a:br>
              <a:rPr lang="en-US" smtClean="0"/>
            </a:br>
            <a:r>
              <a:rPr lang="en-US" smtClean="0"/>
              <a:t>  the capacitor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improvement of input filter </a:t>
            </a:r>
            <a:br>
              <a:rPr lang="en-US" smtClean="0"/>
            </a:br>
            <a:r>
              <a:rPr lang="en-US" smtClean="0"/>
              <a:t>  effectiveness</a:t>
            </a:r>
            <a:endParaRPr lang="de-DE" smtClean="0"/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mtClean="0"/>
              <a:t> No significant effect from coil orientation </a:t>
            </a:r>
            <a:br>
              <a:rPr lang="de-DE" smtClean="0"/>
            </a:br>
            <a:r>
              <a:rPr lang="de-DE" smtClean="0"/>
              <a:t>  or shape of power/ground planes found</a:t>
            </a:r>
          </a:p>
        </p:txBody>
      </p:sp>
      <p:sp>
        <p:nvSpPr>
          <p:cNvPr id="28" name="Pfeil nach rechts 27"/>
          <p:cNvSpPr/>
          <p:nvPr/>
        </p:nvSpPr>
        <p:spPr>
          <a:xfrm rot="5400000">
            <a:off x="1763688" y="3356992"/>
            <a:ext cx="648072" cy="360040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1259632" y="1908040"/>
            <a:ext cx="216024" cy="36004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1602088" y="1908040"/>
            <a:ext cx="216024" cy="36004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1475656" y="1574376"/>
            <a:ext cx="216024" cy="216024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1205208" y="191683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33CC"/>
                </a:solidFill>
              </a:rPr>
              <a:t>C</a:t>
            </a:r>
            <a:endParaRPr lang="de-DE" sz="1400" b="1">
              <a:solidFill>
                <a:srgbClr val="FF33CC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547664" y="191683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33CC"/>
                </a:solidFill>
              </a:rPr>
              <a:t>C</a:t>
            </a:r>
            <a:endParaRPr lang="de-DE" sz="1400" b="1">
              <a:solidFill>
                <a:srgbClr val="FF33CC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421232" y="153041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33CC"/>
                </a:solidFill>
              </a:rPr>
              <a:t>L</a:t>
            </a:r>
            <a:endParaRPr lang="de-DE" sz="1400" b="1">
              <a:solidFill>
                <a:srgbClr val="FF33CC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810000" y="2132856"/>
            <a:ext cx="305616" cy="504056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1890120" y="1916832"/>
            <a:ext cx="305616" cy="504056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1259632" y="2456056"/>
            <a:ext cx="216024" cy="252000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>
            <a:off x="801106" y="234888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FF"/>
                </a:solidFill>
              </a:rPr>
              <a:t>C</a:t>
            </a:r>
            <a:endParaRPr lang="de-DE" sz="1400" b="1">
              <a:solidFill>
                <a:srgbClr val="00FFFF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916496" y="186240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FF"/>
                </a:solidFill>
              </a:rPr>
              <a:t>C</a:t>
            </a:r>
            <a:endParaRPr lang="de-DE" sz="1400" b="1">
              <a:solidFill>
                <a:srgbClr val="00FFFF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205208" y="243631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FF"/>
                </a:solidFill>
              </a:rPr>
              <a:t>L</a:t>
            </a:r>
            <a:endParaRPr lang="de-DE" sz="1400" b="1">
              <a:solidFill>
                <a:srgbClr val="00FFFF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80137" y="1268760"/>
            <a:ext cx="81945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33CC"/>
                </a:solidFill>
              </a:rPr>
              <a:t>Output </a:t>
            </a:r>
          </a:p>
          <a:p>
            <a:r>
              <a:rPr lang="de-DE" sz="1400" b="1" smtClean="0">
                <a:solidFill>
                  <a:srgbClr val="FF33CC"/>
                </a:solidFill>
              </a:rPr>
              <a:t>pi-filter</a:t>
            </a:r>
            <a:endParaRPr lang="de-DE" sz="1400" b="1">
              <a:solidFill>
                <a:srgbClr val="FF33CC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07504" y="2708920"/>
            <a:ext cx="7906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B0F0"/>
                </a:solidFill>
              </a:rPr>
              <a:t>Input </a:t>
            </a:r>
          </a:p>
          <a:p>
            <a:r>
              <a:rPr lang="de-DE" sz="1400" b="1" smtClean="0">
                <a:solidFill>
                  <a:srgbClr val="00B0F0"/>
                </a:solidFill>
              </a:rPr>
              <a:t>pi-filter</a:t>
            </a:r>
            <a:endParaRPr lang="de-DE" sz="1400" b="1">
              <a:solidFill>
                <a:srgbClr val="00B0F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1353407" y="1052736"/>
            <a:ext cx="19944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b="1" smtClean="0"/>
              <a:t>AMIS2_PIX_V4_R3</a:t>
            </a:r>
            <a:endParaRPr lang="de-DE" sz="1600" b="1"/>
          </a:p>
        </p:txBody>
      </p:sp>
      <p:cxnSp>
        <p:nvCxnSpPr>
          <p:cNvPr id="20" name="Gerade Verbindung 19"/>
          <p:cNvCxnSpPr/>
          <p:nvPr/>
        </p:nvCxnSpPr>
        <p:spPr>
          <a:xfrm rot="5400000" flipH="1" flipV="1">
            <a:off x="1547664" y="2060848"/>
            <a:ext cx="504056" cy="36004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1619672" y="2060848"/>
            <a:ext cx="720080" cy="432048"/>
          </a:xfrm>
          <a:prstGeom prst="line">
            <a:avLst/>
          </a:prstGeom>
          <a:ln w="2540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KK_AC2_WithAndWithoutPi_sub0_ring6_ringPos4_noise_x_from_1_till_10_y_from_0_till_16.png"/>
          <p:cNvPicPr>
            <a:picLocks noChangeAspect="1"/>
          </p:cNvPicPr>
          <p:nvPr/>
        </p:nvPicPr>
        <p:blipFill>
          <a:blip r:embed="rId3" cstate="print"/>
          <a:srcRect r="57627"/>
          <a:stretch>
            <a:fillRect/>
          </a:stretch>
        </p:blipFill>
        <p:spPr>
          <a:xfrm>
            <a:off x="4932041" y="3346536"/>
            <a:ext cx="1814553" cy="3106800"/>
          </a:xfrm>
          <a:prstGeom prst="rect">
            <a:avLst/>
          </a:prstGeom>
        </p:spPr>
      </p:pic>
      <p:pic>
        <p:nvPicPr>
          <p:cNvPr id="25" name="Grafik 24" descr="KK_AC2_WithAndWithoutPi_sub0_ring6_ringPos4_noise_y_from_1.7_till_2.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45359"/>
            <a:ext cx="4283968" cy="3107977"/>
          </a:xfrm>
          <a:prstGeom prst="rect">
            <a:avLst/>
          </a:prstGeom>
        </p:spPr>
      </p:pic>
      <p:pic>
        <p:nvPicPr>
          <p:cNvPr id="37" name="Grafik 36" descr="KK_AMIS2_AC2_WithAndWithoutPi_sub0_ring6_ringPos4_noise_x_from_1_till_10_y_from_0_till_16.png"/>
          <p:cNvPicPr>
            <a:picLocks noChangeAspect="1"/>
          </p:cNvPicPr>
          <p:nvPr/>
        </p:nvPicPr>
        <p:blipFill>
          <a:blip r:embed="rId5" cstate="print"/>
          <a:srcRect r="57962"/>
          <a:stretch>
            <a:fillRect/>
          </a:stretch>
        </p:blipFill>
        <p:spPr>
          <a:xfrm>
            <a:off x="4932040" y="3356992"/>
            <a:ext cx="1800200" cy="3106800"/>
          </a:xfrm>
          <a:prstGeom prst="rect">
            <a:avLst/>
          </a:prstGeom>
        </p:spPr>
      </p:pic>
      <p:pic>
        <p:nvPicPr>
          <p:cNvPr id="33" name="Grafik 32" descr="KK_AMIS2_AC2_WithAndWithoutPi_sub0_ring6_ringPos4_noise_y_from_1.7_till_2.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56992"/>
            <a:ext cx="4282345" cy="3106800"/>
          </a:xfrm>
          <a:prstGeom prst="rect">
            <a:avLst/>
          </a:prstGeom>
        </p:spPr>
      </p:pic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Strip Tracker System Tests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8032" t="24832" r="13058" b="37488"/>
          <a:stretch>
            <a:fillRect/>
          </a:stretch>
        </p:blipFill>
        <p:spPr bwMode="auto">
          <a:xfrm>
            <a:off x="179512" y="1124744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275856" y="1052736"/>
            <a:ext cx="3211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smtClean="0">
                <a:solidFill>
                  <a:srgbClr val="FF3300"/>
                </a:solidFill>
              </a:rPr>
              <a:t>CMS silicon strip modules:</a:t>
            </a:r>
            <a:endParaRPr lang="de-DE" b="1">
              <a:solidFill>
                <a:srgbClr val="FF33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491880" y="1385068"/>
            <a:ext cx="5652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de-DE" sz="1600">
                <a:solidFill>
                  <a:prstClr val="black"/>
                </a:solidFill>
              </a:rPr>
              <a:t> </a:t>
            </a:r>
            <a:r>
              <a:rPr lang="de-DE" sz="1600" smtClean="0">
                <a:solidFill>
                  <a:prstClr val="black"/>
                </a:solidFill>
              </a:rPr>
              <a:t>APV25 readout chips in 0.25</a:t>
            </a:r>
            <a:r>
              <a:rPr lang="de-DE" sz="1600" smtClean="0">
                <a:solidFill>
                  <a:prstClr val="black"/>
                </a:solidFill>
                <a:sym typeface="Symbol" pitchFamily="18" charset="2"/>
              </a:rPr>
              <a:t>µ</a:t>
            </a:r>
            <a:r>
              <a:rPr lang="de-DE" sz="1600" smtClean="0">
                <a:solidFill>
                  <a:prstClr val="black"/>
                </a:solidFill>
              </a:rPr>
              <a:t>m </a:t>
            </a:r>
            <a:r>
              <a:rPr lang="de-DE" sz="1600">
                <a:solidFill>
                  <a:prstClr val="black"/>
                </a:solidFill>
              </a:rPr>
              <a:t>CMOS </a:t>
            </a:r>
          </a:p>
          <a:p>
            <a:pPr lvl="0"/>
            <a:r>
              <a:rPr lang="de-DE" sz="1600" smtClean="0">
                <a:solidFill>
                  <a:prstClr val="black"/>
                </a:solidFill>
              </a:rPr>
              <a:t>-128 x pre-amplifier, </a:t>
            </a:r>
            <a:r>
              <a:rPr lang="de-DE" sz="1600">
                <a:solidFill>
                  <a:prstClr val="black"/>
                </a:solidFill>
              </a:rPr>
              <a:t>CR-RC </a:t>
            </a:r>
            <a:r>
              <a:rPr lang="de-DE" sz="1600" smtClean="0">
                <a:solidFill>
                  <a:prstClr val="black"/>
                </a:solidFill>
              </a:rPr>
              <a:t>shaper (</a:t>
            </a:r>
            <a:r>
              <a:rPr lang="de-DE" sz="1600">
                <a:solidFill>
                  <a:prstClr val="black"/>
                </a:solidFill>
                <a:sym typeface="Symbol" pitchFamily="18" charset="2"/>
              </a:rPr>
              <a:t></a:t>
            </a:r>
            <a:r>
              <a:rPr lang="de-DE" sz="1600">
                <a:solidFill>
                  <a:prstClr val="black"/>
                </a:solidFill>
              </a:rPr>
              <a:t> = </a:t>
            </a:r>
            <a:r>
              <a:rPr lang="de-DE" sz="1600" smtClean="0">
                <a:solidFill>
                  <a:prstClr val="black"/>
                </a:solidFill>
              </a:rPr>
              <a:t>50ns), pipeline</a:t>
            </a:r>
          </a:p>
          <a:p>
            <a:r>
              <a:rPr lang="de-DE" sz="1600">
                <a:solidFill>
                  <a:prstClr val="black"/>
                </a:solidFill>
              </a:rPr>
              <a:t>- </a:t>
            </a:r>
            <a:r>
              <a:rPr lang="de-DE" sz="1600" b="1">
                <a:solidFill>
                  <a:prstClr val="black"/>
                </a:solidFill>
              </a:rPr>
              <a:t>analogue </a:t>
            </a:r>
            <a:r>
              <a:rPr lang="de-DE" sz="1600" b="1" smtClean="0">
                <a:solidFill>
                  <a:prstClr val="black"/>
                </a:solidFill>
              </a:rPr>
              <a:t>readout, on-chip common mode subtraction</a:t>
            </a:r>
            <a:endParaRPr lang="de-DE" sz="160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r>
              <a:rPr lang="de-DE" sz="1600" smtClean="0">
                <a:solidFill>
                  <a:prstClr val="black"/>
                </a:solidFill>
              </a:rPr>
              <a:t> Per chip: 0.06A at 1.25V </a:t>
            </a:r>
            <a:r>
              <a:rPr lang="de-DE" sz="1600">
                <a:solidFill>
                  <a:prstClr val="black"/>
                </a:solidFill>
              </a:rPr>
              <a:t>&amp; </a:t>
            </a:r>
            <a:r>
              <a:rPr lang="de-DE" sz="1600" smtClean="0">
                <a:solidFill>
                  <a:prstClr val="black"/>
                </a:solidFill>
              </a:rPr>
              <a:t>0.12A at 2.50V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6300192" y="3410416"/>
            <a:ext cx="2438488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</a:t>
            </a:r>
            <a:r>
              <a:rPr lang="de-DE" sz="1400" b="1" smtClean="0"/>
              <a:t>powering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---</a:t>
            </a:r>
            <a:r>
              <a:rPr lang="de-DE" sz="1400" b="1" smtClean="0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</a:t>
            </a:r>
            <a:endParaRPr lang="de-DE" sz="1400" b="1"/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 + pi-filter</a:t>
            </a:r>
            <a:endParaRPr lang="de-DE" sz="1400" b="1"/>
          </a:p>
        </p:txBody>
      </p:sp>
      <p:sp>
        <p:nvSpPr>
          <p:cNvPr id="26" name="Textfeld 19"/>
          <p:cNvSpPr txBox="1">
            <a:spLocks noChangeArrowheads="1"/>
          </p:cNvSpPr>
          <p:nvPr/>
        </p:nvSpPr>
        <p:spPr bwMode="auto">
          <a:xfrm>
            <a:off x="6300192" y="4509120"/>
            <a:ext cx="2398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Zoom onto edge channels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203848" y="2520465"/>
            <a:ext cx="586814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smtClean="0"/>
              <a:t>Radiative coupling </a:t>
            </a:r>
            <a:r>
              <a:rPr lang="de-DE" smtClean="0">
                <a:sym typeface="Wingdings" pitchFamily="2" charset="2"/>
              </a:rPr>
              <a:t> increase of noise over all strips</a:t>
            </a:r>
          </a:p>
          <a:p>
            <a:r>
              <a:rPr lang="de-DE" b="1" smtClean="0">
                <a:sym typeface="Wingdings" pitchFamily="2" charset="2"/>
              </a:rPr>
              <a:t>Ripple </a:t>
            </a:r>
            <a:r>
              <a:rPr lang="de-DE" smtClean="0">
                <a:sym typeface="Wingdings" pitchFamily="2" charset="2"/>
              </a:rPr>
              <a:t>on 1.25V line</a:t>
            </a:r>
            <a:r>
              <a:rPr lang="de-DE" b="1" smtClean="0">
                <a:sym typeface="Wingdings" pitchFamily="2" charset="2"/>
              </a:rPr>
              <a:t> </a:t>
            </a:r>
            <a:r>
              <a:rPr lang="de-DE" smtClean="0">
                <a:sym typeface="Wingdings" pitchFamily="2" charset="2"/>
              </a:rPr>
              <a:t> increase of noise on edge strips</a:t>
            </a:r>
          </a:p>
        </p:txBody>
      </p:sp>
      <p:pic>
        <p:nvPicPr>
          <p:cNvPr id="39" name="Grafik 38" descr="KK_AMIS2_AC2_WithAndWithoutPi_sub0_ring6_ringPos4_noise_y_from_1.7_till_2.8.png"/>
          <p:cNvPicPr>
            <a:picLocks noChangeAspect="1"/>
          </p:cNvPicPr>
          <p:nvPr/>
        </p:nvPicPr>
        <p:blipFill>
          <a:blip r:embed="rId6" cstate="print"/>
          <a:srcRect l="72109" t="94758"/>
          <a:stretch>
            <a:fillRect/>
          </a:stretch>
        </p:blipFill>
        <p:spPr>
          <a:xfrm>
            <a:off x="5969903" y="6309320"/>
            <a:ext cx="1194385" cy="162856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711344" y="5608904"/>
            <a:ext cx="72008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2123728" y="5507400"/>
            <a:ext cx="72008" cy="61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1835696" y="4293096"/>
            <a:ext cx="72008" cy="86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1907704" y="4361920"/>
            <a:ext cx="72008" cy="86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2081216" y="4289912"/>
            <a:ext cx="72008" cy="86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1907704" y="3410416"/>
            <a:ext cx="2438488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</a:t>
            </a:r>
            <a:r>
              <a:rPr lang="de-DE" sz="1400" b="1" smtClean="0"/>
              <a:t>powering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---</a:t>
            </a:r>
            <a:r>
              <a:rPr lang="de-DE" sz="1400" b="1" smtClean="0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</a:t>
            </a:r>
            <a:endParaRPr lang="de-DE" sz="1400" b="1"/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 + pi-filter</a:t>
            </a:r>
            <a:endParaRPr lang="de-DE" sz="1400" b="1"/>
          </a:p>
        </p:txBody>
      </p:sp>
      <p:sp>
        <p:nvSpPr>
          <p:cNvPr id="36" name="Textfeld 35"/>
          <p:cNvSpPr txBox="1">
            <a:spLocks noChangeArrowheads="1"/>
          </p:cNvSpPr>
          <p:nvPr/>
        </p:nvSpPr>
        <p:spPr bwMode="auto">
          <a:xfrm>
            <a:off x="1907704" y="3410997"/>
            <a:ext cx="272677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</a:t>
            </a:r>
            <a:r>
              <a:rPr lang="de-DE" sz="1400" b="1" smtClean="0"/>
              <a:t>powering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---</a:t>
            </a:r>
            <a:r>
              <a:rPr lang="de-DE" sz="1400" b="1" smtClean="0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</a:t>
            </a:r>
            <a:endParaRPr lang="de-DE" sz="1400" b="1"/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 + pi-filter</a:t>
            </a:r>
          </a:p>
          <a:p>
            <a:r>
              <a:rPr lang="de-DE" sz="1400" b="1" smtClean="0">
                <a:solidFill>
                  <a:srgbClr val="00CC00"/>
                </a:solidFill>
              </a:rPr>
              <a:t>---</a:t>
            </a:r>
            <a:r>
              <a:rPr lang="de-DE" sz="1400" b="1" smtClean="0"/>
              <a:t>  AMIS2_V2 (sim. to PIX_V4)</a:t>
            </a:r>
            <a:endParaRPr lang="de-DE" sz="1400" b="1"/>
          </a:p>
        </p:txBody>
      </p:sp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6300192" y="3410997"/>
            <a:ext cx="272677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</a:t>
            </a:r>
            <a:r>
              <a:rPr lang="de-DE" sz="1400" b="1" smtClean="0"/>
              <a:t>powering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---</a:t>
            </a:r>
            <a:r>
              <a:rPr lang="de-DE" sz="1400" b="1" smtClean="0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</a:t>
            </a:r>
            <a:endParaRPr lang="de-DE" sz="1400" b="1"/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AC2 + pi-filter</a:t>
            </a:r>
          </a:p>
          <a:p>
            <a:r>
              <a:rPr lang="de-DE" sz="1400" b="1" smtClean="0">
                <a:solidFill>
                  <a:srgbClr val="00CC00"/>
                </a:solidFill>
              </a:rPr>
              <a:t>---</a:t>
            </a:r>
            <a:r>
              <a:rPr lang="de-DE" sz="1400" b="1" smtClean="0"/>
              <a:t>  AMIS2_V2 (sim. to PIX_V4)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>
          <a:xfrm>
            <a:off x="6372200" y="1844824"/>
            <a:ext cx="2088232" cy="936104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Strip Tracker System Tests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pic>
        <p:nvPicPr>
          <p:cNvPr id="100354" name="Picture 2" descr="C:\Users\Klein\SLHC\Plots\KK_AMIS2_AC2Parameters_1und4MHz_3\KK_AMIS2_AC2Parameters_1und4MHz_3_sub0_ring6_ringPos4_mean.png"/>
          <p:cNvPicPr>
            <a:picLocks noChangeAspect="1" noChangeArrowheads="1"/>
          </p:cNvPicPr>
          <p:nvPr/>
        </p:nvPicPr>
        <p:blipFill>
          <a:blip r:embed="rId4" cstate="print"/>
          <a:srcRect l="5121" t="6690" r="4217"/>
          <a:stretch>
            <a:fillRect/>
          </a:stretch>
        </p:blipFill>
        <p:spPr bwMode="auto">
          <a:xfrm>
            <a:off x="179513" y="4005064"/>
            <a:ext cx="5013128" cy="2448272"/>
          </a:xfrm>
          <a:prstGeom prst="rect">
            <a:avLst/>
          </a:prstGeom>
          <a:noFill/>
        </p:spPr>
      </p:pic>
      <p:sp>
        <p:nvSpPr>
          <p:cNvPr id="8" name="Textfeld 16"/>
          <p:cNvSpPr txBox="1">
            <a:spLocks noChangeArrowheads="1"/>
          </p:cNvSpPr>
          <p:nvPr/>
        </p:nvSpPr>
        <p:spPr bwMode="auto">
          <a:xfrm>
            <a:off x="251520" y="1052736"/>
            <a:ext cx="76193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</a:pPr>
            <a:r>
              <a:rPr lang="de-DE" sz="2000" b="1" smtClean="0"/>
              <a:t>Noise depends on inductor current ripple and decreases for  </a:t>
            </a:r>
            <a:endParaRPr lang="de-DE" sz="2000" b="1"/>
          </a:p>
        </p:txBody>
      </p:sp>
      <p:pic>
        <p:nvPicPr>
          <p:cNvPr id="9" name="Picture 2" descr="C:\Users\Lutz Feld\AppData\Local\Temp\KK_AMIS2_V1_distance_2.5V_not_plugged_sub0_ring6_ringPos4_mean.png"/>
          <p:cNvPicPr>
            <a:picLocks noChangeAspect="1" noChangeArrowheads="1"/>
          </p:cNvPicPr>
          <p:nvPr/>
        </p:nvPicPr>
        <p:blipFill>
          <a:blip r:embed="rId5" cstate="print"/>
          <a:srcRect l="5346" r="3487"/>
          <a:stretch>
            <a:fillRect/>
          </a:stretch>
        </p:blipFill>
        <p:spPr bwMode="auto">
          <a:xfrm>
            <a:off x="5203068" y="3887157"/>
            <a:ext cx="3823581" cy="1990115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395536" y="1480716"/>
            <a:ext cx="4761240" cy="2113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Symbol" pitchFamily="18" charset="2"/>
              <a:buChar char="-"/>
            </a:pPr>
            <a:r>
              <a:rPr lang="de-DE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larger duty cycle D (lower input voltage)</a:t>
            </a:r>
            <a:endParaRPr lang="de-DE" smtClean="0"/>
          </a:p>
          <a:p>
            <a:pPr>
              <a:spcBef>
                <a:spcPts val="700"/>
              </a:spcBef>
              <a:buFont typeface="Symbol" pitchFamily="18" charset="2"/>
              <a:buChar char="-"/>
            </a:pPr>
            <a:r>
              <a:rPr lang="de-DE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higher switching frequency f</a:t>
            </a:r>
            <a:r>
              <a:rPr lang="de-DE" b="1" baseline="-25000" smtClean="0">
                <a:solidFill>
                  <a:srgbClr val="00CC00"/>
                </a:solidFill>
              </a:rPr>
              <a:t>s</a:t>
            </a:r>
            <a:r>
              <a:rPr lang="de-DE" smtClean="0"/>
              <a:t> </a:t>
            </a:r>
            <a:br>
              <a:rPr lang="de-DE" smtClean="0"/>
            </a:br>
            <a:r>
              <a:rPr lang="de-DE" smtClean="0"/>
              <a:t>   [depends also on module susceptibility]</a:t>
            </a:r>
          </a:p>
          <a:p>
            <a:pPr>
              <a:spcBef>
                <a:spcPts val="700"/>
              </a:spcBef>
              <a:buFont typeface="Symbol" pitchFamily="18" charset="2"/>
              <a:buChar char="-"/>
            </a:pPr>
            <a:r>
              <a:rPr lang="de-DE" smtClean="0"/>
              <a:t> better </a:t>
            </a:r>
            <a:r>
              <a:rPr lang="de-DE" b="1" smtClean="0">
                <a:solidFill>
                  <a:srgbClr val="00CC00"/>
                </a:solidFill>
              </a:rPr>
              <a:t>filtering </a:t>
            </a:r>
            <a:r>
              <a:rPr lang="de-DE" smtClean="0"/>
              <a:t>(additional pi-filter)</a:t>
            </a:r>
          </a:p>
          <a:p>
            <a:pPr>
              <a:spcBef>
                <a:spcPts val="700"/>
              </a:spcBef>
              <a:buFont typeface="Symbol" pitchFamily="18" charset="2"/>
              <a:buChar char="-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larger inductance L</a:t>
            </a:r>
          </a:p>
          <a:p>
            <a:pPr>
              <a:spcBef>
                <a:spcPts val="700"/>
              </a:spcBef>
              <a:buFont typeface="Symbol" pitchFamily="18" charset="2"/>
              <a:buChar char="-"/>
            </a:pPr>
            <a:r>
              <a:rPr lang="de-DE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larger distance </a:t>
            </a:r>
            <a:r>
              <a:rPr lang="de-DE" smtClean="0"/>
              <a:t>(radiated emissions!)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1475656" y="4653136"/>
            <a:ext cx="7200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2051720" y="4365104"/>
            <a:ext cx="1728192" cy="1008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rot="5400000">
            <a:off x="970806" y="5012382"/>
            <a:ext cx="115212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835696" y="4437112"/>
            <a:ext cx="439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V</a:t>
            </a:r>
            <a:r>
              <a:rPr lang="de-DE" sz="1600" b="1" baseline="-25000" smtClean="0"/>
              <a:t>in</a:t>
            </a:r>
            <a:endParaRPr lang="de-DE" sz="1600" b="1" baseline="-25000"/>
          </a:p>
        </p:txBody>
      </p:sp>
      <p:sp>
        <p:nvSpPr>
          <p:cNvPr id="18" name="Textfeld 17"/>
          <p:cNvSpPr txBox="1"/>
          <p:nvPr/>
        </p:nvSpPr>
        <p:spPr>
          <a:xfrm>
            <a:off x="2555776" y="4797152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f</a:t>
            </a:r>
            <a:r>
              <a:rPr lang="de-DE" sz="1600" b="1" baseline="-25000" smtClean="0"/>
              <a:t>s</a:t>
            </a:r>
            <a:endParaRPr lang="de-DE" sz="1600" b="1" baseline="-25000"/>
          </a:p>
        </p:txBody>
      </p:sp>
      <p:sp>
        <p:nvSpPr>
          <p:cNvPr id="19" name="Textfeld 18"/>
          <p:cNvSpPr txBox="1"/>
          <p:nvPr/>
        </p:nvSpPr>
        <p:spPr>
          <a:xfrm>
            <a:off x="683568" y="4674622"/>
            <a:ext cx="835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smtClean="0"/>
              <a:t>Add. </a:t>
            </a:r>
          </a:p>
          <a:p>
            <a:r>
              <a:rPr lang="de-DE" sz="1500" b="1" smtClean="0"/>
              <a:t>pi-filter</a:t>
            </a:r>
            <a:endParaRPr lang="de-DE" sz="1500" b="1" baseline="-25000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/>
        </p:nvGraphicFramePr>
        <p:xfrm>
          <a:off x="899592" y="3645024"/>
          <a:ext cx="1649656" cy="436116"/>
        </p:xfrm>
        <a:graphic>
          <a:graphicData uri="http://schemas.openxmlformats.org/presentationml/2006/ole">
            <p:oleObj spid="_x0000_s122882" name="Formel" r:id="rId6" imgW="1104840" imgH="291960" progId="Equation.DSMT4">
              <p:embed/>
            </p:oleObj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/>
        </p:nvGraphicFramePr>
        <p:xfrm>
          <a:off x="6444208" y="1916832"/>
          <a:ext cx="1954076" cy="792089"/>
        </p:xfrm>
        <a:graphic>
          <a:graphicData uri="http://schemas.openxmlformats.org/presentationml/2006/ole">
            <p:oleObj spid="_x0000_s122883" name="Formel" r:id="rId7" imgW="1066680" imgH="431640" progId="Equation.DSMT4">
              <p:embed/>
            </p:oleObj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5508104" y="5949280"/>
            <a:ext cx="3447867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1500" smtClean="0"/>
              <a:t>K. Klein et al</a:t>
            </a:r>
            <a:r>
              <a:rPr lang="de-DE" sz="1500" smtClean="0"/>
              <a:t>., </a:t>
            </a:r>
            <a:r>
              <a:rPr lang="de-DE" sz="1600" smtClean="0"/>
              <a:t>2010 JINST </a:t>
            </a:r>
            <a:r>
              <a:rPr lang="de-DE" sz="1600" smtClean="0"/>
              <a:t>5 </a:t>
            </a:r>
            <a:r>
              <a:rPr lang="de-DE" sz="1600" smtClean="0"/>
              <a:t>C07009</a:t>
            </a:r>
            <a:endParaRPr lang="de-DE" sz="15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Strip Tracker System Tests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pic>
        <p:nvPicPr>
          <p:cNvPr id="6" name="Grafik 5" descr="KK_AMIS2_R4_1.25V_sub0_ring6_ringPos4_noise_x_from_1_till_10_y_from_0_till_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38526"/>
            <a:ext cx="3744416" cy="2716537"/>
          </a:xfrm>
          <a:prstGeom prst="rect">
            <a:avLst/>
          </a:prstGeom>
        </p:spPr>
      </p:pic>
      <p:pic>
        <p:nvPicPr>
          <p:cNvPr id="7" name="Grafik 6" descr="KK_AMIS2_R4_both_sub0_ring6_ringPos4_noise_y_from_1.7_till_2.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138526"/>
            <a:ext cx="3816424" cy="2768778"/>
          </a:xfrm>
          <a:prstGeom prst="rect">
            <a:avLst/>
          </a:prstGeom>
        </p:spPr>
      </p:pic>
      <p:pic>
        <p:nvPicPr>
          <p:cNvPr id="8" name="Grafik 7" descr="KK_AMIS2_R4R5_both_sub0_ring6_ringPos4_noise_y_from_1.7_till_2.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138526"/>
            <a:ext cx="3851920" cy="2794530"/>
          </a:xfrm>
          <a:prstGeom prst="rect">
            <a:avLst/>
          </a:prstGeom>
        </p:spPr>
      </p:pic>
      <p:pic>
        <p:nvPicPr>
          <p:cNvPr id="123906" name="Picture 2" descr="C:\Users\Klein\Pictures\SLHC\AMIS2_Revision\DSCN5429.JPG"/>
          <p:cNvPicPr>
            <a:picLocks noChangeAspect="1" noChangeArrowheads="1"/>
          </p:cNvPicPr>
          <p:nvPr/>
        </p:nvPicPr>
        <p:blipFill>
          <a:blip r:embed="rId6" cstate="print"/>
          <a:srcRect l="14646" t="11180" b="8407"/>
          <a:stretch>
            <a:fillRect/>
          </a:stretch>
        </p:blipFill>
        <p:spPr bwMode="auto">
          <a:xfrm>
            <a:off x="4499992" y="4869160"/>
            <a:ext cx="1944216" cy="1373748"/>
          </a:xfrm>
          <a:prstGeom prst="rect">
            <a:avLst/>
          </a:prstGeom>
          <a:noFill/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341172" y="1193111"/>
            <a:ext cx="2726772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</a:t>
            </a:r>
            <a:r>
              <a:rPr lang="de-DE" sz="1400" b="1" smtClean="0"/>
              <a:t>powering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---</a:t>
            </a:r>
            <a:r>
              <a:rPr lang="de-DE" sz="1400" b="1" smtClean="0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AMIS2_V1 (sim. to PIX_V4)</a:t>
            </a:r>
            <a:endParaRPr lang="de-DE" sz="1400" b="1"/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AMIS2_PIX_R4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23528" y="4061053"/>
            <a:ext cx="8215711" cy="736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Less conductive noise with PIX_V4_R4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Reduction of radiative pick-up when coil is soldered on backside of board (R5)</a:t>
            </a:r>
            <a:endParaRPr lang="de-DE"/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6237716" y="1210534"/>
            <a:ext cx="2726772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</a:t>
            </a:r>
            <a:r>
              <a:rPr lang="de-DE" sz="1400" b="1" smtClean="0"/>
              <a:t>powering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---</a:t>
            </a:r>
            <a:r>
              <a:rPr lang="de-DE" sz="1400" b="1" smtClean="0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AMIS2_V1 (sim. to PIX_V4)</a:t>
            </a:r>
            <a:endParaRPr lang="de-DE" sz="1400" b="1"/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AMIS2_PIX_R4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6236976" y="1210534"/>
            <a:ext cx="272677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</a:t>
            </a:r>
            <a:r>
              <a:rPr lang="de-DE" sz="1400" b="1" smtClean="0"/>
              <a:t>powering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---</a:t>
            </a:r>
            <a:r>
              <a:rPr lang="de-DE" sz="1400" b="1" smtClean="0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AMIS2_V1 (sim. to PIX_V4)</a:t>
            </a:r>
            <a:endParaRPr lang="de-DE" sz="1400" b="1"/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 smtClean="0"/>
              <a:t>AMIS2_PIX_R4</a:t>
            </a:r>
          </a:p>
          <a:p>
            <a:r>
              <a:rPr lang="de-DE" sz="1400" b="1" smtClean="0">
                <a:solidFill>
                  <a:srgbClr val="00B050"/>
                </a:solidFill>
              </a:rPr>
              <a:t>---</a:t>
            </a:r>
            <a:r>
              <a:rPr lang="de-DE" sz="1400" b="1" smtClean="0"/>
              <a:t>  AMIS2_PIX_R5</a:t>
            </a:r>
          </a:p>
        </p:txBody>
      </p:sp>
      <p:pic>
        <p:nvPicPr>
          <p:cNvPr id="18" name="Picture 3" descr="C:\Users\Klein\Pictures\SLHC\AMIS2_Revision\DSCN5426.JPG"/>
          <p:cNvPicPr>
            <a:picLocks noChangeAspect="1" noChangeArrowheads="1"/>
          </p:cNvPicPr>
          <p:nvPr/>
        </p:nvPicPr>
        <p:blipFill>
          <a:blip r:embed="rId7" cstate="print"/>
          <a:srcRect l="19845" t="31976" r="8407" b="12567"/>
          <a:stretch>
            <a:fillRect/>
          </a:stretch>
        </p:blipFill>
        <p:spPr bwMode="auto">
          <a:xfrm>
            <a:off x="1907704" y="4941168"/>
            <a:ext cx="2036026" cy="1180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Radiated Noise Emissions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79512" y="1052736"/>
            <a:ext cx="8712968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mtClean="0"/>
              <a:t> Large fast changing currents through inductor </a:t>
            </a:r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magn. near field can induce noise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/>
              <a:t> </a:t>
            </a:r>
            <a:r>
              <a:rPr lang="de-DE" smtClean="0"/>
              <a:t>Field of air-core </a:t>
            </a:r>
            <a:r>
              <a:rPr lang="de-DE" b="1" smtClean="0"/>
              <a:t>toroid</a:t>
            </a:r>
            <a:r>
              <a:rPr lang="de-DE" smtClean="0"/>
              <a:t> has a multi-polar shape </a:t>
            </a:r>
            <a:r>
              <a:rPr lang="de-DE" smtClean="0">
                <a:sym typeface="Wingdings" pitchFamily="2" charset="2"/>
              </a:rPr>
              <a:t> module noise depends on angle</a:t>
            </a:r>
            <a:endParaRPr lang="de-DE" smtClean="0"/>
          </a:p>
        </p:txBody>
      </p:sp>
      <p:pic>
        <p:nvPicPr>
          <p:cNvPr id="10" name="Picture 2" descr="C:\Nameless\Arbeit\talks\interneMeetings\nextMeeting\ac2StandardC_2550mV_500mA_miniTor\DSCN4942.JPG"/>
          <p:cNvPicPr>
            <a:picLocks noChangeAspect="1" noChangeArrowheads="1"/>
          </p:cNvPicPr>
          <p:nvPr/>
        </p:nvPicPr>
        <p:blipFill>
          <a:blip r:embed="rId3" cstate="print"/>
          <a:srcRect l="14549" t="20746" r="5261" b="18171"/>
          <a:stretch>
            <a:fillRect/>
          </a:stretch>
        </p:blipFill>
        <p:spPr bwMode="auto">
          <a:xfrm>
            <a:off x="3804373" y="1930909"/>
            <a:ext cx="2999875" cy="171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Nameless\Arbeit\talks\interneMeetings\nextMeeting\DSCN4931.JPG"/>
          <p:cNvPicPr>
            <a:picLocks noChangeAspect="1" noChangeArrowheads="1"/>
          </p:cNvPicPr>
          <p:nvPr/>
        </p:nvPicPr>
        <p:blipFill>
          <a:blip r:embed="rId4" cstate="print"/>
          <a:srcRect t="5501" b="22981"/>
          <a:stretch>
            <a:fillRect/>
          </a:stretch>
        </p:blipFill>
        <p:spPr bwMode="auto">
          <a:xfrm>
            <a:off x="368783" y="1930909"/>
            <a:ext cx="3195105" cy="171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mit Pfeil 11"/>
          <p:cNvCxnSpPr/>
          <p:nvPr/>
        </p:nvCxnSpPr>
        <p:spPr>
          <a:xfrm rot="10800000">
            <a:off x="4857559" y="2927291"/>
            <a:ext cx="785676" cy="28568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5643235" y="2855872"/>
            <a:ext cx="642826" cy="35710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5400000" flipH="1" flipV="1">
            <a:off x="5358345" y="2926498"/>
            <a:ext cx="571368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22"/>
          <p:cNvSpPr txBox="1">
            <a:spLocks noChangeArrowheads="1"/>
          </p:cNvSpPr>
          <p:nvPr/>
        </p:nvSpPr>
        <p:spPr bwMode="auto">
          <a:xfrm>
            <a:off x="6278265" y="2636912"/>
            <a:ext cx="311561" cy="36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b="1" dirty="0">
                <a:solidFill>
                  <a:prstClr val="white"/>
                </a:solidFill>
              </a:rPr>
              <a:t>x</a:t>
            </a:r>
            <a:endParaRPr lang="en-GB" b="1" baseline="-25000" dirty="0">
              <a:solidFill>
                <a:prstClr val="white"/>
              </a:solidFill>
            </a:endParaRPr>
          </a:p>
        </p:txBody>
      </p:sp>
      <p:sp>
        <p:nvSpPr>
          <p:cNvPr id="16" name="Textfeld 23"/>
          <p:cNvSpPr txBox="1">
            <a:spLocks noChangeArrowheads="1"/>
          </p:cNvSpPr>
          <p:nvPr/>
        </p:nvSpPr>
        <p:spPr bwMode="auto">
          <a:xfrm>
            <a:off x="4572000" y="2708920"/>
            <a:ext cx="311561" cy="36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b="1" dirty="0">
                <a:solidFill>
                  <a:prstClr val="white"/>
                </a:solidFill>
              </a:rPr>
              <a:t>y</a:t>
            </a:r>
            <a:endParaRPr lang="en-GB" b="1" baseline="-25000" dirty="0">
              <a:solidFill>
                <a:prstClr val="white"/>
              </a:solidFill>
            </a:endParaRPr>
          </a:p>
        </p:txBody>
      </p:sp>
      <p:sp>
        <p:nvSpPr>
          <p:cNvPr id="17" name="Textfeld 24"/>
          <p:cNvSpPr txBox="1">
            <a:spLocks noChangeArrowheads="1"/>
          </p:cNvSpPr>
          <p:nvPr/>
        </p:nvSpPr>
        <p:spPr bwMode="auto">
          <a:xfrm>
            <a:off x="5652120" y="2420888"/>
            <a:ext cx="298737" cy="36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b="1" dirty="0">
                <a:solidFill>
                  <a:prstClr val="white"/>
                </a:solidFill>
              </a:rPr>
              <a:t>z</a:t>
            </a:r>
            <a:endParaRPr lang="en-GB" b="1" baseline="-25000" dirty="0">
              <a:solidFill>
                <a:prstClr val="white"/>
              </a:solidFill>
            </a:endParaRPr>
          </a:p>
        </p:txBody>
      </p:sp>
      <p:pic>
        <p:nvPicPr>
          <p:cNvPr id="20" name="Picture 3" descr="C:\Nameless\Arbeit\talks\interneMeetings\nextMeeting\coilcraft_solenoid\para_v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8394" y="4114197"/>
            <a:ext cx="2903034" cy="233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Nameless\Arbeit\talks\interneMeetings\nextMeeting\coilcraft_solenoid\para_v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65018" y="4114124"/>
            <a:ext cx="2903033" cy="233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C:\Nameless\Arbeit\talks\interneMeetings\nextMeeting\coilcraft_solenoid\para_v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69560" y="4114197"/>
            <a:ext cx="2903034" cy="233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5"/>
          <p:cNvSpPr txBox="1">
            <a:spLocks noChangeArrowheads="1"/>
          </p:cNvSpPr>
          <p:nvPr/>
        </p:nvSpPr>
        <p:spPr bwMode="auto">
          <a:xfrm>
            <a:off x="434167" y="4290151"/>
            <a:ext cx="402996" cy="3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sz="2000" b="1" dirty="0" err="1">
                <a:solidFill>
                  <a:prstClr val="white"/>
                </a:solidFill>
              </a:rPr>
              <a:t>B</a:t>
            </a:r>
            <a:r>
              <a:rPr lang="en-GB" sz="2000" b="1" baseline="-25000" dirty="0" err="1">
                <a:solidFill>
                  <a:prstClr val="white"/>
                </a:solidFill>
              </a:rPr>
              <a:t>x</a:t>
            </a:r>
            <a:endParaRPr lang="en-GB" sz="2000" b="1" baseline="-25000" dirty="0">
              <a:solidFill>
                <a:prstClr val="white"/>
              </a:solidFill>
            </a:endParaRPr>
          </a:p>
        </p:txBody>
      </p:sp>
      <p:sp>
        <p:nvSpPr>
          <p:cNvPr id="25" name="Textfeld 27"/>
          <p:cNvSpPr txBox="1">
            <a:spLocks noChangeArrowheads="1"/>
          </p:cNvSpPr>
          <p:nvPr/>
        </p:nvSpPr>
        <p:spPr bwMode="auto">
          <a:xfrm>
            <a:off x="3396753" y="4290151"/>
            <a:ext cx="406844" cy="3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sz="2000" b="1" dirty="0">
                <a:solidFill>
                  <a:prstClr val="white"/>
                </a:solidFill>
              </a:rPr>
              <a:t>B</a:t>
            </a:r>
            <a:r>
              <a:rPr lang="en-GB" sz="2000" b="1" baseline="-25000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28" name="TextBox 22"/>
          <p:cNvSpPr txBox="1"/>
          <p:nvPr/>
        </p:nvSpPr>
        <p:spPr>
          <a:xfrm>
            <a:off x="216024" y="3789040"/>
            <a:ext cx="9036496" cy="2638295"/>
          </a:xfrm>
          <a:prstGeom prst="rect">
            <a:avLst/>
          </a:prstGeom>
          <a:noFill/>
        </p:spPr>
        <p:txBody>
          <a:bodyPr wrap="square" lIns="82938" tIns="41470" rIns="82938" bIns="41470" rtlCol="0">
            <a:spAutoFit/>
          </a:bodyPr>
          <a:lstStyle/>
          <a:p>
            <a:pPr>
              <a:spcAft>
                <a:spcPts val="1200"/>
              </a:spcAft>
              <a:buSzPct val="75000"/>
            </a:pPr>
            <a:r>
              <a:rPr lang="en-GB" smtClean="0">
                <a:latin typeface="Arial" pitchFamily="34" charset="0"/>
                <a:cs typeface="Arial" pitchFamily="34" charset="0"/>
                <a:sym typeface="Wingdings" pitchFamily="2" charset="2"/>
              </a:rPr>
              <a:t>Measured components </a:t>
            </a: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of magnetic field in x-y-plane, 1.5 mm above coil:</a:t>
            </a:r>
            <a:b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/>
            </a:r>
            <a:b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</a:br>
            <a:endParaRPr lang="en-GB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Aft>
                <a:spcPts val="1200"/>
              </a:spcAft>
              <a:buSzPct val="75000"/>
            </a:pPr>
            <a:endParaRPr lang="en-GB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Aft>
                <a:spcPts val="1200"/>
              </a:spcAft>
              <a:buSzPct val="75000"/>
            </a:pPr>
            <a:endParaRPr lang="en-GB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Aft>
                <a:spcPts val="1200"/>
              </a:spcAft>
              <a:buSzPct val="75000"/>
            </a:pPr>
            <a:endParaRPr lang="en-GB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Aft>
                <a:spcPts val="1200"/>
              </a:spcAft>
              <a:buSzPct val="75000"/>
            </a:pPr>
            <a:endParaRPr lang="en-GB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928481" y="1916832"/>
            <a:ext cx="191911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smtClean="0"/>
              <a:t>Emitted field is </a:t>
            </a:r>
          </a:p>
          <a:p>
            <a:r>
              <a:rPr lang="de-DE" sz="1600" smtClean="0"/>
              <a:t>measured with a</a:t>
            </a:r>
          </a:p>
          <a:p>
            <a:r>
              <a:rPr lang="de-DE" sz="1600" smtClean="0"/>
              <a:t>pick-up probe and</a:t>
            </a:r>
          </a:p>
          <a:p>
            <a:r>
              <a:rPr lang="de-DE" sz="1600" smtClean="0"/>
              <a:t>spectrum analyzer</a:t>
            </a:r>
          </a:p>
          <a:p>
            <a:r>
              <a:rPr lang="de-DE" sz="1600" smtClean="0"/>
              <a:t>[height of 1. peak]</a:t>
            </a:r>
            <a:endParaRPr lang="de-DE" sz="1600"/>
          </a:p>
        </p:txBody>
      </p:sp>
      <p:sp>
        <p:nvSpPr>
          <p:cNvPr id="30" name="Textfeld 23"/>
          <p:cNvSpPr txBox="1">
            <a:spLocks noChangeArrowheads="1"/>
          </p:cNvSpPr>
          <p:nvPr/>
        </p:nvSpPr>
        <p:spPr bwMode="auto">
          <a:xfrm>
            <a:off x="467544" y="3284984"/>
            <a:ext cx="1824796" cy="36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b="1" smtClean="0">
                <a:solidFill>
                  <a:prstClr val="white"/>
                </a:solidFill>
              </a:rPr>
              <a:t>Scanning table</a:t>
            </a:r>
            <a:endParaRPr lang="en-GB" b="1" baseline="-25000" dirty="0">
              <a:solidFill>
                <a:prstClr val="white"/>
              </a:solidFill>
            </a:endParaRPr>
          </a:p>
        </p:txBody>
      </p:sp>
      <p:sp>
        <p:nvSpPr>
          <p:cNvPr id="24" name="Textfeld 26"/>
          <p:cNvSpPr txBox="1">
            <a:spLocks noChangeArrowheads="1"/>
          </p:cNvSpPr>
          <p:nvPr/>
        </p:nvSpPr>
        <p:spPr bwMode="auto">
          <a:xfrm>
            <a:off x="6467959" y="4290151"/>
            <a:ext cx="394917" cy="3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sz="2000" b="1" dirty="0" err="1">
                <a:solidFill>
                  <a:prstClr val="white"/>
                </a:solidFill>
              </a:rPr>
              <a:t>B</a:t>
            </a:r>
            <a:r>
              <a:rPr lang="en-GB" sz="2000" b="1" baseline="-25000" dirty="0" err="1">
                <a:solidFill>
                  <a:prstClr val="white"/>
                </a:solidFill>
              </a:rPr>
              <a:t>z</a:t>
            </a:r>
            <a:endParaRPr lang="en-GB" sz="2000" b="1" baseline="-25000" dirty="0">
              <a:solidFill>
                <a:prstClr val="white"/>
              </a:solidFill>
            </a:endParaRPr>
          </a:p>
        </p:txBody>
      </p:sp>
      <p:sp>
        <p:nvSpPr>
          <p:cNvPr id="26" name="Textfeld 26"/>
          <p:cNvSpPr txBox="1">
            <a:spLocks noChangeArrowheads="1"/>
          </p:cNvSpPr>
          <p:nvPr/>
        </p:nvSpPr>
        <p:spPr bwMode="auto">
          <a:xfrm>
            <a:off x="6481339" y="4293096"/>
            <a:ext cx="502319" cy="3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74" tIns="45423" rIns="90774" bIns="45423">
            <a:spAutoFit/>
          </a:bodyPr>
          <a:lstStyle/>
          <a:p>
            <a:pPr defTabSz="445966"/>
            <a:r>
              <a:rPr lang="en-GB" sz="2000" b="1" smtClean="0">
                <a:solidFill>
                  <a:prstClr val="white"/>
                </a:solidFill>
              </a:rPr>
              <a:t>B</a:t>
            </a:r>
            <a:r>
              <a:rPr lang="en-GB" sz="2000" b="1" baseline="-25000" smtClean="0">
                <a:solidFill>
                  <a:prstClr val="white"/>
                </a:solidFill>
              </a:rPr>
              <a:t>z </a:t>
            </a:r>
            <a:endParaRPr lang="en-GB" sz="2000" b="1" baseline="-25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Radiated Noise Emissions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179512" y="105273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mtClean="0"/>
              <a:t> Qualitatively confirmed by DC simulation in </a:t>
            </a:r>
            <a:br>
              <a:rPr lang="de-DE" smtClean="0"/>
            </a:br>
            <a:r>
              <a:rPr lang="de-DE" smtClean="0"/>
              <a:t>  COMSOL multiphysics</a:t>
            </a:r>
          </a:p>
        </p:txBody>
      </p:sp>
      <p:pic>
        <p:nvPicPr>
          <p:cNvPr id="67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184" y="1124744"/>
            <a:ext cx="2392753" cy="2245539"/>
          </a:xfrm>
          <a:prstGeom prst="rect">
            <a:avLst/>
          </a:prstGeom>
          <a:noFill/>
        </p:spPr>
      </p:pic>
      <p:sp>
        <p:nvSpPr>
          <p:cNvPr id="68" name="TextBox 22"/>
          <p:cNvSpPr txBox="1"/>
          <p:nvPr/>
        </p:nvSpPr>
        <p:spPr>
          <a:xfrm>
            <a:off x="179512" y="3383834"/>
            <a:ext cx="9036496" cy="360749"/>
          </a:xfrm>
          <a:prstGeom prst="rect">
            <a:avLst/>
          </a:prstGeom>
          <a:noFill/>
        </p:spPr>
        <p:txBody>
          <a:bodyPr wrap="square" lIns="82938" tIns="41470" rIns="82938" bIns="41470" rtlCol="0">
            <a:spAutoFit/>
          </a:bodyPr>
          <a:lstStyle/>
          <a:p>
            <a:pPr>
              <a:spcAft>
                <a:spcPts val="1200"/>
              </a:spcAft>
              <a:buSzPct val="75000"/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  <a:sym typeface="Wingdings" pitchFamily="2" charset="2"/>
              </a:rPr>
              <a:t> Simulated components </a:t>
            </a: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of magnetic field in x-y-plane, 1.5 mm above </a:t>
            </a:r>
            <a:r>
              <a:rPr lang="en-GB" smtClean="0">
                <a:latin typeface="Arial" pitchFamily="34" charset="0"/>
                <a:cs typeface="Arial" pitchFamily="34" charset="0"/>
                <a:sym typeface="Wingdings" pitchFamily="2" charset="2"/>
              </a:rPr>
              <a:t>coil:</a:t>
            </a:r>
            <a:endParaRPr lang="en-GB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9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3959988"/>
            <a:ext cx="2112985" cy="1980000"/>
          </a:xfrm>
          <a:prstGeom prst="rect">
            <a:avLst/>
          </a:prstGeom>
          <a:noFill/>
        </p:spPr>
      </p:pic>
      <p:pic>
        <p:nvPicPr>
          <p:cNvPr id="70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80112" y="3959988"/>
            <a:ext cx="2112985" cy="1980000"/>
          </a:xfrm>
          <a:prstGeom prst="rect">
            <a:avLst/>
          </a:prstGeom>
          <a:noFill/>
        </p:spPr>
      </p:pic>
      <p:pic>
        <p:nvPicPr>
          <p:cNvPr id="71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64331" y="3959988"/>
            <a:ext cx="2112985" cy="1980000"/>
          </a:xfrm>
          <a:prstGeom prst="rect">
            <a:avLst/>
          </a:prstGeom>
          <a:noFill/>
        </p:spPr>
      </p:pic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4853562" y="3887890"/>
            <a:ext cx="511786" cy="34047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0.2</a:t>
            </a:r>
            <a:endParaRPr lang="en-GB" sz="1400" baseline="-25000" dirty="0">
              <a:sym typeface="Symbol" pitchFamily="18" charset="2"/>
            </a:endParaRPr>
          </a:p>
        </p:txBody>
      </p:sp>
      <p:sp>
        <p:nvSpPr>
          <p:cNvPr id="73" name="Text Box 13"/>
          <p:cNvSpPr txBox="1">
            <a:spLocks noChangeArrowheads="1"/>
          </p:cNvSpPr>
          <p:nvPr/>
        </p:nvSpPr>
        <p:spPr bwMode="auto">
          <a:xfrm>
            <a:off x="7466298" y="3887890"/>
            <a:ext cx="552637" cy="34047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0.2</a:t>
            </a:r>
            <a:endParaRPr lang="en-GB" sz="1400" baseline="-25000" dirty="0">
              <a:sym typeface="Symbol" pitchFamily="18" charset="2"/>
            </a:endParaRPr>
          </a:p>
        </p:txBody>
      </p:sp>
      <p:sp>
        <p:nvSpPr>
          <p:cNvPr id="74" name="Text Box 13"/>
          <p:cNvSpPr txBox="1">
            <a:spLocks noChangeArrowheads="1"/>
          </p:cNvSpPr>
          <p:nvPr/>
        </p:nvSpPr>
        <p:spPr bwMode="auto">
          <a:xfrm>
            <a:off x="2303241" y="3887890"/>
            <a:ext cx="515568" cy="34047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0.2</a:t>
            </a:r>
            <a:endParaRPr lang="en-GB" sz="1400" baseline="-25000" dirty="0">
              <a:sym typeface="Symbol" pitchFamily="18" charset="2"/>
            </a:endParaRPr>
          </a:p>
        </p:txBody>
      </p:sp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4901743" y="5520704"/>
            <a:ext cx="607621" cy="34049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-0.2</a:t>
            </a:r>
            <a:endParaRPr lang="en-GB" sz="1400" baseline="-25000" dirty="0">
              <a:sym typeface="Symbol" pitchFamily="18" charset="2"/>
            </a:endParaRPr>
          </a:p>
        </p:txBody>
      </p:sp>
      <p:sp>
        <p:nvSpPr>
          <p:cNvPr id="76" name="Text Box 13"/>
          <p:cNvSpPr txBox="1">
            <a:spLocks noChangeArrowheads="1"/>
          </p:cNvSpPr>
          <p:nvPr/>
        </p:nvSpPr>
        <p:spPr bwMode="auto">
          <a:xfrm>
            <a:off x="7466298" y="5520704"/>
            <a:ext cx="574803" cy="34049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-0.2</a:t>
            </a:r>
            <a:endParaRPr lang="en-GB" sz="1400" baseline="-25000" dirty="0">
              <a:sym typeface="Symbol" pitchFamily="18" charset="2"/>
            </a:endParaRPr>
          </a:p>
        </p:txBody>
      </p:sp>
      <p:sp>
        <p:nvSpPr>
          <p:cNvPr id="77" name="Text Box 13"/>
          <p:cNvSpPr txBox="1">
            <a:spLocks noChangeArrowheads="1"/>
          </p:cNvSpPr>
          <p:nvPr/>
        </p:nvSpPr>
        <p:spPr bwMode="auto">
          <a:xfrm>
            <a:off x="2275257" y="5520704"/>
            <a:ext cx="532040" cy="34049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-0.2</a:t>
            </a:r>
            <a:endParaRPr lang="en-GB" sz="1400" baseline="-25000" dirty="0">
              <a:sym typeface="Symbol" pitchFamily="18" charset="2"/>
            </a:endParaRPr>
          </a:p>
        </p:txBody>
      </p:sp>
      <p:sp>
        <p:nvSpPr>
          <p:cNvPr id="78" name="Text Box 13"/>
          <p:cNvSpPr txBox="1">
            <a:spLocks noChangeArrowheads="1"/>
          </p:cNvSpPr>
          <p:nvPr/>
        </p:nvSpPr>
        <p:spPr bwMode="auto">
          <a:xfrm>
            <a:off x="503940" y="3815882"/>
            <a:ext cx="857107" cy="3077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13" tIns="45707" rIns="91413" bIns="45707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B</a:t>
            </a:r>
            <a:r>
              <a:rPr lang="en-GB" sz="1400" baseline="-25000" dirty="0">
                <a:sym typeface="Symbol" pitchFamily="18" charset="2"/>
              </a:rPr>
              <a:t>X </a:t>
            </a:r>
            <a:r>
              <a:rPr lang="en-GB" sz="1400" dirty="0">
                <a:sym typeface="Symbol" pitchFamily="18" charset="2"/>
              </a:rPr>
              <a:t>[A/m] </a:t>
            </a:r>
          </a:p>
        </p:txBody>
      </p:sp>
      <p:sp>
        <p:nvSpPr>
          <p:cNvPr id="79" name="Text Box 13"/>
          <p:cNvSpPr txBox="1">
            <a:spLocks noChangeArrowheads="1"/>
          </p:cNvSpPr>
          <p:nvPr/>
        </p:nvSpPr>
        <p:spPr bwMode="auto">
          <a:xfrm>
            <a:off x="3140089" y="3815882"/>
            <a:ext cx="857107" cy="3077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13" tIns="45707" rIns="91413" bIns="45707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B</a:t>
            </a:r>
            <a:r>
              <a:rPr lang="en-GB" sz="1400" baseline="-25000" dirty="0">
                <a:sym typeface="Symbol" pitchFamily="18" charset="2"/>
              </a:rPr>
              <a:t>Y </a:t>
            </a:r>
            <a:r>
              <a:rPr lang="en-GB" sz="1400" dirty="0">
                <a:sym typeface="Symbol" pitchFamily="18" charset="2"/>
              </a:rPr>
              <a:t>[A/m] </a:t>
            </a:r>
          </a:p>
        </p:txBody>
      </p:sp>
      <p:sp>
        <p:nvSpPr>
          <p:cNvPr id="80" name="Text Box 13"/>
          <p:cNvSpPr txBox="1">
            <a:spLocks noChangeArrowheads="1"/>
          </p:cNvSpPr>
          <p:nvPr/>
        </p:nvSpPr>
        <p:spPr bwMode="auto">
          <a:xfrm>
            <a:off x="5766168" y="3815882"/>
            <a:ext cx="857107" cy="3077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13" tIns="45707" rIns="91413" bIns="45707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B</a:t>
            </a:r>
            <a:r>
              <a:rPr lang="en-GB" sz="1400" baseline="-25000" dirty="0">
                <a:sym typeface="Symbol" pitchFamily="18" charset="2"/>
              </a:rPr>
              <a:t>Z </a:t>
            </a:r>
            <a:r>
              <a:rPr lang="en-GB" sz="1400" dirty="0">
                <a:sym typeface="Symbol" pitchFamily="18" charset="2"/>
              </a:rPr>
              <a:t>[A/m] 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086723" y="1724615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-"/>
            </a:pPr>
            <a:r>
              <a:rPr lang="de-DE" smtClean="0"/>
              <a:t> 12 turns</a:t>
            </a:r>
          </a:p>
          <a:p>
            <a:pPr>
              <a:buFont typeface="Symbol" pitchFamily="18" charset="2"/>
              <a:buChar char="-"/>
            </a:pPr>
            <a:r>
              <a:rPr lang="de-DE" smtClean="0"/>
              <a:t> R</a:t>
            </a:r>
            <a:r>
              <a:rPr lang="de-DE" baseline="-25000" smtClean="0"/>
              <a:t>o</a:t>
            </a:r>
            <a:r>
              <a:rPr lang="de-DE" smtClean="0"/>
              <a:t> = 2.5mm</a:t>
            </a:r>
          </a:p>
          <a:p>
            <a:pPr>
              <a:buFont typeface="Symbol" pitchFamily="18" charset="2"/>
              <a:buChar char="-"/>
            </a:pPr>
            <a:r>
              <a:rPr lang="de-DE" smtClean="0"/>
              <a:t> R</a:t>
            </a:r>
            <a:r>
              <a:rPr lang="de-DE" baseline="-25000" smtClean="0"/>
              <a:t>i</a:t>
            </a:r>
            <a:r>
              <a:rPr lang="de-DE" smtClean="0"/>
              <a:t> = 1.1mm</a:t>
            </a:r>
          </a:p>
          <a:p>
            <a:pPr>
              <a:buFont typeface="Symbol" pitchFamily="18" charset="2"/>
              <a:buChar char="-"/>
            </a:pPr>
            <a:r>
              <a:rPr lang="de-DE" smtClean="0"/>
              <a:t> L</a:t>
            </a:r>
            <a:r>
              <a:rPr lang="de-DE" baseline="-25000" smtClean="0"/>
              <a:t>sim</a:t>
            </a:r>
            <a:r>
              <a:rPr lang="de-DE" smtClean="0"/>
              <a:t> = 206nH</a:t>
            </a:r>
            <a:endParaRPr lang="de-DE"/>
          </a:p>
        </p:txBody>
      </p:sp>
      <p:pic>
        <p:nvPicPr>
          <p:cNvPr id="23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851920" y="1556792"/>
            <a:ext cx="1917894" cy="1800000"/>
          </a:xfrm>
          <a:prstGeom prst="rect">
            <a:avLst/>
          </a:prstGeom>
          <a:noFill/>
        </p:spPr>
      </p:pic>
      <p:sp>
        <p:nvSpPr>
          <p:cNvPr id="24" name="Rechteck 23"/>
          <p:cNvSpPr/>
          <p:nvPr/>
        </p:nvSpPr>
        <p:spPr>
          <a:xfrm>
            <a:off x="7729600" y="4463954"/>
            <a:ext cx="1378904" cy="7386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SzPct val="75000"/>
            </a:pPr>
            <a:r>
              <a:rPr lang="en-GB" sz="1400" smtClean="0">
                <a:latin typeface="Arial" pitchFamily="34" charset="0"/>
                <a:cs typeface="Arial" pitchFamily="34" charset="0"/>
                <a:sym typeface="Wingdings" pitchFamily="2" charset="2"/>
              </a:rPr>
              <a:t>White regions: </a:t>
            </a:r>
            <a:br>
              <a:rPr lang="en-GB" sz="1400" smtClean="0"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en-GB" sz="1400" smtClean="0">
                <a:latin typeface="Arial" pitchFamily="34" charset="0"/>
                <a:cs typeface="Arial" pitchFamily="34" charset="0"/>
                <a:sym typeface="Wingdings" pitchFamily="2" charset="2"/>
              </a:rPr>
              <a:t>under- or </a:t>
            </a:r>
            <a:br>
              <a:rPr lang="en-GB" sz="1400" smtClean="0"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en-GB" sz="1400" smtClean="0">
                <a:latin typeface="Arial" pitchFamily="34" charset="0"/>
                <a:cs typeface="Arial" pitchFamily="34" charset="0"/>
                <a:sym typeface="Wingdings" pitchFamily="2" charset="2"/>
              </a:rPr>
              <a:t>overflow</a:t>
            </a:r>
            <a:endParaRPr lang="en-GB" sz="14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79512" y="6011996"/>
            <a:ext cx="7169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SzPct val="75000"/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  <a:sym typeface="Wingdings" pitchFamily="2" charset="2"/>
              </a:rPr>
              <a:t> Effect has been understood to originate from “twisting” of windings</a:t>
            </a:r>
            <a:endParaRPr lang="en-GB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821317" y="4725144"/>
            <a:ext cx="902811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600" smtClean="0"/>
              <a:t>596nH, </a:t>
            </a:r>
          </a:p>
          <a:p>
            <a:r>
              <a:rPr lang="de-DE" sz="1600" smtClean="0"/>
              <a:t>38m</a:t>
            </a:r>
            <a:r>
              <a:rPr lang="de-DE" sz="1600" dirty="0" smtClean="0">
                <a:sym typeface="Symbol"/>
              </a:rPr>
              <a:t></a:t>
            </a:r>
            <a:r>
              <a:rPr lang="de-DE" sz="1600" smtClean="0">
                <a:sym typeface="Symbol"/>
              </a:rPr>
              <a:t>, </a:t>
            </a:r>
          </a:p>
          <a:p>
            <a:r>
              <a:rPr lang="de-DE" sz="1600" smtClean="0">
                <a:sym typeface="Symbol"/>
              </a:rPr>
              <a:t>660mg</a:t>
            </a:r>
            <a:endParaRPr lang="de-DE" sz="1600" dirty="0"/>
          </a:p>
        </p:txBody>
      </p:sp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Inductor Evolution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pic>
        <p:nvPicPr>
          <p:cNvPr id="36" name="Picture 2" descr="C:\Nameless\Arbeit\talks\nextMeetings\petalInjection\130x70_2x2_64_4MHz_1MHz\overlays\B_mean_4MHz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07094" y="1213672"/>
            <a:ext cx="3285386" cy="2647376"/>
          </a:xfrm>
          <a:prstGeom prst="rect">
            <a:avLst/>
          </a:prstGeom>
          <a:noFill/>
        </p:spPr>
      </p:pic>
      <p:sp>
        <p:nvSpPr>
          <p:cNvPr id="37" name="Ellipse 36"/>
          <p:cNvSpPr/>
          <p:nvPr/>
        </p:nvSpPr>
        <p:spPr>
          <a:xfrm>
            <a:off x="6183063" y="1499447"/>
            <a:ext cx="1857065" cy="1785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de-DE"/>
          </a:p>
        </p:txBody>
      </p:sp>
      <p:sp>
        <p:nvSpPr>
          <p:cNvPr id="40" name="Textfeld 39"/>
          <p:cNvSpPr txBox="1"/>
          <p:nvPr/>
        </p:nvSpPr>
        <p:spPr>
          <a:xfrm>
            <a:off x="5803492" y="1313060"/>
            <a:ext cx="138211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FFFF00"/>
                </a:solidFill>
              </a:rPr>
              <a:t>Large toroid</a:t>
            </a:r>
            <a:endParaRPr lang="de-DE" sz="1600" b="1" dirty="0">
              <a:solidFill>
                <a:srgbClr val="FFFF00"/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5627672" y="3908691"/>
            <a:ext cx="3336816" cy="2688661"/>
            <a:chOff x="5627672" y="3908691"/>
            <a:chExt cx="3336816" cy="2688661"/>
          </a:xfrm>
        </p:grpSpPr>
        <p:pic>
          <p:nvPicPr>
            <p:cNvPr id="33" name="Picture 2" descr="C:\Nameless\Arbeit\talks\nextMeetings\petalInjection\130x70_2x2_64_4MHz_1MHz\overlays\B_mean_4MHz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627672" y="3908691"/>
              <a:ext cx="3336816" cy="2688661"/>
            </a:xfrm>
            <a:prstGeom prst="rect">
              <a:avLst/>
            </a:prstGeom>
            <a:noFill/>
          </p:spPr>
        </p:pic>
        <p:sp>
          <p:nvSpPr>
            <p:cNvPr id="34" name="Ellipse 33"/>
            <p:cNvSpPr/>
            <p:nvPr/>
          </p:nvSpPr>
          <p:spPr>
            <a:xfrm>
              <a:off x="6228184" y="4235751"/>
              <a:ext cx="1857065" cy="17855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5840436" y="4012420"/>
              <a:ext cx="181812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600" b="1" smtClean="0">
                  <a:solidFill>
                    <a:srgbClr val="FFFF00"/>
                  </a:solidFill>
                </a:rPr>
                <a:t>Optimized </a:t>
              </a:r>
              <a:r>
                <a:rPr lang="de-DE" sz="1600" b="1" dirty="0" err="1" smtClean="0">
                  <a:solidFill>
                    <a:srgbClr val="FFFF00"/>
                  </a:solidFill>
                </a:rPr>
                <a:t>toroid</a:t>
              </a:r>
              <a:endParaRPr lang="de-DE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926479" y="1141664"/>
            <a:ext cx="3285577" cy="2647376"/>
            <a:chOff x="926479" y="1141664"/>
            <a:chExt cx="3285577" cy="2647376"/>
          </a:xfrm>
        </p:grpSpPr>
        <p:pic>
          <p:nvPicPr>
            <p:cNvPr id="38" name="Picture 2" descr="C:\Nameless\Arbeit\talks\nextMeetings\petalInjection\130x70_2x2_64_4MHz_1MHz\overlays\B_mean_4MHz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926479" y="1141664"/>
              <a:ext cx="3285577" cy="2647376"/>
            </a:xfrm>
            <a:prstGeom prst="rect">
              <a:avLst/>
            </a:prstGeom>
            <a:noFill/>
          </p:spPr>
        </p:pic>
        <p:sp>
          <p:nvSpPr>
            <p:cNvPr id="39" name="Ellipse 38"/>
            <p:cNvSpPr/>
            <p:nvPr/>
          </p:nvSpPr>
          <p:spPr>
            <a:xfrm>
              <a:off x="1653433" y="1427439"/>
              <a:ext cx="1857065" cy="17855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1115616" y="1268760"/>
              <a:ext cx="105028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FF00"/>
                  </a:solidFill>
                </a:rPr>
                <a:t>Solenoid</a:t>
              </a:r>
              <a:endParaRPr lang="de-DE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926383" y="3949975"/>
            <a:ext cx="3285577" cy="2647377"/>
            <a:chOff x="926383" y="3949975"/>
            <a:chExt cx="3285577" cy="2647377"/>
          </a:xfrm>
        </p:grpSpPr>
        <p:pic>
          <p:nvPicPr>
            <p:cNvPr id="32" name="Picture 2" descr="C:\Nameless\Arbeit\talks\nextMeetings\petalInjection\130x70_2x2_64_4MHz_1MHz\overlays\B_mean_4MHz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926383" y="3949975"/>
              <a:ext cx="3285577" cy="2647377"/>
            </a:xfrm>
            <a:prstGeom prst="rect">
              <a:avLst/>
            </a:prstGeom>
            <a:noFill/>
          </p:spPr>
        </p:pic>
        <p:sp>
          <p:nvSpPr>
            <p:cNvPr id="35" name="Ellipse 34"/>
            <p:cNvSpPr/>
            <p:nvPr/>
          </p:nvSpPr>
          <p:spPr>
            <a:xfrm>
              <a:off x="1600759" y="4307759"/>
              <a:ext cx="1857065" cy="17855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115616" y="4077072"/>
              <a:ext cx="123623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FF00"/>
                  </a:solidFill>
                </a:rPr>
                <a:t>Mini </a:t>
              </a:r>
              <a:r>
                <a:rPr lang="de-DE" sz="1600" b="1" dirty="0" err="1" smtClean="0">
                  <a:solidFill>
                    <a:srgbClr val="FFFF00"/>
                  </a:solidFill>
                </a:rPr>
                <a:t>toroid</a:t>
              </a:r>
              <a:endParaRPr lang="de-DE" sz="1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4" name="Picture 2" descr="C:\Nameless\Arbeit\talks\nextMeetings\fatTorFotos\DSCN5270.JPG"/>
          <p:cNvPicPr>
            <a:picLocks noChangeAspect="1" noChangeArrowheads="1"/>
          </p:cNvPicPr>
          <p:nvPr/>
        </p:nvPicPr>
        <p:blipFill>
          <a:blip r:embed="rId7" cstate="print"/>
          <a:srcRect l="46982" t="29558" r="30557" b="48664"/>
          <a:stretch>
            <a:fillRect/>
          </a:stretch>
        </p:blipFill>
        <p:spPr bwMode="auto">
          <a:xfrm>
            <a:off x="4860032" y="4077072"/>
            <a:ext cx="792088" cy="576064"/>
          </a:xfrm>
          <a:prstGeom prst="rect">
            <a:avLst/>
          </a:prstGeom>
          <a:noFill/>
        </p:spPr>
      </p:pic>
      <p:pic>
        <p:nvPicPr>
          <p:cNvPr id="102402" name="Picture 2" descr="C:\Users\Klein\Pictures\SLHC\AMIS2\DSCN4823.JPG"/>
          <p:cNvPicPr>
            <a:picLocks noChangeAspect="1" noChangeArrowheads="1"/>
          </p:cNvPicPr>
          <p:nvPr/>
        </p:nvPicPr>
        <p:blipFill>
          <a:blip r:embed="rId8" cstate="print"/>
          <a:srcRect l="30244" t="26431" r="54159" b="47227"/>
          <a:stretch>
            <a:fillRect/>
          </a:stretch>
        </p:blipFill>
        <p:spPr bwMode="auto">
          <a:xfrm>
            <a:off x="179512" y="4077073"/>
            <a:ext cx="625332" cy="792087"/>
          </a:xfrm>
          <a:prstGeom prst="rect">
            <a:avLst/>
          </a:prstGeom>
          <a:noFill/>
        </p:spPr>
      </p:pic>
      <p:pic>
        <p:nvPicPr>
          <p:cNvPr id="102403" name="Picture 3" descr="C:\Users\Klein\Pictures\SLHC\Magnettest\DSCN4388.JPG"/>
          <p:cNvPicPr>
            <a:picLocks noChangeAspect="1" noChangeArrowheads="1"/>
          </p:cNvPicPr>
          <p:nvPr/>
        </p:nvPicPr>
        <p:blipFill>
          <a:blip r:embed="rId9" cstate="print"/>
          <a:srcRect l="34403" t="26431" r="48960" b="52773"/>
          <a:stretch>
            <a:fillRect/>
          </a:stretch>
        </p:blipFill>
        <p:spPr bwMode="auto">
          <a:xfrm>
            <a:off x="4658410" y="1340768"/>
            <a:ext cx="921702" cy="864096"/>
          </a:xfrm>
          <a:prstGeom prst="rect">
            <a:avLst/>
          </a:prstGeom>
          <a:noFill/>
        </p:spPr>
      </p:pic>
      <p:pic>
        <p:nvPicPr>
          <p:cNvPr id="102404" name="Picture 4" descr="C:\Users\Klein\Pictures\SLHC\Distance_Solenoid\DSCN4081.JPG"/>
          <p:cNvPicPr>
            <a:picLocks noChangeAspect="1" noChangeArrowheads="1"/>
          </p:cNvPicPr>
          <p:nvPr/>
        </p:nvPicPr>
        <p:blipFill>
          <a:blip r:embed="rId10" cstate="print">
            <a:lum bright="20000" contrast="10000"/>
          </a:blip>
          <a:srcRect l="58318" t="33363" r="34403" b="56932"/>
          <a:stretch>
            <a:fillRect/>
          </a:stretch>
        </p:blipFill>
        <p:spPr bwMode="auto">
          <a:xfrm>
            <a:off x="179512" y="1268760"/>
            <a:ext cx="792088" cy="792088"/>
          </a:xfrm>
          <a:prstGeom prst="rect">
            <a:avLst/>
          </a:prstGeom>
          <a:noFill/>
        </p:spPr>
      </p:pic>
      <p:sp>
        <p:nvSpPr>
          <p:cNvPr id="23" name="Rechteck 22"/>
          <p:cNvSpPr/>
          <p:nvPr/>
        </p:nvSpPr>
        <p:spPr>
          <a:xfrm>
            <a:off x="68789" y="4902259"/>
            <a:ext cx="902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smtClean="0"/>
              <a:t>460nH, </a:t>
            </a:r>
          </a:p>
          <a:p>
            <a:r>
              <a:rPr lang="de-DE" sz="1600" smtClean="0"/>
              <a:t>80m</a:t>
            </a:r>
            <a:r>
              <a:rPr lang="de-DE" sz="1600" smtClean="0">
                <a:sym typeface="Symbol"/>
              </a:rPr>
              <a:t>, </a:t>
            </a:r>
          </a:p>
          <a:p>
            <a:r>
              <a:rPr lang="de-DE" sz="1600" smtClean="0">
                <a:sym typeface="Symbol"/>
              </a:rPr>
              <a:t>330mg</a:t>
            </a:r>
            <a:endParaRPr lang="de-DE" sz="1600"/>
          </a:p>
        </p:txBody>
      </p:sp>
      <p:sp>
        <p:nvSpPr>
          <p:cNvPr id="24" name="Rechteck 23"/>
          <p:cNvSpPr/>
          <p:nvPr/>
        </p:nvSpPr>
        <p:spPr>
          <a:xfrm>
            <a:off x="4644008" y="2276872"/>
            <a:ext cx="9124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smtClean="0"/>
              <a:t>618nH, </a:t>
            </a:r>
          </a:p>
          <a:p>
            <a:r>
              <a:rPr lang="de-DE" sz="1600" smtClean="0"/>
              <a:t>104m</a:t>
            </a:r>
            <a:r>
              <a:rPr lang="de-DE" sz="1600" smtClean="0">
                <a:sym typeface="Symbol"/>
              </a:rPr>
              <a:t>,</a:t>
            </a:r>
          </a:p>
          <a:p>
            <a:r>
              <a:rPr lang="de-DE" sz="1600" smtClean="0">
                <a:sym typeface="Symbol"/>
              </a:rPr>
              <a:t>783mg</a:t>
            </a:r>
            <a:endParaRPr lang="de-DE" sz="1600" dirty="0"/>
          </a:p>
        </p:txBody>
      </p:sp>
      <p:sp>
        <p:nvSpPr>
          <p:cNvPr id="25" name="Rechteck 24"/>
          <p:cNvSpPr/>
          <p:nvPr/>
        </p:nvSpPr>
        <p:spPr>
          <a:xfrm>
            <a:off x="35496" y="2132856"/>
            <a:ext cx="9893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smtClean="0"/>
              <a:t>Nom.:</a:t>
            </a:r>
          </a:p>
          <a:p>
            <a:r>
              <a:rPr lang="de-DE" sz="1600" smtClean="0"/>
              <a:t>538nH, </a:t>
            </a:r>
          </a:p>
          <a:p>
            <a:r>
              <a:rPr lang="de-DE" sz="1600" smtClean="0"/>
              <a:t>90m</a:t>
            </a:r>
            <a:r>
              <a:rPr lang="de-DE" sz="1600" smtClean="0">
                <a:sym typeface="Symbol"/>
              </a:rPr>
              <a:t>,</a:t>
            </a:r>
          </a:p>
          <a:p>
            <a:r>
              <a:rPr lang="de-DE" sz="1600" smtClean="0">
                <a:sym typeface="Symbol"/>
              </a:rPr>
              <a:t>~ 500mg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\\VBOXSVR\sharedVirtualXP\talks\emOptimization\z_Zis10mm_1MHz_12dbm_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28800"/>
            <a:ext cx="2520280" cy="2030851"/>
          </a:xfrm>
          <a:prstGeom prst="rect">
            <a:avLst/>
          </a:prstGeom>
          <a:noFill/>
        </p:spPr>
      </p:pic>
      <p:pic>
        <p:nvPicPr>
          <p:cNvPr id="17" name="Picture 2" descr="K:\work\!nextMeeting\petalInjection\116x70_2x2_hybrid+pitch6.4\seite_x116_y00.jpg"/>
          <p:cNvPicPr>
            <a:picLocks noChangeAspect="1" noChangeArrowheads="1"/>
          </p:cNvPicPr>
          <p:nvPr/>
        </p:nvPicPr>
        <p:blipFill>
          <a:blip r:embed="rId4" cstate="print"/>
          <a:srcRect l="11" t="30099" r="48407" b="36630"/>
          <a:stretch>
            <a:fillRect/>
          </a:stretch>
        </p:blipFill>
        <p:spPr bwMode="auto">
          <a:xfrm>
            <a:off x="539552" y="1700808"/>
            <a:ext cx="3571900" cy="1728192"/>
          </a:xfrm>
          <a:prstGeom prst="rect">
            <a:avLst/>
          </a:prstGeom>
          <a:noFill/>
        </p:spPr>
      </p:pic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Radiated Emissions and Strip Modules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79512" y="980728"/>
            <a:ext cx="9165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Tiny inductor operated from sinus wave generator &amp; swept across silicon strip module</a:t>
            </a:r>
          </a:p>
          <a:p>
            <a:r>
              <a:rPr lang="de-DE" smtClean="0">
                <a:sym typeface="Wingdings" pitchFamily="2" charset="2"/>
              </a:rPr>
              <a:t> module noise measured as function of inductor position</a:t>
            </a:r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6300192" y="3789040"/>
            <a:ext cx="2771800" cy="16055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>
                <a:sym typeface="Wingdings" pitchFamily="2" charset="2"/>
              </a:rPr>
              <a:t> </a:t>
            </a:r>
            <a:r>
              <a:rPr lang="de-DE" smtClean="0">
                <a:sym typeface="Wingdings" pitchFamily="2" charset="2"/>
              </a:rPr>
              <a:t>B</a:t>
            </a:r>
            <a:r>
              <a:rPr lang="de-DE" baseline="-25000" smtClean="0">
                <a:sym typeface="Wingdings" pitchFamily="2" charset="2"/>
              </a:rPr>
              <a:t>z</a:t>
            </a:r>
            <a:r>
              <a:rPr lang="de-DE" smtClean="0">
                <a:sym typeface="Wingdings" pitchFamily="2" charset="2"/>
              </a:rPr>
              <a:t> couples into pitch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 adapter region </a:t>
            </a:r>
            <a:endParaRPr lang="de-DE">
              <a:sym typeface="Wingdings" pitchFamily="2" charset="2"/>
            </a:endParaRP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Loop closed via cap.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coupling to backplane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>
                <a:sym typeface="Wingdings" pitchFamily="2" charset="2"/>
              </a:rPr>
              <a:t> </a:t>
            </a:r>
            <a:r>
              <a:rPr lang="de-DE" smtClean="0">
                <a:sym typeface="Wingdings" pitchFamily="2" charset="2"/>
              </a:rPr>
              <a:t>Explains shape of noise</a:t>
            </a:r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6156176" y="169151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“point-like“ field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83568" y="1772816"/>
            <a:ext cx="113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smtClean="0">
                <a:solidFill>
                  <a:schemeClr val="bg1"/>
                </a:solidFill>
              </a:rPr>
              <a:t>f = 1MHz</a:t>
            </a:r>
          </a:p>
          <a:p>
            <a:r>
              <a:rPr lang="de-DE" sz="1600" b="1" smtClean="0">
                <a:solidFill>
                  <a:schemeClr val="bg1"/>
                </a:solidFill>
              </a:rPr>
              <a:t>d = 10mm</a:t>
            </a:r>
          </a:p>
        </p:txBody>
      </p:sp>
      <p:pic>
        <p:nvPicPr>
          <p:cNvPr id="14" name="Picture 2" descr="C:\Nameless\Arbeit\talks\nextMeetings\petalInjection\130x70_2x2_64_4MHz_1MHz\overlays\B_mean_4MHz.png"/>
          <p:cNvPicPr>
            <a:picLocks noChangeAspect="1" noChangeArrowheads="1"/>
          </p:cNvPicPr>
          <p:nvPr/>
        </p:nvPicPr>
        <p:blipFill>
          <a:blip r:embed="rId5" cstate="print"/>
          <a:srcRect l="6545" t="7383" b="5872"/>
          <a:stretch>
            <a:fillRect/>
          </a:stretch>
        </p:blipFill>
        <p:spPr bwMode="auto">
          <a:xfrm>
            <a:off x="179512" y="3497397"/>
            <a:ext cx="5688632" cy="2883931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 rot="5400000">
            <a:off x="4868967" y="4563482"/>
            <a:ext cx="2277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Average module noise </a:t>
            </a:r>
          </a:p>
          <a:p>
            <a:r>
              <a:rPr lang="de-DE" sz="1600" smtClean="0"/>
              <a:t>[ADC counts]</a:t>
            </a:r>
            <a:endParaRPr lang="de-D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Klein\SLHC\Effizienzmessung\2010_08_31_AMIS2_PIX_V4_R3_3_100_Cut3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1124744"/>
            <a:ext cx="4392488" cy="3079049"/>
          </a:xfrm>
          <a:prstGeom prst="rect">
            <a:avLst/>
          </a:prstGeom>
          <a:noFill/>
        </p:spPr>
      </p:pic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Efficiency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54281" y="1089611"/>
            <a:ext cx="22050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smtClean="0"/>
              <a:t>PIX_V4_R3, V</a:t>
            </a:r>
            <a:r>
              <a:rPr lang="de-DE" sz="1500" b="1" baseline="-25000" smtClean="0"/>
              <a:t>out</a:t>
            </a:r>
            <a:r>
              <a:rPr lang="de-DE" sz="1500" b="1" smtClean="0"/>
              <a:t> = 3.3V</a:t>
            </a:r>
            <a:endParaRPr lang="de-DE" sz="1500" b="1"/>
          </a:p>
        </p:txBody>
      </p:sp>
      <p:sp>
        <p:nvSpPr>
          <p:cNvPr id="13" name="Textfeld 12"/>
          <p:cNvSpPr txBox="1"/>
          <p:nvPr/>
        </p:nvSpPr>
        <p:spPr>
          <a:xfrm>
            <a:off x="179512" y="4941168"/>
            <a:ext cx="8424936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smtClean="0"/>
              <a:t>Phase 1 conditions</a:t>
            </a:r>
            <a:r>
              <a:rPr lang="de-DE" smtClean="0"/>
              <a:t>: V</a:t>
            </a:r>
            <a:r>
              <a:rPr lang="de-DE" baseline="-25000" smtClean="0"/>
              <a:t>out</a:t>
            </a:r>
            <a:r>
              <a:rPr lang="de-DE" smtClean="0"/>
              <a:t> = 3.3V, I</a:t>
            </a:r>
            <a:r>
              <a:rPr lang="de-DE" baseline="-25000" smtClean="0"/>
              <a:t>out</a:t>
            </a:r>
            <a:r>
              <a:rPr lang="de-DE" smtClean="0"/>
              <a:t> = 3A, conversion ratio of 2-3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about </a:t>
            </a:r>
            <a:r>
              <a:rPr lang="de-DE" b="1" smtClean="0"/>
              <a:t>75%</a:t>
            </a:r>
            <a:r>
              <a:rPr lang="de-DE" smtClean="0"/>
              <a:t> efficiency: </a:t>
            </a:r>
            <a:r>
              <a:rPr lang="de-DE" smtClean="0">
                <a:sym typeface="Wingdings" pitchFamily="2" charset="2"/>
              </a:rPr>
              <a:t>not too bad</a:t>
            </a:r>
            <a:endParaRPr lang="de-DE" smtClean="0"/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smtClean="0"/>
              <a:t>Phase 2 conditions</a:t>
            </a:r>
            <a:r>
              <a:rPr lang="de-DE" smtClean="0"/>
              <a:t>: V</a:t>
            </a:r>
            <a:r>
              <a:rPr lang="de-DE" baseline="-25000" smtClean="0"/>
              <a:t>out</a:t>
            </a:r>
            <a:r>
              <a:rPr lang="de-DE" smtClean="0"/>
              <a:t> = 1.25V, I</a:t>
            </a:r>
            <a:r>
              <a:rPr lang="de-DE" baseline="-25000" smtClean="0"/>
              <a:t>out</a:t>
            </a:r>
            <a:r>
              <a:rPr lang="de-DE" smtClean="0"/>
              <a:t> = 3A, conversion ratio of 8-10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about </a:t>
            </a:r>
            <a:r>
              <a:rPr lang="de-DE" b="1" smtClean="0"/>
              <a:t>55%</a:t>
            </a:r>
            <a:r>
              <a:rPr lang="de-DE" smtClean="0"/>
              <a:t> efficiency: </a:t>
            </a:r>
            <a:r>
              <a:rPr lang="de-DE" smtClean="0">
                <a:sym typeface="Wingdings" pitchFamily="2" charset="2"/>
              </a:rPr>
              <a:t>too low</a:t>
            </a:r>
            <a:endParaRPr lang="de-DE" smtClean="0"/>
          </a:p>
        </p:txBody>
      </p:sp>
      <p:pic>
        <p:nvPicPr>
          <p:cNvPr id="18" name="Picture 2" descr="C:\Users\Klein\SLHC\Effizienzmessung\2010_08_31_AMIS2_PIX_V4_R3_3_100_Cut30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6016" y="1124744"/>
            <a:ext cx="4321913" cy="3029576"/>
          </a:xfrm>
          <a:prstGeom prst="rect">
            <a:avLst/>
          </a:prstGeom>
          <a:noFill/>
        </p:spPr>
      </p:pic>
      <p:sp>
        <p:nvSpPr>
          <p:cNvPr id="19" name="Textfeld 18"/>
          <p:cNvSpPr txBox="1"/>
          <p:nvPr/>
        </p:nvSpPr>
        <p:spPr>
          <a:xfrm>
            <a:off x="5076056" y="1089611"/>
            <a:ext cx="23328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smtClean="0"/>
              <a:t>PIX_V4_R3, V</a:t>
            </a:r>
            <a:r>
              <a:rPr lang="de-DE" sz="1500" b="1" baseline="-25000" smtClean="0"/>
              <a:t>out</a:t>
            </a:r>
            <a:r>
              <a:rPr lang="de-DE" sz="1500" b="1" smtClean="0"/>
              <a:t> = 1.25V</a:t>
            </a:r>
            <a:endParaRPr lang="de-DE" sz="1500" b="1"/>
          </a:p>
        </p:txBody>
      </p:sp>
      <p:sp>
        <p:nvSpPr>
          <p:cNvPr id="20" name="Textfeld 19"/>
          <p:cNvSpPr txBox="1"/>
          <p:nvPr/>
        </p:nvSpPr>
        <p:spPr>
          <a:xfrm>
            <a:off x="467544" y="4293096"/>
            <a:ext cx="5478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White regions: regulation not working properly, V</a:t>
            </a:r>
            <a:r>
              <a:rPr lang="de-DE" sz="1600" baseline="-25000" smtClean="0"/>
              <a:t>out</a:t>
            </a:r>
            <a:r>
              <a:rPr lang="de-DE" sz="1600" smtClean="0"/>
              <a:t> too low</a:t>
            </a:r>
            <a:endParaRPr lang="de-DE" sz="1600"/>
          </a:p>
        </p:txBody>
      </p:sp>
      <p:sp>
        <p:nvSpPr>
          <p:cNvPr id="12" name="Ellipse 11"/>
          <p:cNvSpPr/>
          <p:nvPr/>
        </p:nvSpPr>
        <p:spPr>
          <a:xfrm>
            <a:off x="3203848" y="1340768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7668344" y="1340768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 19"/>
          <p:cNvGraphicFramePr/>
          <p:nvPr/>
        </p:nvGraphicFramePr>
        <p:xfrm>
          <a:off x="4283968" y="3501008"/>
          <a:ext cx="471601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Efficiency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graphicFrame>
        <p:nvGraphicFramePr>
          <p:cNvPr id="8" name="Chart 1"/>
          <p:cNvGraphicFramePr/>
          <p:nvPr/>
        </p:nvGraphicFramePr>
        <p:xfrm>
          <a:off x="251520" y="3789040"/>
          <a:ext cx="381642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1043608" y="3697868"/>
            <a:ext cx="23680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AMIS2_V2</a:t>
            </a:r>
          </a:p>
          <a:p>
            <a:r>
              <a:rPr lang="de-DE" sz="1400" smtClean="0"/>
              <a:t>V</a:t>
            </a:r>
            <a:r>
              <a:rPr lang="de-DE" sz="1400" baseline="-25000" smtClean="0"/>
              <a:t>in</a:t>
            </a:r>
            <a:r>
              <a:rPr lang="de-DE" sz="1400" smtClean="0"/>
              <a:t>=10V, V</a:t>
            </a:r>
            <a:r>
              <a:rPr lang="de-DE" sz="1400" baseline="-25000" smtClean="0"/>
              <a:t>out</a:t>
            </a:r>
            <a:r>
              <a:rPr lang="de-DE" sz="1400" smtClean="0"/>
              <a:t>=1.2V, I</a:t>
            </a:r>
            <a:r>
              <a:rPr lang="de-DE" sz="1400" baseline="-25000" smtClean="0"/>
              <a:t>out</a:t>
            </a:r>
            <a:r>
              <a:rPr lang="de-DE" sz="1400" smtClean="0"/>
              <a:t>=1A </a:t>
            </a:r>
            <a:endParaRPr lang="de-DE" sz="1400"/>
          </a:p>
        </p:txBody>
      </p:sp>
      <p:sp>
        <p:nvSpPr>
          <p:cNvPr id="13" name="Textfeld 12"/>
          <p:cNvSpPr txBox="1"/>
          <p:nvPr/>
        </p:nvSpPr>
        <p:spPr>
          <a:xfrm>
            <a:off x="251520" y="1052736"/>
            <a:ext cx="597666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Resistive losses  ~ 1/f</a:t>
            </a:r>
            <a:r>
              <a:rPr lang="de-DE" baseline="-25000" smtClean="0"/>
              <a:t>s</a:t>
            </a:r>
            <a:r>
              <a:rPr lang="de-DE" smtClean="0"/>
              <a:t>; switching &amp; driving losses ~ f</a:t>
            </a:r>
            <a:r>
              <a:rPr lang="de-DE" baseline="-25000" smtClean="0"/>
              <a:t>s 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aseline="-25000" smtClean="0"/>
              <a:t> </a:t>
            </a:r>
            <a:r>
              <a:rPr lang="de-DE" smtClean="0"/>
              <a:t>Resistive losses from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mtClean="0"/>
              <a:t> chip (R</a:t>
            </a:r>
            <a:r>
              <a:rPr lang="de-DE" baseline="-25000" smtClean="0"/>
              <a:t>on</a:t>
            </a:r>
            <a:r>
              <a:rPr lang="de-DE" smtClean="0"/>
              <a:t>)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mtClean="0"/>
              <a:t> wire bonds </a:t>
            </a:r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flip chip packaging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mtClean="0"/>
              <a:t> inductor </a:t>
            </a:r>
            <a:r>
              <a:rPr lang="de-DE" smtClean="0">
                <a:sym typeface="Wingdings" pitchFamily="2" charset="2"/>
              </a:rPr>
              <a:t> inductor with lower R</a:t>
            </a:r>
            <a:r>
              <a:rPr lang="de-DE" baseline="-25000" smtClean="0">
                <a:sym typeface="Wingdings" pitchFamily="2" charset="2"/>
              </a:rPr>
              <a:t>DC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aseline="-25000" smtClean="0">
                <a:sym typeface="Wingdings" pitchFamily="2" charset="2"/>
              </a:rPr>
              <a:t> </a:t>
            </a:r>
            <a:r>
              <a:rPr lang="de-DE" smtClean="0"/>
              <a:t>Need to balance efficiency vs. mass, volume &amp; EMC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endParaRPr lang="de-DE"/>
          </a:p>
        </p:txBody>
      </p:sp>
      <p:pic>
        <p:nvPicPr>
          <p:cNvPr id="104449" name="Picture 1" descr="C:\Users\Klein\Pictures\SLHC\AMIS2_Revision\DSCN5449.JPG"/>
          <p:cNvPicPr>
            <a:picLocks noChangeAspect="1" noChangeArrowheads="1"/>
          </p:cNvPicPr>
          <p:nvPr/>
        </p:nvPicPr>
        <p:blipFill>
          <a:blip r:embed="rId5" cstate="print"/>
          <a:srcRect l="17766" t="11180" r="14646" b="15339"/>
          <a:stretch>
            <a:fillRect/>
          </a:stretch>
        </p:blipFill>
        <p:spPr bwMode="auto">
          <a:xfrm>
            <a:off x="7800131" y="5373216"/>
            <a:ext cx="1236365" cy="1008112"/>
          </a:xfrm>
          <a:prstGeom prst="rect">
            <a:avLst/>
          </a:prstGeom>
          <a:noFill/>
        </p:spPr>
      </p:pic>
      <p:sp>
        <p:nvSpPr>
          <p:cNvPr id="21" name="Textfeld 20"/>
          <p:cNvSpPr txBox="1"/>
          <p:nvPr/>
        </p:nvSpPr>
        <p:spPr>
          <a:xfrm>
            <a:off x="7795964" y="3913892"/>
            <a:ext cx="114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Vin = 10V</a:t>
            </a:r>
          </a:p>
          <a:p>
            <a:r>
              <a:rPr lang="de-DE" sz="1400" b="1" smtClean="0"/>
              <a:t>Vout = 3.3V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The CMS Tracker Upgrade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07504" y="1475492"/>
            <a:ext cx="6253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smtClean="0">
                <a:solidFill>
                  <a:srgbClr val="0000FF"/>
                </a:solidFill>
              </a:rPr>
              <a:t>Around 2016: Exchange of the CMS pixel detector</a:t>
            </a:r>
            <a:endParaRPr lang="de-DE" sz="2000" b="1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7504" y="4293096"/>
            <a:ext cx="5513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smtClean="0">
                <a:solidFill>
                  <a:srgbClr val="0000FF"/>
                </a:solidFill>
              </a:rPr>
              <a:t>Around 2020: Exchange of the CMS tracker</a:t>
            </a:r>
            <a:endParaRPr lang="de-DE" sz="2000" b="1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3528" y="1868631"/>
            <a:ext cx="6086923" cy="1392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Less material, reduced data losses etc.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Number of readout chips (ROCs) increases by factor 1.9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Unacceptable power losses in cable trays 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Compatibility with existing power supply chain desirable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528" y="4734773"/>
            <a:ext cx="5497082" cy="710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Higher granularity </a:t>
            </a:r>
            <a:r>
              <a:rPr lang="de-DE" smtClean="0">
                <a:sym typeface="Wingdings" pitchFamily="2" charset="2"/>
              </a:rPr>
              <a:t> more readout channels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>
                <a:sym typeface="Wingdings" pitchFamily="2" charset="2"/>
              </a:rPr>
              <a:t> </a:t>
            </a:r>
            <a:r>
              <a:rPr lang="de-DE" smtClean="0">
                <a:sym typeface="Wingdings" pitchFamily="2" charset="2"/>
              </a:rPr>
              <a:t>Additional functionality (track trigger) needs power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79512" y="3275692"/>
            <a:ext cx="613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CC00"/>
                </a:solidFill>
                <a:sym typeface="Wingdings" pitchFamily="2" charset="2"/>
              </a:rPr>
              <a:t> DC-DC buck converters with conversion ratio of 2-3</a:t>
            </a:r>
            <a:endParaRPr lang="de-DE" b="1">
              <a:solidFill>
                <a:srgbClr val="00CC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1520" y="5517232"/>
            <a:ext cx="565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CC00"/>
                </a:solidFill>
                <a:sym typeface="Wingdings" pitchFamily="2" charset="2"/>
              </a:rPr>
              <a:t> DC-DC converters with conversion ratio of 8-10</a:t>
            </a:r>
            <a:endParaRPr lang="de-DE" b="1">
              <a:solidFill>
                <a:srgbClr val="00CC00"/>
              </a:solidFill>
            </a:endParaRPr>
          </a:p>
        </p:txBody>
      </p:sp>
      <p:pic>
        <p:nvPicPr>
          <p:cNvPr id="14" name="Picture 2" descr="C:\Users\Klein\DPG08\Tracker\12411-2.jpg"/>
          <p:cNvPicPr>
            <a:picLocks noChangeAspect="1" noChangeArrowheads="1"/>
          </p:cNvPicPr>
          <p:nvPr/>
        </p:nvPicPr>
        <p:blipFill>
          <a:blip r:embed="rId3" cstate="print"/>
          <a:srcRect l="4656"/>
          <a:stretch>
            <a:fillRect/>
          </a:stretch>
        </p:blipFill>
        <p:spPr bwMode="auto">
          <a:xfrm>
            <a:off x="6012160" y="4238893"/>
            <a:ext cx="2949388" cy="207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IMG_1464_cut"/>
          <p:cNvPicPr>
            <a:picLocks noChangeAspect="1" noChangeArrowheads="1"/>
          </p:cNvPicPr>
          <p:nvPr/>
        </p:nvPicPr>
        <p:blipFill>
          <a:blip r:embed="rId4" cstate="print"/>
          <a:srcRect l="34271" t="26050" r="10069" b="16438"/>
          <a:stretch>
            <a:fillRect/>
          </a:stretch>
        </p:blipFill>
        <p:spPr bwMode="auto">
          <a:xfrm>
            <a:off x="7017430" y="1484784"/>
            <a:ext cx="1875049" cy="2520280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107504" y="1052736"/>
            <a:ext cx="858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LHC </a:t>
            </a:r>
            <a:r>
              <a:rPr lang="de-DE" b="1" i="1" smtClean="0"/>
              <a:t>Phase 1</a:t>
            </a:r>
            <a:r>
              <a:rPr lang="de-DE" b="1" smtClean="0"/>
              <a:t> (2010-20): 1</a:t>
            </a:r>
            <a:r>
              <a:rPr lang="de-DE" b="1" smtClean="0">
                <a:sym typeface="Symbol"/>
              </a:rPr>
              <a:t>-</a:t>
            </a:r>
            <a:r>
              <a:rPr lang="de-DE" b="1" smtClean="0"/>
              <a:t>2</a:t>
            </a:r>
            <a:r>
              <a:rPr lang="de-DE" b="1" smtClean="0">
                <a:sym typeface="Symbol"/>
              </a:rPr>
              <a:t></a:t>
            </a:r>
            <a:r>
              <a:rPr lang="de-DE" b="1" smtClean="0"/>
              <a:t>10</a:t>
            </a:r>
            <a:r>
              <a:rPr lang="de-DE" b="1" baseline="30000" smtClean="0"/>
              <a:t>34</a:t>
            </a:r>
            <a:r>
              <a:rPr lang="de-DE" b="1" smtClean="0"/>
              <a:t>cm</a:t>
            </a:r>
            <a:r>
              <a:rPr lang="de-DE" b="1" baseline="30000" smtClean="0"/>
              <a:t>-2</a:t>
            </a:r>
            <a:r>
              <a:rPr lang="de-DE" b="1" smtClean="0"/>
              <a:t>s</a:t>
            </a:r>
            <a:r>
              <a:rPr lang="de-DE" b="1" baseline="30000" smtClean="0"/>
              <a:t>-1</a:t>
            </a:r>
            <a:r>
              <a:rPr lang="de-DE" b="1" smtClean="0"/>
              <a:t>;   LHC </a:t>
            </a:r>
            <a:r>
              <a:rPr lang="de-DE" b="1" i="1" smtClean="0"/>
              <a:t>Phase 2</a:t>
            </a:r>
            <a:r>
              <a:rPr lang="de-DE" b="1" smtClean="0"/>
              <a:t> (2020-30): 5</a:t>
            </a:r>
            <a:r>
              <a:rPr lang="de-DE" b="1" smtClean="0">
                <a:sym typeface="Symbol"/>
              </a:rPr>
              <a:t></a:t>
            </a:r>
            <a:r>
              <a:rPr lang="de-DE" b="1" smtClean="0"/>
              <a:t>10</a:t>
            </a:r>
            <a:r>
              <a:rPr lang="de-DE" b="1" baseline="30000" smtClean="0"/>
              <a:t>34</a:t>
            </a:r>
            <a:r>
              <a:rPr lang="de-DE" b="1" smtClean="0"/>
              <a:t>cm</a:t>
            </a:r>
            <a:r>
              <a:rPr lang="de-DE" b="1" baseline="30000" smtClean="0"/>
              <a:t>-2</a:t>
            </a:r>
            <a:r>
              <a:rPr lang="de-DE" b="1" smtClean="0"/>
              <a:t>s</a:t>
            </a:r>
            <a:r>
              <a:rPr lang="de-DE" b="1" baseline="30000" smtClean="0"/>
              <a:t>-1</a:t>
            </a:r>
            <a:r>
              <a:rPr lang="de-DE" b="1" smtClean="0"/>
              <a:t> </a:t>
            </a:r>
            <a:endParaRPr lang="de-DE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/>
          <p:cNvSpPr txBox="1"/>
          <p:nvPr/>
        </p:nvSpPr>
        <p:spPr>
          <a:xfrm>
            <a:off x="323528" y="2060848"/>
            <a:ext cx="4777270" cy="1890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z="1600" smtClean="0">
                <a:sym typeface="Wingdings" pitchFamily="2" charset="2"/>
              </a:rPr>
              <a:t> Pseudorapidity </a:t>
            </a:r>
            <a:r>
              <a:rPr lang="de-DE" sz="1600" smtClean="0">
                <a:sym typeface="Symbol"/>
              </a:rPr>
              <a:t></a:t>
            </a:r>
            <a:r>
              <a:rPr lang="de-DE" sz="1600" smtClean="0">
                <a:sym typeface="Wingdings" pitchFamily="2" charset="2"/>
              </a:rPr>
              <a:t> ~ 4  material uncritical</a:t>
            </a:r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z="1600" smtClean="0">
                <a:sym typeface="Wingdings" pitchFamily="2" charset="2"/>
              </a:rPr>
              <a:t> Large distance to modules  radiation uncritical</a:t>
            </a:r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z="1600" smtClean="0">
                <a:sym typeface="Wingdings" pitchFamily="2" charset="2"/>
              </a:rPr>
              <a:t> Fast on-chip regulators  ripple uncritical (?)</a:t>
            </a:r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z="1600" smtClean="0">
                <a:sym typeface="Wingdings" pitchFamily="2" charset="2"/>
              </a:rPr>
              <a:t> Space tight, but managable</a:t>
            </a:r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z="1600">
                <a:sym typeface="Wingdings" pitchFamily="2" charset="2"/>
              </a:rPr>
              <a:t> </a:t>
            </a:r>
            <a:r>
              <a:rPr lang="de-DE" sz="1600" smtClean="0">
                <a:sym typeface="Wingdings" pitchFamily="2" charset="2"/>
              </a:rPr>
              <a:t>CO</a:t>
            </a:r>
            <a:r>
              <a:rPr lang="de-DE" sz="1600" baseline="-25000" smtClean="0">
                <a:sym typeface="Wingdings" pitchFamily="2" charset="2"/>
              </a:rPr>
              <a:t>2</a:t>
            </a:r>
            <a:r>
              <a:rPr lang="de-DE" sz="1600" smtClean="0">
                <a:sym typeface="Wingdings" pitchFamily="2" charset="2"/>
              </a:rPr>
              <a:t> cooling </a:t>
            </a:r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z="1600">
                <a:sym typeface="Wingdings" pitchFamily="2" charset="2"/>
              </a:rPr>
              <a:t> </a:t>
            </a:r>
            <a:r>
              <a:rPr lang="de-DE" sz="1600" smtClean="0">
                <a:sym typeface="Wingdings" pitchFamily="2" charset="2"/>
              </a:rPr>
              <a:t>“Easy“ access during shutdowns</a:t>
            </a:r>
            <a:endParaRPr lang="de-DE" sz="1600"/>
          </a:p>
        </p:txBody>
      </p:sp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Implementation into CMS Pixel System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pic>
        <p:nvPicPr>
          <p:cNvPr id="101378" name="Picture 2" descr="C:\Users\Klein\Pictures\SLHC\SupplyTube\DSCN5304.JPG"/>
          <p:cNvPicPr>
            <a:picLocks noChangeAspect="1" noChangeArrowheads="1"/>
          </p:cNvPicPr>
          <p:nvPr/>
        </p:nvPicPr>
        <p:blipFill>
          <a:blip r:embed="rId3" cstate="print"/>
          <a:srcRect l="20600" t="4851" r="3801" b="13250"/>
          <a:stretch>
            <a:fillRect/>
          </a:stretch>
        </p:blipFill>
        <p:spPr bwMode="auto">
          <a:xfrm>
            <a:off x="467544" y="3981061"/>
            <a:ext cx="1661723" cy="2400267"/>
          </a:xfrm>
          <a:prstGeom prst="rect">
            <a:avLst/>
          </a:prstGeom>
          <a:noFill/>
        </p:spPr>
      </p:pic>
      <p:pic>
        <p:nvPicPr>
          <p:cNvPr id="9" name="Picture 4" descr="Gesamtansicht-Supplytube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2297" t="7955" r="11328" b="7722"/>
          <a:stretch>
            <a:fillRect/>
          </a:stretch>
        </p:blipFill>
        <p:spPr>
          <a:xfrm>
            <a:off x="3144239" y="980728"/>
            <a:ext cx="5999761" cy="4968552"/>
          </a:xfrm>
          <a:noFill/>
          <a:ln/>
        </p:spPr>
      </p:pic>
      <p:sp>
        <p:nvSpPr>
          <p:cNvPr id="10" name="Textfeld 9"/>
          <p:cNvSpPr txBox="1"/>
          <p:nvPr/>
        </p:nvSpPr>
        <p:spPr>
          <a:xfrm>
            <a:off x="7884368" y="2996952"/>
            <a:ext cx="114326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smtClean="0"/>
              <a:t>DC-DC </a:t>
            </a:r>
          </a:p>
          <a:p>
            <a:r>
              <a:rPr lang="de-DE" sz="1600" smtClean="0"/>
              <a:t>converters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524328" y="3861048"/>
            <a:ext cx="139333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smtClean="0"/>
              <a:t>Analog </a:t>
            </a:r>
          </a:p>
          <a:p>
            <a:r>
              <a:rPr lang="de-DE" sz="1600" smtClean="0"/>
              <a:t>Opto-Hybrids</a:t>
            </a:r>
            <a:endParaRPr lang="de-DE" sz="1600"/>
          </a:p>
        </p:txBody>
      </p:sp>
      <p:sp>
        <p:nvSpPr>
          <p:cNvPr id="12" name="Textfeld 11"/>
          <p:cNvSpPr txBox="1"/>
          <p:nvPr/>
        </p:nvSpPr>
        <p:spPr>
          <a:xfrm>
            <a:off x="6156176" y="4653136"/>
            <a:ext cx="122020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smtClean="0"/>
              <a:t>Connection</a:t>
            </a:r>
          </a:p>
          <a:p>
            <a:r>
              <a:rPr lang="de-DE" sz="1600" smtClean="0"/>
              <a:t>area</a:t>
            </a:r>
            <a:endParaRPr lang="de-DE" sz="1600"/>
          </a:p>
        </p:txBody>
      </p:sp>
      <p:sp>
        <p:nvSpPr>
          <p:cNvPr id="21" name="Flussdiagramm: Datenträger mit direktem Zugriff 20"/>
          <p:cNvSpPr/>
          <p:nvPr/>
        </p:nvSpPr>
        <p:spPr>
          <a:xfrm rot="8266827">
            <a:off x="2938245" y="5119893"/>
            <a:ext cx="1198948" cy="1172579"/>
          </a:xfrm>
          <a:prstGeom prst="flowChartMagneticDrum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179512" y="1052736"/>
            <a:ext cx="4804520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One converters powers 2-4 pixel modules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/>
              <a:t> </a:t>
            </a:r>
            <a:r>
              <a:rPr lang="de-DE" smtClean="0"/>
              <a:t>Conv. ratio 2-3; V</a:t>
            </a:r>
            <a:r>
              <a:rPr lang="de-DE" baseline="-25000" smtClean="0"/>
              <a:t>out</a:t>
            </a:r>
            <a:r>
              <a:rPr lang="de-DE" smtClean="0"/>
              <a:t> = 2.3V &amp; 3.5V; I &lt; 3A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Integration for pixel barrel onto support tube</a:t>
            </a:r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3325051" y="5301208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Pixel </a:t>
            </a:r>
          </a:p>
          <a:p>
            <a:r>
              <a:rPr lang="de-DE" sz="1600" smtClean="0"/>
              <a:t>modules</a:t>
            </a:r>
            <a:endParaRPr lang="de-DE" sz="1600"/>
          </a:p>
        </p:txBody>
      </p:sp>
      <p:sp>
        <p:nvSpPr>
          <p:cNvPr id="25" name="Textfeld 24"/>
          <p:cNvSpPr txBox="1"/>
          <p:nvPr/>
        </p:nvSpPr>
        <p:spPr>
          <a:xfrm>
            <a:off x="1187624" y="6093296"/>
            <a:ext cx="184858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smtClean="0"/>
              <a:t>Mock-up for </a:t>
            </a:r>
          </a:p>
          <a:p>
            <a:r>
              <a:rPr lang="de-DE" sz="1600" smtClean="0"/>
              <a:t>integration studies</a:t>
            </a:r>
            <a:endParaRPr lang="de-DE" sz="1600"/>
          </a:p>
        </p:txBody>
      </p:sp>
      <p:cxnSp>
        <p:nvCxnSpPr>
          <p:cNvPr id="28" name="Gerade Verbindung mit Pfeil 27"/>
          <p:cNvCxnSpPr/>
          <p:nvPr/>
        </p:nvCxnSpPr>
        <p:spPr>
          <a:xfrm rot="16200000" flipV="1">
            <a:off x="8316416" y="2636912"/>
            <a:ext cx="432048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10800000">
            <a:off x="6156176" y="4365104"/>
            <a:ext cx="36004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rot="16200000" flipV="1">
            <a:off x="7164288" y="3645024"/>
            <a:ext cx="36004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V="1">
            <a:off x="3275856" y="1124744"/>
            <a:ext cx="4392488" cy="367240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 rot="19207608">
            <a:off x="5974086" y="1916059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2.2m</a:t>
            </a:r>
            <a:endParaRPr lang="de-DE" sz="1600"/>
          </a:p>
        </p:txBody>
      </p:sp>
      <p:sp>
        <p:nvSpPr>
          <p:cNvPr id="39" name="Akkord 38"/>
          <p:cNvSpPr/>
          <p:nvPr/>
        </p:nvSpPr>
        <p:spPr>
          <a:xfrm rot="9169745">
            <a:off x="6638467" y="1098184"/>
            <a:ext cx="2266617" cy="2030482"/>
          </a:xfrm>
          <a:prstGeom prst="chor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Summary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07504" y="1124744"/>
            <a:ext cx="8973932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z="1900" b="1" smtClean="0"/>
              <a:t> </a:t>
            </a:r>
            <a:r>
              <a:rPr lang="de-DE" sz="1900" b="1" smtClean="0">
                <a:solidFill>
                  <a:srgbClr val="00CC00"/>
                </a:solidFill>
              </a:rPr>
              <a:t>Development, characterization &amp; optimization of buck prototypes for </a:t>
            </a:r>
            <a:br>
              <a:rPr lang="de-DE" sz="1900" b="1" smtClean="0">
                <a:solidFill>
                  <a:srgbClr val="00CC00"/>
                </a:solidFill>
              </a:rPr>
            </a:br>
            <a:r>
              <a:rPr lang="de-DE" sz="1900" b="1" smtClean="0">
                <a:solidFill>
                  <a:srgbClr val="00CC00"/>
                </a:solidFill>
              </a:rPr>
              <a:t>  the CMS tracker upgrade, based on rad.-tolerant AMIS2 ASIC by CERN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z="1900" b="1"/>
              <a:t> </a:t>
            </a:r>
            <a:r>
              <a:rPr lang="de-DE" sz="1900" b="1" smtClean="0">
                <a:solidFill>
                  <a:srgbClr val="00CC00"/>
                </a:solidFill>
              </a:rPr>
              <a:t>PCB design conceptually simple, but low-noise, low-mass design is subtle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z="1900" b="1" smtClean="0"/>
              <a:t> </a:t>
            </a:r>
            <a:r>
              <a:rPr lang="de-DE" sz="1900" b="1" smtClean="0">
                <a:solidFill>
                  <a:srgbClr val="00CC00"/>
                </a:solidFill>
              </a:rPr>
              <a:t>Conductive &amp; radiative noise coupling studied with CMS strip modules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z="1900" b="1"/>
              <a:t> </a:t>
            </a:r>
            <a:r>
              <a:rPr lang="de-DE" sz="1900" b="1" smtClean="0">
                <a:solidFill>
                  <a:srgbClr val="00CC00"/>
                </a:solidFill>
              </a:rPr>
              <a:t>Efficiency acceptable for Phase 1 and further improvements possible </a:t>
            </a:r>
          </a:p>
          <a:p>
            <a:pPr>
              <a:spcBef>
                <a:spcPts val="900"/>
              </a:spcBef>
            </a:pPr>
            <a:endParaRPr lang="de-DE" sz="1900" b="1" smtClean="0"/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de-DE" sz="1900" b="1"/>
              <a:t> </a:t>
            </a:r>
            <a:r>
              <a:rPr lang="de-DE" sz="1900" b="1" smtClean="0">
                <a:solidFill>
                  <a:srgbClr val="0000CC"/>
                </a:solidFill>
              </a:rPr>
              <a:t>Effort has shifted towards application for the CMS pixel upgrade (2016)</a:t>
            </a:r>
          </a:p>
          <a:p>
            <a:pPr lvl="1">
              <a:spcBef>
                <a:spcPts val="900"/>
              </a:spcBef>
              <a:buFont typeface="Symbol" pitchFamily="18" charset="2"/>
              <a:buChar char="-"/>
            </a:pPr>
            <a:r>
              <a:rPr lang="de-DE" sz="1900">
                <a:solidFill>
                  <a:srgbClr val="0000CC"/>
                </a:solidFill>
              </a:rPr>
              <a:t> </a:t>
            </a:r>
            <a:r>
              <a:rPr lang="de-DE" sz="1900" smtClean="0">
                <a:solidFill>
                  <a:srgbClr val="0000CC"/>
                </a:solidFill>
              </a:rPr>
              <a:t>Technical proposal, cost estimate, production planning</a:t>
            </a:r>
          </a:p>
          <a:p>
            <a:pPr lvl="1">
              <a:spcBef>
                <a:spcPts val="900"/>
              </a:spcBef>
              <a:buFont typeface="Symbol" pitchFamily="18" charset="2"/>
              <a:buChar char="-"/>
            </a:pPr>
            <a:r>
              <a:rPr lang="de-DE" sz="1900" smtClean="0">
                <a:solidFill>
                  <a:srgbClr val="0000CC"/>
                </a:solidFill>
              </a:rPr>
              <a:t> Next ASIC prototype by CERN</a:t>
            </a:r>
          </a:p>
          <a:p>
            <a:pPr lvl="1">
              <a:spcBef>
                <a:spcPts val="900"/>
              </a:spcBef>
              <a:buFont typeface="Symbol" pitchFamily="18" charset="2"/>
              <a:buChar char="-"/>
            </a:pPr>
            <a:r>
              <a:rPr lang="de-DE" sz="1900" smtClean="0">
                <a:solidFill>
                  <a:srgbClr val="0000CC"/>
                </a:solidFill>
              </a:rPr>
              <a:t> System aspects, integration and cooling of converters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feld 6"/>
          <p:cNvSpPr txBox="1">
            <a:spLocks noChangeArrowheads="1"/>
          </p:cNvSpPr>
          <p:nvPr/>
        </p:nvSpPr>
        <p:spPr bwMode="auto">
          <a:xfrm>
            <a:off x="2597150" y="2928938"/>
            <a:ext cx="3949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smtClean="0">
                <a:solidFill>
                  <a:srgbClr val="000000"/>
                </a:solidFill>
              </a:rPr>
              <a:t>Back-up Slides</a:t>
            </a:r>
          </a:p>
        </p:txBody>
      </p:sp>
      <p:sp>
        <p:nvSpPr>
          <p:cNvPr id="32771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t>Katja Klein </a:t>
            </a: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668D03-1C2F-43F5-8F02-8BA24659414D}" type="slidenum">
              <a:rPr 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773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DC-DC Converters for CMS Tracker Upgrade</a:t>
            </a: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Klein\SLHC\Spektrumanalyse\Spektren2010\25_08_2010_PixV4_R3_R4_Out_10V\data\Trace_0005.csv.cut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0152" y="3573336"/>
            <a:ext cx="4007832" cy="2879999"/>
          </a:xfrm>
          <a:prstGeom prst="rect">
            <a:avLst/>
          </a:prstGeom>
          <a:noFill/>
        </p:spPr>
      </p:pic>
      <p:pic>
        <p:nvPicPr>
          <p:cNvPr id="16" name="Picture 2" descr="C:\Users\Klein\SLHC\Spektrumanalyse\Spektren2010\25_08_2010_PixV4_R3_R4_Out_10V\data\Trace_0005.csv.cut.png"/>
          <p:cNvPicPr>
            <a:picLocks noChangeAspect="1" noChangeArrowheads="1"/>
          </p:cNvPicPr>
          <p:nvPr/>
        </p:nvPicPr>
        <p:blipFill>
          <a:blip r:embed="rId4" cstate="print"/>
          <a:srcRect t="8065"/>
          <a:stretch>
            <a:fillRect/>
          </a:stretch>
        </p:blipFill>
        <p:spPr bwMode="auto">
          <a:xfrm>
            <a:off x="395053" y="1052736"/>
            <a:ext cx="4032931" cy="2664297"/>
          </a:xfrm>
          <a:prstGeom prst="rect">
            <a:avLst/>
          </a:prstGeom>
          <a:noFill/>
        </p:spPr>
      </p:pic>
      <p:pic>
        <p:nvPicPr>
          <p:cNvPr id="18" name="Picture 2" descr="C:\Users\Klein\SLHC\Spektrumanalyse\Spektren2010\25_08_2010_PixV4_R3_R4_Out_10V\data\Trace_0005.csv.cut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28664" y="3573336"/>
            <a:ext cx="4007832" cy="2879999"/>
          </a:xfrm>
          <a:prstGeom prst="rect">
            <a:avLst/>
          </a:prstGeom>
          <a:noFill/>
        </p:spPr>
      </p:pic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Common Mode Noise at Output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pic>
        <p:nvPicPr>
          <p:cNvPr id="17" name="Picture 2" descr="C:\Users\Klein\SLHC\Spektrumanalyse\Spektren2010\25_08_2010_PixV4_R3_R4_Out_10V\data\Trace_0005.csv.cut.png"/>
          <p:cNvPicPr>
            <a:picLocks noChangeAspect="1" noChangeArrowheads="1"/>
          </p:cNvPicPr>
          <p:nvPr/>
        </p:nvPicPr>
        <p:blipFill>
          <a:blip r:embed="rId6" cstate="print"/>
          <a:srcRect t="8108"/>
          <a:stretch>
            <a:fillRect/>
          </a:stretch>
        </p:blipFill>
        <p:spPr bwMode="auto">
          <a:xfrm>
            <a:off x="5004048" y="1052736"/>
            <a:ext cx="4034801" cy="2664296"/>
          </a:xfrm>
          <a:prstGeom prst="rect">
            <a:avLst/>
          </a:prstGeom>
          <a:noFill/>
        </p:spPr>
      </p:pic>
      <p:sp>
        <p:nvSpPr>
          <p:cNvPr id="44" name="Textfeld 43"/>
          <p:cNvSpPr txBox="1"/>
          <p:nvPr/>
        </p:nvSpPr>
        <p:spPr>
          <a:xfrm>
            <a:off x="971600" y="1124744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450866" y="1124744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PIX_V4_long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50379" y="386104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PIX_V4_R4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99592" y="386104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PIX_V4_R3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923928" y="1052736"/>
            <a:ext cx="138377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Vin = 10V</a:t>
            </a:r>
          </a:p>
          <a:p>
            <a:r>
              <a:rPr lang="de-DE" smtClean="0"/>
              <a:t>Vout = 3.3V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The APV25</a:t>
            </a:r>
          </a:p>
        </p:txBody>
      </p:sp>
      <p:sp>
        <p:nvSpPr>
          <p:cNvPr id="3481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482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B86A6F-6531-4A41-BBB4-40B98D11F12B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/>
          </a:p>
        </p:txBody>
      </p:sp>
      <p:sp>
        <p:nvSpPr>
          <p:cNvPr id="34821" name="Fußzeilenplatzhalt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785938"/>
            <a:ext cx="87153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feld 19"/>
          <p:cNvSpPr txBox="1">
            <a:spLocks noChangeArrowheads="1"/>
          </p:cNvSpPr>
          <p:nvPr/>
        </p:nvSpPr>
        <p:spPr bwMode="auto">
          <a:xfrm>
            <a:off x="2786063" y="2286000"/>
            <a:ext cx="16494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f = 1/(2</a:t>
            </a:r>
            <a:r>
              <a:rPr lang="de-DE" sz="1600">
                <a:sym typeface="Symbol" pitchFamily="18" charset="2"/>
              </a:rPr>
              <a:t></a:t>
            </a:r>
            <a:r>
              <a:rPr lang="de-DE" sz="1600"/>
              <a:t>50nsec) </a:t>
            </a:r>
            <a:br>
              <a:rPr lang="de-DE" sz="1600"/>
            </a:br>
            <a:r>
              <a:rPr lang="de-DE" sz="1600"/>
              <a:t>   = 3.2MHz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On-Chip Common Mode Subtraction</a:t>
            </a:r>
          </a:p>
        </p:txBody>
      </p:sp>
      <p:sp>
        <p:nvSpPr>
          <p:cNvPr id="35843" name="Textfeld 15"/>
          <p:cNvSpPr txBox="1">
            <a:spLocks noChangeArrowheads="1"/>
          </p:cNvSpPr>
          <p:nvPr/>
        </p:nvSpPr>
        <p:spPr bwMode="auto">
          <a:xfrm>
            <a:off x="71438" y="1071563"/>
            <a:ext cx="9072562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ea typeface="OpenSymbol" pitchFamily="2" charset="0"/>
                <a:cs typeface="OpenSymbol" pitchFamily="2" charset="0"/>
                <a:sym typeface="Symbol" pitchFamily="18" charset="2"/>
              </a:rPr>
              <a:t> 128 APV inverter stages powered from 2.5V via common resistor (historical reasons)</a:t>
            </a:r>
            <a:br>
              <a:rPr lang="de-DE" sz="1600">
                <a:ea typeface="OpenSymbol" pitchFamily="2" charset="0"/>
                <a:cs typeface="OpenSymbol" pitchFamily="2" charset="0"/>
                <a:sym typeface="Symbol" pitchFamily="18" charset="2"/>
              </a:rPr>
            </a:br>
            <a:r>
              <a:rPr lang="de-DE" sz="1600">
                <a:ea typeface="OpenSymbol" pitchFamily="2" charset="0"/>
                <a:cs typeface="OpenSymbol" pitchFamily="2" charset="0"/>
                <a:sym typeface="Symbol" pitchFamily="18" charset="2"/>
              </a:rPr>
              <a:t>    mean common mode (CM) of all 128 channels is effectively subtracted on-chip 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ea typeface="OpenSymbol" pitchFamily="2" charset="0"/>
                <a:cs typeface="OpenSymbol" pitchFamily="2" charset="0"/>
                <a:sym typeface="Symbol" pitchFamily="18" charset="2"/>
              </a:rPr>
              <a:t> Works fine for regular channels which see mean CM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ea typeface="OpenSymbol" pitchFamily="2" charset="0"/>
                <a:cs typeface="OpenSymbol" pitchFamily="2" charset="0"/>
                <a:sym typeface="Symbol" pitchFamily="18" charset="2"/>
              </a:rPr>
              <a:t> CM appears on open channels which see less CM than regular channels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ea typeface="OpenSymbol" pitchFamily="2" charset="0"/>
                <a:cs typeface="OpenSymbol" pitchFamily="2" charset="0"/>
                <a:sym typeface="Symbol" pitchFamily="18" charset="2"/>
              </a:rPr>
              <a:t> CM imperfectly subtracted for channels with increased noise, i.e. edge channels</a:t>
            </a:r>
          </a:p>
        </p:txBody>
      </p:sp>
      <p:sp>
        <p:nvSpPr>
          <p:cNvPr id="35844" name="Datumsplatzhalt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5845" name="Foliennummernplatzhalt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E3E9BB-5F77-4E12-93F1-B27B7B08EC4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/>
          </a:p>
        </p:txBody>
      </p:sp>
      <p:sp>
        <p:nvSpPr>
          <p:cNvPr id="35846" name="Fußzeilenplatzhalt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128" name="Rechteck 127"/>
          <p:cNvSpPr/>
          <p:nvPr/>
        </p:nvSpPr>
        <p:spPr>
          <a:xfrm>
            <a:off x="2071688" y="2714625"/>
            <a:ext cx="4895850" cy="3500438"/>
          </a:xfrm>
          <a:prstGeom prst="rect">
            <a:avLst/>
          </a:prstGeom>
          <a:solidFill>
            <a:srgbClr val="FFFF99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5848" name="Text Box 292"/>
          <p:cNvSpPr txBox="1">
            <a:spLocks noChangeArrowheads="1"/>
          </p:cNvSpPr>
          <p:nvPr/>
        </p:nvSpPr>
        <p:spPr bwMode="auto">
          <a:xfrm>
            <a:off x="5307013" y="2714625"/>
            <a:ext cx="1030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inverter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5849" name="Line 165"/>
          <p:cNvSpPr>
            <a:spLocks noChangeShapeType="1"/>
          </p:cNvSpPr>
          <p:nvPr/>
        </p:nvSpPr>
        <p:spPr bwMode="auto">
          <a:xfrm>
            <a:off x="2814638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0" name="Line 166"/>
          <p:cNvSpPr>
            <a:spLocks noChangeShapeType="1"/>
          </p:cNvSpPr>
          <p:nvPr/>
        </p:nvSpPr>
        <p:spPr bwMode="auto">
          <a:xfrm>
            <a:off x="2882900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1" name="Line 167"/>
          <p:cNvSpPr>
            <a:spLocks noChangeShapeType="1"/>
          </p:cNvSpPr>
          <p:nvPr/>
        </p:nvSpPr>
        <p:spPr bwMode="auto">
          <a:xfrm flipH="1">
            <a:off x="2471738" y="4359275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2" name="Line 168"/>
          <p:cNvSpPr>
            <a:spLocks noChangeShapeType="1"/>
          </p:cNvSpPr>
          <p:nvPr/>
        </p:nvSpPr>
        <p:spPr bwMode="auto">
          <a:xfrm flipH="1">
            <a:off x="2882900" y="422910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853" name="Line 169"/>
          <p:cNvSpPr>
            <a:spLocks noChangeShapeType="1"/>
          </p:cNvSpPr>
          <p:nvPr/>
        </p:nvSpPr>
        <p:spPr bwMode="auto">
          <a:xfrm>
            <a:off x="2882900" y="449103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4" name="Line 170"/>
          <p:cNvSpPr>
            <a:spLocks noChangeShapeType="1"/>
          </p:cNvSpPr>
          <p:nvPr/>
        </p:nvSpPr>
        <p:spPr bwMode="auto">
          <a:xfrm flipV="1">
            <a:off x="3019425" y="40973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5" name="Line 171"/>
          <p:cNvSpPr>
            <a:spLocks noChangeShapeType="1"/>
          </p:cNvSpPr>
          <p:nvPr/>
        </p:nvSpPr>
        <p:spPr bwMode="auto">
          <a:xfrm>
            <a:off x="3843338" y="44910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6" name="Line 172"/>
          <p:cNvSpPr>
            <a:spLocks noChangeShapeType="1"/>
          </p:cNvSpPr>
          <p:nvPr/>
        </p:nvSpPr>
        <p:spPr bwMode="auto">
          <a:xfrm>
            <a:off x="4048125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7" name="Line 173"/>
          <p:cNvSpPr>
            <a:spLocks noChangeShapeType="1"/>
          </p:cNvSpPr>
          <p:nvPr/>
        </p:nvSpPr>
        <p:spPr bwMode="auto">
          <a:xfrm>
            <a:off x="3979863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8" name="Line 174"/>
          <p:cNvSpPr>
            <a:spLocks noChangeShapeType="1"/>
          </p:cNvSpPr>
          <p:nvPr/>
        </p:nvSpPr>
        <p:spPr bwMode="auto">
          <a:xfrm flipH="1">
            <a:off x="4048125" y="4359275"/>
            <a:ext cx="13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59" name="Line 175"/>
          <p:cNvSpPr>
            <a:spLocks noChangeShapeType="1"/>
          </p:cNvSpPr>
          <p:nvPr/>
        </p:nvSpPr>
        <p:spPr bwMode="auto">
          <a:xfrm flipH="1">
            <a:off x="3843338" y="449103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860" name="Line 176"/>
          <p:cNvSpPr>
            <a:spLocks noChangeShapeType="1"/>
          </p:cNvSpPr>
          <p:nvPr/>
        </p:nvSpPr>
        <p:spPr bwMode="auto">
          <a:xfrm>
            <a:off x="3843338" y="422910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61" name="Rectangle 195"/>
          <p:cNvSpPr>
            <a:spLocks noChangeArrowheads="1"/>
          </p:cNvSpPr>
          <p:nvPr/>
        </p:nvSpPr>
        <p:spPr bwMode="auto">
          <a:xfrm>
            <a:off x="2951163" y="3967163"/>
            <a:ext cx="136525" cy="1301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2" name="Text Box 197"/>
          <p:cNvSpPr txBox="1">
            <a:spLocks noChangeArrowheads="1"/>
          </p:cNvSpPr>
          <p:nvPr/>
        </p:nvSpPr>
        <p:spPr bwMode="auto">
          <a:xfrm>
            <a:off x="2722563" y="3683000"/>
            <a:ext cx="5715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V125</a:t>
            </a:r>
          </a:p>
        </p:txBody>
      </p:sp>
      <p:sp>
        <p:nvSpPr>
          <p:cNvPr id="35863" name="Line 198"/>
          <p:cNvSpPr>
            <a:spLocks noChangeShapeType="1"/>
          </p:cNvSpPr>
          <p:nvPr/>
        </p:nvSpPr>
        <p:spPr bwMode="auto">
          <a:xfrm>
            <a:off x="3019425" y="44910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64" name="Line 199"/>
          <p:cNvSpPr>
            <a:spLocks noChangeShapeType="1"/>
          </p:cNvSpPr>
          <p:nvPr/>
        </p:nvSpPr>
        <p:spPr bwMode="auto">
          <a:xfrm>
            <a:off x="3019425" y="4622800"/>
            <a:ext cx="823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65" name="Oval 200"/>
          <p:cNvSpPr>
            <a:spLocks noChangeArrowheads="1"/>
          </p:cNvSpPr>
          <p:nvPr/>
        </p:nvSpPr>
        <p:spPr bwMode="auto">
          <a:xfrm>
            <a:off x="3773488" y="4818063"/>
            <a:ext cx="138112" cy="131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6" name="Line 201"/>
          <p:cNvSpPr>
            <a:spLocks noChangeShapeType="1"/>
          </p:cNvSpPr>
          <p:nvPr/>
        </p:nvSpPr>
        <p:spPr bwMode="auto">
          <a:xfrm>
            <a:off x="3843338" y="49498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67" name="Oval 202"/>
          <p:cNvSpPr>
            <a:spLocks noChangeArrowheads="1"/>
          </p:cNvSpPr>
          <p:nvPr/>
        </p:nvSpPr>
        <p:spPr bwMode="auto">
          <a:xfrm>
            <a:off x="3773488" y="4752975"/>
            <a:ext cx="138112" cy="1317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8" name="Line 203"/>
          <p:cNvSpPr>
            <a:spLocks noChangeShapeType="1"/>
          </p:cNvSpPr>
          <p:nvPr/>
        </p:nvSpPr>
        <p:spPr bwMode="auto">
          <a:xfrm>
            <a:off x="3843338" y="4622800"/>
            <a:ext cx="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69" name="Line 204"/>
          <p:cNvSpPr>
            <a:spLocks noChangeShapeType="1"/>
          </p:cNvSpPr>
          <p:nvPr/>
        </p:nvSpPr>
        <p:spPr bwMode="auto">
          <a:xfrm>
            <a:off x="3843338" y="3967163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70" name="Oval 205"/>
          <p:cNvSpPr>
            <a:spLocks noChangeArrowheads="1"/>
          </p:cNvSpPr>
          <p:nvPr/>
        </p:nvSpPr>
        <p:spPr bwMode="auto">
          <a:xfrm>
            <a:off x="3773488" y="3835400"/>
            <a:ext cx="138112" cy="1317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1" name="Oval 206"/>
          <p:cNvSpPr>
            <a:spLocks noChangeArrowheads="1"/>
          </p:cNvSpPr>
          <p:nvPr/>
        </p:nvSpPr>
        <p:spPr bwMode="auto">
          <a:xfrm>
            <a:off x="3773488" y="3770313"/>
            <a:ext cx="138112" cy="131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2" name="Line 207"/>
          <p:cNvSpPr>
            <a:spLocks noChangeShapeType="1"/>
          </p:cNvSpPr>
          <p:nvPr/>
        </p:nvSpPr>
        <p:spPr bwMode="auto">
          <a:xfrm>
            <a:off x="3843338" y="3638550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73" name="Line 208"/>
          <p:cNvSpPr>
            <a:spLocks noChangeShapeType="1"/>
          </p:cNvSpPr>
          <p:nvPr/>
        </p:nvSpPr>
        <p:spPr bwMode="auto">
          <a:xfrm>
            <a:off x="3636963" y="3638550"/>
            <a:ext cx="1165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74" name="Line 210"/>
          <p:cNvSpPr>
            <a:spLocks noChangeShapeType="1"/>
          </p:cNvSpPr>
          <p:nvPr/>
        </p:nvSpPr>
        <p:spPr bwMode="auto">
          <a:xfrm>
            <a:off x="3979863" y="4229100"/>
            <a:ext cx="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75" name="Text Box 211"/>
          <p:cNvSpPr txBox="1">
            <a:spLocks noChangeArrowheads="1"/>
          </p:cNvSpPr>
          <p:nvPr/>
        </p:nvSpPr>
        <p:spPr bwMode="auto">
          <a:xfrm>
            <a:off x="3911600" y="3341688"/>
            <a:ext cx="5715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V250</a:t>
            </a:r>
          </a:p>
        </p:txBody>
      </p:sp>
      <p:sp>
        <p:nvSpPr>
          <p:cNvPr id="35876" name="Line 212"/>
          <p:cNvSpPr>
            <a:spLocks noChangeShapeType="1"/>
          </p:cNvSpPr>
          <p:nvPr/>
        </p:nvSpPr>
        <p:spPr bwMode="auto">
          <a:xfrm flipV="1">
            <a:off x="3636963" y="5135563"/>
            <a:ext cx="2468562" cy="11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77" name="Text Box 215"/>
          <p:cNvSpPr txBox="1">
            <a:spLocks noChangeArrowheads="1"/>
          </p:cNvSpPr>
          <p:nvPr/>
        </p:nvSpPr>
        <p:spPr bwMode="auto">
          <a:xfrm>
            <a:off x="3979863" y="5108575"/>
            <a:ext cx="5000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VSS</a:t>
            </a:r>
          </a:p>
        </p:txBody>
      </p:sp>
      <p:sp>
        <p:nvSpPr>
          <p:cNvPr id="35878" name="Line 222"/>
          <p:cNvSpPr>
            <a:spLocks noChangeShapeType="1"/>
          </p:cNvSpPr>
          <p:nvPr/>
        </p:nvSpPr>
        <p:spPr bwMode="auto">
          <a:xfrm>
            <a:off x="4459288" y="3967163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79" name="Line 223"/>
          <p:cNvSpPr>
            <a:spLocks noChangeShapeType="1"/>
          </p:cNvSpPr>
          <p:nvPr/>
        </p:nvSpPr>
        <p:spPr bwMode="auto">
          <a:xfrm>
            <a:off x="4529138" y="3967163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80" name="Line 224"/>
          <p:cNvSpPr>
            <a:spLocks noChangeShapeType="1"/>
          </p:cNvSpPr>
          <p:nvPr/>
        </p:nvSpPr>
        <p:spPr bwMode="auto">
          <a:xfrm>
            <a:off x="4529138" y="422910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881" name="Line 225"/>
          <p:cNvSpPr>
            <a:spLocks noChangeShapeType="1"/>
          </p:cNvSpPr>
          <p:nvPr/>
        </p:nvSpPr>
        <p:spPr bwMode="auto">
          <a:xfrm>
            <a:off x="4529138" y="3967163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82" name="Line 226"/>
          <p:cNvSpPr>
            <a:spLocks noChangeShapeType="1"/>
          </p:cNvSpPr>
          <p:nvPr/>
        </p:nvSpPr>
        <p:spPr bwMode="auto">
          <a:xfrm>
            <a:off x="4665663" y="4229100"/>
            <a:ext cx="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83" name="Line 227"/>
          <p:cNvSpPr>
            <a:spLocks noChangeShapeType="1"/>
          </p:cNvSpPr>
          <p:nvPr/>
        </p:nvSpPr>
        <p:spPr bwMode="auto">
          <a:xfrm flipH="1">
            <a:off x="3430588" y="4097338"/>
            <a:ext cx="1028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84" name="Line 228"/>
          <p:cNvSpPr>
            <a:spLocks noChangeShapeType="1"/>
          </p:cNvSpPr>
          <p:nvPr/>
        </p:nvSpPr>
        <p:spPr bwMode="auto">
          <a:xfrm>
            <a:off x="4665663" y="3638550"/>
            <a:ext cx="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85" name="Oval 229"/>
          <p:cNvSpPr>
            <a:spLocks noChangeArrowheads="1"/>
          </p:cNvSpPr>
          <p:nvPr/>
        </p:nvSpPr>
        <p:spPr bwMode="auto">
          <a:xfrm>
            <a:off x="4597400" y="4818063"/>
            <a:ext cx="136525" cy="131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6" name="Oval 230"/>
          <p:cNvSpPr>
            <a:spLocks noChangeArrowheads="1"/>
          </p:cNvSpPr>
          <p:nvPr/>
        </p:nvSpPr>
        <p:spPr bwMode="auto">
          <a:xfrm>
            <a:off x="4597400" y="4752975"/>
            <a:ext cx="136525" cy="1317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7" name="Line 231"/>
          <p:cNvSpPr>
            <a:spLocks noChangeShapeType="1"/>
          </p:cNvSpPr>
          <p:nvPr/>
        </p:nvSpPr>
        <p:spPr bwMode="auto">
          <a:xfrm>
            <a:off x="4665663" y="49498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88" name="Line 232"/>
          <p:cNvSpPr>
            <a:spLocks noChangeShapeType="1"/>
          </p:cNvSpPr>
          <p:nvPr/>
        </p:nvSpPr>
        <p:spPr bwMode="auto">
          <a:xfrm>
            <a:off x="3019425" y="357346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89" name="Line 233"/>
          <p:cNvSpPr>
            <a:spLocks noChangeShapeType="1"/>
          </p:cNvSpPr>
          <p:nvPr/>
        </p:nvSpPr>
        <p:spPr bwMode="auto">
          <a:xfrm>
            <a:off x="3087688" y="357346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90" name="Line 234"/>
          <p:cNvSpPr>
            <a:spLocks noChangeShapeType="1"/>
          </p:cNvSpPr>
          <p:nvPr/>
        </p:nvSpPr>
        <p:spPr bwMode="auto">
          <a:xfrm>
            <a:off x="3087688" y="363855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91" name="Line 236"/>
          <p:cNvSpPr>
            <a:spLocks noChangeShapeType="1"/>
          </p:cNvSpPr>
          <p:nvPr/>
        </p:nvSpPr>
        <p:spPr bwMode="auto">
          <a:xfrm flipV="1">
            <a:off x="2608263" y="3638550"/>
            <a:ext cx="0" cy="1824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92" name="Line 237"/>
          <p:cNvSpPr>
            <a:spLocks noChangeShapeType="1"/>
          </p:cNvSpPr>
          <p:nvPr/>
        </p:nvSpPr>
        <p:spPr bwMode="auto">
          <a:xfrm>
            <a:off x="2608263" y="3638550"/>
            <a:ext cx="411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93" name="Rectangle 238"/>
          <p:cNvSpPr>
            <a:spLocks noChangeArrowheads="1"/>
          </p:cNvSpPr>
          <p:nvPr/>
        </p:nvSpPr>
        <p:spPr bwMode="auto">
          <a:xfrm>
            <a:off x="2333625" y="4294188"/>
            <a:ext cx="138113" cy="131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4" name="Line 239"/>
          <p:cNvSpPr>
            <a:spLocks noChangeShapeType="1"/>
          </p:cNvSpPr>
          <p:nvPr/>
        </p:nvSpPr>
        <p:spPr bwMode="auto">
          <a:xfrm>
            <a:off x="3430588" y="3638550"/>
            <a:ext cx="0" cy="45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95" name="Oval 240"/>
          <p:cNvSpPr>
            <a:spLocks noChangeArrowheads="1"/>
          </p:cNvSpPr>
          <p:nvPr/>
        </p:nvSpPr>
        <p:spPr bwMode="auto">
          <a:xfrm>
            <a:off x="2573338" y="4327525"/>
            <a:ext cx="69850" cy="650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6" name="Oval 241"/>
          <p:cNvSpPr>
            <a:spLocks noChangeArrowheads="1"/>
          </p:cNvSpPr>
          <p:nvPr/>
        </p:nvSpPr>
        <p:spPr bwMode="auto">
          <a:xfrm>
            <a:off x="3808413" y="4065588"/>
            <a:ext cx="68262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7" name="Oval 242"/>
          <p:cNvSpPr>
            <a:spLocks noChangeArrowheads="1"/>
          </p:cNvSpPr>
          <p:nvPr/>
        </p:nvSpPr>
        <p:spPr bwMode="auto">
          <a:xfrm>
            <a:off x="3808413" y="4589463"/>
            <a:ext cx="68262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8" name="Line 243"/>
          <p:cNvSpPr>
            <a:spLocks noChangeShapeType="1"/>
          </p:cNvSpPr>
          <p:nvPr/>
        </p:nvSpPr>
        <p:spPr bwMode="auto">
          <a:xfrm>
            <a:off x="4186238" y="4359275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99" name="Line 244"/>
          <p:cNvSpPr>
            <a:spLocks noChangeShapeType="1"/>
          </p:cNvSpPr>
          <p:nvPr/>
        </p:nvSpPr>
        <p:spPr bwMode="auto">
          <a:xfrm>
            <a:off x="4116388" y="4491038"/>
            <a:ext cx="138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0" name="Line 245"/>
          <p:cNvSpPr>
            <a:spLocks noChangeShapeType="1"/>
          </p:cNvSpPr>
          <p:nvPr/>
        </p:nvSpPr>
        <p:spPr bwMode="auto">
          <a:xfrm>
            <a:off x="5487988" y="4217988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1" name="Line 246"/>
          <p:cNvSpPr>
            <a:spLocks noChangeShapeType="1"/>
          </p:cNvSpPr>
          <p:nvPr/>
        </p:nvSpPr>
        <p:spPr bwMode="auto">
          <a:xfrm>
            <a:off x="5557838" y="4217988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2" name="Line 247"/>
          <p:cNvSpPr>
            <a:spLocks noChangeShapeType="1"/>
          </p:cNvSpPr>
          <p:nvPr/>
        </p:nvSpPr>
        <p:spPr bwMode="auto">
          <a:xfrm flipH="1">
            <a:off x="5351463" y="434975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3" name="Line 248"/>
          <p:cNvSpPr>
            <a:spLocks noChangeShapeType="1"/>
          </p:cNvSpPr>
          <p:nvPr/>
        </p:nvSpPr>
        <p:spPr bwMode="auto">
          <a:xfrm flipH="1">
            <a:off x="5557838" y="421798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904" name="Line 249"/>
          <p:cNvSpPr>
            <a:spLocks noChangeShapeType="1"/>
          </p:cNvSpPr>
          <p:nvPr/>
        </p:nvSpPr>
        <p:spPr bwMode="auto">
          <a:xfrm>
            <a:off x="5557838" y="4479925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5" name="Line 252"/>
          <p:cNvSpPr>
            <a:spLocks noChangeShapeType="1"/>
          </p:cNvSpPr>
          <p:nvPr/>
        </p:nvSpPr>
        <p:spPr bwMode="auto">
          <a:xfrm>
            <a:off x="5487988" y="4676775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6" name="Line 253"/>
          <p:cNvSpPr>
            <a:spLocks noChangeShapeType="1"/>
          </p:cNvSpPr>
          <p:nvPr/>
        </p:nvSpPr>
        <p:spPr bwMode="auto">
          <a:xfrm>
            <a:off x="5557838" y="4676775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7" name="Line 254"/>
          <p:cNvSpPr>
            <a:spLocks noChangeShapeType="1"/>
          </p:cNvSpPr>
          <p:nvPr/>
        </p:nvSpPr>
        <p:spPr bwMode="auto">
          <a:xfrm flipH="1">
            <a:off x="5351463" y="480853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08" name="Line 255"/>
          <p:cNvSpPr>
            <a:spLocks noChangeShapeType="1"/>
          </p:cNvSpPr>
          <p:nvPr/>
        </p:nvSpPr>
        <p:spPr bwMode="auto">
          <a:xfrm flipH="1">
            <a:off x="5557838" y="4676775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909" name="Line 256"/>
          <p:cNvSpPr>
            <a:spLocks noChangeShapeType="1"/>
          </p:cNvSpPr>
          <p:nvPr/>
        </p:nvSpPr>
        <p:spPr bwMode="auto">
          <a:xfrm>
            <a:off x="5557838" y="4938713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0" name="Line 257"/>
          <p:cNvSpPr>
            <a:spLocks noChangeShapeType="1"/>
          </p:cNvSpPr>
          <p:nvPr/>
        </p:nvSpPr>
        <p:spPr bwMode="auto">
          <a:xfrm flipH="1">
            <a:off x="5694363" y="4938713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1" name="Line 259"/>
          <p:cNvSpPr>
            <a:spLocks noChangeShapeType="1"/>
          </p:cNvSpPr>
          <p:nvPr/>
        </p:nvSpPr>
        <p:spPr bwMode="auto">
          <a:xfrm>
            <a:off x="5351463" y="480853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2" name="Rectangle 265"/>
          <p:cNvSpPr>
            <a:spLocks noChangeArrowheads="1"/>
          </p:cNvSpPr>
          <p:nvPr/>
        </p:nvSpPr>
        <p:spPr bwMode="auto">
          <a:xfrm>
            <a:off x="3225800" y="5397500"/>
            <a:ext cx="274638" cy="1317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13" name="Line 266"/>
          <p:cNvSpPr>
            <a:spLocks noChangeShapeType="1"/>
          </p:cNvSpPr>
          <p:nvPr/>
        </p:nvSpPr>
        <p:spPr bwMode="auto">
          <a:xfrm>
            <a:off x="2608263" y="5462588"/>
            <a:ext cx="617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4" name="Line 267"/>
          <p:cNvSpPr>
            <a:spLocks noChangeShapeType="1"/>
          </p:cNvSpPr>
          <p:nvPr/>
        </p:nvSpPr>
        <p:spPr bwMode="auto">
          <a:xfrm>
            <a:off x="3500438" y="5462588"/>
            <a:ext cx="164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5" name="Line 268"/>
          <p:cNvSpPr>
            <a:spLocks noChangeShapeType="1"/>
          </p:cNvSpPr>
          <p:nvPr/>
        </p:nvSpPr>
        <p:spPr bwMode="auto">
          <a:xfrm flipV="1">
            <a:off x="5145088" y="4349750"/>
            <a:ext cx="0" cy="1112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6" name="Oval 270"/>
          <p:cNvSpPr>
            <a:spLocks noChangeArrowheads="1"/>
          </p:cNvSpPr>
          <p:nvPr/>
        </p:nvSpPr>
        <p:spPr bwMode="auto">
          <a:xfrm>
            <a:off x="4630738" y="4316413"/>
            <a:ext cx="69850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17" name="Line 271"/>
          <p:cNvSpPr>
            <a:spLocks noChangeShapeType="1"/>
          </p:cNvSpPr>
          <p:nvPr/>
        </p:nvSpPr>
        <p:spPr bwMode="auto">
          <a:xfrm>
            <a:off x="5694363" y="44799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8" name="Line 272"/>
          <p:cNvSpPr>
            <a:spLocks noChangeShapeType="1"/>
          </p:cNvSpPr>
          <p:nvPr/>
        </p:nvSpPr>
        <p:spPr bwMode="auto">
          <a:xfrm flipH="1">
            <a:off x="4665663" y="43497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19" name="Oval 273"/>
          <p:cNvSpPr>
            <a:spLocks noChangeArrowheads="1"/>
          </p:cNvSpPr>
          <p:nvPr/>
        </p:nvSpPr>
        <p:spPr bwMode="auto">
          <a:xfrm>
            <a:off x="5111750" y="4316413"/>
            <a:ext cx="68263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20" name="Rectangle 274"/>
          <p:cNvSpPr>
            <a:spLocks noChangeArrowheads="1"/>
          </p:cNvSpPr>
          <p:nvPr/>
        </p:nvSpPr>
        <p:spPr bwMode="auto">
          <a:xfrm>
            <a:off x="5626100" y="3956050"/>
            <a:ext cx="136525" cy="1301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21" name="Line 276"/>
          <p:cNvSpPr>
            <a:spLocks noChangeShapeType="1"/>
          </p:cNvSpPr>
          <p:nvPr/>
        </p:nvSpPr>
        <p:spPr bwMode="auto">
          <a:xfrm flipV="1">
            <a:off x="5694363" y="4086225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22" name="Rectangle 277"/>
          <p:cNvSpPr>
            <a:spLocks noChangeArrowheads="1"/>
          </p:cNvSpPr>
          <p:nvPr/>
        </p:nvSpPr>
        <p:spPr bwMode="auto">
          <a:xfrm>
            <a:off x="5626100" y="3497263"/>
            <a:ext cx="136525" cy="261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23" name="Line 278"/>
          <p:cNvSpPr>
            <a:spLocks noChangeShapeType="1"/>
          </p:cNvSpPr>
          <p:nvPr/>
        </p:nvSpPr>
        <p:spPr bwMode="auto">
          <a:xfrm flipV="1">
            <a:off x="5694363" y="3759200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24" name="Line 279"/>
          <p:cNvSpPr>
            <a:spLocks noChangeShapeType="1"/>
          </p:cNvSpPr>
          <p:nvPr/>
        </p:nvSpPr>
        <p:spPr bwMode="auto">
          <a:xfrm>
            <a:off x="5626100" y="3300413"/>
            <a:ext cx="136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25" name="Line 280"/>
          <p:cNvSpPr>
            <a:spLocks noChangeShapeType="1"/>
          </p:cNvSpPr>
          <p:nvPr/>
        </p:nvSpPr>
        <p:spPr bwMode="auto">
          <a:xfrm>
            <a:off x="5694363" y="3300413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26" name="Text Box 281"/>
          <p:cNvSpPr txBox="1">
            <a:spLocks noChangeArrowheads="1"/>
          </p:cNvSpPr>
          <p:nvPr/>
        </p:nvSpPr>
        <p:spPr bwMode="auto">
          <a:xfrm>
            <a:off x="5397500" y="3000375"/>
            <a:ext cx="571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V250</a:t>
            </a:r>
          </a:p>
        </p:txBody>
      </p:sp>
      <p:sp>
        <p:nvSpPr>
          <p:cNvPr id="35927" name="Text Box 282"/>
          <p:cNvSpPr txBox="1">
            <a:spLocks noChangeArrowheads="1"/>
          </p:cNvSpPr>
          <p:nvPr/>
        </p:nvSpPr>
        <p:spPr bwMode="auto">
          <a:xfrm>
            <a:off x="5767388" y="3338513"/>
            <a:ext cx="1047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R (external)</a:t>
            </a:r>
            <a:endParaRPr lang="en-US"/>
          </a:p>
        </p:txBody>
      </p:sp>
      <p:sp>
        <p:nvSpPr>
          <p:cNvPr id="35928" name="Text Box 283"/>
          <p:cNvSpPr txBox="1">
            <a:spLocks noChangeArrowheads="1"/>
          </p:cNvSpPr>
          <p:nvPr/>
        </p:nvSpPr>
        <p:spPr bwMode="auto">
          <a:xfrm>
            <a:off x="4572000" y="4025900"/>
            <a:ext cx="877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CC"/>
                </a:solidFill>
              </a:rPr>
              <a:t>v</a:t>
            </a:r>
            <a:r>
              <a:rPr lang="en-GB" b="1" baseline="-25000">
                <a:solidFill>
                  <a:srgbClr val="0000CC"/>
                </a:solidFill>
              </a:rPr>
              <a:t>IN</a:t>
            </a:r>
            <a:r>
              <a:rPr lang="en-GB" b="1">
                <a:solidFill>
                  <a:srgbClr val="0000CC"/>
                </a:solidFill>
              </a:rPr>
              <a:t>+v</a:t>
            </a:r>
            <a:r>
              <a:rPr lang="en-GB" b="1" baseline="-25000">
                <a:solidFill>
                  <a:srgbClr val="0000CC"/>
                </a:solidFill>
              </a:rPr>
              <a:t>CM</a:t>
            </a:r>
          </a:p>
        </p:txBody>
      </p:sp>
      <p:sp>
        <p:nvSpPr>
          <p:cNvPr id="110" name="Text Box 284"/>
          <p:cNvSpPr txBox="1">
            <a:spLocks noChangeArrowheads="1"/>
          </p:cNvSpPr>
          <p:nvPr/>
        </p:nvSpPr>
        <p:spPr bwMode="auto">
          <a:xfrm>
            <a:off x="5897563" y="3821113"/>
            <a:ext cx="511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v</a:t>
            </a:r>
            <a:r>
              <a:rPr lang="en-GB" b="1" baseline="-25000">
                <a:solidFill>
                  <a:srgbClr val="FF0000"/>
                </a:solidFill>
              </a:rPr>
              <a:t>CM</a:t>
            </a:r>
          </a:p>
        </p:txBody>
      </p:sp>
      <p:sp>
        <p:nvSpPr>
          <p:cNvPr id="111" name="Text Box 285"/>
          <p:cNvSpPr txBox="1">
            <a:spLocks noChangeArrowheads="1"/>
          </p:cNvSpPr>
          <p:nvPr/>
        </p:nvSpPr>
        <p:spPr bwMode="auto">
          <a:xfrm>
            <a:off x="5829300" y="4365625"/>
            <a:ext cx="1171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 </a:t>
            </a:r>
            <a:r>
              <a:rPr lang="en-GB" b="1">
                <a:solidFill>
                  <a:srgbClr val="0000CC"/>
                </a:solidFill>
              </a:rPr>
              <a:t>v</a:t>
            </a:r>
            <a:r>
              <a:rPr lang="en-GB" b="1" baseline="-25000">
                <a:solidFill>
                  <a:srgbClr val="0000CC"/>
                </a:solidFill>
              </a:rPr>
              <a:t>OUT</a:t>
            </a:r>
            <a:r>
              <a:rPr lang="en-GB" b="1">
                <a:solidFill>
                  <a:srgbClr val="0000CC"/>
                </a:solidFill>
              </a:rPr>
              <a:t> = -v</a:t>
            </a:r>
            <a:r>
              <a:rPr lang="en-GB" b="1" baseline="-25000">
                <a:solidFill>
                  <a:srgbClr val="0000CC"/>
                </a:solidFill>
              </a:rPr>
              <a:t>IN</a:t>
            </a:r>
          </a:p>
        </p:txBody>
      </p:sp>
      <p:sp>
        <p:nvSpPr>
          <p:cNvPr id="35931" name="Line 286"/>
          <p:cNvSpPr>
            <a:spLocks noChangeShapeType="1"/>
          </p:cNvSpPr>
          <p:nvPr/>
        </p:nvSpPr>
        <p:spPr bwMode="auto">
          <a:xfrm>
            <a:off x="5699125" y="4545013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32" name="Line 287"/>
          <p:cNvSpPr>
            <a:spLocks noChangeShapeType="1"/>
          </p:cNvSpPr>
          <p:nvPr/>
        </p:nvSpPr>
        <p:spPr bwMode="auto">
          <a:xfrm>
            <a:off x="5835650" y="4479925"/>
            <a:ext cx="68263" cy="6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933" name="Line 288"/>
          <p:cNvSpPr>
            <a:spLocks noChangeShapeType="1"/>
          </p:cNvSpPr>
          <p:nvPr/>
        </p:nvSpPr>
        <p:spPr bwMode="auto">
          <a:xfrm flipV="1">
            <a:off x="5835650" y="4545013"/>
            <a:ext cx="68263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5" name="Text Box 289"/>
          <p:cNvSpPr txBox="1">
            <a:spLocks noChangeArrowheads="1"/>
          </p:cNvSpPr>
          <p:nvPr/>
        </p:nvSpPr>
        <p:spPr bwMode="auto">
          <a:xfrm>
            <a:off x="4411663" y="5597525"/>
            <a:ext cx="228123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Node is common to </a:t>
            </a:r>
            <a:br>
              <a:rPr lang="en-GB" sz="1600"/>
            </a:br>
            <a:r>
              <a:rPr lang="en-GB" sz="1600"/>
              <a:t>all 128 inverters in chip</a:t>
            </a:r>
            <a:endParaRPr lang="en-US" sz="1600"/>
          </a:p>
        </p:txBody>
      </p:sp>
      <p:sp>
        <p:nvSpPr>
          <p:cNvPr id="35935" name="Text Box 292"/>
          <p:cNvSpPr txBox="1">
            <a:spLocks noChangeArrowheads="1"/>
          </p:cNvSpPr>
          <p:nvPr/>
        </p:nvSpPr>
        <p:spPr bwMode="auto">
          <a:xfrm>
            <a:off x="2867025" y="2714625"/>
            <a:ext cx="158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pre-amplifier</a:t>
            </a:r>
            <a:endParaRPr lang="en-US" b="1"/>
          </a:p>
        </p:txBody>
      </p:sp>
      <p:sp>
        <p:nvSpPr>
          <p:cNvPr id="121" name="Rechteck 120"/>
          <p:cNvSpPr/>
          <p:nvPr/>
        </p:nvSpPr>
        <p:spPr>
          <a:xfrm>
            <a:off x="5519738" y="3889375"/>
            <a:ext cx="346075" cy="273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25" name="Gerade Verbindung 124"/>
          <p:cNvCxnSpPr/>
          <p:nvPr/>
        </p:nvCxnSpPr>
        <p:spPr>
          <a:xfrm rot="5400000">
            <a:off x="5149057" y="4879181"/>
            <a:ext cx="1435100" cy="15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38" name="Text Box 282"/>
          <p:cNvSpPr txBox="1">
            <a:spLocks noChangeArrowheads="1"/>
          </p:cNvSpPr>
          <p:nvPr/>
        </p:nvSpPr>
        <p:spPr bwMode="auto">
          <a:xfrm>
            <a:off x="2000250" y="3929063"/>
            <a:ext cx="60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strip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5" grpId="0" animBg="1"/>
      <p:bldP spid="1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4"/>
          <p:cNvGrpSpPr/>
          <p:nvPr/>
        </p:nvGrpSpPr>
        <p:grpSpPr>
          <a:xfrm>
            <a:off x="1571604" y="1285860"/>
            <a:ext cx="2959161" cy="2651601"/>
            <a:chOff x="5891752" y="1250058"/>
            <a:chExt cx="2959161" cy="2651601"/>
          </a:xfrm>
          <a:solidFill>
            <a:schemeClr val="bg1">
              <a:lumMod val="95000"/>
            </a:schemeClr>
          </a:solidFill>
        </p:grpSpPr>
        <p:sp>
          <p:nvSpPr>
            <p:cNvPr id="24" name="Rechteck 23"/>
            <p:cNvSpPr/>
            <p:nvPr/>
          </p:nvSpPr>
          <p:spPr>
            <a:xfrm>
              <a:off x="5891752" y="1250058"/>
              <a:ext cx="2959161" cy="2643206"/>
            </a:xfrm>
            <a:prstGeom prst="rect">
              <a:avLst/>
            </a:prstGeom>
            <a:grpFill/>
            <a:ln/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Line 165"/>
            <p:cNvSpPr>
              <a:spLocks noChangeShapeType="1"/>
            </p:cNvSpPr>
            <p:nvPr/>
          </p:nvSpPr>
          <p:spPr bwMode="auto">
            <a:xfrm>
              <a:off x="6335809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" name="Line 166"/>
            <p:cNvSpPr>
              <a:spLocks noChangeShapeType="1"/>
            </p:cNvSpPr>
            <p:nvPr/>
          </p:nvSpPr>
          <p:spPr bwMode="auto">
            <a:xfrm>
              <a:off x="6393480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Line 167"/>
            <p:cNvSpPr>
              <a:spLocks noChangeShapeType="1"/>
            </p:cNvSpPr>
            <p:nvPr/>
          </p:nvSpPr>
          <p:spPr bwMode="auto">
            <a:xfrm flipH="1">
              <a:off x="6047455" y="2633666"/>
              <a:ext cx="288354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Line 168"/>
            <p:cNvSpPr>
              <a:spLocks noChangeShapeType="1"/>
            </p:cNvSpPr>
            <p:nvPr/>
          </p:nvSpPr>
          <p:spPr bwMode="auto">
            <a:xfrm flipH="1">
              <a:off x="6393480" y="252346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Line 169"/>
            <p:cNvSpPr>
              <a:spLocks noChangeShapeType="1"/>
            </p:cNvSpPr>
            <p:nvPr/>
          </p:nvSpPr>
          <p:spPr bwMode="auto">
            <a:xfrm>
              <a:off x="6393480" y="2743870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" name="Line 170"/>
            <p:cNvSpPr>
              <a:spLocks noChangeShapeType="1"/>
            </p:cNvSpPr>
            <p:nvPr/>
          </p:nvSpPr>
          <p:spPr bwMode="auto">
            <a:xfrm flipV="1">
              <a:off x="6508822" y="2413259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" name="Line 171"/>
            <p:cNvSpPr>
              <a:spLocks noChangeShapeType="1"/>
            </p:cNvSpPr>
            <p:nvPr/>
          </p:nvSpPr>
          <p:spPr bwMode="auto">
            <a:xfrm>
              <a:off x="7200871" y="2743870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" name="Line 172"/>
            <p:cNvSpPr>
              <a:spLocks noChangeShapeType="1"/>
            </p:cNvSpPr>
            <p:nvPr/>
          </p:nvSpPr>
          <p:spPr bwMode="auto">
            <a:xfrm>
              <a:off x="7373884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3" name="Line 173"/>
            <p:cNvSpPr>
              <a:spLocks noChangeShapeType="1"/>
            </p:cNvSpPr>
            <p:nvPr/>
          </p:nvSpPr>
          <p:spPr bwMode="auto">
            <a:xfrm>
              <a:off x="7316212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Line 174"/>
            <p:cNvSpPr>
              <a:spLocks noChangeShapeType="1"/>
            </p:cNvSpPr>
            <p:nvPr/>
          </p:nvSpPr>
          <p:spPr bwMode="auto">
            <a:xfrm flipH="1">
              <a:off x="7373884" y="2633666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5" name="Line 175"/>
            <p:cNvSpPr>
              <a:spLocks noChangeShapeType="1"/>
            </p:cNvSpPr>
            <p:nvPr/>
          </p:nvSpPr>
          <p:spPr bwMode="auto">
            <a:xfrm flipH="1">
              <a:off x="7200871" y="2743870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Line 176"/>
            <p:cNvSpPr>
              <a:spLocks noChangeShapeType="1"/>
            </p:cNvSpPr>
            <p:nvPr/>
          </p:nvSpPr>
          <p:spPr bwMode="auto">
            <a:xfrm>
              <a:off x="7200871" y="252346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7" name="Rectangle 195"/>
            <p:cNvSpPr>
              <a:spLocks noChangeArrowheads="1"/>
            </p:cNvSpPr>
            <p:nvPr/>
          </p:nvSpPr>
          <p:spPr bwMode="auto">
            <a:xfrm>
              <a:off x="6451151" y="2303055"/>
              <a:ext cx="115342" cy="11020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Text Box 197"/>
            <p:cNvSpPr txBox="1">
              <a:spLocks noChangeArrowheads="1"/>
            </p:cNvSpPr>
            <p:nvPr/>
          </p:nvSpPr>
          <p:spPr bwMode="auto">
            <a:xfrm>
              <a:off x="6258915" y="2064935"/>
              <a:ext cx="561372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prstClr val="black"/>
                  </a:solidFill>
                  <a:latin typeface="Calibri"/>
                  <a:cs typeface="+mn-cs"/>
                </a:rPr>
                <a:t>V125</a:t>
              </a:r>
            </a:p>
          </p:txBody>
        </p:sp>
        <p:sp>
          <p:nvSpPr>
            <p:cNvPr id="39" name="Line 198"/>
            <p:cNvSpPr>
              <a:spLocks noChangeShapeType="1"/>
            </p:cNvSpPr>
            <p:nvPr/>
          </p:nvSpPr>
          <p:spPr bwMode="auto">
            <a:xfrm>
              <a:off x="6508822" y="2743870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Line 199"/>
            <p:cNvSpPr>
              <a:spLocks noChangeShapeType="1"/>
            </p:cNvSpPr>
            <p:nvPr/>
          </p:nvSpPr>
          <p:spPr bwMode="auto">
            <a:xfrm>
              <a:off x="6508822" y="2854075"/>
              <a:ext cx="692049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1" name="Oval 200"/>
            <p:cNvSpPr>
              <a:spLocks noChangeArrowheads="1"/>
            </p:cNvSpPr>
            <p:nvPr/>
          </p:nvSpPr>
          <p:spPr bwMode="auto">
            <a:xfrm>
              <a:off x="7143200" y="3019380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Line 201"/>
            <p:cNvSpPr>
              <a:spLocks noChangeShapeType="1"/>
            </p:cNvSpPr>
            <p:nvPr/>
          </p:nvSpPr>
          <p:spPr bwMode="auto">
            <a:xfrm>
              <a:off x="7200871" y="3129584"/>
              <a:ext cx="0" cy="165306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3" name="Oval 202"/>
            <p:cNvSpPr>
              <a:spLocks noChangeArrowheads="1"/>
            </p:cNvSpPr>
            <p:nvPr/>
          </p:nvSpPr>
          <p:spPr bwMode="auto">
            <a:xfrm>
              <a:off x="7143200" y="2964278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4" name="Line 203"/>
            <p:cNvSpPr>
              <a:spLocks noChangeShapeType="1"/>
            </p:cNvSpPr>
            <p:nvPr/>
          </p:nvSpPr>
          <p:spPr bwMode="auto">
            <a:xfrm>
              <a:off x="7200871" y="2854075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5" name="Line 204"/>
            <p:cNvSpPr>
              <a:spLocks noChangeShapeType="1"/>
            </p:cNvSpPr>
            <p:nvPr/>
          </p:nvSpPr>
          <p:spPr bwMode="auto">
            <a:xfrm>
              <a:off x="7200871" y="2303055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6" name="Oval 205"/>
            <p:cNvSpPr>
              <a:spLocks noChangeArrowheads="1"/>
            </p:cNvSpPr>
            <p:nvPr/>
          </p:nvSpPr>
          <p:spPr bwMode="auto">
            <a:xfrm>
              <a:off x="7143200" y="2192852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7" name="Oval 206"/>
            <p:cNvSpPr>
              <a:spLocks noChangeArrowheads="1"/>
            </p:cNvSpPr>
            <p:nvPr/>
          </p:nvSpPr>
          <p:spPr bwMode="auto">
            <a:xfrm>
              <a:off x="7143200" y="2137749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8" name="Line 207"/>
            <p:cNvSpPr>
              <a:spLocks noChangeShapeType="1"/>
            </p:cNvSpPr>
            <p:nvPr/>
          </p:nvSpPr>
          <p:spPr bwMode="auto">
            <a:xfrm>
              <a:off x="7200871" y="2027546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9" name="Line 208"/>
            <p:cNvSpPr>
              <a:spLocks noChangeShapeType="1"/>
            </p:cNvSpPr>
            <p:nvPr/>
          </p:nvSpPr>
          <p:spPr bwMode="auto">
            <a:xfrm>
              <a:off x="7027859" y="2027546"/>
              <a:ext cx="98040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0" name="Line 210"/>
            <p:cNvSpPr>
              <a:spLocks noChangeShapeType="1"/>
            </p:cNvSpPr>
            <p:nvPr/>
          </p:nvSpPr>
          <p:spPr bwMode="auto">
            <a:xfrm>
              <a:off x="7316212" y="2523463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1" name="Text Box 211"/>
            <p:cNvSpPr txBox="1">
              <a:spLocks noChangeArrowheads="1"/>
            </p:cNvSpPr>
            <p:nvPr/>
          </p:nvSpPr>
          <p:spPr bwMode="auto">
            <a:xfrm>
              <a:off x="7258542" y="1777643"/>
              <a:ext cx="561372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prstClr val="black"/>
                  </a:solidFill>
                  <a:latin typeface="Calibri"/>
                  <a:cs typeface="+mn-cs"/>
                </a:rPr>
                <a:t>V250</a:t>
              </a:r>
            </a:p>
          </p:txBody>
        </p:sp>
        <p:sp>
          <p:nvSpPr>
            <p:cNvPr id="52" name="Text Box 215"/>
            <p:cNvSpPr txBox="1">
              <a:spLocks noChangeArrowheads="1"/>
            </p:cNvSpPr>
            <p:nvPr/>
          </p:nvSpPr>
          <p:spPr bwMode="auto">
            <a:xfrm>
              <a:off x="7316212" y="3262746"/>
              <a:ext cx="879343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  <a:cs typeface="+mn-cs"/>
                </a:rPr>
                <a:t>VSS=GND</a:t>
              </a:r>
            </a:p>
          </p:txBody>
        </p:sp>
        <p:sp>
          <p:nvSpPr>
            <p:cNvPr id="53" name="Line 222"/>
            <p:cNvSpPr>
              <a:spLocks noChangeShapeType="1"/>
            </p:cNvSpPr>
            <p:nvPr/>
          </p:nvSpPr>
          <p:spPr bwMode="auto">
            <a:xfrm>
              <a:off x="7719907" y="2303055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4" name="Line 223"/>
            <p:cNvSpPr>
              <a:spLocks noChangeShapeType="1"/>
            </p:cNvSpPr>
            <p:nvPr/>
          </p:nvSpPr>
          <p:spPr bwMode="auto">
            <a:xfrm>
              <a:off x="7777579" y="2303055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5" name="Line 224"/>
            <p:cNvSpPr>
              <a:spLocks noChangeShapeType="1"/>
            </p:cNvSpPr>
            <p:nvPr/>
          </p:nvSpPr>
          <p:spPr bwMode="auto">
            <a:xfrm>
              <a:off x="7777579" y="252346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6" name="Line 225"/>
            <p:cNvSpPr>
              <a:spLocks noChangeShapeType="1"/>
            </p:cNvSpPr>
            <p:nvPr/>
          </p:nvSpPr>
          <p:spPr bwMode="auto">
            <a:xfrm>
              <a:off x="7777579" y="2303055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7" name="Line 226"/>
            <p:cNvSpPr>
              <a:spLocks noChangeShapeType="1"/>
            </p:cNvSpPr>
            <p:nvPr/>
          </p:nvSpPr>
          <p:spPr bwMode="auto">
            <a:xfrm>
              <a:off x="7892920" y="2523463"/>
              <a:ext cx="0" cy="440815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8" name="Line 227"/>
            <p:cNvSpPr>
              <a:spLocks noChangeShapeType="1"/>
            </p:cNvSpPr>
            <p:nvPr/>
          </p:nvSpPr>
          <p:spPr bwMode="auto">
            <a:xfrm flipH="1">
              <a:off x="6854847" y="2413259"/>
              <a:ext cx="86506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9" name="Line 228"/>
            <p:cNvSpPr>
              <a:spLocks noChangeShapeType="1"/>
            </p:cNvSpPr>
            <p:nvPr/>
          </p:nvSpPr>
          <p:spPr bwMode="auto">
            <a:xfrm>
              <a:off x="7892920" y="2027546"/>
              <a:ext cx="0" cy="27551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0" name="Oval 229"/>
            <p:cNvSpPr>
              <a:spLocks noChangeArrowheads="1"/>
            </p:cNvSpPr>
            <p:nvPr/>
          </p:nvSpPr>
          <p:spPr bwMode="auto">
            <a:xfrm>
              <a:off x="7835250" y="3019380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1" name="Oval 230"/>
            <p:cNvSpPr>
              <a:spLocks noChangeArrowheads="1"/>
            </p:cNvSpPr>
            <p:nvPr/>
          </p:nvSpPr>
          <p:spPr bwMode="auto">
            <a:xfrm>
              <a:off x="7835250" y="2964278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2" name="Line 231"/>
            <p:cNvSpPr>
              <a:spLocks noChangeShapeType="1"/>
            </p:cNvSpPr>
            <p:nvPr/>
          </p:nvSpPr>
          <p:spPr bwMode="auto">
            <a:xfrm>
              <a:off x="7892920" y="3129584"/>
              <a:ext cx="0" cy="165306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3" name="Line 236"/>
            <p:cNvSpPr>
              <a:spLocks noChangeShapeType="1"/>
            </p:cNvSpPr>
            <p:nvPr/>
          </p:nvSpPr>
          <p:spPr bwMode="auto">
            <a:xfrm flipV="1">
              <a:off x="6162796" y="2027546"/>
              <a:ext cx="0" cy="1533669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4" name="Rectangle 238"/>
            <p:cNvSpPr>
              <a:spLocks noChangeArrowheads="1"/>
            </p:cNvSpPr>
            <p:nvPr/>
          </p:nvSpPr>
          <p:spPr bwMode="auto">
            <a:xfrm>
              <a:off x="5932114" y="2578564"/>
              <a:ext cx="115342" cy="11020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5" name="Line 239"/>
            <p:cNvSpPr>
              <a:spLocks noChangeShapeType="1"/>
            </p:cNvSpPr>
            <p:nvPr/>
          </p:nvSpPr>
          <p:spPr bwMode="auto">
            <a:xfrm>
              <a:off x="6854847" y="2027546"/>
              <a:ext cx="0" cy="385713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6" name="Oval 240"/>
            <p:cNvSpPr>
              <a:spLocks noChangeArrowheads="1"/>
            </p:cNvSpPr>
            <p:nvPr/>
          </p:nvSpPr>
          <p:spPr bwMode="auto">
            <a:xfrm>
              <a:off x="6133962" y="2606116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7" name="Oval 241"/>
            <p:cNvSpPr>
              <a:spLocks noChangeArrowheads="1"/>
            </p:cNvSpPr>
            <p:nvPr/>
          </p:nvSpPr>
          <p:spPr bwMode="auto">
            <a:xfrm>
              <a:off x="7172035" y="2385707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8" name="Oval 242"/>
            <p:cNvSpPr>
              <a:spLocks noChangeArrowheads="1"/>
            </p:cNvSpPr>
            <p:nvPr/>
          </p:nvSpPr>
          <p:spPr bwMode="auto">
            <a:xfrm>
              <a:off x="7172035" y="2826523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9" name="Line 243"/>
            <p:cNvSpPr>
              <a:spLocks noChangeShapeType="1"/>
            </p:cNvSpPr>
            <p:nvPr/>
          </p:nvSpPr>
          <p:spPr bwMode="auto">
            <a:xfrm>
              <a:off x="7489224" y="2633666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0" name="Line 244"/>
            <p:cNvSpPr>
              <a:spLocks noChangeShapeType="1"/>
            </p:cNvSpPr>
            <p:nvPr/>
          </p:nvSpPr>
          <p:spPr bwMode="auto">
            <a:xfrm>
              <a:off x="7431555" y="2743870"/>
              <a:ext cx="115342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1" name="Line 247"/>
            <p:cNvSpPr>
              <a:spLocks noChangeShapeType="1"/>
            </p:cNvSpPr>
            <p:nvPr/>
          </p:nvSpPr>
          <p:spPr bwMode="auto">
            <a:xfrm flipH="1">
              <a:off x="8469628" y="262448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2" name="Rectangle 265"/>
            <p:cNvSpPr>
              <a:spLocks noChangeArrowheads="1"/>
            </p:cNvSpPr>
            <p:nvPr/>
          </p:nvSpPr>
          <p:spPr bwMode="auto">
            <a:xfrm>
              <a:off x="6681834" y="3506113"/>
              <a:ext cx="230682" cy="11020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3" name="Line 266"/>
            <p:cNvSpPr>
              <a:spLocks noChangeShapeType="1"/>
            </p:cNvSpPr>
            <p:nvPr/>
          </p:nvSpPr>
          <p:spPr bwMode="auto">
            <a:xfrm>
              <a:off x="6162796" y="3561215"/>
              <a:ext cx="51903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4" name="Line 267"/>
            <p:cNvSpPr>
              <a:spLocks noChangeShapeType="1"/>
            </p:cNvSpPr>
            <p:nvPr/>
          </p:nvSpPr>
          <p:spPr bwMode="auto">
            <a:xfrm>
              <a:off x="6912517" y="3561215"/>
              <a:ext cx="138409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5" name="Line 268"/>
            <p:cNvSpPr>
              <a:spLocks noChangeShapeType="1"/>
            </p:cNvSpPr>
            <p:nvPr/>
          </p:nvSpPr>
          <p:spPr bwMode="auto">
            <a:xfrm flipV="1">
              <a:off x="8296616" y="2624483"/>
              <a:ext cx="0" cy="93673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6" name="Oval 270"/>
            <p:cNvSpPr>
              <a:spLocks noChangeArrowheads="1"/>
            </p:cNvSpPr>
            <p:nvPr/>
          </p:nvSpPr>
          <p:spPr bwMode="auto">
            <a:xfrm>
              <a:off x="7864085" y="2596932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7" name="Line 272"/>
            <p:cNvSpPr>
              <a:spLocks noChangeShapeType="1"/>
            </p:cNvSpPr>
            <p:nvPr/>
          </p:nvSpPr>
          <p:spPr bwMode="auto">
            <a:xfrm flipH="1">
              <a:off x="7892920" y="2624483"/>
              <a:ext cx="57670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8" name="Oval 273"/>
            <p:cNvSpPr>
              <a:spLocks noChangeArrowheads="1"/>
            </p:cNvSpPr>
            <p:nvPr/>
          </p:nvSpPr>
          <p:spPr bwMode="auto">
            <a:xfrm>
              <a:off x="8267781" y="2596932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9" name="Text Box 292"/>
            <p:cNvSpPr txBox="1">
              <a:spLocks noChangeArrowheads="1"/>
            </p:cNvSpPr>
            <p:nvPr/>
          </p:nvSpPr>
          <p:spPr bwMode="auto">
            <a:xfrm>
              <a:off x="6380465" y="1250058"/>
              <a:ext cx="1888659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APV25 pre-amplifier</a:t>
              </a: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7922220" y="3686215"/>
              <a:ext cx="889937" cy="21544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latin typeface="+mn-lt"/>
                  <a:cs typeface="+mn-cs"/>
                </a:rPr>
                <a:t>[Mark Raymond]</a:t>
              </a:r>
            </a:p>
          </p:txBody>
        </p:sp>
        <p:sp>
          <p:nvSpPr>
            <p:cNvPr id="81" name="Line 272"/>
            <p:cNvSpPr>
              <a:spLocks noChangeShapeType="1"/>
            </p:cNvSpPr>
            <p:nvPr/>
          </p:nvSpPr>
          <p:spPr bwMode="auto">
            <a:xfrm flipH="1">
              <a:off x="6993526" y="3559882"/>
              <a:ext cx="57670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2" name="Line 267"/>
            <p:cNvSpPr>
              <a:spLocks noChangeShapeType="1"/>
            </p:cNvSpPr>
            <p:nvPr/>
          </p:nvSpPr>
          <p:spPr bwMode="auto">
            <a:xfrm>
              <a:off x="7179217" y="3299278"/>
              <a:ext cx="138409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3" name="Line 232"/>
            <p:cNvSpPr>
              <a:spLocks noChangeShapeType="1"/>
            </p:cNvSpPr>
            <p:nvPr/>
          </p:nvSpPr>
          <p:spPr bwMode="auto">
            <a:xfrm>
              <a:off x="6509440" y="1969658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4" name="Line 233"/>
            <p:cNvSpPr>
              <a:spLocks noChangeShapeType="1"/>
            </p:cNvSpPr>
            <p:nvPr/>
          </p:nvSpPr>
          <p:spPr bwMode="auto">
            <a:xfrm>
              <a:off x="6567111" y="1969658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5" name="Line 234"/>
            <p:cNvSpPr>
              <a:spLocks noChangeShapeType="1"/>
            </p:cNvSpPr>
            <p:nvPr/>
          </p:nvSpPr>
          <p:spPr bwMode="auto">
            <a:xfrm>
              <a:off x="6567111" y="2024760"/>
              <a:ext cx="288354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6" name="Line 237"/>
            <p:cNvSpPr>
              <a:spLocks noChangeShapeType="1"/>
            </p:cNvSpPr>
            <p:nvPr/>
          </p:nvSpPr>
          <p:spPr bwMode="auto">
            <a:xfrm>
              <a:off x="6163414" y="2024760"/>
              <a:ext cx="346025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36867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686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36869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FFF6DD-986D-4573-B740-DCD8982008C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de-DE"/>
          </a:p>
        </p:txBody>
      </p:sp>
      <p:sp>
        <p:nvSpPr>
          <p:cNvPr id="36870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Module Edge Strips</a:t>
            </a:r>
          </a:p>
        </p:txBody>
      </p:sp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463" y="3722688"/>
            <a:ext cx="1730375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Line 232"/>
          <p:cNvSpPr>
            <a:spLocks noChangeShapeType="1"/>
          </p:cNvSpPr>
          <p:nvPr/>
        </p:nvSpPr>
        <p:spPr bwMode="auto">
          <a:xfrm rot="5400000">
            <a:off x="709613" y="2882900"/>
            <a:ext cx="0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6873" name="Line 233"/>
          <p:cNvSpPr>
            <a:spLocks noChangeShapeType="1"/>
          </p:cNvSpPr>
          <p:nvPr/>
        </p:nvSpPr>
        <p:spPr bwMode="auto">
          <a:xfrm rot="5400000">
            <a:off x="709613" y="2940050"/>
            <a:ext cx="0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cxnSp>
        <p:nvCxnSpPr>
          <p:cNvPr id="10" name="Gerade Verbindung 9"/>
          <p:cNvCxnSpPr/>
          <p:nvPr/>
        </p:nvCxnSpPr>
        <p:spPr>
          <a:xfrm rot="10800000">
            <a:off x="357188" y="2684463"/>
            <a:ext cx="933450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875" name="Textfeld 10"/>
          <p:cNvSpPr txBox="1">
            <a:spLocks noChangeArrowheads="1"/>
          </p:cNvSpPr>
          <p:nvPr/>
        </p:nvSpPr>
        <p:spPr bwMode="auto">
          <a:xfrm>
            <a:off x="414338" y="3213100"/>
            <a:ext cx="801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bias ring</a:t>
            </a:r>
          </a:p>
        </p:txBody>
      </p:sp>
      <p:cxnSp>
        <p:nvCxnSpPr>
          <p:cNvPr id="12" name="Gerade Verbindung 11"/>
          <p:cNvCxnSpPr/>
          <p:nvPr/>
        </p:nvCxnSpPr>
        <p:spPr>
          <a:xfrm rot="10800000">
            <a:off x="357188" y="3211513"/>
            <a:ext cx="1055687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877" name="Line 268"/>
          <p:cNvSpPr>
            <a:spLocks noChangeShapeType="1"/>
          </p:cNvSpPr>
          <p:nvPr/>
        </p:nvSpPr>
        <p:spPr bwMode="auto">
          <a:xfrm flipH="1" flipV="1">
            <a:off x="1214438" y="3219450"/>
            <a:ext cx="4762" cy="814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6878" name="Textfeld 15"/>
          <p:cNvSpPr txBox="1">
            <a:spLocks noChangeArrowheads="1"/>
          </p:cNvSpPr>
          <p:nvPr/>
        </p:nvSpPr>
        <p:spPr bwMode="auto">
          <a:xfrm>
            <a:off x="1690688" y="6073775"/>
            <a:ext cx="8905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[Hybrid]</a:t>
            </a:r>
          </a:p>
        </p:txBody>
      </p:sp>
      <p:cxnSp>
        <p:nvCxnSpPr>
          <p:cNvPr id="18" name="Gerade Verbindung 17"/>
          <p:cNvCxnSpPr/>
          <p:nvPr/>
        </p:nvCxnSpPr>
        <p:spPr>
          <a:xfrm flipH="1" flipV="1">
            <a:off x="703263" y="2693988"/>
            <a:ext cx="1587" cy="244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rot="5400000" flipH="1" flipV="1">
            <a:off x="599282" y="3098006"/>
            <a:ext cx="211138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881" name="Text Box 282"/>
          <p:cNvSpPr txBox="1">
            <a:spLocks noChangeArrowheads="1"/>
          </p:cNvSpPr>
          <p:nvPr/>
        </p:nvSpPr>
        <p:spPr bwMode="auto">
          <a:xfrm>
            <a:off x="1295400" y="2306638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 pitchFamily="34" charset="0"/>
              </a:rPr>
              <a:t>strip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Bogen 21"/>
          <p:cNvSpPr/>
          <p:nvPr/>
        </p:nvSpPr>
        <p:spPr>
          <a:xfrm>
            <a:off x="1168400" y="2543175"/>
            <a:ext cx="471488" cy="263525"/>
          </a:xfrm>
          <a:prstGeom prst="arc">
            <a:avLst>
              <a:gd name="adj1" fmla="val 10501809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Textfeld 91"/>
          <p:cNvSpPr txBox="1"/>
          <p:nvPr/>
        </p:nvSpPr>
        <p:spPr>
          <a:xfrm>
            <a:off x="3286125" y="4286250"/>
            <a:ext cx="5345113" cy="201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Edge strips are capacitively coupled to bias ring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Bias ring is AC coupled to ground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Pre-amplifier is referenced to 1.25V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If V125 is noisy, pre-amp reference voltage </a:t>
            </a:r>
            <a:br>
              <a:rPr lang="de-DE">
                <a:latin typeface="Arial" pitchFamily="34" charset="0"/>
                <a:cs typeface="Arial" pitchFamily="34" charset="0"/>
              </a:rPr>
            </a:br>
            <a:r>
              <a:rPr lang="de-DE">
                <a:latin typeface="Arial" pitchFamily="34" charset="0"/>
                <a:cs typeface="Arial" pitchFamily="34" charset="0"/>
              </a:rPr>
              <a:t>  fluctuates against input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This leads to increased noise on edge channels</a:t>
            </a:r>
            <a:endParaRPr lang="de-DE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Radiated Noise Emissions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pic>
        <p:nvPicPr>
          <p:cNvPr id="27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39137" y="2997152"/>
            <a:ext cx="1920895" cy="1800000"/>
          </a:xfrm>
          <a:prstGeom prst="rect">
            <a:avLst/>
          </a:prstGeom>
          <a:noFill/>
        </p:spPr>
      </p:pic>
      <p:pic>
        <p:nvPicPr>
          <p:cNvPr id="31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971585" y="2997152"/>
            <a:ext cx="1920895" cy="1800000"/>
          </a:xfrm>
          <a:prstGeom prst="rect">
            <a:avLst/>
          </a:prstGeom>
          <a:noFill/>
        </p:spPr>
      </p:pic>
      <p:pic>
        <p:nvPicPr>
          <p:cNvPr id="32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55361" y="2997152"/>
            <a:ext cx="1920895" cy="1800000"/>
          </a:xfrm>
          <a:prstGeom prst="rect">
            <a:avLst/>
          </a:prstGeom>
          <a:noFill/>
        </p:spPr>
      </p:pic>
      <p:pic>
        <p:nvPicPr>
          <p:cNvPr id="38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42026" y="4941368"/>
            <a:ext cx="1918006" cy="1800000"/>
          </a:xfrm>
          <a:prstGeom prst="rect">
            <a:avLst/>
          </a:prstGeom>
          <a:noFill/>
        </p:spPr>
      </p:pic>
      <p:pic>
        <p:nvPicPr>
          <p:cNvPr id="39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974474" y="4941368"/>
            <a:ext cx="1918006" cy="1800000"/>
          </a:xfrm>
          <a:prstGeom prst="rect">
            <a:avLst/>
          </a:prstGeom>
          <a:noFill/>
        </p:spPr>
      </p:pic>
      <p:pic>
        <p:nvPicPr>
          <p:cNvPr id="40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958250" y="4941368"/>
            <a:ext cx="1918006" cy="1800000"/>
          </a:xfrm>
          <a:prstGeom prst="rect">
            <a:avLst/>
          </a:prstGeom>
          <a:noFill/>
        </p:spPr>
      </p:pic>
      <p:pic>
        <p:nvPicPr>
          <p:cNvPr id="50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939137" y="1052936"/>
            <a:ext cx="1920895" cy="1800000"/>
          </a:xfrm>
          <a:prstGeom prst="rect">
            <a:avLst/>
          </a:prstGeom>
          <a:noFill/>
        </p:spPr>
      </p:pic>
      <p:pic>
        <p:nvPicPr>
          <p:cNvPr id="51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971585" y="1052936"/>
            <a:ext cx="1920895" cy="1800000"/>
          </a:xfrm>
          <a:prstGeom prst="rect">
            <a:avLst/>
          </a:prstGeom>
          <a:noFill/>
        </p:spPr>
      </p:pic>
      <p:pic>
        <p:nvPicPr>
          <p:cNvPr id="52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955361" y="1052936"/>
            <a:ext cx="1920895" cy="1800000"/>
          </a:xfrm>
          <a:prstGeom prst="rect">
            <a:avLst/>
          </a:prstGeom>
          <a:noFill/>
        </p:spPr>
      </p:pic>
      <p:cxnSp>
        <p:nvCxnSpPr>
          <p:cNvPr id="59" name="Gerade Verbindung 58"/>
          <p:cNvCxnSpPr/>
          <p:nvPr/>
        </p:nvCxnSpPr>
        <p:spPr>
          <a:xfrm>
            <a:off x="72008" y="4869160"/>
            <a:ext cx="896448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13"/>
          <p:cNvSpPr txBox="1">
            <a:spLocks noChangeArrowheads="1"/>
          </p:cNvSpPr>
          <p:nvPr/>
        </p:nvSpPr>
        <p:spPr bwMode="auto">
          <a:xfrm>
            <a:off x="5040263" y="980728"/>
            <a:ext cx="899889" cy="3077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B</a:t>
            </a:r>
            <a:r>
              <a:rPr lang="en-GB" sz="1400" baseline="-25000" dirty="0">
                <a:sym typeface="Symbol" pitchFamily="18" charset="2"/>
              </a:rPr>
              <a:t>Y </a:t>
            </a:r>
            <a:r>
              <a:rPr lang="en-GB" sz="1400" dirty="0">
                <a:sym typeface="Symbol" pitchFamily="18" charset="2"/>
              </a:rPr>
              <a:t>[A/m] </a:t>
            </a: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7097536" y="980728"/>
            <a:ext cx="930848" cy="3077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B</a:t>
            </a:r>
            <a:r>
              <a:rPr lang="en-GB" sz="1400" baseline="-25000" dirty="0">
                <a:sym typeface="Symbol" pitchFamily="18" charset="2"/>
              </a:rPr>
              <a:t>Z </a:t>
            </a:r>
            <a:r>
              <a:rPr lang="en-GB" sz="1400" dirty="0">
                <a:sym typeface="Symbol" pitchFamily="18" charset="2"/>
              </a:rPr>
              <a:t>[A/m] </a:t>
            </a:r>
          </a:p>
        </p:txBody>
      </p:sp>
      <p:pic>
        <p:nvPicPr>
          <p:cNvPr id="66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899592" y="4941368"/>
            <a:ext cx="1917894" cy="1800000"/>
          </a:xfrm>
          <a:prstGeom prst="rect">
            <a:avLst/>
          </a:prstGeom>
          <a:noFill/>
        </p:spPr>
      </p:pic>
      <p:pic>
        <p:nvPicPr>
          <p:cNvPr id="67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925914" y="2997152"/>
            <a:ext cx="1917894" cy="1800000"/>
          </a:xfrm>
          <a:prstGeom prst="rect">
            <a:avLst/>
          </a:prstGeom>
          <a:noFill/>
        </p:spPr>
      </p:pic>
      <p:pic>
        <p:nvPicPr>
          <p:cNvPr id="68" name="Picture 2" descr="K:\work\!nextMeeting\comsol\screenshots_3rdGen\hardlyRoundSemiPoor\model_diagonal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971600" y="1052936"/>
            <a:ext cx="1917894" cy="1800000"/>
          </a:xfrm>
          <a:prstGeom prst="rect">
            <a:avLst/>
          </a:prstGeom>
          <a:noFill/>
        </p:spPr>
      </p:pic>
      <p:cxnSp>
        <p:nvCxnSpPr>
          <p:cNvPr id="69" name="Gerade Verbindung 68"/>
          <p:cNvCxnSpPr/>
          <p:nvPr/>
        </p:nvCxnSpPr>
        <p:spPr>
          <a:xfrm>
            <a:off x="107504" y="2924944"/>
            <a:ext cx="896448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70"/>
          <p:cNvSpPr/>
          <p:nvPr/>
        </p:nvSpPr>
        <p:spPr>
          <a:xfrm>
            <a:off x="0" y="5085184"/>
            <a:ext cx="917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smtClean="0"/>
              <a:t>Extra</a:t>
            </a:r>
          </a:p>
          <a:p>
            <a:r>
              <a:rPr lang="de-DE" sz="1600" b="1" smtClean="0"/>
              <a:t>twisted</a:t>
            </a:r>
            <a:endParaRPr lang="de-DE" sz="1600" b="1"/>
          </a:p>
        </p:txBody>
      </p:sp>
      <p:sp>
        <p:nvSpPr>
          <p:cNvPr id="72" name="Rechteck 71"/>
          <p:cNvSpPr/>
          <p:nvPr/>
        </p:nvSpPr>
        <p:spPr>
          <a:xfrm>
            <a:off x="35496" y="3140968"/>
            <a:ext cx="108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smtClean="0"/>
              <a:t>Realistic</a:t>
            </a:r>
            <a:endParaRPr lang="de-DE" sz="1600" b="1"/>
          </a:p>
        </p:txBody>
      </p:sp>
      <p:sp>
        <p:nvSpPr>
          <p:cNvPr id="73" name="Rechteck 72"/>
          <p:cNvSpPr/>
          <p:nvPr/>
        </p:nvSpPr>
        <p:spPr>
          <a:xfrm>
            <a:off x="35496" y="1124744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smtClean="0"/>
              <a:t>Perfect</a:t>
            </a:r>
          </a:p>
          <a:p>
            <a:r>
              <a:rPr lang="de-DE" sz="1600" b="1" smtClean="0"/>
              <a:t>windings</a:t>
            </a:r>
            <a:endParaRPr lang="de-DE" sz="1600" b="1"/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2998106" y="980728"/>
            <a:ext cx="997830" cy="3077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04" tIns="45702" rIns="91404" bIns="45702">
            <a:spAutoFit/>
          </a:bodyPr>
          <a:lstStyle/>
          <a:p>
            <a:pPr algn="ctr" defTabSz="407865"/>
            <a:r>
              <a:rPr lang="en-GB" sz="1400" dirty="0">
                <a:sym typeface="Symbol" pitchFamily="18" charset="2"/>
              </a:rPr>
              <a:t>B</a:t>
            </a:r>
            <a:r>
              <a:rPr lang="en-GB" sz="1400" baseline="-25000" dirty="0">
                <a:sym typeface="Symbol" pitchFamily="18" charset="2"/>
              </a:rPr>
              <a:t>X </a:t>
            </a:r>
            <a:r>
              <a:rPr lang="en-GB" sz="1400" dirty="0">
                <a:sym typeface="Symbol" pitchFamily="18" charset="2"/>
              </a:rPr>
              <a:t>[A/m]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179512" y="4581128"/>
            <a:ext cx="7215437" cy="1764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sz="2000" b="1" smtClean="0">
                <a:solidFill>
                  <a:srgbClr val="0000FF"/>
                </a:solidFill>
              </a:rPr>
              <a:t>Challenges</a:t>
            </a:r>
            <a:endParaRPr lang="de-DE" sz="2000" b="1" smtClean="0">
              <a:solidFill>
                <a:srgbClr val="0000FF"/>
              </a:solidFill>
            </a:endParaRP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Radiation tolerance of high voltage (~15V) power transistors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Magnetic field tolerance </a:t>
            </a:r>
            <a:r>
              <a:rPr lang="de-DE" smtClean="0">
                <a:sym typeface="Wingdings" pitchFamily="2" charset="2"/>
              </a:rPr>
              <a:t> air-core inductor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>
                <a:sym typeface="Wingdings" pitchFamily="2" charset="2"/>
              </a:rPr>
              <a:t> </a:t>
            </a:r>
            <a:r>
              <a:rPr lang="de-DE" smtClean="0">
                <a:sym typeface="Wingdings" pitchFamily="2" charset="2"/>
              </a:rPr>
              <a:t>Minimization and control of noise emissions (conductive &amp; radiated)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>
                <a:sym typeface="Wingdings" pitchFamily="2" charset="2"/>
              </a:rPr>
              <a:t> </a:t>
            </a:r>
            <a:r>
              <a:rPr lang="de-DE" smtClean="0">
                <a:sym typeface="Wingdings" pitchFamily="2" charset="2"/>
              </a:rPr>
              <a:t>Maximization of </a:t>
            </a:r>
            <a:r>
              <a:rPr lang="de-DE" smtClean="0">
                <a:sym typeface="Wingdings" pitchFamily="2" charset="2"/>
              </a:rPr>
              <a:t>efficiency &amp; minimization </a:t>
            </a:r>
            <a:r>
              <a:rPr lang="de-DE" smtClean="0">
                <a:sym typeface="Wingdings" pitchFamily="2" charset="2"/>
              </a:rPr>
              <a:t>of material and size </a:t>
            </a:r>
            <a:endParaRPr lang="de-DE" smtClean="0"/>
          </a:p>
        </p:txBody>
      </p:sp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DC-DC Buck Converters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DC-DC Converters for CMS Tracker Upgrade</a:t>
            </a:r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251520" y="3116431"/>
            <a:ext cx="6803466" cy="1392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mtClean="0"/>
              <a:t> Similarity </a:t>
            </a:r>
            <a:r>
              <a:rPr lang="de-DE" smtClean="0"/>
              <a:t>to our parallel powering scheme (grounding, </a:t>
            </a:r>
            <a:r>
              <a:rPr lang="de-DE" smtClean="0"/>
              <a:t>safety</a:t>
            </a:r>
            <a:r>
              <a:rPr lang="de-DE" smtClean="0"/>
              <a:t>)</a:t>
            </a:r>
            <a:endParaRPr lang="de-DE" smtClean="0"/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mtClean="0"/>
              <a:t> </a:t>
            </a:r>
            <a:r>
              <a:rPr lang="de-DE" smtClean="0"/>
              <a:t>High </a:t>
            </a:r>
            <a:r>
              <a:rPr lang="de-DE" smtClean="0"/>
              <a:t>currents </a:t>
            </a:r>
            <a:r>
              <a:rPr lang="de-DE" smtClean="0"/>
              <a:t>(~3A) with </a:t>
            </a:r>
            <a:r>
              <a:rPr lang="de-DE" smtClean="0"/>
              <a:t>high efficiency</a:t>
            </a:r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 smtClean="0"/>
              <a:t> Comparably simple &amp; compact</a:t>
            </a:r>
          </a:p>
          <a:p>
            <a:pPr>
              <a:spcBef>
                <a:spcPts val="500"/>
              </a:spcBef>
              <a:buFont typeface="Wingdings" pitchFamily="2" charset="2"/>
              <a:buChar char="ü"/>
            </a:pPr>
            <a:r>
              <a:rPr lang="de-DE"/>
              <a:t> </a:t>
            </a:r>
            <a:r>
              <a:rPr lang="de-DE" smtClean="0"/>
              <a:t>Output regulation by </a:t>
            </a:r>
            <a:r>
              <a:rPr lang="de-DE" smtClean="0"/>
              <a:t>Pulse Width Modulation logic (not shown)</a:t>
            </a:r>
            <a:endParaRPr lang="de-DE" smtClean="0"/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4788024" y="2060848"/>
          <a:ext cx="4368485" cy="1008112"/>
        </p:xfrm>
        <a:graphic>
          <a:graphicData uri="http://schemas.openxmlformats.org/presentationml/2006/ole">
            <p:oleObj spid="_x0000_s97282" name="Acrobat Document" r:id="rId4" imgW="6562709" imgH="1514243" progId="AcroExch.Document.7">
              <p:embed/>
            </p:oleObj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179512" y="1052736"/>
            <a:ext cx="7369966" cy="74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sz="2000" b="1" smtClean="0">
                <a:solidFill>
                  <a:srgbClr val="FF0000"/>
                </a:solidFill>
              </a:rPr>
              <a:t>Idea: </a:t>
            </a:r>
            <a:r>
              <a:rPr lang="de-DE" b="1" smtClean="0">
                <a:solidFill>
                  <a:srgbClr val="FF0000"/>
                </a:solidFill>
              </a:rPr>
              <a:t>on-detector voltage conversion:  P </a:t>
            </a:r>
            <a:r>
              <a:rPr lang="de-DE" b="1" smtClean="0">
                <a:solidFill>
                  <a:srgbClr val="FF0000"/>
                </a:solidFill>
              </a:rPr>
              <a:t>= U</a:t>
            </a:r>
            <a:r>
              <a:rPr lang="de-DE" b="1" smtClean="0">
                <a:solidFill>
                  <a:srgbClr val="FF0000"/>
                </a:solidFill>
                <a:sym typeface="Symbol"/>
              </a:rPr>
              <a:t></a:t>
            </a:r>
            <a:r>
              <a:rPr lang="de-DE" b="1" smtClean="0">
                <a:solidFill>
                  <a:srgbClr val="FF0000"/>
                </a:solidFill>
              </a:rPr>
              <a:t>I = (rU)</a:t>
            </a:r>
            <a:r>
              <a:rPr lang="de-DE" b="1" smtClean="0">
                <a:solidFill>
                  <a:srgbClr val="FF0000"/>
                </a:solidFill>
                <a:sym typeface="Symbol"/>
              </a:rPr>
              <a:t></a:t>
            </a:r>
            <a:r>
              <a:rPr lang="de-DE" b="1" smtClean="0">
                <a:solidFill>
                  <a:srgbClr val="FF0000"/>
                </a:solidFill>
              </a:rPr>
              <a:t>(I/r) with </a:t>
            </a:r>
            <a:r>
              <a:rPr lang="de-DE" b="1" smtClean="0">
                <a:solidFill>
                  <a:srgbClr val="FF0000"/>
                </a:solidFill>
              </a:rPr>
              <a:t>r </a:t>
            </a:r>
            <a:r>
              <a:rPr lang="de-DE" b="1" smtClean="0">
                <a:solidFill>
                  <a:srgbClr val="FF0000"/>
                </a:solidFill>
              </a:rPr>
              <a:t>&gt; </a:t>
            </a:r>
            <a:r>
              <a:rPr lang="de-DE" b="1" smtClean="0">
                <a:solidFill>
                  <a:srgbClr val="FF0000"/>
                </a:solidFill>
              </a:rPr>
              <a:t>1 </a:t>
            </a:r>
          </a:p>
          <a:p>
            <a:pPr>
              <a:spcBef>
                <a:spcPts val="500"/>
              </a:spcBef>
            </a:pPr>
            <a:r>
              <a:rPr lang="de-DE" b="1" smtClean="0">
                <a:solidFill>
                  <a:srgbClr val="FF0000"/>
                </a:solidFill>
                <a:sym typeface="Wingdings" pitchFamily="2" charset="2"/>
              </a:rPr>
              <a:t> lower power losses in cables &amp; less material</a:t>
            </a:r>
            <a:endParaRPr lang="de-DE" b="1" smtClean="0">
              <a:solidFill>
                <a:srgbClr val="FF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1520" y="2276872"/>
            <a:ext cx="4572000" cy="7104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500"/>
              </a:spcBef>
            </a:pPr>
            <a:r>
              <a:rPr lang="de-DE" smtClean="0"/>
              <a:t>Duty cycle D = t</a:t>
            </a:r>
            <a:r>
              <a:rPr lang="de-DE" baseline="-25000" smtClean="0"/>
              <a:t>on</a:t>
            </a:r>
            <a:r>
              <a:rPr lang="de-DE" smtClean="0"/>
              <a:t>/T</a:t>
            </a:r>
          </a:p>
          <a:p>
            <a:pPr>
              <a:spcBef>
                <a:spcPts val="500"/>
              </a:spcBef>
            </a:pPr>
            <a:r>
              <a:rPr lang="de-DE" smtClean="0"/>
              <a:t>Conversion ratio r </a:t>
            </a:r>
            <a:r>
              <a:rPr lang="de-DE" smtClean="0"/>
              <a:t>= V</a:t>
            </a:r>
            <a:r>
              <a:rPr lang="de-DE" baseline="-25000" smtClean="0"/>
              <a:t>in</a:t>
            </a:r>
            <a:r>
              <a:rPr lang="de-DE" smtClean="0"/>
              <a:t>/V</a:t>
            </a:r>
            <a:r>
              <a:rPr lang="de-DE" baseline="-25000" smtClean="0"/>
              <a:t>out</a:t>
            </a:r>
            <a:r>
              <a:rPr lang="de-DE" smtClean="0"/>
              <a:t> = I</a:t>
            </a:r>
            <a:r>
              <a:rPr lang="de-DE" baseline="-25000" smtClean="0"/>
              <a:t>out</a:t>
            </a:r>
            <a:r>
              <a:rPr lang="de-DE" smtClean="0"/>
              <a:t>/I</a:t>
            </a:r>
            <a:r>
              <a:rPr lang="de-DE" baseline="-25000" smtClean="0"/>
              <a:t>in </a:t>
            </a:r>
            <a:r>
              <a:rPr lang="de-DE" smtClean="0"/>
              <a:t>= 1/D</a:t>
            </a:r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210593" y="1907540"/>
            <a:ext cx="3065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</a:pPr>
            <a:r>
              <a:rPr lang="de-DE" sz="2000" b="1" smtClean="0">
                <a:solidFill>
                  <a:srgbClr val="0000FF"/>
                </a:solidFill>
              </a:rPr>
              <a:t>DC-DC buck converters</a:t>
            </a:r>
            <a:endParaRPr lang="de-DE" sz="20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Buck ASIC Development</a:t>
            </a:r>
          </a:p>
        </p:txBody>
      </p:sp>
      <p:sp>
        <p:nvSpPr>
          <p:cNvPr id="16387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6388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7E0BD2-98B9-40D0-A919-13DF72B5A3EC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mtClean="0"/>
          </a:p>
        </p:txBody>
      </p:sp>
      <p:sp>
        <p:nvSpPr>
          <p:cNvPr id="16389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sp>
        <p:nvSpPr>
          <p:cNvPr id="8" name="Textfeld 7"/>
          <p:cNvSpPr txBox="1"/>
          <p:nvPr/>
        </p:nvSpPr>
        <p:spPr>
          <a:xfrm>
            <a:off x="142844" y="1071546"/>
            <a:ext cx="8967519" cy="4760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de-DE" b="1" smtClean="0">
                <a:solidFill>
                  <a:srgbClr val="C00000"/>
                </a:solidFill>
              </a:rPr>
              <a:t> Technology evaluation by F. Faccio (CERN)</a:t>
            </a:r>
            <a:r>
              <a:rPr lang="de-DE" b="1" smtClean="0"/>
              <a:t/>
            </a:r>
            <a:br>
              <a:rPr lang="de-DE" b="1" smtClean="0"/>
            </a:br>
            <a:r>
              <a:rPr lang="de-DE" b="1" smtClean="0"/>
              <a:t>   </a:t>
            </a:r>
            <a:r>
              <a:rPr lang="de-DE" smtClean="0"/>
              <a:t>Leakage current, R</a:t>
            </a:r>
            <a:r>
              <a:rPr lang="de-DE" baseline="-25000" smtClean="0"/>
              <a:t>on</a:t>
            </a:r>
            <a:r>
              <a:rPr lang="de-DE" smtClean="0"/>
              <a:t>, I</a:t>
            </a:r>
            <a:r>
              <a:rPr lang="de-DE" baseline="-25000" smtClean="0"/>
              <a:t>DS</a:t>
            </a:r>
            <a:r>
              <a:rPr lang="de-DE" smtClean="0"/>
              <a:t> = f(V</a:t>
            </a:r>
            <a:r>
              <a:rPr lang="de-DE" baseline="-25000" smtClean="0"/>
              <a:t>ds</a:t>
            </a:r>
            <a:r>
              <a:rPr lang="de-DE" smtClean="0"/>
              <a:t>) vs. TID &lt; 350Mrad &amp; fluence &lt; </a:t>
            </a:r>
            <a:r>
              <a:rPr lang="de-DE" smtClean="0"/>
              <a:t>10</a:t>
            </a:r>
            <a:r>
              <a:rPr lang="de-DE" baseline="30000" smtClean="0"/>
              <a:t>16</a:t>
            </a:r>
            <a:r>
              <a:rPr lang="de-DE" smtClean="0"/>
              <a:t>/cm</a:t>
            </a:r>
            <a:r>
              <a:rPr lang="de-DE" baseline="30000" smtClean="0"/>
              <a:t>2</a:t>
            </a:r>
            <a:endParaRPr lang="de-DE" smtClean="0"/>
          </a:p>
          <a:p>
            <a:pPr lvl="1">
              <a:spcBef>
                <a:spcPts val="800"/>
              </a:spcBef>
              <a:buFont typeface="Symbol" pitchFamily="18" charset="2"/>
              <a:buChar char="®"/>
            </a:pPr>
            <a:r>
              <a:rPr lang="de-DE" sz="1600" smtClean="0"/>
              <a:t> Best candidate: </a:t>
            </a:r>
            <a:r>
              <a:rPr lang="de-DE" sz="1600" b="1" smtClean="0">
                <a:solidFill>
                  <a:srgbClr val="0000FF"/>
                </a:solidFill>
              </a:rPr>
              <a:t>IHP SGB25V GOD </a:t>
            </a:r>
            <a:r>
              <a:rPr lang="de-DE" sz="1600" smtClean="0"/>
              <a:t>0.25µm SiGe BiCMOS (IHP, Germany)</a:t>
            </a:r>
          </a:p>
          <a:p>
            <a:pPr lvl="1">
              <a:spcBef>
                <a:spcPts val="800"/>
              </a:spcBef>
              <a:buFont typeface="Symbol" pitchFamily="18" charset="2"/>
              <a:buChar char="®"/>
            </a:pPr>
            <a:r>
              <a:rPr lang="de-DE" sz="1600" smtClean="0"/>
              <a:t> </a:t>
            </a:r>
            <a:r>
              <a:rPr lang="de-DE" sz="1600" smtClean="0"/>
              <a:t>“</a:t>
            </a:r>
            <a:r>
              <a:rPr lang="de-DE" sz="1600" smtClean="0"/>
              <a:t>Back-up“: </a:t>
            </a:r>
            <a:r>
              <a:rPr lang="de-DE" sz="1600" b="1" smtClean="0">
                <a:solidFill>
                  <a:srgbClr val="00B050"/>
                </a:solidFill>
              </a:rPr>
              <a:t>AMIS I3T80 </a:t>
            </a:r>
            <a:r>
              <a:rPr lang="de-DE" sz="1600" smtClean="0"/>
              <a:t>0.35µm</a:t>
            </a:r>
            <a:r>
              <a:rPr lang="de-DE" sz="1600" b="1" smtClean="0"/>
              <a:t> </a:t>
            </a:r>
            <a:r>
              <a:rPr lang="de-DE" sz="1600" smtClean="0"/>
              <a:t>(ON Semiconductor, US</a:t>
            </a:r>
            <a:r>
              <a:rPr lang="de-DE" sz="1600" smtClean="0"/>
              <a:t>)</a:t>
            </a:r>
          </a:p>
          <a:p>
            <a:pPr lvl="1">
              <a:spcBef>
                <a:spcPts val="800"/>
              </a:spcBef>
              <a:buFont typeface="Symbol" pitchFamily="18" charset="2"/>
              <a:buChar char="®"/>
            </a:pPr>
            <a:endParaRPr lang="de-DE" sz="1600" smtClean="0"/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de-DE" b="1" smtClean="0">
                <a:solidFill>
                  <a:srgbClr val="C00000"/>
                </a:solidFill>
              </a:rPr>
              <a:t> Buck converter ASIC development </a:t>
            </a:r>
            <a:r>
              <a:rPr lang="de-DE" b="1" smtClean="0">
                <a:solidFill>
                  <a:srgbClr val="C00000"/>
                </a:solidFill>
              </a:rPr>
              <a:t>(</a:t>
            </a:r>
            <a:r>
              <a:rPr lang="de-DE" b="1" smtClean="0">
                <a:solidFill>
                  <a:srgbClr val="C00000"/>
                </a:solidFill>
              </a:rPr>
              <a:t>St. Michelis, CERN)</a:t>
            </a:r>
          </a:p>
          <a:p>
            <a:pPr lvl="1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600" b="1" smtClean="0"/>
              <a:t> </a:t>
            </a:r>
            <a:r>
              <a:rPr lang="de-DE" sz="1600" smtClean="0"/>
              <a:t>Four prototypes</a:t>
            </a:r>
            <a:r>
              <a:rPr lang="de-DE" sz="1600" smtClean="0"/>
              <a:t>: </a:t>
            </a:r>
            <a:r>
              <a:rPr lang="de-DE" sz="1600" b="1" smtClean="0"/>
              <a:t>AMIS1 </a:t>
            </a:r>
            <a:r>
              <a:rPr lang="de-DE" sz="1600" b="1" smtClean="0"/>
              <a:t>(2008) &amp; AMIS2 (2009)</a:t>
            </a:r>
            <a:r>
              <a:rPr lang="de-DE" sz="1600" smtClean="0"/>
              <a:t>, followed by </a:t>
            </a:r>
            <a:r>
              <a:rPr lang="de-DE" sz="1600" b="1" smtClean="0"/>
              <a:t>IHP1 &amp; IHP2 (both 2010)</a:t>
            </a:r>
          </a:p>
          <a:p>
            <a:pPr lvl="1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600" b="1" smtClean="0"/>
              <a:t> </a:t>
            </a:r>
            <a:r>
              <a:rPr lang="de-DE" sz="1600" b="1" smtClean="0"/>
              <a:t>IHP2 </a:t>
            </a:r>
            <a:r>
              <a:rPr lang="de-DE" sz="1600" smtClean="0"/>
              <a:t>is the most complete prototype up to now, however: </a:t>
            </a:r>
          </a:p>
          <a:p>
            <a:pPr lvl="2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500" smtClean="0"/>
              <a:t> </a:t>
            </a:r>
            <a:r>
              <a:rPr lang="de-DE" sz="1500" smtClean="0"/>
              <a:t>severe problems with latch-up (formation of parasitic thyristor </a:t>
            </a:r>
            <a:r>
              <a:rPr lang="de-DE" sz="1500" smtClean="0">
                <a:sym typeface="Wingdings" pitchFamily="2" charset="2"/>
              </a:rPr>
              <a:t> </a:t>
            </a:r>
            <a:r>
              <a:rPr lang="de-DE" sz="1500" smtClean="0"/>
              <a:t>short circuit)</a:t>
            </a:r>
          </a:p>
          <a:p>
            <a:pPr lvl="2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500" smtClean="0"/>
              <a:t> </a:t>
            </a:r>
            <a:r>
              <a:rPr lang="de-DE" sz="1500" smtClean="0"/>
              <a:t>recent heavy ion irradiation revealed SEB effect in NLDMOS transistors</a:t>
            </a:r>
          </a:p>
          <a:p>
            <a:pPr lvl="2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500" smtClean="0"/>
              <a:t> </a:t>
            </a:r>
            <a:r>
              <a:rPr lang="de-DE" sz="1500" smtClean="0"/>
              <a:t>“third generation“ transistors used are less rad.-tolerant than previous generation (IHP1)</a:t>
            </a:r>
          </a:p>
          <a:p>
            <a:pPr lvl="1">
              <a:spcBef>
                <a:spcPts val="800"/>
              </a:spcBef>
              <a:defRPr/>
            </a:pPr>
            <a:r>
              <a:rPr lang="de-DE" sz="1600" b="1" smtClean="0">
                <a:sym typeface="Wingdings" pitchFamily="2" charset="2"/>
              </a:rPr>
              <a:t>   </a:t>
            </a:r>
            <a:r>
              <a:rPr lang="de-DE" sz="1600" b="1" smtClean="0"/>
              <a:t>Development in IHP technology on hold</a:t>
            </a:r>
          </a:p>
          <a:p>
            <a:pPr lvl="1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600" smtClean="0"/>
              <a:t> </a:t>
            </a:r>
            <a:r>
              <a:rPr lang="de-DE" sz="1600" smtClean="0"/>
              <a:t>Next step: development of more complete chip in </a:t>
            </a:r>
            <a:r>
              <a:rPr lang="de-DE" sz="1600" b="1" smtClean="0"/>
              <a:t>AMIS</a:t>
            </a:r>
            <a:r>
              <a:rPr lang="de-DE" sz="1600" smtClean="0"/>
              <a:t> technology </a:t>
            </a:r>
            <a:br>
              <a:rPr lang="de-DE" sz="1600" smtClean="0"/>
            </a:br>
            <a:r>
              <a:rPr lang="de-DE" sz="1600" smtClean="0"/>
              <a:t>   (</a:t>
            </a:r>
            <a:r>
              <a:rPr lang="de-DE" sz="1600" smtClean="0"/>
              <a:t>f</a:t>
            </a:r>
            <a:r>
              <a:rPr lang="de-DE" sz="1600" smtClean="0"/>
              <a:t>unctional </a:t>
            </a:r>
            <a:r>
              <a:rPr lang="de-DE" sz="1600" smtClean="0"/>
              <a:t>up to 300Mrad &amp; 5</a:t>
            </a:r>
            <a:r>
              <a:rPr lang="de-DE" sz="1600" smtClean="0">
                <a:sym typeface="Symbol"/>
              </a:rPr>
              <a:t></a:t>
            </a:r>
            <a:r>
              <a:rPr lang="de-DE" sz="1600" smtClean="0"/>
              <a:t>10</a:t>
            </a:r>
            <a:r>
              <a:rPr lang="de-DE" sz="1600" baseline="30000" smtClean="0"/>
              <a:t>15 </a:t>
            </a:r>
            <a:r>
              <a:rPr lang="de-DE" sz="1600" smtClean="0"/>
              <a:t>p/cm</a:t>
            </a:r>
            <a:r>
              <a:rPr lang="de-DE" sz="1600" baseline="30000" smtClean="0"/>
              <a:t>2</a:t>
            </a:r>
            <a:r>
              <a:rPr lang="de-DE" sz="1600" smtClean="0"/>
              <a:t>, no SEB) </a:t>
            </a:r>
            <a:endParaRPr lang="de-DE" sz="1600" smtClean="0"/>
          </a:p>
        </p:txBody>
      </p:sp>
      <p:sp>
        <p:nvSpPr>
          <p:cNvPr id="7" name="Rechteck 6"/>
          <p:cNvSpPr/>
          <p:nvPr/>
        </p:nvSpPr>
        <p:spPr>
          <a:xfrm>
            <a:off x="107504" y="6145559"/>
            <a:ext cx="8988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smtClean="0"/>
              <a:t>SEB = Single Event Burnout = ionizing particle in source turns parasitic npn transistor on </a:t>
            </a:r>
            <a:r>
              <a:rPr lang="de-DE" sz="1400" smtClean="0">
                <a:sym typeface="Wingdings" pitchFamily="2" charset="2"/>
              </a:rPr>
              <a:t> destructive </a:t>
            </a:r>
            <a:r>
              <a:rPr lang="de-DE" sz="1400" smtClean="0"/>
              <a:t>current  </a:t>
            </a:r>
            <a:endParaRPr lang="de-DE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13636" t="17012" r="2273" b="3301"/>
          <a:stretch>
            <a:fillRect/>
          </a:stretch>
        </p:blipFill>
        <p:spPr bwMode="auto">
          <a:xfrm>
            <a:off x="611560" y="4221088"/>
            <a:ext cx="3063284" cy="215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Users\Klein\Pictures\SLHC\MiniPCB\DSCN5074.JPG"/>
          <p:cNvPicPr>
            <a:picLocks noChangeAspect="1" noChangeArrowheads="1"/>
          </p:cNvPicPr>
          <p:nvPr/>
        </p:nvPicPr>
        <p:blipFill>
          <a:blip r:embed="rId4" cstate="print"/>
          <a:srcRect l="13411" t="23380" r="23658" b="13355"/>
          <a:stretch>
            <a:fillRect/>
          </a:stretch>
        </p:blipFill>
        <p:spPr bwMode="auto">
          <a:xfrm>
            <a:off x="539552" y="1518108"/>
            <a:ext cx="3246630" cy="2448279"/>
          </a:xfrm>
          <a:prstGeom prst="rect">
            <a:avLst/>
          </a:prstGeom>
          <a:noFill/>
        </p:spPr>
      </p:pic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Buck Converter Development at Aachen 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sp>
        <p:nvSpPr>
          <p:cNvPr id="30728" name="Textfeld 12"/>
          <p:cNvSpPr txBox="1">
            <a:spLocks noChangeArrowheads="1"/>
          </p:cNvSpPr>
          <p:nvPr/>
        </p:nvSpPr>
        <p:spPr bwMode="auto">
          <a:xfrm>
            <a:off x="5076056" y="1939906"/>
            <a:ext cx="3412026" cy="1561102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b="1"/>
              <a:t>Chip</a:t>
            </a:r>
            <a:r>
              <a:rPr lang="de-DE"/>
              <a:t>: </a:t>
            </a:r>
            <a:r>
              <a:rPr lang="de-DE" b="1">
                <a:solidFill>
                  <a:srgbClr val="FF0000"/>
                </a:solidFill>
              </a:rPr>
              <a:t>AMIS2 by </a:t>
            </a:r>
            <a:r>
              <a:rPr lang="de-DE" b="1" smtClean="0">
                <a:solidFill>
                  <a:srgbClr val="FF0000"/>
                </a:solidFill>
              </a:rPr>
              <a:t>St. Michelis &amp;</a:t>
            </a:r>
          </a:p>
          <a:p>
            <a:r>
              <a:rPr lang="de-DE" b="1" smtClean="0">
                <a:solidFill>
                  <a:srgbClr val="FF0000"/>
                </a:solidFill>
              </a:rPr>
              <a:t>F. Faccio (CERN)</a:t>
            </a:r>
            <a:endParaRPr lang="de-DE" b="1">
              <a:solidFill>
                <a:srgbClr val="FF0000"/>
              </a:solidFill>
            </a:endParaRPr>
          </a:p>
          <a:p>
            <a:r>
              <a:rPr lang="de-DE" sz="1500"/>
              <a:t>V</a:t>
            </a:r>
            <a:r>
              <a:rPr lang="de-DE" sz="1500" baseline="-25000"/>
              <a:t>IN</a:t>
            </a:r>
            <a:r>
              <a:rPr lang="de-DE" sz="1500"/>
              <a:t> </a:t>
            </a:r>
            <a:r>
              <a:rPr lang="de-DE" sz="1500" smtClean="0"/>
              <a:t>&lt; 12V</a:t>
            </a:r>
            <a:endParaRPr lang="de-DE" sz="1500"/>
          </a:p>
          <a:p>
            <a:r>
              <a:rPr lang="de-DE" sz="1500"/>
              <a:t>I</a:t>
            </a:r>
            <a:r>
              <a:rPr lang="de-DE" sz="1500" baseline="-25000"/>
              <a:t>OUT</a:t>
            </a:r>
            <a:r>
              <a:rPr lang="de-DE" sz="1500"/>
              <a:t> </a:t>
            </a:r>
            <a:r>
              <a:rPr lang="de-DE" sz="1500">
                <a:sym typeface="Symbol" pitchFamily="18" charset="2"/>
              </a:rPr>
              <a:t>&lt; 3</a:t>
            </a:r>
            <a:r>
              <a:rPr lang="de-DE" sz="1500"/>
              <a:t>A</a:t>
            </a:r>
          </a:p>
          <a:p>
            <a:r>
              <a:rPr lang="de-DE" sz="1500"/>
              <a:t>V</a:t>
            </a:r>
            <a:r>
              <a:rPr lang="de-DE" sz="1500" baseline="-25000"/>
              <a:t>OUT</a:t>
            </a:r>
            <a:r>
              <a:rPr lang="de-DE" sz="1500"/>
              <a:t> </a:t>
            </a:r>
            <a:r>
              <a:rPr lang="de-DE" sz="1500" smtClean="0"/>
              <a:t>programmable (3.3V)</a:t>
            </a:r>
            <a:endParaRPr lang="de-DE" sz="1500"/>
          </a:p>
          <a:p>
            <a:r>
              <a:rPr lang="de-DE" sz="1500" smtClean="0"/>
              <a:t>Switching frequency f</a:t>
            </a:r>
            <a:r>
              <a:rPr lang="de-DE" sz="1500" baseline="-25000" smtClean="0"/>
              <a:t>S</a:t>
            </a:r>
            <a:r>
              <a:rPr lang="de-DE" sz="1500" smtClean="0"/>
              <a:t> </a:t>
            </a:r>
            <a:r>
              <a:rPr lang="de-DE" sz="1500"/>
              <a:t>≈ 1.3MHz </a:t>
            </a:r>
            <a:endParaRPr lang="de-DE" sz="1600" smtClean="0"/>
          </a:p>
        </p:txBody>
      </p:sp>
      <p:sp>
        <p:nvSpPr>
          <p:cNvPr id="30729" name="Textfeld 22"/>
          <p:cNvSpPr txBox="1">
            <a:spLocks noChangeArrowheads="1"/>
          </p:cNvSpPr>
          <p:nvPr/>
        </p:nvSpPr>
        <p:spPr bwMode="auto">
          <a:xfrm>
            <a:off x="5076056" y="3629482"/>
            <a:ext cx="2184126" cy="59160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b="1"/>
              <a:t>PCB:</a:t>
            </a:r>
          </a:p>
          <a:p>
            <a:r>
              <a:rPr lang="de-DE" sz="1500"/>
              <a:t>2 copper layers a 35</a:t>
            </a:r>
            <a:r>
              <a:rPr lang="de-DE" sz="1500">
                <a:sym typeface="Symbol" pitchFamily="18" charset="2"/>
              </a:rPr>
              <a:t></a:t>
            </a:r>
            <a:r>
              <a:rPr lang="de-DE" sz="1500" smtClean="0"/>
              <a:t>m</a:t>
            </a:r>
            <a:endParaRPr lang="de-DE" sz="1500"/>
          </a:p>
        </p:txBody>
      </p:sp>
      <p:sp>
        <p:nvSpPr>
          <p:cNvPr id="30730" name="Textfeld 38"/>
          <p:cNvSpPr txBox="1">
            <a:spLocks noChangeArrowheads="1"/>
          </p:cNvSpPr>
          <p:nvPr/>
        </p:nvSpPr>
        <p:spPr bwMode="auto">
          <a:xfrm>
            <a:off x="5076056" y="5286722"/>
            <a:ext cx="2916238" cy="590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DE" b="1"/>
              <a:t>Input and output </a:t>
            </a:r>
            <a:r>
              <a:rPr lang="el-GR" b="1"/>
              <a:t>π</a:t>
            </a:r>
            <a:r>
              <a:rPr lang="de-DE" b="1"/>
              <a:t>-filters</a:t>
            </a:r>
          </a:p>
          <a:p>
            <a:r>
              <a:rPr lang="de-DE" sz="1500"/>
              <a:t>L = 12.1nH, C = 22µF</a:t>
            </a:r>
          </a:p>
        </p:txBody>
      </p:sp>
      <p:sp>
        <p:nvSpPr>
          <p:cNvPr id="30731" name="Textfeld 39"/>
          <p:cNvSpPr txBox="1">
            <a:spLocks noChangeArrowheads="1"/>
          </p:cNvSpPr>
          <p:nvPr/>
        </p:nvSpPr>
        <p:spPr bwMode="auto">
          <a:xfrm>
            <a:off x="5076056" y="4325518"/>
            <a:ext cx="3488266" cy="82243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b="1" smtClean="0"/>
              <a:t>Air-core toroid:</a:t>
            </a:r>
            <a:endParaRPr lang="de-DE" b="1"/>
          </a:p>
          <a:p>
            <a:r>
              <a:rPr lang="de-DE" sz="1500"/>
              <a:t>Custom-made toroid, </a:t>
            </a:r>
            <a:r>
              <a:rPr lang="de-DE" sz="1500">
                <a:sym typeface="Symbol" pitchFamily="18" charset="2"/>
              </a:rPr>
              <a:t>  </a:t>
            </a:r>
            <a:r>
              <a:rPr lang="de-DE" sz="1500"/>
              <a:t>6mm,</a:t>
            </a:r>
          </a:p>
          <a:p>
            <a:r>
              <a:rPr lang="de-DE" sz="1500"/>
              <a:t>height = 7mm, L </a:t>
            </a:r>
            <a:r>
              <a:rPr lang="de-DE" sz="1500" smtClean="0">
                <a:sym typeface="Symbol"/>
              </a:rPr>
              <a:t></a:t>
            </a:r>
            <a:r>
              <a:rPr lang="de-DE" sz="1500" smtClean="0"/>
              <a:t> 550nH</a:t>
            </a:r>
            <a:r>
              <a:rPr lang="de-DE" sz="1500"/>
              <a:t>, </a:t>
            </a:r>
            <a:r>
              <a:rPr lang="de-DE" sz="1500" smtClean="0"/>
              <a:t>R</a:t>
            </a:r>
            <a:r>
              <a:rPr lang="de-DE" sz="1500" baseline="-25000" smtClean="0"/>
              <a:t>DC</a:t>
            </a:r>
            <a:r>
              <a:rPr lang="de-DE" sz="1500" smtClean="0"/>
              <a:t> </a:t>
            </a:r>
            <a:r>
              <a:rPr lang="de-DE" sz="1500" smtClean="0">
                <a:sym typeface="Symbol"/>
              </a:rPr>
              <a:t></a:t>
            </a:r>
            <a:r>
              <a:rPr lang="de-DE" sz="1500" smtClean="0"/>
              <a:t> 90m</a:t>
            </a:r>
            <a:r>
              <a:rPr lang="el-GR" sz="1500"/>
              <a:t>Ω</a:t>
            </a:r>
            <a:endParaRPr lang="de-DE" sz="1500"/>
          </a:p>
        </p:txBody>
      </p:sp>
      <p:sp>
        <p:nvSpPr>
          <p:cNvPr id="30732" name="Textfeld 19"/>
          <p:cNvSpPr txBox="1">
            <a:spLocks noChangeArrowheads="1"/>
          </p:cNvSpPr>
          <p:nvPr/>
        </p:nvSpPr>
        <p:spPr bwMode="auto">
          <a:xfrm>
            <a:off x="1785918" y="3841105"/>
            <a:ext cx="703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sz="1500"/>
              <a:t>25mm</a:t>
            </a:r>
          </a:p>
        </p:txBody>
      </p:sp>
      <p:sp>
        <p:nvSpPr>
          <p:cNvPr id="30733" name="Textfeld 20"/>
          <p:cNvSpPr txBox="1">
            <a:spLocks noChangeArrowheads="1"/>
          </p:cNvSpPr>
          <p:nvPr/>
        </p:nvSpPr>
        <p:spPr bwMode="auto">
          <a:xfrm rot="-5400000">
            <a:off x="3520573" y="2628740"/>
            <a:ext cx="702951" cy="31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sz="1500" smtClean="0"/>
              <a:t>18mm</a:t>
            </a:r>
            <a:endParaRPr lang="de-DE" sz="1500"/>
          </a:p>
        </p:txBody>
      </p:sp>
      <p:cxnSp>
        <p:nvCxnSpPr>
          <p:cNvPr id="33" name="Gerade Verbindung mit Pfeil 35"/>
          <p:cNvCxnSpPr/>
          <p:nvPr/>
        </p:nvCxnSpPr>
        <p:spPr>
          <a:xfrm>
            <a:off x="777806" y="3863328"/>
            <a:ext cx="2786082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42"/>
          <p:cNvSpPr/>
          <p:nvPr/>
        </p:nvSpPr>
        <p:spPr>
          <a:xfrm>
            <a:off x="1947808" y="2418004"/>
            <a:ext cx="714380" cy="71438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64" tIns="41482" rIns="82964" bIns="41482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5" name="Gerade Verbindung mit Pfeil 37"/>
          <p:cNvCxnSpPr/>
          <p:nvPr/>
        </p:nvCxnSpPr>
        <p:spPr>
          <a:xfrm rot="5400000">
            <a:off x="2750332" y="2752618"/>
            <a:ext cx="1928826" cy="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49"/>
          <p:cNvSpPr/>
          <p:nvPr/>
        </p:nvSpPr>
        <p:spPr>
          <a:xfrm>
            <a:off x="2920946" y="2506006"/>
            <a:ext cx="642942" cy="71438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64" tIns="41482" rIns="82964" bIns="41482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8" name="Rechteck 48"/>
          <p:cNvSpPr/>
          <p:nvPr/>
        </p:nvSpPr>
        <p:spPr>
          <a:xfrm>
            <a:off x="1122456" y="1924242"/>
            <a:ext cx="857256" cy="9286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64" tIns="41482" rIns="82964" bIns="41482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3857620" y="1720188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m = 2.7g</a:t>
            </a:r>
            <a:endParaRPr lang="de-DE" sz="1600" b="1"/>
          </a:p>
        </p:txBody>
      </p:sp>
      <p:sp>
        <p:nvSpPr>
          <p:cNvPr id="21" name="Textfeld 38"/>
          <p:cNvSpPr txBox="1">
            <a:spLocks noChangeArrowheads="1"/>
          </p:cNvSpPr>
          <p:nvPr/>
        </p:nvSpPr>
        <p:spPr bwMode="auto">
          <a:xfrm>
            <a:off x="5076056" y="6020555"/>
            <a:ext cx="1908000" cy="360773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DE" b="1" smtClean="0"/>
              <a:t>Cooling contact</a:t>
            </a:r>
            <a:endParaRPr lang="de-DE" b="1"/>
          </a:p>
        </p:txBody>
      </p:sp>
      <p:sp>
        <p:nvSpPr>
          <p:cNvPr id="23" name="Ellipse 22"/>
          <p:cNvSpPr/>
          <p:nvPr/>
        </p:nvSpPr>
        <p:spPr>
          <a:xfrm>
            <a:off x="1893792" y="1768140"/>
            <a:ext cx="571504" cy="571504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2347732" y="1556792"/>
            <a:ext cx="1000132" cy="10001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179512" y="1052736"/>
            <a:ext cx="884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Development of prototypes with </a:t>
            </a:r>
            <a:r>
              <a:rPr lang="de-DE" b="1" smtClean="0">
                <a:solidFill>
                  <a:srgbClr val="FF0000"/>
                </a:solidFill>
              </a:rPr>
              <a:t>radiation-tolerant chip</a:t>
            </a:r>
            <a:r>
              <a:rPr lang="de-DE" smtClean="0"/>
              <a:t>; optimization &amp; system tests</a:t>
            </a:r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5076056" y="1484784"/>
            <a:ext cx="210826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b="1" smtClean="0"/>
              <a:t>“AMIS2_PIX_V4“:</a:t>
            </a:r>
            <a:endParaRPr lang="de-DE" b="1"/>
          </a:p>
        </p:txBody>
      </p:sp>
      <p:grpSp>
        <p:nvGrpSpPr>
          <p:cNvPr id="27" name="Gruppieren 21"/>
          <p:cNvGrpSpPr>
            <a:grpSpLocks/>
          </p:cNvGrpSpPr>
          <p:nvPr/>
        </p:nvGrpSpPr>
        <p:grpSpPr bwMode="auto">
          <a:xfrm>
            <a:off x="8028384" y="5229200"/>
            <a:ext cx="1115616" cy="792088"/>
            <a:chOff x="234308" y="2354034"/>
            <a:chExt cx="2265990" cy="1432156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308" y="2354034"/>
              <a:ext cx="2265990" cy="143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hteck 29"/>
            <p:cNvSpPr/>
            <p:nvPr/>
          </p:nvSpPr>
          <p:spPr>
            <a:xfrm>
              <a:off x="1142610" y="2714455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756740" y="3286047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1928640" y="3286047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Commercial Buck Converter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sp>
        <p:nvSpPr>
          <p:cNvPr id="26" name="Textfeld 25"/>
          <p:cNvSpPr txBox="1"/>
          <p:nvPr/>
        </p:nvSpPr>
        <p:spPr>
          <a:xfrm>
            <a:off x="179512" y="105273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Not radiation-hard, but useful for comparisons</a:t>
            </a:r>
            <a:endParaRPr lang="de-DE"/>
          </a:p>
        </p:txBody>
      </p:sp>
      <p:pic>
        <p:nvPicPr>
          <p:cNvPr id="27" name="Picture 2" descr="C:\Users\Klein\Pictures\SLHC\MiniPCB\DSCN4958.JPG"/>
          <p:cNvPicPr>
            <a:picLocks noChangeAspect="1" noChangeArrowheads="1"/>
          </p:cNvPicPr>
          <p:nvPr/>
        </p:nvPicPr>
        <p:blipFill>
          <a:blip r:embed="rId3" cstate="print"/>
          <a:srcRect l="23727" t="33006" r="15663" b="18513"/>
          <a:stretch>
            <a:fillRect/>
          </a:stretch>
        </p:blipFill>
        <p:spPr bwMode="auto">
          <a:xfrm>
            <a:off x="683568" y="1556792"/>
            <a:ext cx="36004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5364088" y="1556792"/>
            <a:ext cx="2978150" cy="11080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Chip</a:t>
            </a:r>
            <a:r>
              <a:rPr lang="de-DE"/>
              <a:t>: </a:t>
            </a:r>
            <a:r>
              <a:rPr lang="de-DE" b="1"/>
              <a:t>Enpirion</a:t>
            </a:r>
            <a:r>
              <a:rPr lang="de-DE"/>
              <a:t> </a:t>
            </a:r>
            <a:r>
              <a:rPr lang="de-DE" b="1"/>
              <a:t>EQ5382D</a:t>
            </a:r>
          </a:p>
          <a:p>
            <a:r>
              <a:rPr lang="de-DE" sz="1600"/>
              <a:t>V</a:t>
            </a:r>
            <a:r>
              <a:rPr lang="de-DE" sz="1600" baseline="-25000"/>
              <a:t>in</a:t>
            </a:r>
            <a:r>
              <a:rPr lang="de-DE" sz="1600"/>
              <a:t> = 2.4-5.5V(rec.)/</a:t>
            </a:r>
            <a:r>
              <a:rPr lang="de-DE" sz="1600" b="1">
                <a:solidFill>
                  <a:srgbClr val="FF0000"/>
                </a:solidFill>
              </a:rPr>
              <a:t>7.0V</a:t>
            </a:r>
            <a:r>
              <a:rPr lang="de-DE" sz="1600"/>
              <a:t>(max.)</a:t>
            </a:r>
          </a:p>
          <a:p>
            <a:r>
              <a:rPr lang="de-DE" sz="1600"/>
              <a:t>I</a:t>
            </a:r>
            <a:r>
              <a:rPr lang="de-DE" sz="1600" baseline="-25000"/>
              <a:t>out</a:t>
            </a:r>
            <a:r>
              <a:rPr lang="de-DE" sz="1600"/>
              <a:t> </a:t>
            </a:r>
            <a:r>
              <a:rPr lang="de-DE" sz="1600">
                <a:sym typeface="Symbol" pitchFamily="18" charset="2"/>
              </a:rPr>
              <a:t></a:t>
            </a:r>
            <a:r>
              <a:rPr lang="de-DE" sz="1600"/>
              <a:t> 0.8A</a:t>
            </a:r>
          </a:p>
          <a:p>
            <a:r>
              <a:rPr lang="de-DE" sz="1600" b="1">
                <a:solidFill>
                  <a:srgbClr val="FF0000"/>
                </a:solidFill>
              </a:rPr>
              <a:t>f</a:t>
            </a:r>
            <a:r>
              <a:rPr lang="de-DE" sz="1600" b="1" baseline="-25000">
                <a:solidFill>
                  <a:srgbClr val="FF0000"/>
                </a:solidFill>
              </a:rPr>
              <a:t>s</a:t>
            </a:r>
            <a:r>
              <a:rPr lang="de-DE" sz="1600" b="1">
                <a:solidFill>
                  <a:srgbClr val="FF0000"/>
                </a:solidFill>
              </a:rPr>
              <a:t> </a:t>
            </a:r>
            <a:r>
              <a:rPr lang="de-DE" sz="1600" b="1">
                <a:solidFill>
                  <a:srgbClr val="FF0000"/>
                </a:solidFill>
                <a:sym typeface="Symbol" pitchFamily="18" charset="2"/>
              </a:rPr>
              <a:t></a:t>
            </a:r>
            <a:r>
              <a:rPr lang="de-DE" sz="1600" b="1">
                <a:solidFill>
                  <a:srgbClr val="FF0000"/>
                </a:solidFill>
              </a:rPr>
              <a:t> 4MHz</a:t>
            </a:r>
          </a:p>
        </p:txBody>
      </p:sp>
      <p:sp>
        <p:nvSpPr>
          <p:cNvPr id="31" name="Textfeld 22"/>
          <p:cNvSpPr txBox="1">
            <a:spLocks noChangeArrowheads="1"/>
          </p:cNvSpPr>
          <p:nvPr/>
        </p:nvSpPr>
        <p:spPr bwMode="auto">
          <a:xfrm>
            <a:off x="5364088" y="2825060"/>
            <a:ext cx="2334293" cy="6155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PCB:</a:t>
            </a:r>
          </a:p>
          <a:p>
            <a:r>
              <a:rPr lang="de-DE" sz="1600"/>
              <a:t>2 copper layers a 35</a:t>
            </a:r>
            <a:r>
              <a:rPr lang="de-DE" sz="1600">
                <a:sym typeface="Symbol" pitchFamily="18" charset="2"/>
              </a:rPr>
              <a:t></a:t>
            </a:r>
            <a:r>
              <a:rPr lang="de-DE" sz="1600" smtClean="0"/>
              <a:t>m</a:t>
            </a:r>
            <a:endParaRPr lang="de-DE" sz="1600"/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5364088" y="4561464"/>
            <a:ext cx="2903359" cy="36933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Input/output </a:t>
            </a:r>
            <a:r>
              <a:rPr lang="de-DE" b="1" smtClean="0"/>
              <a:t>filters (C||C)</a:t>
            </a:r>
            <a:endParaRPr lang="de-DE"/>
          </a:p>
        </p:txBody>
      </p:sp>
      <p:sp>
        <p:nvSpPr>
          <p:cNvPr id="43" name="Textfeld 19"/>
          <p:cNvSpPr txBox="1">
            <a:spLocks noChangeArrowheads="1"/>
          </p:cNvSpPr>
          <p:nvPr/>
        </p:nvSpPr>
        <p:spPr bwMode="auto">
          <a:xfrm>
            <a:off x="2051720" y="3450903"/>
            <a:ext cx="755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19mm</a:t>
            </a:r>
          </a:p>
        </p:txBody>
      </p:sp>
      <p:sp>
        <p:nvSpPr>
          <p:cNvPr id="44" name="Textfeld 20"/>
          <p:cNvSpPr txBox="1">
            <a:spLocks noChangeArrowheads="1"/>
          </p:cNvSpPr>
          <p:nvPr/>
        </p:nvSpPr>
        <p:spPr bwMode="auto">
          <a:xfrm>
            <a:off x="3491880" y="2492896"/>
            <a:ext cx="755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12mm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 flipV="1">
            <a:off x="1331640" y="3429000"/>
            <a:ext cx="2088232" cy="7200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rot="16200000" flipH="1">
            <a:off x="2915817" y="2636912"/>
            <a:ext cx="1224137" cy="7201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/>
          <p:cNvSpPr/>
          <p:nvPr/>
        </p:nvSpPr>
        <p:spPr>
          <a:xfrm>
            <a:off x="2339752" y="2276872"/>
            <a:ext cx="419100" cy="35718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8" name="Rechteck 47"/>
          <p:cNvSpPr/>
          <p:nvPr/>
        </p:nvSpPr>
        <p:spPr>
          <a:xfrm>
            <a:off x="1547664" y="2780928"/>
            <a:ext cx="500063" cy="4286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9" name="Rechteck 48"/>
          <p:cNvSpPr/>
          <p:nvPr/>
        </p:nvSpPr>
        <p:spPr>
          <a:xfrm>
            <a:off x="2555776" y="2564904"/>
            <a:ext cx="571500" cy="5000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0" name="Ellipse 49"/>
          <p:cNvSpPr/>
          <p:nvPr/>
        </p:nvSpPr>
        <p:spPr>
          <a:xfrm>
            <a:off x="1403648" y="1628800"/>
            <a:ext cx="1071563" cy="10001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3" name="Textfeld 52"/>
          <p:cNvSpPr txBox="1"/>
          <p:nvPr/>
        </p:nvSpPr>
        <p:spPr>
          <a:xfrm>
            <a:off x="3270549" y="1628800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m = 1.1g</a:t>
            </a:r>
            <a:endParaRPr lang="de-DE" sz="1600" b="1"/>
          </a:p>
        </p:txBody>
      </p:sp>
      <p:sp>
        <p:nvSpPr>
          <p:cNvPr id="54" name="Textfeld 53"/>
          <p:cNvSpPr txBox="1"/>
          <p:nvPr/>
        </p:nvSpPr>
        <p:spPr>
          <a:xfrm>
            <a:off x="5364088" y="1052736"/>
            <a:ext cx="9541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b="1" smtClean="0"/>
              <a:t>“AC2“:</a:t>
            </a:r>
            <a:endParaRPr lang="de-DE" b="1"/>
          </a:p>
        </p:txBody>
      </p:sp>
      <p:sp>
        <p:nvSpPr>
          <p:cNvPr id="55" name="Textfeld 54"/>
          <p:cNvSpPr txBox="1"/>
          <p:nvPr/>
        </p:nvSpPr>
        <p:spPr>
          <a:xfrm>
            <a:off x="5292080" y="5157192"/>
            <a:ext cx="253146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mtClean="0"/>
              <a:t>Can be combined with </a:t>
            </a:r>
          </a:p>
          <a:p>
            <a:r>
              <a:rPr lang="de-DE" smtClean="0"/>
              <a:t>external </a:t>
            </a:r>
            <a:r>
              <a:rPr lang="de-DE" b="1" smtClean="0"/>
              <a:t>pi-filter</a:t>
            </a:r>
            <a:endParaRPr lang="de-DE" b="1"/>
          </a:p>
        </p:txBody>
      </p:sp>
      <p:pic>
        <p:nvPicPr>
          <p:cNvPr id="121858" name="Picture 2" descr="C:\Users\Klein\Pictures\SLHC\MiniPCB\DSCN4951.JPG"/>
          <p:cNvPicPr>
            <a:picLocks noChangeAspect="1" noChangeArrowheads="1"/>
          </p:cNvPicPr>
          <p:nvPr/>
        </p:nvPicPr>
        <p:blipFill>
          <a:blip r:embed="rId4" cstate="print"/>
          <a:srcRect l="11527" t="33363" r="17766" b="23658"/>
          <a:stretch>
            <a:fillRect/>
          </a:stretch>
        </p:blipFill>
        <p:spPr bwMode="auto">
          <a:xfrm>
            <a:off x="683568" y="4622427"/>
            <a:ext cx="3384376" cy="1542877"/>
          </a:xfrm>
          <a:prstGeom prst="rect">
            <a:avLst/>
          </a:prstGeom>
          <a:noFill/>
        </p:spPr>
      </p:pic>
      <p:grpSp>
        <p:nvGrpSpPr>
          <p:cNvPr id="24" name="Gruppieren 21"/>
          <p:cNvGrpSpPr>
            <a:grpSpLocks/>
          </p:cNvGrpSpPr>
          <p:nvPr/>
        </p:nvGrpSpPr>
        <p:grpSpPr bwMode="auto">
          <a:xfrm>
            <a:off x="7740352" y="5085184"/>
            <a:ext cx="1080120" cy="792088"/>
            <a:chOff x="234308" y="2354034"/>
            <a:chExt cx="2265990" cy="1432156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308" y="2354034"/>
              <a:ext cx="2265990" cy="143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hteck 27"/>
            <p:cNvSpPr/>
            <p:nvPr/>
          </p:nvSpPr>
          <p:spPr>
            <a:xfrm>
              <a:off x="1142610" y="2714455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756740" y="3286047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1928640" y="3286047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4" name="Textfeld 39"/>
          <p:cNvSpPr txBox="1">
            <a:spLocks noChangeArrowheads="1"/>
          </p:cNvSpPr>
          <p:nvPr/>
        </p:nvSpPr>
        <p:spPr bwMode="auto">
          <a:xfrm>
            <a:off x="5364088" y="3592680"/>
            <a:ext cx="3594064" cy="82243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b="1" smtClean="0"/>
              <a:t>Air-core toroid:</a:t>
            </a:r>
            <a:endParaRPr lang="de-DE" b="1"/>
          </a:p>
          <a:p>
            <a:r>
              <a:rPr lang="de-DE" sz="1500"/>
              <a:t>Custom-made toroid, </a:t>
            </a:r>
            <a:r>
              <a:rPr lang="de-DE" sz="1500">
                <a:sym typeface="Symbol" pitchFamily="18" charset="2"/>
              </a:rPr>
              <a:t>  </a:t>
            </a:r>
            <a:r>
              <a:rPr lang="de-DE" sz="1500"/>
              <a:t>6mm,</a:t>
            </a:r>
          </a:p>
          <a:p>
            <a:r>
              <a:rPr lang="de-DE" sz="1500"/>
              <a:t>height = 7mm, </a:t>
            </a:r>
            <a:r>
              <a:rPr lang="de-DE" sz="1500" smtClean="0"/>
              <a:t>L </a:t>
            </a:r>
            <a:r>
              <a:rPr lang="de-DE" sz="1500" smtClean="0">
                <a:sym typeface="Symbol"/>
              </a:rPr>
              <a:t></a:t>
            </a:r>
            <a:r>
              <a:rPr lang="de-DE" sz="1500" smtClean="0"/>
              <a:t> 550nH, R</a:t>
            </a:r>
            <a:r>
              <a:rPr lang="de-DE" sz="1500" baseline="-25000" smtClean="0"/>
              <a:t>DC</a:t>
            </a:r>
            <a:r>
              <a:rPr lang="de-DE" sz="1500" smtClean="0"/>
              <a:t> </a:t>
            </a:r>
            <a:r>
              <a:rPr lang="de-DE" sz="1500" smtClean="0">
                <a:sym typeface="Symbol"/>
              </a:rPr>
              <a:t></a:t>
            </a:r>
            <a:r>
              <a:rPr lang="de-DE" sz="1500" smtClean="0"/>
              <a:t> 90m</a:t>
            </a:r>
            <a:r>
              <a:rPr lang="el-GR" sz="1500" smtClean="0"/>
              <a:t>Ω</a:t>
            </a:r>
            <a:endParaRPr lang="de-DE" sz="1500"/>
          </a:p>
        </p:txBody>
      </p:sp>
      <p:sp>
        <p:nvSpPr>
          <p:cNvPr id="35" name="Textfeld 34"/>
          <p:cNvSpPr txBox="1"/>
          <p:nvPr/>
        </p:nvSpPr>
        <p:spPr>
          <a:xfrm>
            <a:off x="5347918" y="5940569"/>
            <a:ext cx="3268395" cy="5539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1500" smtClean="0"/>
              <a:t>K. Klein et al</a:t>
            </a:r>
            <a:r>
              <a:rPr lang="de-DE" sz="1500" smtClean="0"/>
              <a:t>., </a:t>
            </a:r>
            <a:r>
              <a:rPr lang="de-DE" sz="1500" smtClean="0"/>
              <a:t>CERN-2009-006</a:t>
            </a:r>
            <a:r>
              <a:rPr lang="de-DE" sz="1500" smtClean="0"/>
              <a:t> </a:t>
            </a:r>
          </a:p>
          <a:p>
            <a:r>
              <a:rPr lang="de-DE" sz="1500" smtClean="0"/>
              <a:t>&amp; Talk at </a:t>
            </a:r>
            <a:r>
              <a:rPr lang="de-DE" sz="1500" smtClean="0">
                <a:latin typeface="Arial" pitchFamily="34" charset="0"/>
                <a:cs typeface="Arial" pitchFamily="34" charset="0"/>
              </a:rPr>
              <a:t>3rd Annual HGF Workshop</a:t>
            </a:r>
            <a:endParaRPr lang="de-DE" sz="1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Klein\SLHC\Spektrumanalyse\Spektren2010\18_09_2010_AMIS2_V1_Pi\Trace_0343_AMIS2_V1#2_10_2.5_DMout_NoPi_2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3100228"/>
            <a:ext cx="4536504" cy="3259899"/>
          </a:xfrm>
          <a:prstGeom prst="rect">
            <a:avLst/>
          </a:prstGeom>
          <a:noFill/>
        </p:spPr>
      </p:pic>
      <p:pic>
        <p:nvPicPr>
          <p:cNvPr id="29" name="Grafik 28" descr="AC2_StandardC_1.3V_DMou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8986" y="3068960"/>
            <a:ext cx="4609519" cy="3312368"/>
          </a:xfrm>
          <a:prstGeom prst="rect">
            <a:avLst/>
          </a:prstGeom>
        </p:spPr>
      </p:pic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Conductive Noise: Differential Mode 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pic>
        <p:nvPicPr>
          <p:cNvPr id="17" name="Picture 2" descr="C:\Users\Klein\Pictures\SLHC\SpektrenTeststand\DSCN5376.JPG"/>
          <p:cNvPicPr>
            <a:picLocks noChangeAspect="1" noChangeArrowheads="1"/>
          </p:cNvPicPr>
          <p:nvPr/>
        </p:nvPicPr>
        <p:blipFill>
          <a:blip r:embed="rId5" cstate="print"/>
          <a:srcRect t="8407" b="29204"/>
          <a:stretch>
            <a:fillRect/>
          </a:stretch>
        </p:blipFill>
        <p:spPr bwMode="auto">
          <a:xfrm>
            <a:off x="5292080" y="1124744"/>
            <a:ext cx="3606544" cy="1687568"/>
          </a:xfrm>
          <a:prstGeom prst="rect">
            <a:avLst/>
          </a:prstGeom>
          <a:noFill/>
        </p:spPr>
      </p:pic>
      <p:grpSp>
        <p:nvGrpSpPr>
          <p:cNvPr id="18" name="Gruppieren 21"/>
          <p:cNvGrpSpPr>
            <a:grpSpLocks/>
          </p:cNvGrpSpPr>
          <p:nvPr/>
        </p:nvGrpSpPr>
        <p:grpSpPr bwMode="auto">
          <a:xfrm>
            <a:off x="429766" y="1052736"/>
            <a:ext cx="4286250" cy="1857375"/>
            <a:chOff x="214282" y="2196711"/>
            <a:chExt cx="3857652" cy="142901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r="17308"/>
            <a:stretch>
              <a:fillRect/>
            </a:stretch>
          </p:blipFill>
          <p:spPr bwMode="auto">
            <a:xfrm>
              <a:off x="214282" y="2196711"/>
              <a:ext cx="3071834" cy="732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Flussdiagramm: Datenträger mit direktem Zugriff 19"/>
            <p:cNvSpPr/>
            <p:nvPr/>
          </p:nvSpPr>
          <p:spPr>
            <a:xfrm>
              <a:off x="3286116" y="2249230"/>
              <a:ext cx="214314" cy="643670"/>
            </a:xfrm>
            <a:prstGeom prst="flowChartMagneticDrum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954644" y="3197024"/>
              <a:ext cx="857256" cy="42870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2" name="Textfeld 18"/>
            <p:cNvSpPr txBox="1">
              <a:spLocks noChangeArrowheads="1"/>
            </p:cNvSpPr>
            <p:nvPr/>
          </p:nvSpPr>
          <p:spPr bwMode="auto">
            <a:xfrm>
              <a:off x="3000389" y="3188310"/>
              <a:ext cx="760098" cy="425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Spectrum</a:t>
              </a:r>
              <a:br>
                <a:rPr lang="de-DE" sz="1400"/>
              </a:br>
              <a:r>
                <a:rPr lang="de-DE" sz="1400"/>
                <a:t>Analyzer</a:t>
              </a:r>
            </a:p>
          </p:txBody>
        </p:sp>
        <p:cxnSp>
          <p:nvCxnSpPr>
            <p:cNvPr id="23" name="Gerade Verbindung 22"/>
            <p:cNvCxnSpPr>
              <a:stCxn id="20" idx="2"/>
              <a:endCxn id="22" idx="0"/>
            </p:cNvCxnSpPr>
            <p:nvPr/>
          </p:nvCxnSpPr>
          <p:spPr>
            <a:xfrm rot="5400000">
              <a:off x="3239056" y="3034258"/>
              <a:ext cx="295575" cy="12859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/>
            <p:cNvSpPr/>
            <p:nvPr/>
          </p:nvSpPr>
          <p:spPr>
            <a:xfrm>
              <a:off x="3571868" y="2357934"/>
              <a:ext cx="500066" cy="49954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5" name="Textfeld 21"/>
            <p:cNvSpPr txBox="1">
              <a:spLocks noChangeArrowheads="1"/>
            </p:cNvSpPr>
            <p:nvPr/>
          </p:nvSpPr>
          <p:spPr bwMode="auto">
            <a:xfrm>
              <a:off x="3571868" y="2455244"/>
              <a:ext cx="459192" cy="250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Load</a:t>
              </a:r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3286116" y="2411675"/>
              <a:ext cx="285752" cy="122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286116" y="2767097"/>
              <a:ext cx="285752" cy="122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40"/>
          <p:cNvSpPr txBox="1">
            <a:spLocks noChangeArrowheads="1"/>
          </p:cNvSpPr>
          <p:nvPr/>
        </p:nvSpPr>
        <p:spPr bwMode="auto">
          <a:xfrm>
            <a:off x="611560" y="2420888"/>
            <a:ext cx="2060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LISN = Line Impedance</a:t>
            </a:r>
            <a:br>
              <a:rPr lang="de-DE" sz="1400"/>
            </a:br>
            <a:r>
              <a:rPr lang="de-DE" sz="1400"/>
              <a:t>Stabilization Network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087614" y="3420289"/>
            <a:ext cx="125213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smtClean="0"/>
              <a:t>PIX_V4</a:t>
            </a:r>
          </a:p>
          <a:p>
            <a:r>
              <a:rPr lang="de-DE" sz="1600" smtClean="0"/>
              <a:t>Vin = 10V</a:t>
            </a:r>
          </a:p>
          <a:p>
            <a:r>
              <a:rPr lang="de-DE" sz="1600" smtClean="0"/>
              <a:t>Vout = 3.3V</a:t>
            </a:r>
          </a:p>
        </p:txBody>
      </p:sp>
      <p:pic>
        <p:nvPicPr>
          <p:cNvPr id="30" name="Grafik 29" descr="AC2_StandardC_1.3V_DMout_2.55nH2.2mu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3807" y="3068960"/>
            <a:ext cx="4580313" cy="3291381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6685714" y="4293096"/>
            <a:ext cx="170271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b="1" smtClean="0"/>
              <a:t>Plus additional </a:t>
            </a:r>
          </a:p>
          <a:p>
            <a:r>
              <a:rPr lang="de-DE" sz="1600" b="1" smtClean="0"/>
              <a:t>pi-filter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220072" y="3429000"/>
            <a:ext cx="1365951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smtClean="0"/>
              <a:t>AC2</a:t>
            </a:r>
          </a:p>
          <a:p>
            <a:r>
              <a:rPr lang="de-DE" sz="1600" smtClean="0"/>
              <a:t>Vin = 5.5V</a:t>
            </a:r>
          </a:p>
          <a:p>
            <a:r>
              <a:rPr lang="de-DE" sz="1600" smtClean="0"/>
              <a:t>Vout = 1.25V</a:t>
            </a:r>
            <a:endParaRPr lang="de-DE" sz="1600"/>
          </a:p>
        </p:txBody>
      </p:sp>
      <p:cxnSp>
        <p:nvCxnSpPr>
          <p:cNvPr id="32" name="Gerade Verbindung 31"/>
          <p:cNvCxnSpPr/>
          <p:nvPr/>
        </p:nvCxnSpPr>
        <p:spPr>
          <a:xfrm>
            <a:off x="323528" y="2132856"/>
            <a:ext cx="44644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>
            <a:stCxn id="24" idx="2"/>
          </p:cNvCxnSpPr>
          <p:nvPr/>
        </p:nvCxnSpPr>
        <p:spPr>
          <a:xfrm rot="5400000">
            <a:off x="4327563" y="2022215"/>
            <a:ext cx="2212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rot="5400000">
            <a:off x="1365015" y="2027473"/>
            <a:ext cx="2212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 rot="5400000">
            <a:off x="2672176" y="2008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4499992" y="2132856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GND</a:t>
            </a:r>
            <a:endParaRPr lang="de-DE" sz="1400" b="1"/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3635911" y="1988824"/>
            <a:ext cx="28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/>
          <p:cNvSpPr/>
          <p:nvPr/>
        </p:nvSpPr>
        <p:spPr>
          <a:xfrm>
            <a:off x="1763688" y="1720064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/>
          <p:cNvSpPr/>
          <p:nvPr/>
        </p:nvSpPr>
        <p:spPr>
          <a:xfrm>
            <a:off x="2761336" y="1735976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/>
          <p:cNvSpPr/>
          <p:nvPr/>
        </p:nvSpPr>
        <p:spPr>
          <a:xfrm>
            <a:off x="2761336" y="1268760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/>
          <p:cNvSpPr/>
          <p:nvPr/>
        </p:nvSpPr>
        <p:spPr>
          <a:xfrm>
            <a:off x="1763688" y="1268760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/>
          <p:cNvSpPr/>
          <p:nvPr/>
        </p:nvSpPr>
        <p:spPr>
          <a:xfrm>
            <a:off x="3734280" y="1268760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/>
          <p:cNvSpPr/>
          <p:nvPr/>
        </p:nvSpPr>
        <p:spPr>
          <a:xfrm>
            <a:off x="4076736" y="1268760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/>
          <p:cNvSpPr/>
          <p:nvPr/>
        </p:nvSpPr>
        <p:spPr>
          <a:xfrm>
            <a:off x="3743072" y="1718392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4070880" y="1727184"/>
            <a:ext cx="72008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 Verbindung 51"/>
          <p:cNvCxnSpPr/>
          <p:nvPr/>
        </p:nvCxnSpPr>
        <p:spPr>
          <a:xfrm rot="5400000">
            <a:off x="2644968" y="1574776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rot="5400000">
            <a:off x="3617912" y="1574776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Layout Variants with AMIS2 Chip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059" y="2780928"/>
            <a:ext cx="2809093" cy="16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3100" y="4789094"/>
            <a:ext cx="3071068" cy="173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feld 29"/>
          <p:cNvSpPr txBox="1"/>
          <p:nvPr/>
        </p:nvSpPr>
        <p:spPr>
          <a:xfrm>
            <a:off x="107504" y="1126485"/>
            <a:ext cx="4561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PIX_V4_long:</a:t>
            </a:r>
          </a:p>
          <a:p>
            <a:r>
              <a:rPr lang="de-DE" smtClean="0"/>
              <a:t>L &amp; C of output pi-filter moved further away</a:t>
            </a:r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95305" y="2780928"/>
            <a:ext cx="3185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PIX_V4_R3</a:t>
            </a:r>
            <a:r>
              <a:rPr lang="de-DE" smtClean="0"/>
              <a:t>: </a:t>
            </a:r>
          </a:p>
          <a:p>
            <a:r>
              <a:rPr lang="de-DE" smtClean="0"/>
              <a:t>input &amp; output on same side,</a:t>
            </a:r>
          </a:p>
          <a:p>
            <a:r>
              <a:rPr lang="de-DE" smtClean="0"/>
              <a:t>shorter return path for output </a:t>
            </a:r>
            <a:br>
              <a:rPr lang="de-DE" smtClean="0"/>
            </a:br>
            <a:r>
              <a:rPr lang="de-DE" smtClean="0"/>
              <a:t>current ripple</a:t>
            </a:r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107504" y="4797152"/>
            <a:ext cx="31726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PIX_V4_R4</a:t>
            </a:r>
            <a:r>
              <a:rPr lang="de-DE" smtClean="0"/>
              <a:t>: </a:t>
            </a:r>
          </a:p>
          <a:p>
            <a:r>
              <a:rPr lang="de-DE" smtClean="0"/>
              <a:t>input &amp; output on same side, </a:t>
            </a:r>
          </a:p>
          <a:p>
            <a:r>
              <a:rPr lang="de-DE" smtClean="0"/>
              <a:t>different placement of </a:t>
            </a:r>
          </a:p>
          <a:p>
            <a:r>
              <a:rPr lang="de-DE" smtClean="0"/>
              <a:t>passives, ground “islands“</a:t>
            </a:r>
          </a:p>
          <a:p>
            <a:r>
              <a:rPr lang="de-DE" smtClean="0"/>
              <a:t>(inspired by CERN design)</a:t>
            </a:r>
          </a:p>
        </p:txBody>
      </p:sp>
      <p:pic>
        <p:nvPicPr>
          <p:cNvPr id="36" name="Picture 5" descr="C:\Users\Klein\Pictures\SLHC\AMIS2_Revision\DSCN5360.JPG"/>
          <p:cNvPicPr>
            <a:picLocks noChangeAspect="1" noChangeArrowheads="1"/>
          </p:cNvPicPr>
          <p:nvPr/>
        </p:nvPicPr>
        <p:blipFill>
          <a:blip r:embed="rId5" cstate="print"/>
          <a:srcRect l="24004" t="51224" r="35443" b="15501"/>
          <a:stretch>
            <a:fillRect/>
          </a:stretch>
        </p:blipFill>
        <p:spPr bwMode="auto">
          <a:xfrm>
            <a:off x="6300192" y="980728"/>
            <a:ext cx="2664296" cy="1639567"/>
          </a:xfrm>
          <a:prstGeom prst="rect">
            <a:avLst/>
          </a:prstGeom>
          <a:noFill/>
        </p:spPr>
      </p:pic>
      <p:pic>
        <p:nvPicPr>
          <p:cNvPr id="39" name="Picture 3" descr="C:\Users\Klein\Pictures\SLHC\AMIS2_Revision\DSCN5338.JPG"/>
          <p:cNvPicPr>
            <a:picLocks noChangeAspect="1" noChangeArrowheads="1"/>
          </p:cNvPicPr>
          <p:nvPr/>
        </p:nvPicPr>
        <p:blipFill>
          <a:blip r:embed="rId6" cstate="print"/>
          <a:srcRect l="12567" t="37251" r="47309" b="30590"/>
          <a:stretch>
            <a:fillRect/>
          </a:stretch>
        </p:blipFill>
        <p:spPr bwMode="auto">
          <a:xfrm>
            <a:off x="6012160" y="2780928"/>
            <a:ext cx="3024336" cy="1817982"/>
          </a:xfrm>
          <a:prstGeom prst="rect">
            <a:avLst/>
          </a:prstGeom>
          <a:noFill/>
        </p:spPr>
      </p:pic>
      <p:pic>
        <p:nvPicPr>
          <p:cNvPr id="40" name="Picture 3" descr="C:\Users\Klein\Pictures\SLHC\AMIS2_Revision\DSCN5358.JPG"/>
          <p:cNvPicPr>
            <a:picLocks noChangeAspect="1" noChangeArrowheads="1"/>
          </p:cNvPicPr>
          <p:nvPr/>
        </p:nvPicPr>
        <p:blipFill>
          <a:blip r:embed="rId7" cstate="print"/>
          <a:srcRect l="12446" t="39688" r="46710" b="29532"/>
          <a:stretch>
            <a:fillRect/>
          </a:stretch>
        </p:blipFill>
        <p:spPr bwMode="auto">
          <a:xfrm>
            <a:off x="6050934" y="4797152"/>
            <a:ext cx="3057570" cy="1728192"/>
          </a:xfrm>
          <a:prstGeom prst="rect">
            <a:avLst/>
          </a:prstGeom>
          <a:noFill/>
        </p:spPr>
      </p:pic>
      <p:cxnSp>
        <p:nvCxnSpPr>
          <p:cNvPr id="42" name="Gerade Verbindung 41"/>
          <p:cNvCxnSpPr/>
          <p:nvPr/>
        </p:nvCxnSpPr>
        <p:spPr>
          <a:xfrm>
            <a:off x="179512" y="2636912"/>
            <a:ext cx="87849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179512" y="4725144"/>
            <a:ext cx="87849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8100392" y="1844824"/>
            <a:ext cx="288032" cy="1588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:\Users\Klein\SLHC\Spektrumanalyse\Spektren2010\25_08_2010_PixV4_R3_R4_Out_10V\data\Trace_0004.csv.cut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659" y="3573336"/>
            <a:ext cx="4007832" cy="2879999"/>
          </a:xfrm>
          <a:prstGeom prst="rect">
            <a:avLst/>
          </a:prstGeom>
          <a:noFill/>
        </p:spPr>
      </p:pic>
      <p:pic>
        <p:nvPicPr>
          <p:cNvPr id="31" name="Picture 4" descr="C:\Users\Klein\SLHC\Spektrumanalyse\Spektren2010\25_08_2010_PixV4_R3_R4_Out_10V\data\Trace_0004.csv.cu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28664" y="3573336"/>
            <a:ext cx="4007832" cy="2879999"/>
          </a:xfrm>
          <a:prstGeom prst="rect">
            <a:avLst/>
          </a:prstGeom>
          <a:noFill/>
        </p:spPr>
      </p:pic>
      <p:pic>
        <p:nvPicPr>
          <p:cNvPr id="42" name="Picture 4" descr="C:\Users\Klein\SLHC\Spektrumanalyse\Spektren2010\25_08_2010_PixV4_R3_R4_Out_10V\data\Trace_0004.csv.cut.png"/>
          <p:cNvPicPr>
            <a:picLocks noChangeAspect="1" noChangeArrowheads="1"/>
          </p:cNvPicPr>
          <p:nvPr/>
        </p:nvPicPr>
        <p:blipFill>
          <a:blip r:embed="rId5" cstate="print"/>
          <a:srcRect t="8108"/>
          <a:stretch>
            <a:fillRect/>
          </a:stretch>
        </p:blipFill>
        <p:spPr bwMode="auto">
          <a:xfrm>
            <a:off x="5001695" y="1052736"/>
            <a:ext cx="4034801" cy="2664296"/>
          </a:xfrm>
          <a:prstGeom prst="rect">
            <a:avLst/>
          </a:prstGeom>
          <a:noFill/>
        </p:spPr>
      </p:pic>
      <p:pic>
        <p:nvPicPr>
          <p:cNvPr id="41" name="Picture 4" descr="C:\Users\Klein\SLHC\Spektrumanalyse\Spektren2010\25_08_2010_PixV4_R3_R4_Out_10V\data\Trace_0004.csv.cut.png"/>
          <p:cNvPicPr>
            <a:picLocks noChangeAspect="1" noChangeArrowheads="1"/>
          </p:cNvPicPr>
          <p:nvPr/>
        </p:nvPicPr>
        <p:blipFill>
          <a:blip r:embed="rId6" cstate="print"/>
          <a:srcRect t="8054"/>
          <a:stretch>
            <a:fillRect/>
          </a:stretch>
        </p:blipFill>
        <p:spPr bwMode="auto">
          <a:xfrm>
            <a:off x="395537" y="1052736"/>
            <a:ext cx="4032447" cy="2664297"/>
          </a:xfrm>
          <a:prstGeom prst="rect">
            <a:avLst/>
          </a:prstGeom>
          <a:noFill/>
        </p:spPr>
      </p:pic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Differential Mode Noise at Output 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CMS Tracker Upgrade</a:t>
            </a:r>
            <a:endParaRPr lang="de-DE" smtClean="0"/>
          </a:p>
        </p:txBody>
      </p:sp>
      <p:sp>
        <p:nvSpPr>
          <p:cNvPr id="36" name="Textfeld 35"/>
          <p:cNvSpPr txBox="1"/>
          <p:nvPr/>
        </p:nvSpPr>
        <p:spPr>
          <a:xfrm>
            <a:off x="5550379" y="386104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PIX_V4_R4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899592" y="386104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PIX_V4_R3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971600" y="1124744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450866" y="1124744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Arial" pitchFamily="34" charset="0"/>
                <a:cs typeface="Arial" pitchFamily="34" charset="0"/>
              </a:rPr>
              <a:t>PIX_V4_long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23928" y="1052736"/>
            <a:ext cx="138377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Vin = 10V</a:t>
            </a:r>
          </a:p>
          <a:p>
            <a:r>
              <a:rPr lang="de-DE" smtClean="0"/>
              <a:t>Vout = 3.3V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Microsoft Office PowerPoint</Application>
  <PresentationFormat>Bildschirmpräsentation (4:3)</PresentationFormat>
  <Paragraphs>456</Paragraphs>
  <Slides>27</Slides>
  <Notes>25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Arial</vt:lpstr>
      <vt:lpstr>Wingdings</vt:lpstr>
      <vt:lpstr>Symbol</vt:lpstr>
      <vt:lpstr>OpenSymbol</vt:lpstr>
      <vt:lpstr>Calibri</vt:lpstr>
      <vt:lpstr>Larissa-Design</vt:lpstr>
      <vt:lpstr>1_Larissa-Design</vt:lpstr>
      <vt:lpstr>Adobe Acrobat Document</vt:lpstr>
      <vt:lpstr>Formel</vt:lpstr>
      <vt:lpstr>Folie 1</vt:lpstr>
      <vt:lpstr>The CMS Tracker Upgrade</vt:lpstr>
      <vt:lpstr>DC-DC Buck Converters</vt:lpstr>
      <vt:lpstr>Buck ASIC Development</vt:lpstr>
      <vt:lpstr>Buck Converter Development at Aachen </vt:lpstr>
      <vt:lpstr>Commercial Buck Converter</vt:lpstr>
      <vt:lpstr>Conductive Noise: Differential Mode </vt:lpstr>
      <vt:lpstr>Layout Variants with AMIS2 Chip</vt:lpstr>
      <vt:lpstr>Differential Mode Noise at Output </vt:lpstr>
      <vt:lpstr>Reducing the Conductive Noise</vt:lpstr>
      <vt:lpstr>Strip Tracker System Tests</vt:lpstr>
      <vt:lpstr>Strip Tracker System Tests</vt:lpstr>
      <vt:lpstr>Strip Tracker System Tests</vt:lpstr>
      <vt:lpstr>Radiated Noise Emissions</vt:lpstr>
      <vt:lpstr>Radiated Noise Emissions</vt:lpstr>
      <vt:lpstr>Inductor Evolution</vt:lpstr>
      <vt:lpstr>Radiated Emissions and Strip Modules</vt:lpstr>
      <vt:lpstr>Efficiency</vt:lpstr>
      <vt:lpstr>Efficiency</vt:lpstr>
      <vt:lpstr>Implementation into CMS Pixel System</vt:lpstr>
      <vt:lpstr>Summary</vt:lpstr>
      <vt:lpstr>Folie 22</vt:lpstr>
      <vt:lpstr>Common Mode Noise at Output</vt:lpstr>
      <vt:lpstr>The APV25</vt:lpstr>
      <vt:lpstr>On-Chip Common Mode Subtraction</vt:lpstr>
      <vt:lpstr>Module Edge Strips</vt:lpstr>
      <vt:lpstr>Radiated Noise Emissions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Klein</dc:creator>
  <cp:lastModifiedBy>Klein</cp:lastModifiedBy>
  <cp:revision>1375</cp:revision>
  <dcterms:created xsi:type="dcterms:W3CDTF">2008-02-10T10:36:50Z</dcterms:created>
  <dcterms:modified xsi:type="dcterms:W3CDTF">2010-10-04T10:52:31Z</dcterms:modified>
</cp:coreProperties>
</file>