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881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4" r:id="rId9"/>
    <p:sldId id="273" r:id="rId10"/>
    <p:sldId id="269" r:id="rId11"/>
    <p:sldId id="266" r:id="rId12"/>
    <p:sldId id="268" r:id="rId13"/>
    <p:sldId id="271" r:id="rId14"/>
    <p:sldId id="270" r:id="rId15"/>
    <p:sldId id="267" r:id="rId16"/>
    <p:sldId id="265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43B9-05EE-7341-9706-7C1C9DDAB8AF}" type="datetimeFigureOut">
              <a:rPr lang="de-DE" smtClean="0"/>
              <a:pPr/>
              <a:t>04.10.2010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ACA0-1817-CB49-A551-677F187C0D1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1C410-D42A-2F41-A460-A076E0E6F868}" type="datetimeFigureOut">
              <a:rPr lang="de-DE" smtClean="0"/>
              <a:pPr/>
              <a:t>04.10.2010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6188A-660C-1A47-85CA-B8F83F37B04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link scheme</a:t>
            </a:r>
          </a:p>
          <a:p>
            <a:r>
              <a:rPr lang="en-US" dirty="0" smtClean="0"/>
              <a:t>Some </a:t>
            </a:r>
            <a:r>
              <a:rPr lang="en-US" dirty="0" err="1" smtClean="0"/>
              <a:t>pics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Pictures: SQP </a:t>
            </a:r>
            <a:r>
              <a:rPr lang="en-US" dirty="0" err="1" smtClean="0"/>
              <a:t>Optoboards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</a:t>
            </a:r>
            <a:r>
              <a:rPr lang="en-US" dirty="0" err="1" smtClean="0"/>
              <a:t>auflisten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Insgesamt ==&gt; Ziel: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Staerkung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Aktivitaeten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Dund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Organisierung eines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Meinungs/ErfahrungsaustauschDie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beiden momentanen Planungen dann im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Anschluss.Die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Bench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sollte 'dringender' beschrieben werden: '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Produktion'im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naechsten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halben Jahr (?? oder ist das komplett unrealistisch?)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6188A-660C-1A47-85CA-B8F83F37B04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7"/>
          <p:cNvGrpSpPr/>
          <p:nvPr/>
        </p:nvGrpSpPr>
        <p:grpSpPr>
          <a:xfrm>
            <a:off x="486873" y="411480"/>
            <a:ext cx="8170255" cy="6035040"/>
            <a:chOff x="486873" y="411480"/>
            <a:chExt cx="8170255" cy="6035040"/>
          </a:xfrm>
        </p:grpSpPr>
        <p:pic>
          <p:nvPicPr>
            <p:cNvPr id="12" name="Picture 11" descr="PaperPanel-Title.jpg"/>
            <p:cNvPicPr>
              <a:picLocks noChangeAspect="1"/>
            </p:cNvPicPr>
            <p:nvPr/>
          </p:nvPicPr>
          <p:blipFill>
            <a:blip r:embed="rId2"/>
            <a:srcRect r="2128"/>
            <a:stretch>
              <a:fillRect/>
            </a:stretch>
          </p:blipFill>
          <p:spPr>
            <a:xfrm>
              <a:off x="486873" y="411480"/>
              <a:ext cx="8170255" cy="6035040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38DF85F5-FB5E-4F79-A561-97039C58DE0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3" name="Bild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65056" y="4871720"/>
            <a:ext cx="1269344" cy="12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nhalt, Bild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1" name="Picture 20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3" name="Rectangle 22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5" name="Rectangle 24"/>
          <p:cNvSpPr/>
          <p:nvPr/>
        </p:nvSpPr>
        <p:spPr>
          <a:xfrm rot="10800000">
            <a:off x="258763" y="1594462"/>
            <a:ext cx="357530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36" name="Picture 35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8" name="Rectangle 37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5" name="Rectangle 34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36" name="Picture 35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38" name="Rectangle 37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256032" y="4203192"/>
            <a:ext cx="8622792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1" name="Picture 20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6" name="Rectangle 25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ectangle 17"/>
          <p:cNvSpPr/>
          <p:nvPr/>
        </p:nvSpPr>
        <p:spPr>
          <a:xfrm rot="5400000">
            <a:off x="4242277" y="3274090"/>
            <a:ext cx="6135624" cy="640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7" name="Picture 16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790700"/>
            <a:ext cx="8191500" cy="4527550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perPanel-Title.jpg"/>
          <p:cNvPicPr>
            <a:picLocks noChangeAspect="1"/>
          </p:cNvPicPr>
          <p:nvPr/>
        </p:nvPicPr>
        <p:blipFill>
          <a:blip r:embed="rId2"/>
          <a:srcRect r="2128"/>
          <a:stretch>
            <a:fillRect/>
          </a:stretch>
        </p:blipFill>
        <p:spPr>
          <a:xfrm>
            <a:off x="486873" y="411480"/>
            <a:ext cx="8170255" cy="6035040"/>
          </a:xfrm>
          <a:prstGeom prst="rect">
            <a:avLst/>
          </a:prstGeom>
          <a:noFill/>
          <a:ln w="12700"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  <a:scene3d>
            <a:camera prst="perspectiveFront" fov="4800000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grpSp>
        <p:nvGrpSpPr>
          <p:cNvPr id="6" name="Group 11"/>
          <p:cNvGrpSpPr/>
          <p:nvPr/>
        </p:nvGrpSpPr>
        <p:grpSpPr>
          <a:xfrm>
            <a:off x="562842" y="475488"/>
            <a:ext cx="7982713" cy="5888736"/>
            <a:chOff x="562842" y="475488"/>
            <a:chExt cx="7982713" cy="5888736"/>
          </a:xfrm>
        </p:grpSpPr>
        <p:sp>
          <p:nvSpPr>
            <p:cNvPr id="8" name="Rectangle 7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62842" y="3427528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de-DE" smtClean="0"/>
              <a:t>Bild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5" name="Picture 2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5" name="Picture 14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9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7" name="Rectangle 1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6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8" name="Picture 17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11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0" name="Rectangle 19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2" name="Rectangle 21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217480" y="4026438"/>
            <a:ext cx="4711326" cy="2286"/>
          </a:xfrm>
          <a:prstGeom prst="line">
            <a:avLst/>
          </a:prstGeom>
          <a:noFill/>
          <a:ln w="12700"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20" name="Picture 19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7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Rectangle 23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pic>
          <p:nvPicPr>
            <p:cNvPr id="19" name="Picture 18" descr="PaperPanel-Bas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73699"/>
              <a:ext cx="8778240" cy="6510602"/>
            </a:xfrm>
            <a:prstGeom prst="rect">
              <a:avLst/>
            </a:prstGeom>
            <a:noFill/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</p:pic>
        <p:grpSp>
          <p:nvGrpSpPr>
            <p:cNvPr id="6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1" name="Rectangle 20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9" name="Group 2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pic>
            <p:nvPicPr>
              <p:cNvPr id="28" name="Picture 27" descr="PaperPanel-Base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2880" y="173699"/>
                <a:ext cx="8778240" cy="6510602"/>
              </a:xfrm>
              <a:prstGeom prst="rect">
                <a:avLst/>
              </a:prstGeom>
              <a:noFill/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</p:pic>
          <p:grpSp>
            <p:nvGrpSpPr>
              <p:cNvPr id="10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30" name="Rectangle 2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9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6BAB52E-E2B0-1144-BD91-23CD7D1D3AA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Fast Detector Readout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14400" y="3204885"/>
            <a:ext cx="7342188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429" b="1" i="1" dirty="0" smtClean="0"/>
              <a:t>T. Flick</a:t>
            </a:r>
          </a:p>
          <a:p>
            <a:r>
              <a:rPr lang="en-US" sz="3429" b="1" i="1" dirty="0" smtClean="0"/>
              <a:t>University Wuppertal</a:t>
            </a:r>
          </a:p>
          <a:p>
            <a:endParaRPr lang="en-US" sz="3429" b="1" i="1" dirty="0" smtClean="0"/>
          </a:p>
          <a:p>
            <a:r>
              <a:rPr lang="de-DE" b="1" dirty="0"/>
              <a:t>3. </a:t>
            </a:r>
            <a:r>
              <a:rPr lang="de-DE" b="1" dirty="0" err="1"/>
              <a:t>Detector</a:t>
            </a:r>
            <a:r>
              <a:rPr lang="de-DE" b="1" dirty="0"/>
              <a:t> Workshop of </a:t>
            </a:r>
            <a:r>
              <a:rPr lang="de-DE" b="1" dirty="0" err="1"/>
              <a:t>the</a:t>
            </a:r>
            <a:r>
              <a:rPr lang="de-DE" b="1" dirty="0"/>
              <a:t> Helmholtz Alliance "</a:t>
            </a:r>
            <a:r>
              <a:rPr lang="de-DE" b="1" dirty="0" err="1"/>
              <a:t>Physics</a:t>
            </a:r>
            <a:r>
              <a:rPr lang="de-DE" b="1" dirty="0"/>
              <a:t> at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Terascale</a:t>
            </a:r>
            <a:r>
              <a:rPr lang="de-DE" b="1" dirty="0"/>
              <a:t>"</a:t>
            </a:r>
            <a:r>
              <a:rPr lang="de-DE" b="1" dirty="0" smtClean="0"/>
              <a:t> </a:t>
            </a:r>
          </a:p>
          <a:p>
            <a:r>
              <a:rPr lang="de-DE" b="1" dirty="0" smtClean="0"/>
              <a:t>Heidelberg </a:t>
            </a:r>
            <a:r>
              <a:rPr lang="de-DE" b="1" dirty="0"/>
              <a:t>2010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Detector Readout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3841" y="1684280"/>
            <a:ext cx="3947160" cy="2783485"/>
          </a:xfrm>
        </p:spPr>
        <p:txBody>
          <a:bodyPr>
            <a:normAutofit fontScale="55000" lnSpcReduction="20000"/>
          </a:bodyPr>
          <a:lstStyle/>
          <a:p>
            <a:r>
              <a:rPr lang="en-US" sz="2909" dirty="0" smtClean="0"/>
              <a:t>Transmission using millimeter waves (invented for wireless computer and television needs, HDTV need 3Gb/s)</a:t>
            </a:r>
          </a:p>
          <a:p>
            <a:r>
              <a:rPr lang="en-US" sz="2909" dirty="0" smtClean="0"/>
              <a:t>Free space communication, realized in 60 GHz band</a:t>
            </a:r>
          </a:p>
          <a:p>
            <a:pPr lvl="1"/>
            <a:r>
              <a:rPr lang="en-US" sz="2909" dirty="0" smtClean="0"/>
              <a:t>Enables small chips 2.5x2.75mm chips, ~150mW power consumption (90nm processes)</a:t>
            </a:r>
          </a:p>
          <a:p>
            <a:pPr lvl="1"/>
            <a:r>
              <a:rPr lang="en-US" sz="2909" dirty="0" smtClean="0"/>
              <a:t>Antennas must be oriented very precisely</a:t>
            </a:r>
          </a:p>
          <a:p>
            <a:endParaRPr lang="en-US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sz="half" idx="2"/>
          </p:nvPr>
        </p:nvSpPr>
        <p:spPr>
          <a:xfrm>
            <a:off x="4648199" y="1684280"/>
            <a:ext cx="4013202" cy="268321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Measured with 4Gb/s: </a:t>
            </a:r>
          </a:p>
          <a:p>
            <a:pPr lvl="1"/>
            <a:r>
              <a:rPr lang="en-US" dirty="0" smtClean="0"/>
              <a:t>BER of 10</a:t>
            </a:r>
            <a:r>
              <a:rPr lang="en-US" baseline="30000" dirty="0" smtClean="0"/>
              <a:t>-11</a:t>
            </a:r>
            <a:endParaRPr lang="en-US" dirty="0" smtClean="0"/>
          </a:p>
          <a:p>
            <a:r>
              <a:rPr lang="en-US" dirty="0" smtClean="0"/>
              <a:t>Possible to read out independent on detector geometry</a:t>
            </a:r>
          </a:p>
          <a:p>
            <a:r>
              <a:rPr lang="en-US" dirty="0" smtClean="0"/>
              <a:t>Signals do not pass the silicon layers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Reflections</a:t>
            </a:r>
            <a:endParaRPr lang="de-DE" dirty="0" smtClean="0">
              <a:sym typeface="Wingdings"/>
            </a:endParaRPr>
          </a:p>
          <a:p>
            <a:r>
              <a:rPr lang="de-DE" dirty="0" err="1" smtClean="0">
                <a:sym typeface="Wingdings"/>
              </a:rPr>
              <a:t>Interlayer</a:t>
            </a:r>
            <a:r>
              <a:rPr lang="de-DE" dirty="0" smtClean="0">
                <a:sym typeface="Wingdings"/>
              </a:rPr>
              <a:t> „</a:t>
            </a:r>
            <a:r>
              <a:rPr lang="de-DE" dirty="0" err="1" smtClean="0">
                <a:sym typeface="Wingdings"/>
              </a:rPr>
              <a:t>Cluster“-finding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147" y="4367493"/>
            <a:ext cx="6058253" cy="195075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43840" y="4490388"/>
            <a:ext cx="2127393" cy="16004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Reflections and high </a:t>
            </a:r>
          </a:p>
          <a:p>
            <a:r>
              <a:rPr lang="en-US" sz="1400" dirty="0" smtClean="0"/>
              <a:t>channel density are </a:t>
            </a:r>
          </a:p>
          <a:p>
            <a:r>
              <a:rPr lang="en-US" sz="1400" dirty="0" smtClean="0"/>
              <a:t>the main challenges</a:t>
            </a:r>
          </a:p>
          <a:p>
            <a:r>
              <a:rPr lang="en-US" sz="1400" dirty="0" smtClean="0"/>
              <a:t>under study</a:t>
            </a:r>
          </a:p>
          <a:p>
            <a:r>
              <a:rPr lang="en-US" sz="1400" dirty="0" smtClean="0"/>
              <a:t>Studies using commercial</a:t>
            </a:r>
          </a:p>
          <a:p>
            <a:r>
              <a:rPr lang="en-US" sz="1400" dirty="0" smtClean="0"/>
              <a:t>components have been#</a:t>
            </a:r>
          </a:p>
          <a:p>
            <a:r>
              <a:rPr lang="en-US" sz="1400" dirty="0" smtClean="0"/>
              <a:t>started (i.e. </a:t>
            </a:r>
            <a:r>
              <a:rPr lang="en-US" sz="1400" dirty="0" err="1" smtClean="0"/>
              <a:t>Upsalla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Topic in </a:t>
            </a:r>
            <a:br>
              <a:rPr lang="en-US" dirty="0" smtClean="0"/>
            </a:br>
            <a:r>
              <a:rPr lang="en-US" dirty="0" smtClean="0"/>
              <a:t>Helmholtz Alliance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Several Groups are dealing with readout issues in the Alliance</a:t>
            </a:r>
          </a:p>
          <a:p>
            <a:r>
              <a:rPr lang="en-US" dirty="0" smtClean="0"/>
              <a:t>Several experiments / detectors</a:t>
            </a:r>
          </a:p>
          <a:p>
            <a:r>
              <a:rPr lang="en-US" dirty="0" smtClean="0"/>
              <a:t>Many common questions and problems (also solutions?)</a:t>
            </a:r>
          </a:p>
          <a:p>
            <a:r>
              <a:rPr lang="en-US" dirty="0" smtClean="0"/>
              <a:t>These activities can be supported by the Alliance. Forums to communicate are needed to exchange experiences and work together on common items.</a:t>
            </a:r>
          </a:p>
          <a:p>
            <a:r>
              <a:rPr lang="en-US" dirty="0" smtClean="0"/>
              <a:t>Two topics has been started / initiated lately to get a closer communication between Alliance groups.</a:t>
            </a:r>
          </a:p>
          <a:p>
            <a:pPr lvl="1"/>
            <a:r>
              <a:rPr lang="en-US" dirty="0" smtClean="0"/>
              <a:t>Data transmission test bench (under development)</a:t>
            </a:r>
          </a:p>
          <a:p>
            <a:pPr lvl="1"/>
            <a:r>
              <a:rPr lang="en-US" dirty="0" smtClean="0"/>
              <a:t>Topical workshop Detector Readout Links (planned)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Link Test Bench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217599" y="3000016"/>
            <a:ext cx="1113447" cy="18633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3832217" y="2490815"/>
            <a:ext cx="896917" cy="640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Seria-lizer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832217" y="4429226"/>
            <a:ext cx="896917" cy="6404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De-</a:t>
            </a:r>
            <a:r>
              <a:rPr lang="en-US" sz="1400" dirty="0" err="1" smtClean="0"/>
              <a:t>Serializer</a:t>
            </a:r>
            <a:endParaRPr lang="en-US" sz="1400" dirty="0"/>
          </a:p>
        </p:txBody>
      </p:sp>
      <p:sp>
        <p:nvSpPr>
          <p:cNvPr id="8" name="Rechteck 7"/>
          <p:cNvSpPr/>
          <p:nvPr/>
        </p:nvSpPr>
        <p:spPr>
          <a:xfrm>
            <a:off x="1713877" y="1392765"/>
            <a:ext cx="1617169" cy="1165434"/>
          </a:xfrm>
          <a:prstGeom prst="rect">
            <a:avLst/>
          </a:prstGeom>
          <a:effectLst>
            <a:outerShdw blurRad="50800" dist="38100" algn="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Pattern Generator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327730" y="3582748"/>
            <a:ext cx="1155121" cy="7047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436447" y="3689739"/>
            <a:ext cx="910506" cy="4697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PC</a:t>
            </a:r>
            <a:endParaRPr lang="en-US" dirty="0"/>
          </a:p>
        </p:txBody>
      </p:sp>
      <p:cxnSp>
        <p:nvCxnSpPr>
          <p:cNvPr id="11" name="Gewinkelte Verbindung 51"/>
          <p:cNvCxnSpPr>
            <a:stCxn id="9" idx="0"/>
            <a:endCxn id="8" idx="1"/>
          </p:cNvCxnSpPr>
          <p:nvPr/>
        </p:nvCxnSpPr>
        <p:spPr>
          <a:xfrm rot="5400000" flipH="1" flipV="1">
            <a:off x="505951" y="2374822"/>
            <a:ext cx="1607266" cy="80858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7176911" y="3131278"/>
            <a:ext cx="1617169" cy="1165434"/>
          </a:xfrm>
          <a:prstGeom prst="rect">
            <a:avLst/>
          </a:prstGeom>
          <a:effectLst>
            <a:outerShdw blurRad="50800" dist="38100" dir="18900000" algn="tr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Scope</a:t>
            </a:r>
            <a:endParaRPr lang="en-US" dirty="0"/>
          </a:p>
        </p:txBody>
      </p:sp>
      <p:cxnSp>
        <p:nvCxnSpPr>
          <p:cNvPr id="13" name="Gekrümmte Verbindung 12"/>
          <p:cNvCxnSpPr>
            <a:stCxn id="12" idx="1"/>
            <a:endCxn id="31" idx="3"/>
          </p:cNvCxnSpPr>
          <p:nvPr/>
        </p:nvCxnSpPr>
        <p:spPr>
          <a:xfrm rot="10800000">
            <a:off x="6279992" y="2811047"/>
            <a:ext cx="896920" cy="90294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Gekrümmte Verbindung 13"/>
          <p:cNvCxnSpPr>
            <a:stCxn id="12" idx="1"/>
            <a:endCxn id="32" idx="3"/>
          </p:cNvCxnSpPr>
          <p:nvPr/>
        </p:nvCxnSpPr>
        <p:spPr>
          <a:xfrm rot="10800000" flipV="1">
            <a:off x="6388712" y="3713996"/>
            <a:ext cx="788199" cy="10329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Gekrümmte Verbindung 59"/>
          <p:cNvCxnSpPr>
            <a:stCxn id="12" idx="1"/>
            <a:endCxn id="6" idx="2"/>
          </p:cNvCxnSpPr>
          <p:nvPr/>
        </p:nvCxnSpPr>
        <p:spPr>
          <a:xfrm rot="10800000">
            <a:off x="4280676" y="3131279"/>
            <a:ext cx="2896236" cy="58271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Gekrümmte Verbindung 15"/>
          <p:cNvCxnSpPr>
            <a:stCxn id="12" idx="1"/>
            <a:endCxn id="20" idx="3"/>
          </p:cNvCxnSpPr>
          <p:nvPr/>
        </p:nvCxnSpPr>
        <p:spPr>
          <a:xfrm rot="10800000">
            <a:off x="3235071" y="3451511"/>
            <a:ext cx="3941842" cy="262486"/>
          </a:xfrm>
          <a:prstGeom prst="curvedConnector3">
            <a:avLst>
              <a:gd name="adj1" fmla="val 72409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Gekrümmte Verbindung 65"/>
          <p:cNvCxnSpPr>
            <a:stCxn id="12" idx="1"/>
            <a:endCxn id="7" idx="0"/>
          </p:cNvCxnSpPr>
          <p:nvPr/>
        </p:nvCxnSpPr>
        <p:spPr>
          <a:xfrm rot="10800000" flipV="1">
            <a:off x="4280676" y="3713995"/>
            <a:ext cx="2896236" cy="71523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8" name="Gruppierung 33"/>
          <p:cNvGrpSpPr/>
          <p:nvPr/>
        </p:nvGrpSpPr>
        <p:grpSpPr>
          <a:xfrm>
            <a:off x="4729133" y="2322824"/>
            <a:ext cx="1872206" cy="3404591"/>
            <a:chOff x="4809391" y="1391828"/>
            <a:chExt cx="1767439" cy="4159570"/>
          </a:xfrm>
        </p:grpSpPr>
        <p:sp>
          <p:nvSpPr>
            <p:cNvPr id="31" name="Rechteck 30"/>
            <p:cNvSpPr/>
            <p:nvPr/>
          </p:nvSpPr>
          <p:spPr>
            <a:xfrm>
              <a:off x="5271237" y="1597071"/>
              <a:ext cx="1002227" cy="7824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Optical or electrical transmitter</a:t>
              </a:r>
              <a:endParaRPr lang="en-US" sz="1200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182211" y="3962269"/>
              <a:ext cx="1193890" cy="78248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Receiver</a:t>
              </a:r>
              <a:endParaRPr lang="en-US" dirty="0"/>
            </a:p>
          </p:txBody>
        </p:sp>
        <p:cxnSp>
          <p:nvCxnSpPr>
            <p:cNvPr id="33" name="Gerade Verbindung 32"/>
            <p:cNvCxnSpPr>
              <a:stCxn id="6" idx="3"/>
              <a:endCxn id="31" idx="1"/>
            </p:cNvCxnSpPr>
            <p:nvPr/>
          </p:nvCxnSpPr>
          <p:spPr>
            <a:xfrm>
              <a:off x="4809391" y="1988316"/>
              <a:ext cx="461846" cy="1588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16"/>
            <p:cNvCxnSpPr>
              <a:stCxn id="31" idx="2"/>
              <a:endCxn id="32" idx="0"/>
            </p:cNvCxnSpPr>
            <p:nvPr/>
          </p:nvCxnSpPr>
          <p:spPr>
            <a:xfrm rot="16200000" flipH="1">
              <a:off x="4984399" y="3167511"/>
              <a:ext cx="1582709" cy="6805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>
              <a:stCxn id="32" idx="1"/>
              <a:endCxn id="7" idx="3"/>
            </p:cNvCxnSpPr>
            <p:nvPr/>
          </p:nvCxnSpPr>
          <p:spPr>
            <a:xfrm rot="10800000" flipV="1">
              <a:off x="4809391" y="4353514"/>
              <a:ext cx="372820" cy="3062"/>
            </a:xfrm>
            <a:prstGeom prst="line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35"/>
            <p:cNvSpPr/>
            <p:nvPr/>
          </p:nvSpPr>
          <p:spPr>
            <a:xfrm>
              <a:off x="5118065" y="1391828"/>
              <a:ext cx="1458765" cy="4059937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5118065" y="4761741"/>
              <a:ext cx="1443913" cy="789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Opt./</a:t>
              </a:r>
              <a:r>
                <a:rPr lang="en-US" dirty="0" err="1" smtClean="0"/>
                <a:t>electr</a:t>
              </a:r>
              <a:r>
                <a:rPr lang="en-US" dirty="0" smtClean="0"/>
                <a:t>.</a:t>
              </a:r>
            </a:p>
            <a:p>
              <a:r>
                <a:rPr lang="en-US" dirty="0" smtClean="0"/>
                <a:t>Link</a:t>
              </a:r>
              <a:endParaRPr lang="en-US" dirty="0"/>
            </a:p>
          </p:txBody>
        </p:sp>
      </p:grpSp>
      <p:grpSp>
        <p:nvGrpSpPr>
          <p:cNvPr id="19" name="Gruppierung 42"/>
          <p:cNvGrpSpPr/>
          <p:nvPr/>
        </p:nvGrpSpPr>
        <p:grpSpPr>
          <a:xfrm>
            <a:off x="3628369" y="2052474"/>
            <a:ext cx="3322232" cy="4015222"/>
            <a:chOff x="3770225" y="1061526"/>
            <a:chExt cx="3136322" cy="4905611"/>
          </a:xfrm>
        </p:grpSpPr>
        <p:sp>
          <p:nvSpPr>
            <p:cNvPr id="29" name="Rechteck 28"/>
            <p:cNvSpPr/>
            <p:nvPr/>
          </p:nvSpPr>
          <p:spPr>
            <a:xfrm>
              <a:off x="3770225" y="1061526"/>
              <a:ext cx="2926605" cy="490334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3840785" y="5515904"/>
              <a:ext cx="3065762" cy="451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Complete Transmission Line</a:t>
              </a:r>
              <a:endParaRPr lang="en-US" dirty="0"/>
            </a:p>
          </p:txBody>
        </p:sp>
      </p:grpSp>
      <p:sp>
        <p:nvSpPr>
          <p:cNvPr id="20" name="Rechteck 19"/>
          <p:cNvSpPr/>
          <p:nvPr/>
        </p:nvSpPr>
        <p:spPr>
          <a:xfrm>
            <a:off x="2338153" y="3131277"/>
            <a:ext cx="896917" cy="6404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</a:p>
          <a:p>
            <a:pPr algn="ctr"/>
            <a:r>
              <a:rPr lang="en-US" sz="1200" dirty="0" smtClean="0"/>
              <a:t>Generator</a:t>
            </a:r>
            <a:endParaRPr lang="en-US" sz="1200" dirty="0"/>
          </a:p>
        </p:txBody>
      </p:sp>
      <p:sp>
        <p:nvSpPr>
          <p:cNvPr id="21" name="Rechteck 20"/>
          <p:cNvSpPr/>
          <p:nvPr/>
        </p:nvSpPr>
        <p:spPr>
          <a:xfrm>
            <a:off x="2338153" y="4112357"/>
            <a:ext cx="896917" cy="6404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BERT</a:t>
            </a:r>
            <a:endParaRPr lang="en-US" dirty="0"/>
          </a:p>
        </p:txBody>
      </p:sp>
      <p:cxnSp>
        <p:nvCxnSpPr>
          <p:cNvPr id="22" name="Gewinkelte Verbindung 28"/>
          <p:cNvCxnSpPr>
            <a:stCxn id="8" idx="3"/>
            <a:endCxn id="6" idx="0"/>
          </p:cNvCxnSpPr>
          <p:nvPr/>
        </p:nvCxnSpPr>
        <p:spPr>
          <a:xfrm>
            <a:off x="3331045" y="1975483"/>
            <a:ext cx="949630" cy="51533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/>
          <p:cNvCxnSpPr>
            <a:stCxn id="9" idx="3"/>
            <a:endCxn id="5" idx="1"/>
          </p:cNvCxnSpPr>
          <p:nvPr/>
        </p:nvCxnSpPr>
        <p:spPr>
          <a:xfrm flipV="1">
            <a:off x="1482851" y="3931715"/>
            <a:ext cx="734748" cy="339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/>
          <p:cNvCxnSpPr>
            <a:stCxn id="20" idx="2"/>
            <a:endCxn id="21" idx="0"/>
          </p:cNvCxnSpPr>
          <p:nvPr/>
        </p:nvCxnSpPr>
        <p:spPr>
          <a:xfrm rot="5400000">
            <a:off x="2616304" y="3941858"/>
            <a:ext cx="340615" cy="16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1853761" y="2811045"/>
            <a:ext cx="1655308" cy="3254793"/>
          </a:xfrm>
          <a:prstGeom prst="rect">
            <a:avLst/>
          </a:prstGeom>
          <a:noFill/>
          <a:ln w="9525" cap="flat" cmpd="sng" algn="ctr">
            <a:solidFill>
              <a:srgbClr val="008000"/>
            </a:solidFill>
            <a:prstDash val="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feld 25"/>
          <p:cNvSpPr txBox="1"/>
          <p:nvPr/>
        </p:nvSpPr>
        <p:spPr>
          <a:xfrm>
            <a:off x="1867421" y="5265750"/>
            <a:ext cx="1370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</a:t>
            </a:r>
          </a:p>
          <a:p>
            <a:r>
              <a:rPr lang="en-US" dirty="0" smtClean="0"/>
              <a:t>FPGA board</a:t>
            </a:r>
            <a:endParaRPr lang="en-US" dirty="0"/>
          </a:p>
        </p:txBody>
      </p:sp>
      <p:cxnSp>
        <p:nvCxnSpPr>
          <p:cNvPr id="27" name="Gewinkelte Verbindung 67"/>
          <p:cNvCxnSpPr>
            <a:stCxn id="7" idx="1"/>
            <a:endCxn id="21" idx="2"/>
          </p:cNvCxnSpPr>
          <p:nvPr/>
        </p:nvCxnSpPr>
        <p:spPr>
          <a:xfrm rot="10800000" flipV="1">
            <a:off x="2786611" y="4749458"/>
            <a:ext cx="1045605" cy="3362"/>
          </a:xfrm>
          <a:prstGeom prst="bentConnector4">
            <a:avLst>
              <a:gd name="adj1" fmla="val 28555"/>
              <a:gd name="adj2" fmla="val 1508870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73"/>
          <p:cNvCxnSpPr>
            <a:stCxn id="20" idx="0"/>
            <a:endCxn id="6" idx="1"/>
          </p:cNvCxnSpPr>
          <p:nvPr/>
        </p:nvCxnSpPr>
        <p:spPr>
          <a:xfrm rot="5400000" flipH="1" flipV="1">
            <a:off x="3149299" y="2448360"/>
            <a:ext cx="320230" cy="104560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Datumsplatzhalt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39" name="Foliennummernplatzhalt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0" name="Fußzeilenplatzhalt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Bench Purpose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Aim of the setup is to provide a test bench in which each component of the transmission line can be tested.</a:t>
            </a:r>
          </a:p>
          <a:p>
            <a:pPr lvl="1"/>
            <a:r>
              <a:rPr lang="en-US" dirty="0" smtClean="0"/>
              <a:t>Very modular concept</a:t>
            </a:r>
          </a:p>
          <a:p>
            <a:pPr lvl="1"/>
            <a:r>
              <a:rPr lang="en-US" dirty="0" smtClean="0"/>
              <a:t>Data protocol, transmitters, receivers, electrical/optical links can be exchanged to DUT</a:t>
            </a:r>
          </a:p>
          <a:p>
            <a:pPr lvl="1"/>
            <a:r>
              <a:rPr lang="en-US" dirty="0" smtClean="0"/>
              <a:t>Tests in irradiation environments  are supported</a:t>
            </a:r>
          </a:p>
          <a:p>
            <a:r>
              <a:rPr lang="en-US" dirty="0" smtClean="0"/>
              <a:t>External devices (Pattern Generator, Scope) for testing of signal quality, jitters, screws, latencies, etc. </a:t>
            </a:r>
          </a:p>
          <a:p>
            <a:pPr lvl="1"/>
            <a:r>
              <a:rPr lang="en-US" dirty="0" smtClean="0"/>
              <a:t>Do not belong to the test bench, but are to be taken from VLDT</a:t>
            </a:r>
          </a:p>
          <a:p>
            <a:r>
              <a:rPr lang="en-US" b="1" dirty="0" smtClean="0">
                <a:solidFill>
                  <a:srgbClr val="753E2A"/>
                </a:solidFill>
              </a:rPr>
              <a:t>The setup is to be done using commercial devices and serves as comparison benchmark</a:t>
            </a:r>
            <a:endParaRPr lang="en-US" b="1" dirty="0">
              <a:solidFill>
                <a:srgbClr val="753E2A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Since no positions have been financed for this the development work is going in parallel to the “normal” lab-work</a:t>
            </a:r>
          </a:p>
          <a:p>
            <a:r>
              <a:rPr lang="en-US" dirty="0" smtClean="0"/>
              <a:t>HD (</a:t>
            </a:r>
            <a:r>
              <a:rPr lang="en-US" dirty="0" err="1" smtClean="0"/>
              <a:t>LHCb</a:t>
            </a:r>
            <a:r>
              <a:rPr lang="en-US" dirty="0" smtClean="0"/>
              <a:t> / U. </a:t>
            </a:r>
            <a:r>
              <a:rPr lang="en-US" dirty="0" err="1" smtClean="0"/>
              <a:t>Uwer</a:t>
            </a:r>
            <a:r>
              <a:rPr lang="en-US" dirty="0" smtClean="0"/>
              <a:t>): </a:t>
            </a:r>
            <a:r>
              <a:rPr lang="en-US" dirty="0" smtClean="0"/>
              <a:t>Working on a test card for irradiation (10k funding 2010)</a:t>
            </a:r>
          </a:p>
          <a:p>
            <a:pPr lvl="1"/>
            <a:r>
              <a:rPr lang="en-US" dirty="0" smtClean="0"/>
              <a:t>Board has most of the functions (FPGA firmware) on it, which are need for this setup: Data generations, transmission/receiving, comparison </a:t>
            </a:r>
          </a:p>
          <a:p>
            <a:pPr lvl="1"/>
            <a:r>
              <a:rPr lang="en-US" dirty="0" smtClean="0"/>
              <a:t>Test of different optical components</a:t>
            </a:r>
          </a:p>
          <a:p>
            <a:r>
              <a:rPr lang="en-US" dirty="0" smtClean="0"/>
              <a:t>W (ATLAS / P. </a:t>
            </a:r>
            <a:r>
              <a:rPr lang="en-US" dirty="0" err="1" smtClean="0"/>
              <a:t>Mättig</a:t>
            </a:r>
            <a:r>
              <a:rPr lang="en-US" dirty="0" smtClean="0"/>
              <a:t>)</a:t>
            </a:r>
            <a:r>
              <a:rPr lang="en-US" dirty="0" smtClean="0"/>
              <a:t>: </a:t>
            </a:r>
            <a:r>
              <a:rPr lang="en-US" dirty="0" smtClean="0"/>
              <a:t>FPGA firmware for data transmission and receiving (10k funding in 2011)</a:t>
            </a:r>
          </a:p>
          <a:p>
            <a:pPr lvl="1"/>
            <a:r>
              <a:rPr lang="en-US" dirty="0" smtClean="0"/>
              <a:t>Encoding / Decoding schemes</a:t>
            </a:r>
          </a:p>
          <a:p>
            <a:pPr lvl="1"/>
            <a:r>
              <a:rPr lang="en-US" dirty="0" smtClean="0"/>
              <a:t>Phase adjustments</a:t>
            </a:r>
          </a:p>
          <a:p>
            <a:pPr lvl="1"/>
            <a:r>
              <a:rPr lang="en-US" dirty="0" smtClean="0"/>
              <a:t>Duty cycle </a:t>
            </a:r>
            <a:r>
              <a:rPr lang="en-US" dirty="0" smtClean="0"/>
              <a:t>controls</a:t>
            </a:r>
          </a:p>
          <a:p>
            <a:pPr lvl="1"/>
            <a:r>
              <a:rPr lang="en-US" dirty="0" smtClean="0"/>
              <a:t>Optical components test</a:t>
            </a:r>
            <a:endParaRPr lang="en-US" dirty="0" smtClean="0"/>
          </a:p>
          <a:p>
            <a:r>
              <a:rPr lang="en-US" dirty="0" smtClean="0"/>
              <a:t>DESY (ATLAS / I. </a:t>
            </a:r>
            <a:r>
              <a:rPr lang="en-US" dirty="0" err="1" smtClean="0"/>
              <a:t>Gregor</a:t>
            </a:r>
            <a:r>
              <a:rPr lang="en-US" dirty="0" smtClean="0"/>
              <a:t>)</a:t>
            </a:r>
            <a:r>
              <a:rPr lang="en-US" dirty="0" smtClean="0"/>
              <a:t>: </a:t>
            </a:r>
            <a:r>
              <a:rPr lang="en-US" dirty="0" smtClean="0"/>
              <a:t>Will be the central place for keeping the setup (10k funding in 2012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Development / Production work </a:t>
            </a:r>
            <a:r>
              <a:rPr lang="en-US" smtClean="0"/>
              <a:t>to come</a:t>
            </a:r>
            <a:endParaRPr lang="en-US" smtClean="0"/>
          </a:p>
          <a:p>
            <a:r>
              <a:rPr lang="en-US" dirty="0" smtClean="0"/>
              <a:t>No expensive devices will be bought (Pattern Generator / Scope) </a:t>
            </a:r>
            <a:r>
              <a:rPr lang="de-DE" dirty="0" smtClean="0">
                <a:sym typeface="Wingdings"/>
              </a:rPr>
              <a:t> to </a:t>
            </a:r>
            <a:r>
              <a:rPr lang="de-DE" dirty="0" err="1" smtClean="0">
                <a:sym typeface="Wingdings"/>
              </a:rPr>
              <a:t>be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used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from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Alliance </a:t>
            </a:r>
            <a:r>
              <a:rPr lang="de-DE" dirty="0" err="1" smtClean="0">
                <a:sym typeface="Wingdings"/>
              </a:rPr>
              <a:t>pool</a:t>
            </a:r>
            <a:r>
              <a:rPr lang="de-DE" dirty="0" smtClean="0">
                <a:sym typeface="Wingdings"/>
              </a:rPr>
              <a:t> (VLDT)</a:t>
            </a:r>
            <a:endParaRPr lang="en-US" dirty="0" smtClean="0"/>
          </a:p>
          <a:p>
            <a:r>
              <a:rPr lang="en-US" dirty="0" smtClean="0"/>
              <a:t>Hardware production should start in first half of 2011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1. Topical Workshop of the Helmholtz Alliance for Detector Readout Links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Will take place in </a:t>
            </a:r>
            <a:r>
              <a:rPr lang="en-US" b="1" dirty="0" smtClean="0">
                <a:solidFill>
                  <a:srgbClr val="753E2A"/>
                </a:solidFill>
              </a:rPr>
              <a:t>Wuppertal</a:t>
            </a:r>
          </a:p>
          <a:p>
            <a:r>
              <a:rPr lang="en-US" b="1" dirty="0" smtClean="0">
                <a:solidFill>
                  <a:srgbClr val="753E2A"/>
                </a:solidFill>
              </a:rPr>
              <a:t>2 days in week of 14.-18. February 2011 </a:t>
            </a:r>
          </a:p>
          <a:p>
            <a:r>
              <a:rPr lang="en-US" dirty="0" smtClean="0"/>
              <a:t>Topics:</a:t>
            </a:r>
          </a:p>
          <a:p>
            <a:pPr lvl="1"/>
            <a:r>
              <a:rPr lang="en-US" dirty="0" smtClean="0"/>
              <a:t>Overview of institutes involved in detector readout links</a:t>
            </a:r>
          </a:p>
          <a:p>
            <a:pPr lvl="1"/>
            <a:r>
              <a:rPr lang="en-US" dirty="0" smtClean="0"/>
              <a:t>Transmission bandwidths, what is useful, what is possible</a:t>
            </a:r>
          </a:p>
          <a:p>
            <a:pPr lvl="1"/>
            <a:r>
              <a:rPr lang="en-US" dirty="0" smtClean="0"/>
              <a:t>Implications on detector performances</a:t>
            </a:r>
          </a:p>
          <a:p>
            <a:pPr lvl="1"/>
            <a:r>
              <a:rPr lang="en-US" dirty="0" smtClean="0"/>
              <a:t>Technology items:</a:t>
            </a:r>
          </a:p>
          <a:p>
            <a:pPr lvl="2"/>
            <a:r>
              <a:rPr lang="en-US" dirty="0" smtClean="0"/>
              <a:t>Radiation tolerance</a:t>
            </a:r>
          </a:p>
          <a:p>
            <a:pPr lvl="2"/>
            <a:r>
              <a:rPr lang="en-US" dirty="0" smtClean="0"/>
              <a:t>Power budgets</a:t>
            </a:r>
          </a:p>
          <a:p>
            <a:pPr lvl="2"/>
            <a:r>
              <a:rPr lang="en-US" dirty="0" smtClean="0"/>
              <a:t>Radiation length </a:t>
            </a:r>
          </a:p>
          <a:p>
            <a:pPr lvl="1"/>
            <a:r>
              <a:rPr lang="en-US" dirty="0" smtClean="0"/>
              <a:t>Techniques for data transmission</a:t>
            </a:r>
          </a:p>
          <a:p>
            <a:pPr lvl="2"/>
            <a:r>
              <a:rPr lang="en-US" dirty="0" smtClean="0"/>
              <a:t>Protocols</a:t>
            </a:r>
            <a:endParaRPr lang="de-DE" dirty="0" smtClean="0"/>
          </a:p>
          <a:p>
            <a:pPr lvl="1"/>
            <a:r>
              <a:rPr lang="de-DE" dirty="0" err="1" smtClean="0"/>
              <a:t>Trigger</a:t>
            </a:r>
            <a:r>
              <a:rPr lang="de-DE" dirty="0" smtClean="0"/>
              <a:t> (Fast </a:t>
            </a:r>
            <a:r>
              <a:rPr lang="de-DE" dirty="0" err="1" smtClean="0"/>
              <a:t>Tracker</a:t>
            </a:r>
            <a:r>
              <a:rPr lang="de-DE" dirty="0" smtClean="0"/>
              <a:t>, ROI, …)</a:t>
            </a:r>
          </a:p>
          <a:p>
            <a:r>
              <a:rPr lang="de-DE" dirty="0" err="1" smtClean="0"/>
              <a:t>Invitation</a:t>
            </a:r>
            <a:r>
              <a:rPr lang="de-DE" dirty="0" smtClean="0"/>
              <a:t> and </a:t>
            </a:r>
            <a:r>
              <a:rPr lang="de-DE" dirty="0" err="1" smtClean="0"/>
              <a:t>announcement</a:t>
            </a:r>
            <a:r>
              <a:rPr lang="de-DE" dirty="0" smtClean="0"/>
              <a:t> will </a:t>
            </a:r>
            <a:r>
              <a:rPr lang="de-DE" dirty="0" err="1" smtClean="0"/>
              <a:t>follow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endParaRPr lang="de-DE" dirty="0" smtClean="0"/>
          </a:p>
          <a:p>
            <a:pPr lvl="1"/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Textfeld 6"/>
          <p:cNvSpPr txBox="1"/>
          <p:nvPr/>
        </p:nvSpPr>
        <p:spPr>
          <a:xfrm rot="1374897">
            <a:off x="6670313" y="4064000"/>
            <a:ext cx="1991087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Many groups have</a:t>
            </a:r>
          </a:p>
          <a:p>
            <a:r>
              <a:rPr lang="en-US" dirty="0" smtClean="0"/>
              <a:t>Expressed their </a:t>
            </a:r>
          </a:p>
          <a:p>
            <a:r>
              <a:rPr lang="en-US" dirty="0" smtClean="0"/>
              <a:t>interest / support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detector readout systems are to be driven to the next generation to satisfy needs for higher luminosity machines, higher detector occupancies and fast trigger decisions</a:t>
            </a:r>
          </a:p>
          <a:p>
            <a:r>
              <a:rPr lang="en-US" dirty="0" smtClean="0"/>
              <a:t>Several R&amp;D projects are underway world wide</a:t>
            </a:r>
          </a:p>
          <a:p>
            <a:r>
              <a:rPr lang="en-US" smtClean="0"/>
              <a:t>Two possibilities </a:t>
            </a:r>
            <a:r>
              <a:rPr lang="en-US" dirty="0" smtClean="0"/>
              <a:t>to strengthen the Alliance groups have been started </a:t>
            </a:r>
          </a:p>
          <a:p>
            <a:pPr lvl="1"/>
            <a:r>
              <a:rPr lang="en-US" dirty="0" smtClean="0"/>
              <a:t>Support by common infrastructure (test bench)</a:t>
            </a:r>
          </a:p>
          <a:p>
            <a:pPr lvl="1"/>
            <a:r>
              <a:rPr lang="en-US" dirty="0" smtClean="0"/>
              <a:t>Providing a forum for discussion and knowledge sharing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readout constraints and strategies</a:t>
            </a:r>
          </a:p>
          <a:p>
            <a:r>
              <a:rPr lang="en-US" dirty="0" smtClean="0"/>
              <a:t>Main concepts nowadays</a:t>
            </a:r>
          </a:p>
          <a:p>
            <a:r>
              <a:rPr lang="en-US" dirty="0" smtClean="0"/>
              <a:t>Limits to tackle</a:t>
            </a:r>
          </a:p>
          <a:p>
            <a:r>
              <a:rPr lang="en-US" dirty="0" smtClean="0"/>
              <a:t>Future ideas and possibilities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Constraints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current particle physics experiments record </a:t>
            </a:r>
            <a:r>
              <a:rPr lang="en-US" dirty="0" smtClean="0">
                <a:solidFill>
                  <a:srgbClr val="FF0000"/>
                </a:solidFill>
              </a:rPr>
              <a:t>enormous quantities </a:t>
            </a:r>
            <a:r>
              <a:rPr lang="en-US" dirty="0" smtClean="0"/>
              <a:t>of data.</a:t>
            </a:r>
          </a:p>
          <a:p>
            <a:r>
              <a:rPr lang="en-US" dirty="0" smtClean="0"/>
              <a:t>Accelerators serve very high event density (LHC aim: 40 MHz collision rate, O(20) events /bunch crossing, O(1000) tracks to be recorded)</a:t>
            </a:r>
          </a:p>
          <a:p>
            <a:r>
              <a:rPr lang="en-US" dirty="0" smtClean="0"/>
              <a:t>The future development aims for even higher rates or beam intensity to provide more data within a shorter time at even higher energies. Fast tracking will become more and more important for trigger decisions.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BUT: Data which is not read out is lost and therefore useless</a:t>
            </a:r>
          </a:p>
          <a:p>
            <a:r>
              <a:rPr lang="en-US" dirty="0" smtClean="0"/>
              <a:t>Therefore the readout system must be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fast and reliable</a:t>
            </a:r>
          </a:p>
          <a:p>
            <a:r>
              <a:rPr lang="en-US" dirty="0" smtClean="0"/>
              <a:t>To be used even in the innermost sub-detector of big detector system it also must be designed as </a:t>
            </a:r>
            <a:r>
              <a:rPr lang="en-US" b="1" dirty="0" smtClean="0">
                <a:solidFill>
                  <a:srgbClr val="753E2A"/>
                </a:solidFill>
              </a:rPr>
              <a:t>low mass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low power </a:t>
            </a:r>
            <a:r>
              <a:rPr lang="en-US" dirty="0" smtClean="0"/>
              <a:t>devices and to </a:t>
            </a:r>
            <a:r>
              <a:rPr lang="en-US" sz="2429" dirty="0" smtClean="0"/>
              <a:t>be</a:t>
            </a:r>
            <a:r>
              <a:rPr lang="en-US" dirty="0" smtClean="0">
                <a:solidFill>
                  <a:srgbClr val="667559"/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radiation hard </a:t>
            </a:r>
          </a:p>
          <a:p>
            <a:r>
              <a:rPr lang="en-US" dirty="0" smtClean="0"/>
              <a:t>Since the readout channels are many the communications channels are very dense: </a:t>
            </a:r>
            <a:r>
              <a:rPr lang="en-US" b="1" dirty="0" smtClean="0">
                <a:solidFill>
                  <a:srgbClr val="753E2A"/>
                </a:solidFill>
              </a:rPr>
              <a:t>Avoid cross talk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 in Use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standard readout system are today Optical links</a:t>
            </a:r>
          </a:p>
          <a:p>
            <a:pPr lvl="1"/>
            <a:r>
              <a:rPr lang="en-US" dirty="0" smtClean="0"/>
              <a:t>Array based or single channel</a:t>
            </a:r>
          </a:p>
          <a:p>
            <a:pPr lvl="1"/>
            <a:r>
              <a:rPr lang="en-US" dirty="0" smtClean="0"/>
              <a:t>Different wavelength and components possible </a:t>
            </a:r>
          </a:p>
          <a:p>
            <a:pPr lvl="2"/>
            <a:r>
              <a:rPr lang="en-US" dirty="0" smtClean="0"/>
              <a:t>850 nm -1510 nm</a:t>
            </a:r>
          </a:p>
          <a:p>
            <a:pPr lvl="2"/>
            <a:r>
              <a:rPr lang="en-US" dirty="0" smtClean="0"/>
              <a:t>single mode or multi mode transmission</a:t>
            </a:r>
          </a:p>
          <a:p>
            <a:r>
              <a:rPr lang="en-US" dirty="0" smtClean="0"/>
              <a:t>Different bandwidths due to detector types </a:t>
            </a:r>
          </a:p>
          <a:p>
            <a:pPr lvl="1"/>
            <a:r>
              <a:rPr lang="en-US" dirty="0" smtClean="0"/>
              <a:t>Few ten Mb/</a:t>
            </a:r>
            <a:r>
              <a:rPr lang="en-US" dirty="0" err="1" smtClean="0"/>
              <a:t>s</a:t>
            </a:r>
            <a:r>
              <a:rPr lang="en-US" dirty="0" smtClean="0"/>
              <a:t> up to several </a:t>
            </a:r>
            <a:r>
              <a:rPr lang="en-US" dirty="0" err="1" smtClean="0"/>
              <a:t>Gb/s</a:t>
            </a:r>
            <a:endParaRPr lang="en-US" dirty="0" smtClean="0"/>
          </a:p>
          <a:p>
            <a:r>
              <a:rPr lang="en-US" dirty="0" smtClean="0"/>
              <a:t>Commercial / self made devices</a:t>
            </a:r>
          </a:p>
          <a:p>
            <a:pPr lvl="1"/>
            <a:r>
              <a:rPr lang="de-DE" dirty="0" err="1" smtClean="0">
                <a:sym typeface="Wingdings"/>
              </a:rPr>
              <a:t>Radiation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tolerance</a:t>
            </a:r>
            <a:endParaRPr lang="de-DE" dirty="0" smtClean="0">
              <a:sym typeface="Wingdings"/>
            </a:endParaRPr>
          </a:p>
          <a:p>
            <a:pPr lvl="1"/>
            <a:r>
              <a:rPr lang="en-US" dirty="0" smtClean="0"/>
              <a:t>Power and material budget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7703512" y="2157419"/>
            <a:ext cx="1150928" cy="11469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FE-Electronics</a:t>
            </a:r>
          </a:p>
          <a:p>
            <a:pPr algn="ctr"/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7703512" y="5171268"/>
            <a:ext cx="1150928" cy="11469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 smtClean="0"/>
          </a:p>
          <a:p>
            <a:pPr algn="ctr"/>
            <a:r>
              <a:rPr lang="en-US" sz="1400" dirty="0" err="1" smtClean="0"/>
              <a:t>Off.Det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Readout</a:t>
            </a:r>
          </a:p>
          <a:p>
            <a:pPr algn="ctr"/>
            <a:r>
              <a:rPr lang="en-US" sz="1400" dirty="0" err="1" smtClean="0"/>
              <a:t>Electonics</a:t>
            </a:r>
            <a:endParaRPr lang="en-US" sz="1400" dirty="0"/>
          </a:p>
        </p:txBody>
      </p:sp>
      <p:sp>
        <p:nvSpPr>
          <p:cNvPr id="9" name="Rechteck 8"/>
          <p:cNvSpPr/>
          <p:nvPr/>
        </p:nvSpPr>
        <p:spPr>
          <a:xfrm>
            <a:off x="7749442" y="3004001"/>
            <a:ext cx="505250" cy="600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TX</a:t>
            </a:r>
            <a:endParaRPr lang="en-US" sz="1400" dirty="0"/>
          </a:p>
        </p:txBody>
      </p:sp>
      <p:sp>
        <p:nvSpPr>
          <p:cNvPr id="10" name="Rechteck 9"/>
          <p:cNvSpPr/>
          <p:nvPr/>
        </p:nvSpPr>
        <p:spPr>
          <a:xfrm>
            <a:off x="8335535" y="3004001"/>
            <a:ext cx="505250" cy="60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RX</a:t>
            </a:r>
            <a:endParaRPr lang="en-US" sz="1400" dirty="0"/>
          </a:p>
        </p:txBody>
      </p:sp>
      <p:sp>
        <p:nvSpPr>
          <p:cNvPr id="11" name="Rechteck 10"/>
          <p:cNvSpPr/>
          <p:nvPr/>
        </p:nvSpPr>
        <p:spPr>
          <a:xfrm>
            <a:off x="7749442" y="4870868"/>
            <a:ext cx="505250" cy="60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RX</a:t>
            </a:r>
            <a:endParaRPr lang="en-US" sz="1400" dirty="0"/>
          </a:p>
        </p:txBody>
      </p:sp>
      <p:sp>
        <p:nvSpPr>
          <p:cNvPr id="12" name="Rechteck 11"/>
          <p:cNvSpPr/>
          <p:nvPr/>
        </p:nvSpPr>
        <p:spPr>
          <a:xfrm>
            <a:off x="8335535" y="4870868"/>
            <a:ext cx="505250" cy="6008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TX</a:t>
            </a:r>
            <a:endParaRPr lang="en-US" sz="1400" dirty="0"/>
          </a:p>
        </p:txBody>
      </p:sp>
      <p:cxnSp>
        <p:nvCxnSpPr>
          <p:cNvPr id="14" name="Gerade Verbindung 13"/>
          <p:cNvCxnSpPr>
            <a:stCxn id="11" idx="0"/>
            <a:endCxn id="9" idx="2"/>
          </p:cNvCxnSpPr>
          <p:nvPr/>
        </p:nvCxnSpPr>
        <p:spPr>
          <a:xfrm rot="5400000" flipH="1" flipV="1">
            <a:off x="7369034" y="4237835"/>
            <a:ext cx="1266067" cy="1588"/>
          </a:xfrm>
          <a:prstGeom prst="line">
            <a:avLst/>
          </a:prstGeom>
          <a:ln>
            <a:solidFill>
              <a:srgbClr val="4B5A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7960492" y="4238233"/>
            <a:ext cx="1265269" cy="3"/>
          </a:xfrm>
          <a:prstGeom prst="line">
            <a:avLst/>
          </a:prstGeom>
          <a:ln>
            <a:solidFill>
              <a:srgbClr val="4B5A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776752" y="4164639"/>
            <a:ext cx="232142" cy="300400"/>
          </a:xfrm>
          <a:prstGeom prst="ellipse">
            <a:avLst/>
          </a:prstGeom>
          <a:noFill/>
          <a:ln w="31750" cap="flat" cmpd="sng" algn="ctr">
            <a:solidFill>
              <a:srgbClr val="4B5A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362845" y="4166839"/>
            <a:ext cx="232142" cy="300400"/>
          </a:xfrm>
          <a:prstGeom prst="ellipse">
            <a:avLst/>
          </a:prstGeom>
          <a:noFill/>
          <a:ln w="31750" cap="flat" cmpd="sng" algn="ctr">
            <a:solidFill>
              <a:srgbClr val="4B5A6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tackle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Maximal data rate</a:t>
            </a:r>
          </a:p>
          <a:p>
            <a:pPr lvl="1"/>
            <a:r>
              <a:rPr lang="en-US" dirty="0" smtClean="0"/>
              <a:t>Usable bandwidth</a:t>
            </a:r>
          </a:p>
          <a:p>
            <a:pPr lvl="1"/>
            <a:r>
              <a:rPr lang="en-US" dirty="0" smtClean="0"/>
              <a:t>Contingency for peak data rates</a:t>
            </a:r>
          </a:p>
          <a:p>
            <a:pPr lvl="1"/>
            <a:r>
              <a:rPr lang="en-US" dirty="0" smtClean="0"/>
              <a:t>Overhead for encoding schemes or error checking</a:t>
            </a:r>
          </a:p>
          <a:p>
            <a:r>
              <a:rPr lang="en-US" dirty="0" smtClean="0"/>
              <a:t>Space limits</a:t>
            </a:r>
          </a:p>
          <a:p>
            <a:pPr lvl="1"/>
            <a:r>
              <a:rPr lang="en-US" dirty="0" smtClean="0"/>
              <a:t>Not much space in the innermost parts of detectors</a:t>
            </a:r>
          </a:p>
          <a:p>
            <a:pPr lvl="1"/>
            <a:r>
              <a:rPr lang="en-US" dirty="0" smtClean="0"/>
              <a:t>Redundancy</a:t>
            </a:r>
          </a:p>
          <a:p>
            <a:r>
              <a:rPr lang="en-US" dirty="0" smtClean="0"/>
              <a:t>Technology limits 	</a:t>
            </a:r>
          </a:p>
          <a:p>
            <a:pPr lvl="1"/>
            <a:r>
              <a:rPr lang="en-US" dirty="0" smtClean="0"/>
              <a:t>Power consumption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Mass</a:t>
            </a:r>
          </a:p>
          <a:p>
            <a:r>
              <a:rPr lang="en-US" dirty="0" err="1" smtClean="0"/>
              <a:t>Modularities</a:t>
            </a:r>
            <a:endParaRPr lang="en-US" dirty="0" smtClean="0"/>
          </a:p>
          <a:p>
            <a:pPr lvl="1"/>
            <a:r>
              <a:rPr lang="en-US" dirty="0" smtClean="0"/>
              <a:t>Data transmission channels per readout device vs. </a:t>
            </a:r>
            <a:r>
              <a:rPr lang="en-US" dirty="0" err="1" smtClean="0"/>
              <a:t>serialisers</a:t>
            </a:r>
            <a:r>
              <a:rPr lang="en-US" dirty="0" smtClean="0"/>
              <a:t> and multiplexers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88" y="3321515"/>
            <a:ext cx="2816237" cy="187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6510459" y="5109347"/>
            <a:ext cx="192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Typical space situation </a:t>
            </a:r>
          </a:p>
          <a:p>
            <a:r>
              <a:rPr lang="en-US" sz="1400" dirty="0" smtClean="0"/>
              <a:t>inside the detector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Readout Generations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Situation today: </a:t>
            </a:r>
          </a:p>
          <a:p>
            <a:pPr lvl="1"/>
            <a:r>
              <a:rPr lang="en-US" dirty="0" smtClean="0"/>
              <a:t>High bandwidth (</a:t>
            </a:r>
            <a:r>
              <a:rPr lang="en-US" dirty="0" err="1" smtClean="0"/>
              <a:t>Gb/s</a:t>
            </a:r>
            <a:r>
              <a:rPr lang="en-US" dirty="0" smtClean="0"/>
              <a:t>) links, very few radiation hard components</a:t>
            </a:r>
          </a:p>
          <a:p>
            <a:pPr lvl="2"/>
            <a:r>
              <a:rPr lang="en-US" dirty="0" smtClean="0"/>
              <a:t>Telecommunication around 60 </a:t>
            </a:r>
            <a:r>
              <a:rPr lang="en-US" dirty="0" err="1" smtClean="0"/>
              <a:t>Gb/s</a:t>
            </a:r>
            <a:r>
              <a:rPr lang="en-US" dirty="0" smtClean="0"/>
              <a:t> already</a:t>
            </a:r>
          </a:p>
          <a:p>
            <a:pPr lvl="1"/>
            <a:r>
              <a:rPr lang="en-US" dirty="0" smtClean="0"/>
              <a:t>Lower bandwidth O(100 Mb/</a:t>
            </a:r>
            <a:r>
              <a:rPr lang="en-US" dirty="0" err="1" smtClean="0"/>
              <a:t>s</a:t>
            </a:r>
            <a:r>
              <a:rPr lang="en-US" dirty="0" smtClean="0"/>
              <a:t>) is radiation tolerant</a:t>
            </a:r>
          </a:p>
          <a:p>
            <a:r>
              <a:rPr lang="en-US" dirty="0" smtClean="0"/>
              <a:t>Next developments under test or design will reach a 5-10 </a:t>
            </a:r>
            <a:r>
              <a:rPr lang="en-US" dirty="0" err="1" smtClean="0"/>
              <a:t>Gb/s</a:t>
            </a:r>
            <a:r>
              <a:rPr lang="en-US" dirty="0" smtClean="0"/>
              <a:t> data transmission bandwidth (even in radiation hard designs)</a:t>
            </a:r>
          </a:p>
          <a:p>
            <a:r>
              <a:rPr lang="en-US" dirty="0" smtClean="0"/>
              <a:t>Several R&amp;D projects are under investigation spread all over the world</a:t>
            </a:r>
          </a:p>
          <a:p>
            <a:pPr lvl="1"/>
            <a:r>
              <a:rPr lang="en-US" dirty="0" smtClean="0"/>
              <a:t>GBT / versatile link (CERN + several groups worldwide)</a:t>
            </a:r>
          </a:p>
          <a:p>
            <a:pPr lvl="1"/>
            <a:r>
              <a:rPr lang="en-US" dirty="0" smtClean="0"/>
              <a:t>Modulated light signals (i.e. ideas at NIKHEF)</a:t>
            </a:r>
          </a:p>
          <a:p>
            <a:pPr lvl="1"/>
            <a:r>
              <a:rPr lang="en-US" dirty="0" smtClean="0"/>
              <a:t>Wireless readout (i.e. </a:t>
            </a:r>
            <a:r>
              <a:rPr lang="en-US" dirty="0" err="1" smtClean="0"/>
              <a:t>Upsalla</a:t>
            </a:r>
            <a:r>
              <a:rPr lang="en-US" dirty="0" smtClean="0"/>
              <a:t> University)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 / </a:t>
            </a:r>
            <a:r>
              <a:rPr lang="en-US" sz="2800" dirty="0" smtClean="0"/>
              <a:t>Versatile Link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1790699"/>
            <a:ext cx="8191500" cy="236028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Idea GBT: Provide at common receiver / driver for on- and off-detector usage for as many experiments as possible.</a:t>
            </a:r>
          </a:p>
          <a:p>
            <a:r>
              <a:rPr lang="en-US" dirty="0" smtClean="0"/>
              <a:t>4.8 </a:t>
            </a:r>
            <a:r>
              <a:rPr lang="en-US" dirty="0" err="1" smtClean="0"/>
              <a:t>Gb/s</a:t>
            </a:r>
            <a:r>
              <a:rPr lang="en-US" dirty="0" smtClean="0"/>
              <a:t> electrical implementation for a TTC and data link</a:t>
            </a:r>
          </a:p>
          <a:p>
            <a:pPr lvl="1"/>
            <a:r>
              <a:rPr lang="en-US" dirty="0" smtClean="0"/>
              <a:t>3.2 </a:t>
            </a:r>
            <a:r>
              <a:rPr lang="en-US" dirty="0" err="1" smtClean="0"/>
              <a:t>Gb/s</a:t>
            </a:r>
            <a:r>
              <a:rPr lang="en-US" dirty="0" smtClean="0"/>
              <a:t> usable bandwidth for data</a:t>
            </a:r>
          </a:p>
          <a:p>
            <a:pPr lvl="1"/>
            <a:r>
              <a:rPr lang="en-US" dirty="0" smtClean="0"/>
              <a:t>Rest for error checking, encoding, …</a:t>
            </a:r>
          </a:p>
          <a:p>
            <a:r>
              <a:rPr lang="en-US" dirty="0" smtClean="0"/>
              <a:t>Consists of trigger link, DAQ link and slow control link</a:t>
            </a:r>
          </a:p>
          <a:p>
            <a:r>
              <a:rPr lang="en-US" dirty="0" smtClean="0"/>
              <a:t>Custom made chip set on detector side, FPGA based implementation off-detector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851" y="3982024"/>
            <a:ext cx="7268549" cy="2374326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9900" y="4150984"/>
            <a:ext cx="1455512" cy="181588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GBT is the electrical part of the link</a:t>
            </a:r>
          </a:p>
          <a:p>
            <a:r>
              <a:rPr lang="en-US" sz="1600" dirty="0" smtClean="0"/>
              <a:t>Needs to be connected to a fast optical link</a:t>
            </a:r>
            <a:endParaRPr lang="en-US" sz="1600" dirty="0"/>
          </a:p>
        </p:txBody>
      </p:sp>
      <p:sp>
        <p:nvSpPr>
          <p:cNvPr id="11" name="Rechteck 10"/>
          <p:cNvSpPr/>
          <p:nvPr/>
        </p:nvSpPr>
        <p:spPr>
          <a:xfrm>
            <a:off x="1993687" y="4355799"/>
            <a:ext cx="2089277" cy="15154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251783" y="4355799"/>
            <a:ext cx="2409617" cy="151548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GBT </a:t>
            </a:r>
            <a:r>
              <a:rPr lang="en-US" dirty="0" smtClean="0"/>
              <a:t>/ Versatile Link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1790700"/>
            <a:ext cx="8191500" cy="230566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 Versatile Link: Provide a fast and radiation hard optical for as many experiments as possible</a:t>
            </a:r>
          </a:p>
          <a:p>
            <a:r>
              <a:rPr lang="en-US" dirty="0" smtClean="0"/>
              <a:t>Studies for radiation hardness for all components underway</a:t>
            </a:r>
          </a:p>
          <a:p>
            <a:pPr lvl="1"/>
            <a:r>
              <a:rPr lang="en-US" dirty="0" smtClean="0"/>
              <a:t>To qualify up to the inner tracker levels</a:t>
            </a:r>
          </a:p>
          <a:p>
            <a:r>
              <a:rPr lang="en-US" dirty="0" smtClean="0"/>
              <a:t>850nm and 1310nm versions</a:t>
            </a:r>
          </a:p>
          <a:p>
            <a:r>
              <a:rPr lang="en-US" dirty="0" smtClean="0"/>
              <a:t>Commercial </a:t>
            </a:r>
            <a:r>
              <a:rPr lang="en-US" dirty="0" err="1" smtClean="0"/>
              <a:t>opto</a:t>
            </a:r>
            <a:r>
              <a:rPr lang="en-US" dirty="0" smtClean="0"/>
              <a:t> components with custom drivers and packaging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4278102"/>
            <a:ext cx="6328854" cy="207824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06040" y="4478690"/>
            <a:ext cx="2187881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Several architectures </a:t>
            </a:r>
          </a:p>
          <a:p>
            <a:r>
              <a:rPr lang="en-US" dirty="0" smtClean="0"/>
              <a:t>under study:</a:t>
            </a:r>
          </a:p>
          <a:p>
            <a:r>
              <a:rPr lang="en-US" dirty="0" smtClean="0"/>
              <a:t>Point to Point</a:t>
            </a:r>
          </a:p>
          <a:p>
            <a:r>
              <a:rPr lang="en-US" dirty="0" smtClean="0"/>
              <a:t>Point to Multipoint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Modulated Light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9900" y="1790700"/>
            <a:ext cx="8191500" cy="3052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transmission over long distances with high bandwidth (~40 </a:t>
            </a:r>
            <a:r>
              <a:rPr lang="en-US" dirty="0" err="1" smtClean="0"/>
              <a:t>Gb/s</a:t>
            </a:r>
            <a:r>
              <a:rPr lang="en-US" dirty="0" smtClean="0"/>
              <a:t>) the lasers are not switched anymore.</a:t>
            </a:r>
          </a:p>
          <a:p>
            <a:r>
              <a:rPr lang="en-US" dirty="0" smtClean="0"/>
              <a:t>Light signal is externally modulated (switched)</a:t>
            </a:r>
          </a:p>
          <a:p>
            <a:r>
              <a:rPr lang="en-US" dirty="0" smtClean="0"/>
              <a:t>Switchers (pockets cells) must be fast, small, radiation hard.</a:t>
            </a:r>
          </a:p>
          <a:p>
            <a:r>
              <a:rPr lang="en-US" dirty="0" smtClean="0"/>
              <a:t>First proposals are around to use it in physics detectors</a:t>
            </a:r>
          </a:p>
          <a:p>
            <a:pPr lvl="1"/>
            <a:r>
              <a:rPr lang="en-US" dirty="0" smtClean="0"/>
              <a:t>on-detector modulators are on top of the laser driver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more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components</a:t>
            </a:r>
            <a:r>
              <a:rPr lang="de-DE" dirty="0" smtClean="0">
                <a:sym typeface="Wingdings"/>
              </a:rPr>
              <a:t> as in </a:t>
            </a:r>
            <a:r>
              <a:rPr lang="de-DE" dirty="0" err="1" smtClean="0">
                <a:sym typeface="Wingdings"/>
              </a:rPr>
              <a:t>the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standard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design</a:t>
            </a:r>
            <a:r>
              <a:rPr lang="de-DE" dirty="0" smtClean="0">
                <a:sym typeface="Wingdings"/>
              </a:rPr>
              <a:t>. </a:t>
            </a:r>
          </a:p>
          <a:p>
            <a:pPr lvl="1"/>
            <a:r>
              <a:rPr lang="de-DE" dirty="0" smtClean="0">
                <a:sym typeface="Wingdings"/>
              </a:rPr>
              <a:t>Low </a:t>
            </a:r>
            <a:r>
              <a:rPr lang="de-DE" dirty="0" err="1" smtClean="0">
                <a:sym typeface="Wingdings"/>
              </a:rPr>
              <a:t>mass</a:t>
            </a:r>
            <a:r>
              <a:rPr lang="de-DE" dirty="0" smtClean="0">
                <a:sym typeface="Wingdings"/>
              </a:rPr>
              <a:t> and power </a:t>
            </a:r>
            <a:r>
              <a:rPr lang="de-DE" dirty="0" err="1" smtClean="0">
                <a:sym typeface="Wingdings"/>
              </a:rPr>
              <a:t>needs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more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study</a:t>
            </a:r>
            <a:r>
              <a:rPr lang="de-DE" dirty="0" smtClean="0">
                <a:sym typeface="Wingdings"/>
              </a:rPr>
              <a:t>.</a:t>
            </a:r>
            <a:endParaRPr lang="en-US" dirty="0" smtClean="0"/>
          </a:p>
        </p:txBody>
      </p:sp>
      <p:grpSp>
        <p:nvGrpSpPr>
          <p:cNvPr id="6" name="Gruppierung 5"/>
          <p:cNvGrpSpPr/>
          <p:nvPr/>
        </p:nvGrpSpPr>
        <p:grpSpPr>
          <a:xfrm>
            <a:off x="1408794" y="5075595"/>
            <a:ext cx="5969000" cy="1284932"/>
            <a:chOff x="2692400" y="5093149"/>
            <a:chExt cx="5969000" cy="1284932"/>
          </a:xfrm>
        </p:grpSpPr>
        <p:pic>
          <p:nvPicPr>
            <p:cNvPr id="4" name="Bild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2400" y="5093149"/>
              <a:ext cx="5969000" cy="105410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5488912" y="6101082"/>
              <a:ext cx="3172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Encyclopedia of Laser </a:t>
              </a:r>
              <a:r>
                <a:rPr lang="de-DE" sz="1200" b="1" dirty="0" err="1" smtClean="0"/>
                <a:t>Physics</a:t>
              </a:r>
              <a:r>
                <a:rPr lang="de-DE" sz="1200" b="1" dirty="0" smtClean="0"/>
                <a:t> and </a:t>
              </a:r>
              <a:r>
                <a:rPr lang="de-DE" sz="1200" b="1" dirty="0" err="1" smtClean="0"/>
                <a:t>Technolo</a:t>
              </a:r>
              <a:endParaRPr lang="en-US" sz="1200" dirty="0"/>
            </a:p>
          </p:txBody>
        </p:sp>
      </p:grp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04.10.2010</a:t>
            </a:r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B52E-E2B0-1144-BD91-23CD7D1D3A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Fast Detector Readout - T. Flick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eia">
  <a:themeElements>
    <a:clrScheme name="Theia">
      <a:dk1>
        <a:srgbClr val="FFFFFF"/>
      </a:dk1>
      <a:lt1>
        <a:srgbClr val="000000"/>
      </a:lt1>
      <a:dk2>
        <a:srgbClr val="7C8F97"/>
      </a:dk2>
      <a:lt2>
        <a:srgbClr val="D1D0C8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Theia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hei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Theia.thmx</Template>
  <TotalTime>4616</TotalTime>
  <Words>1532</Words>
  <Application>Microsoft Macintosh PowerPoint</Application>
  <PresentationFormat>Bildschirmpräsentation (4:3)</PresentationFormat>
  <Paragraphs>234</Paragraphs>
  <Slides>16</Slides>
  <Notes>4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Theia</vt:lpstr>
      <vt:lpstr>Fast Detector Readout</vt:lpstr>
      <vt:lpstr>Overview</vt:lpstr>
      <vt:lpstr>Readout Constraints</vt:lpstr>
      <vt:lpstr>Concepts in Use</vt:lpstr>
      <vt:lpstr>Limits to tackle</vt:lpstr>
      <vt:lpstr>Next Readout Generations</vt:lpstr>
      <vt:lpstr>GBT / Versatile Link</vt:lpstr>
      <vt:lpstr>GBT / Versatile Link</vt:lpstr>
      <vt:lpstr>Modulated Light</vt:lpstr>
      <vt:lpstr>Wireless Detector Readout</vt:lpstr>
      <vt:lpstr>Readout Topic in  Helmholtz Alliance</vt:lpstr>
      <vt:lpstr>Readout Link Test Bench</vt:lpstr>
      <vt:lpstr>Test Bench Purpose</vt:lpstr>
      <vt:lpstr>Status</vt:lpstr>
      <vt:lpstr>1. Topical Workshop of the Helmholtz Alliance for Detector Readout Links</vt:lpstr>
      <vt:lpstr>Summary</vt:lpstr>
    </vt:vector>
  </TitlesOfParts>
  <Company>Bergische Universität Wuppertal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Detector Readout</dc:title>
  <dc:creator>Tobias Flick</dc:creator>
  <cp:lastModifiedBy>Tobias Flick</cp:lastModifiedBy>
  <cp:revision>15</cp:revision>
  <dcterms:created xsi:type="dcterms:W3CDTF">2010-10-04T13:48:51Z</dcterms:created>
  <dcterms:modified xsi:type="dcterms:W3CDTF">2010-10-04T17:01:57Z</dcterms:modified>
</cp:coreProperties>
</file>