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3" r:id="rId2"/>
    <p:sldId id="314" r:id="rId3"/>
    <p:sldId id="311" r:id="rId4"/>
    <p:sldId id="312" r:id="rId5"/>
    <p:sldId id="313" r:id="rId6"/>
    <p:sldId id="316" r:id="rId7"/>
    <p:sldId id="321" r:id="rId8"/>
    <p:sldId id="320" r:id="rId9"/>
    <p:sldId id="319" r:id="rId10"/>
    <p:sldId id="318" r:id="rId11"/>
    <p:sldId id="317" r:id="rId12"/>
    <p:sldId id="322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0D1546"/>
    <a:srgbClr val="7030A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94" autoAdjust="0"/>
    <p:restoredTop sz="94633" autoAdjust="0"/>
  </p:normalViewPr>
  <p:slideViewPr>
    <p:cSldViewPr snapToGrid="0" showGuides="1">
      <p:cViewPr>
        <p:scale>
          <a:sx n="140" d="100"/>
          <a:sy n="140" d="100"/>
        </p:scale>
        <p:origin x="1288" y="1232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88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17.01.22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17.01.22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92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28" y="943932"/>
            <a:ext cx="1423988" cy="14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4" y="2521837"/>
            <a:ext cx="1726595" cy="69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60874-28B4-0642-9276-6DAD1EA8138A}"/>
              </a:ext>
            </a:extLst>
          </p:cNvPr>
          <p:cNvSpPr txBox="1"/>
          <p:nvPr userDrawn="1"/>
        </p:nvSpPr>
        <p:spPr>
          <a:xfrm>
            <a:off x="7098384" y="46191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C5C1C-11C2-974E-90B6-7A83DC332DEC}"/>
              </a:ext>
            </a:extLst>
          </p:cNvPr>
          <p:cNvSpPr txBox="1"/>
          <p:nvPr userDrawn="1"/>
        </p:nvSpPr>
        <p:spPr>
          <a:xfrm>
            <a:off x="8540620" y="46031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DE" sz="1400" dirty="0" err="1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aseline="0" noProof="0" dirty="0"/>
              <a:t>What is new in twenty-two</a:t>
            </a:r>
            <a:endParaRPr lang="en-US" sz="900" noProof="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noProof="0" dirty="0"/>
              <a:t>Matthias</a:t>
            </a:r>
            <a:r>
              <a:rPr lang="en-US" sz="900" baseline="0" noProof="0" dirty="0"/>
              <a:t> Scholz, </a:t>
            </a:r>
            <a:r>
              <a:rPr lang="en-US" sz="900" noProof="0" dirty="0"/>
              <a:t>XFEL Operator Training</a:t>
            </a:r>
            <a:r>
              <a:rPr lang="en-US" sz="900" baseline="0" noProof="0" dirty="0"/>
              <a:t>, January 18, 2022</a:t>
            </a:r>
            <a:endParaRPr lang="en-US" sz="900" noProof="0" dirty="0"/>
          </a:p>
        </p:txBody>
      </p:sp>
      <p:pic>
        <p:nvPicPr>
          <p:cNvPr id="15" name="Picture 19" descr="DESY-Logo-cyan-RGB_Hintergrund weiss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398" y="6053956"/>
            <a:ext cx="71971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s://www.helmholtz.de/fileadmin/user_upload/04_mediathek/Logos_2017/2017_H_Logo_RGB_untereinander_D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745" y="6182559"/>
            <a:ext cx="1670422" cy="644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fluence.desy.de/x/QJXeC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EuXFEL</a:t>
            </a:r>
            <a:br>
              <a:rPr lang="en-US" dirty="0"/>
            </a:br>
            <a:r>
              <a:rPr lang="en-US" dirty="0"/>
              <a:t>What is new in twenty-two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4410448" cy="745647"/>
          </a:xfrm>
        </p:spPr>
        <p:txBody>
          <a:bodyPr/>
          <a:lstStyle/>
          <a:p>
            <a:r>
              <a:rPr lang="en-US" dirty="0"/>
              <a:t>Matthias Scholz</a:t>
            </a:r>
          </a:p>
          <a:p>
            <a:r>
              <a:rPr lang="en-US" dirty="0"/>
              <a:t>January 18, 2022</a:t>
            </a:r>
          </a:p>
        </p:txBody>
      </p:sp>
      <p:pic>
        <p:nvPicPr>
          <p:cNvPr id="6" name="Picture 2" descr="H:\1_CURRENT_FILES\20130628-MK3_69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2396" r="18161" b="952"/>
          <a:stretch/>
        </p:blipFill>
        <p:spPr bwMode="auto">
          <a:xfrm>
            <a:off x="7199980" y="3666859"/>
            <a:ext cx="1916022" cy="278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:\1_CURRENT_FILES\20161115-20161115-MX2_0871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620" r="14916" b="2151"/>
          <a:stretch/>
        </p:blipFill>
        <p:spPr bwMode="auto">
          <a:xfrm>
            <a:off x="4021629" y="3666859"/>
            <a:ext cx="3105278" cy="279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0F20C5-8BBC-CB42-87AD-DDCBE7FE0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65" y="3669775"/>
            <a:ext cx="2095583" cy="279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86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shifter setup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84230"/>
            <a:ext cx="3101275" cy="1404689"/>
          </a:xfrm>
        </p:spPr>
        <p:txBody>
          <a:bodyPr wrap="square" t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/>
              <a:t>Phase shifter offsets are no longer adjusted by the gap size in mm but by the phase in units of 2 pi.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B5F904-D5D0-3743-B4A3-7228BB11914F}"/>
              </a:ext>
            </a:extLst>
          </p:cNvPr>
          <p:cNvSpPr txBox="1">
            <a:spLocks/>
          </p:cNvSpPr>
          <p:nvPr/>
        </p:nvSpPr>
        <p:spPr>
          <a:xfrm>
            <a:off x="613138" y="2422064"/>
            <a:ext cx="3180576" cy="14046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GB" sz="1600" dirty="0"/>
              <a:t>The phase shifter scan tool was already adapted to that new parameter.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B9322-CD10-9A4D-BDAE-CD72C5C91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24" y="807719"/>
            <a:ext cx="7687606" cy="4873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B4D7D6-EE72-784C-9F1D-6EAB2BA62D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6" t="36115" r="56061" b="47625"/>
          <a:stretch/>
        </p:blipFill>
        <p:spPr>
          <a:xfrm>
            <a:off x="3409323" y="3789924"/>
            <a:ext cx="3669657" cy="27327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9A6BF1-65F4-D943-9F7A-A13DEB44AF90}"/>
              </a:ext>
            </a:extLst>
          </p:cNvPr>
          <p:cNvCxnSpPr>
            <a:cxnSpLocks/>
          </p:cNvCxnSpPr>
          <p:nvPr/>
        </p:nvCxnSpPr>
        <p:spPr>
          <a:xfrm flipV="1">
            <a:off x="3438310" y="2576830"/>
            <a:ext cx="3198710" cy="1213094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2EFB07-022D-AB43-BF15-CED6BEE74200}"/>
              </a:ext>
            </a:extLst>
          </p:cNvPr>
          <p:cNvCxnSpPr>
            <a:cxnSpLocks/>
          </p:cNvCxnSpPr>
          <p:nvPr/>
        </p:nvCxnSpPr>
        <p:spPr>
          <a:xfrm flipV="1">
            <a:off x="7078980" y="3375660"/>
            <a:ext cx="571500" cy="3147061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CF2825-0390-A04C-8014-CE139C5ED1E2}"/>
              </a:ext>
            </a:extLst>
          </p:cNvPr>
          <p:cNvCxnSpPr>
            <a:cxnSpLocks/>
          </p:cNvCxnSpPr>
          <p:nvPr/>
        </p:nvCxnSpPr>
        <p:spPr>
          <a:xfrm flipV="1">
            <a:off x="7078980" y="2587745"/>
            <a:ext cx="604463" cy="1239008"/>
          </a:xfrm>
          <a:prstGeom prst="line">
            <a:avLst/>
          </a:prstGeom>
          <a:ln w="38100" cap="rnd"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D0BB557-04EB-CF49-B1F8-C0643B918F9C}"/>
              </a:ext>
            </a:extLst>
          </p:cNvPr>
          <p:cNvSpPr/>
          <p:nvPr/>
        </p:nvSpPr>
        <p:spPr>
          <a:xfrm>
            <a:off x="5577840" y="5777131"/>
            <a:ext cx="1419889" cy="745590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18432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Intra bunch train orbit correction in the injector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84230"/>
            <a:ext cx="10811191" cy="2044770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As you may remember, we have always had non-negligible orbit deviations in the pulse trains in the injector.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This can now be mitigated with new kickers similar to the trajectory adaption kickers in the TL-section.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new kickers are positions downstream the gun. The dark current kicker used to be placed at this location.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tool will be the same as for the TL-section and the respective button will be placed in the ”Magnets” section of the main JDDD-panel.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current </a:t>
            </a:r>
            <a:r>
              <a:rPr lang="en-GB" sz="1600" dirty="0" err="1"/>
              <a:t>Matlab</a:t>
            </a:r>
            <a:r>
              <a:rPr lang="en-GB" sz="1600" dirty="0"/>
              <a:t>-Tool will be replaced by a server-version soon.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59F0A-DEED-9E4E-9DA1-D71A2BF16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6"/>
          <a:stretch/>
        </p:blipFill>
        <p:spPr>
          <a:xfrm>
            <a:off x="1151288" y="3710940"/>
            <a:ext cx="6728005" cy="225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225A3C-D5B9-9E47-8EB5-9C092875C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5" t="33999" b="30133"/>
          <a:stretch/>
        </p:blipFill>
        <p:spPr>
          <a:xfrm>
            <a:off x="7879292" y="3703320"/>
            <a:ext cx="2941107" cy="227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48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Flattop setup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1384230"/>
            <a:ext cx="6758876" cy="2044770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It is now possible to set the start and length of flattops automatically in the bunch pattern builder.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Activate the feature in the bunch pattern server panel.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Check the boxes in the bunch pattern builder.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Get the start time and length setup for free.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271F8-D8E9-034D-80B9-BCE4C6BF5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83" y="712232"/>
            <a:ext cx="4386364" cy="4754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E7E9A-5695-0F4E-84E7-60AB8E55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3" y="3236186"/>
            <a:ext cx="5277612" cy="3518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DF8C1-7385-1F46-B8B7-A6568FD8D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91" y="3655711"/>
            <a:ext cx="3087766" cy="2872171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70B94DC-4A2B-0A4E-A615-391E9279314F}"/>
              </a:ext>
            </a:extLst>
          </p:cNvPr>
          <p:cNvSpPr/>
          <p:nvPr/>
        </p:nvSpPr>
        <p:spPr>
          <a:xfrm>
            <a:off x="7611868" y="1572769"/>
            <a:ext cx="1419889" cy="283464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5B4132-AFD8-FB41-AF44-21FA753C2B7E}"/>
              </a:ext>
            </a:extLst>
          </p:cNvPr>
          <p:cNvSpPr/>
          <p:nvPr/>
        </p:nvSpPr>
        <p:spPr>
          <a:xfrm>
            <a:off x="199953" y="5192640"/>
            <a:ext cx="851607" cy="745590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45DD6BB-5C90-4B41-86B6-FA04C75FF91A}"/>
              </a:ext>
            </a:extLst>
          </p:cNvPr>
          <p:cNvSpPr/>
          <p:nvPr/>
        </p:nvSpPr>
        <p:spPr>
          <a:xfrm>
            <a:off x="5952581" y="5100974"/>
            <a:ext cx="3087766" cy="1044793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FC0D08-E7E2-BC4A-ACB4-290FD49DFC27}"/>
              </a:ext>
            </a:extLst>
          </p:cNvPr>
          <p:cNvCxnSpPr>
            <a:cxnSpLocks/>
          </p:cNvCxnSpPr>
          <p:nvPr/>
        </p:nvCxnSpPr>
        <p:spPr>
          <a:xfrm flipV="1">
            <a:off x="5870448" y="1746504"/>
            <a:ext cx="1618488" cy="338328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4C1331-E903-8D4C-9606-270A60134E90}"/>
              </a:ext>
            </a:extLst>
          </p:cNvPr>
          <p:cNvCxnSpPr>
            <a:cxnSpLocks/>
          </p:cNvCxnSpPr>
          <p:nvPr/>
        </p:nvCxnSpPr>
        <p:spPr>
          <a:xfrm>
            <a:off x="4919472" y="2752344"/>
            <a:ext cx="1417320" cy="224942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6F34DC-72EE-7D4C-86E4-D667351E5C64}"/>
              </a:ext>
            </a:extLst>
          </p:cNvPr>
          <p:cNvCxnSpPr>
            <a:cxnSpLocks/>
          </p:cNvCxnSpPr>
          <p:nvPr/>
        </p:nvCxnSpPr>
        <p:spPr>
          <a:xfrm flipH="1">
            <a:off x="625756" y="2417644"/>
            <a:ext cx="188060" cy="258412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0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910352"/>
            <a:ext cx="10013633" cy="387519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Please do not forget: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628" y="1016570"/>
            <a:ext cx="4769452" cy="387519"/>
          </a:xfrm>
        </p:spPr>
        <p:txBody>
          <a:bodyPr wrap="square" t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/>
              <a:t>News is usually announced in the Operations Blog!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1E6F6-C40C-F84E-9337-25A925C1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00" y="2627665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CCDA81-8945-A548-8260-90BE34BE5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" y="1866900"/>
            <a:ext cx="7157595" cy="473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FC4654-AF17-994B-A5CD-6B7E885ECE93}"/>
              </a:ext>
            </a:extLst>
          </p:cNvPr>
          <p:cNvSpPr txBox="1">
            <a:spLocks/>
          </p:cNvSpPr>
          <p:nvPr/>
        </p:nvSpPr>
        <p:spPr>
          <a:xfrm>
            <a:off x="8147400" y="1924734"/>
            <a:ext cx="3352132" cy="5169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GB" sz="1600" dirty="0">
                <a:hlinkClick r:id="rId6"/>
              </a:rPr>
              <a:t>XFEL Operations on Confluence 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9059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time for the daily operation meeting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8" y="1334347"/>
            <a:ext cx="3496912" cy="5310294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daily operation meeting is now always held at 3:30 pm. This is to avoid the turbulent time in the control room during the shift change.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In addition, the late shift has some time to orientate itself and can then better communicate the current situation in the meeting.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My request: Remember the meeting when you are on late shift.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easiest way to the meeting is the link in the logbook.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61164-1FA3-BF48-A1BD-9A02DD1A8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19" y="1463040"/>
            <a:ext cx="6390923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89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2022 overview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8" y="1334347"/>
            <a:ext cx="3131999" cy="5310294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More delivery time (orange weeks) compared to 2021.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Reduced setup time on Mondays. Tuesdays are already for photon delivery.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On Monday mornings R&amp;D if possible.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BBA in SASE2 in every blue (Facility development) week.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There is a 8 GeV run scheduled for the first time.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54602-DA76-F448-BEAA-9485317C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51" y="1122444"/>
            <a:ext cx="6910977" cy="559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1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2022 overview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8" y="1334347"/>
            <a:ext cx="3131999" cy="5310294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More delivery time (orange weeks) compared to 2021.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Reduced setup time on Mondays. Tuesdays are already for photon delivery.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On Monday mornings R&amp;D if possible.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BBA in SASE2 in every blue (Facility development) week.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There is a 8 GeV run scheduled for the first time.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You can find the plan in the logbook: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Schedule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Overview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54602-DA76-F448-BEAA-9485317C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51" y="1122444"/>
            <a:ext cx="6910977" cy="559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CC1AB-EFC5-DC4A-9C02-D6C070F56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9" y="1772805"/>
            <a:ext cx="5835791" cy="374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25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Clean-up of JDDD Main Panel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8" y="1384231"/>
            <a:ext cx="4769452" cy="1155770"/>
          </a:xfrm>
        </p:spPr>
        <p:txBody>
          <a:bodyPr wrap="square" t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/>
              <a:t>In order to increase the overview of the individual panels, rarely used buttons or those that are only intended for experts have been moved to a sub-panel.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C70ED-68DF-4D46-986B-99374DA7F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74" y="427752"/>
            <a:ext cx="6752553" cy="5353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A70B0-F153-414E-997B-92AD7C84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4" y="2540001"/>
            <a:ext cx="6708493" cy="46160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BB33A5-E04D-664E-A5CB-D68F428D1C00}"/>
              </a:ext>
            </a:extLst>
          </p:cNvPr>
          <p:cNvSpPr/>
          <p:nvPr/>
        </p:nvSpPr>
        <p:spPr>
          <a:xfrm>
            <a:off x="5743787" y="2208107"/>
            <a:ext cx="1293706" cy="474133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68AC755-92D7-A641-A5D4-369BD1366156}"/>
              </a:ext>
            </a:extLst>
          </p:cNvPr>
          <p:cNvSpPr/>
          <p:nvPr/>
        </p:nvSpPr>
        <p:spPr>
          <a:xfrm rot="17629626">
            <a:off x="4554657" y="2296539"/>
            <a:ext cx="1571860" cy="1180549"/>
          </a:xfrm>
          <a:prstGeom prst="arc">
            <a:avLst/>
          </a:prstGeom>
          <a:ln w="53975">
            <a:solidFill>
              <a:schemeClr val="bg2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B5F904-D5D0-3743-B4A3-7228BB11914F}"/>
              </a:ext>
            </a:extLst>
          </p:cNvPr>
          <p:cNvSpPr txBox="1">
            <a:spLocks/>
          </p:cNvSpPr>
          <p:nvPr/>
        </p:nvSpPr>
        <p:spPr>
          <a:xfrm>
            <a:off x="415018" y="2677160"/>
            <a:ext cx="2224685" cy="2031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GB" sz="1600" dirty="0"/>
              <a:t>The sub-panel can be opened via an ”Expert Panels” Button on the top left corner of the respective section.  </a:t>
            </a:r>
          </a:p>
        </p:txBody>
      </p:sp>
    </p:spTree>
    <p:extLst>
      <p:ext uri="{BB962C8B-B14F-4D97-AF65-F5344CB8AC3E}">
        <p14:creationId xmlns:p14="http://schemas.microsoft.com/office/powerpoint/2010/main" val="59322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Trajectory feedback setup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8" y="1384230"/>
            <a:ext cx="4769452" cy="1660721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It is not necessary any more to use the </a:t>
            </a:r>
            <a:r>
              <a:rPr lang="en-GB" sz="1600" dirty="0" err="1"/>
              <a:t>Matlab</a:t>
            </a:r>
            <a:r>
              <a:rPr lang="en-GB" sz="1600" dirty="0"/>
              <a:t> Tool to change the undulator trajectory feedback e.g. to air coils or launch.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This is now a build-in feature that can be found on the feedback’s panels.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173A7-E018-4344-83C0-7C33C1F61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00"/>
          <a:stretch/>
        </p:blipFill>
        <p:spPr>
          <a:xfrm>
            <a:off x="134358" y="4196588"/>
            <a:ext cx="8650574" cy="2029968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A0174D-E882-2846-B5BA-72BE2ED5D7E0}"/>
              </a:ext>
            </a:extLst>
          </p:cNvPr>
          <p:cNvSpPr/>
          <p:nvPr/>
        </p:nvSpPr>
        <p:spPr>
          <a:xfrm>
            <a:off x="2350008" y="5085064"/>
            <a:ext cx="1051560" cy="388705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E9BE0-FBAE-874D-93A8-7BD519B3C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64" y="928116"/>
            <a:ext cx="6974894" cy="500176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A35E88-0C8D-1C4F-8BCE-FA8D6AA8F074}"/>
              </a:ext>
            </a:extLst>
          </p:cNvPr>
          <p:cNvSpPr/>
          <p:nvPr/>
        </p:nvSpPr>
        <p:spPr>
          <a:xfrm>
            <a:off x="6598920" y="2561985"/>
            <a:ext cx="826008" cy="656703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63040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Dump pumps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8" y="1384231"/>
            <a:ext cx="11572588" cy="1155770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In the area of the dump pumps, modifications were made to protect the electronics from the increased radiation doses there.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This also led to the fact that we no longer need the pumps that are currently still visible on the dump panels.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dumps are also shown in yellow on the JDDD-main panel.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No worries, this status is ok and the panels will be adjusted accordingly soon.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5530F-A559-994A-821A-66632C9DF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r="838"/>
          <a:stretch/>
        </p:blipFill>
        <p:spPr>
          <a:xfrm>
            <a:off x="387851" y="3267984"/>
            <a:ext cx="9661175" cy="293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EC4DE3-93AC-CF4D-A577-C595F8AFB9AA}"/>
              </a:ext>
            </a:extLst>
          </p:cNvPr>
          <p:cNvSpPr/>
          <p:nvPr/>
        </p:nvSpPr>
        <p:spPr>
          <a:xfrm>
            <a:off x="1856232" y="4943417"/>
            <a:ext cx="1856232" cy="1060704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CA7CD7-32FC-D247-BBE5-C751E6AE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2930487"/>
            <a:ext cx="4726693" cy="138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60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BKR consoles, new hardware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740" y="1621975"/>
            <a:ext cx="6707980" cy="1155770"/>
          </a:xfrm>
        </p:spPr>
        <p:txBody>
          <a:bodyPr wrap="square" tIns="0" bIns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New monitors are now installed at all places including the photon consoles.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New Macs are now available at the accelerator consoles xfelbkr1- xfelbkr4 (the first 4 consoles starting on the right hand side).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16278-E0F8-D842-9D03-8A277391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69" y="1621975"/>
            <a:ext cx="2896546" cy="425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82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Undulator transverse stability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8" y="1384231"/>
            <a:ext cx="4779665" cy="1155770"/>
          </a:xfrm>
        </p:spPr>
        <p:txBody>
          <a:bodyPr wrap="square" t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/>
              <a:t>New panel with information about the undulator trajectory available.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/>
              <a:t>These information help to  evaluate the trajectory without jitter, the stability of the beam from shot to shot as well as the stability over time (pointing drifts).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/>
              <a:t>Could be included to the shift documentation.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197D3-8CD5-6346-96D0-9836B6A23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8" y="3429000"/>
            <a:ext cx="4016408" cy="318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BCBBC-CC32-F443-BBAA-124AC6BD8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43" y="905991"/>
            <a:ext cx="6127877" cy="469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920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template-european-xfel-DESY-ne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template-european-xfel-DESY-new</Template>
  <TotalTime>1710</TotalTime>
  <Words>711</Words>
  <Application>Microsoft Macintosh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template-european-xfel-DESY-new</vt:lpstr>
      <vt:lpstr>EuXFEL What is new in twenty-two</vt:lpstr>
      <vt:lpstr>New time for the daily operation meeting</vt:lpstr>
      <vt:lpstr>Operation 2022 overview</vt:lpstr>
      <vt:lpstr>Operation 2022 overview</vt:lpstr>
      <vt:lpstr>Clean-up of JDDD Main Panel </vt:lpstr>
      <vt:lpstr>Trajectory feedback setup</vt:lpstr>
      <vt:lpstr>Dump pumps</vt:lpstr>
      <vt:lpstr>BKR consoles, new hardware</vt:lpstr>
      <vt:lpstr>Undulator transverse stability </vt:lpstr>
      <vt:lpstr>Phase shifter setup </vt:lpstr>
      <vt:lpstr>Intra bunch train orbit correction in the injector</vt:lpstr>
      <vt:lpstr>Flattop setup </vt:lpstr>
      <vt:lpstr>Please do not forget: 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Status</dc:title>
  <dc:creator>wdecking</dc:creator>
  <cp:lastModifiedBy>Matthias Scholz</cp:lastModifiedBy>
  <cp:revision>667</cp:revision>
  <dcterms:created xsi:type="dcterms:W3CDTF">2017-11-20T16:25:28Z</dcterms:created>
  <dcterms:modified xsi:type="dcterms:W3CDTF">2022-01-18T07:15:16Z</dcterms:modified>
</cp:coreProperties>
</file>