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6" r:id="rId2"/>
    <p:sldMasterId id="2147483693" r:id="rId3"/>
    <p:sldMasterId id="2147483783" r:id="rId4"/>
    <p:sldMasterId id="2147483788" r:id="rId5"/>
    <p:sldMasterId id="2147483792" r:id="rId6"/>
    <p:sldMasterId id="2147483797" r:id="rId7"/>
  </p:sldMasterIdLst>
  <p:notesMasterIdLst>
    <p:notesMasterId r:id="rId16"/>
  </p:notesMasterIdLst>
  <p:sldIdLst>
    <p:sldId id="4204" r:id="rId8"/>
    <p:sldId id="4205" r:id="rId9"/>
    <p:sldId id="4206" r:id="rId10"/>
    <p:sldId id="4209" r:id="rId11"/>
    <p:sldId id="4207" r:id="rId12"/>
    <p:sldId id="4208" r:id="rId13"/>
    <p:sldId id="4211" r:id="rId14"/>
    <p:sldId id="4210" r:id="rId15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1">
          <p15:clr>
            <a:srgbClr val="A4A3A4"/>
          </p15:clr>
        </p15:guide>
        <p15:guide id="2" orient="horz" pos="855">
          <p15:clr>
            <a:srgbClr val="A4A3A4"/>
          </p15:clr>
        </p15:guide>
        <p15:guide id="3" orient="horz" pos="826">
          <p15:clr>
            <a:srgbClr val="A4A3A4"/>
          </p15:clr>
        </p15:guide>
        <p15:guide id="4" orient="horz" pos="1824">
          <p15:clr>
            <a:srgbClr val="A4A3A4"/>
          </p15:clr>
        </p15:guide>
        <p15:guide id="5" orient="horz" pos="311">
          <p15:clr>
            <a:srgbClr val="A4A3A4"/>
          </p15:clr>
        </p15:guide>
        <p15:guide id="6" orient="horz" pos="554">
          <p15:clr>
            <a:srgbClr val="A4A3A4"/>
          </p15:clr>
        </p15:guide>
        <p15:guide id="7" pos="226">
          <p15:clr>
            <a:srgbClr val="A4A3A4"/>
          </p15:clr>
        </p15:guide>
        <p15:guide id="8" pos="5534">
          <p15:clr>
            <a:srgbClr val="A4A3A4"/>
          </p15:clr>
        </p15:guide>
        <p15:guide id="9" pos="2812">
          <p15:clr>
            <a:srgbClr val="A4A3A4"/>
          </p15:clr>
        </p15:guide>
        <p15:guide id="10" pos="2948">
          <p15:clr>
            <a:srgbClr val="A4A3A4"/>
          </p15:clr>
        </p15:guide>
        <p15:guide id="11" pos="1435">
          <p15:clr>
            <a:srgbClr val="A4A3A4"/>
          </p15:clr>
        </p15:guide>
        <p15:guide id="12" pos="4332">
          <p15:clr>
            <a:srgbClr val="A4A3A4"/>
          </p15:clr>
        </p15:guide>
        <p15:guide id="13" pos="4173">
          <p15:clr>
            <a:srgbClr val="A4A3A4"/>
          </p15:clr>
        </p15:guide>
        <p15:guide id="14" pos="15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uschek, Friederike" initials="JF" lastIdx="6" clrIdx="0">
    <p:extLst>
      <p:ext uri="{19B8F6BF-5375-455C-9EA6-DF929625EA0E}">
        <p15:presenceInfo xmlns:p15="http://schemas.microsoft.com/office/powerpoint/2012/main" userId="S-1-5-21-3018955115-4118484798-3177128962-142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28"/>
    <a:srgbClr val="A53856"/>
    <a:srgbClr val="A0235A"/>
    <a:srgbClr val="000000"/>
    <a:srgbClr val="296DEB"/>
    <a:srgbClr val="FF7C80"/>
    <a:srgbClr val="50C8AA"/>
    <a:srgbClr val="8CB423"/>
    <a:srgbClr val="005488"/>
    <a:srgbClr val="005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4" autoAdjust="0"/>
    <p:restoredTop sz="89861" autoAdjust="0"/>
  </p:normalViewPr>
  <p:slideViewPr>
    <p:cSldViewPr snapToObjects="1" showGuides="1">
      <p:cViewPr>
        <p:scale>
          <a:sx n="70" d="100"/>
          <a:sy n="70" d="100"/>
        </p:scale>
        <p:origin x="1358" y="624"/>
      </p:cViewPr>
      <p:guideLst>
        <p:guide orient="horz" pos="2981"/>
        <p:guide orient="horz" pos="855"/>
        <p:guide orient="horz" pos="826"/>
        <p:guide orient="horz" pos="1824"/>
        <p:guide orient="horz" pos="311"/>
        <p:guide orient="horz" pos="554"/>
        <p:guide pos="226"/>
        <p:guide pos="5534"/>
        <p:guide pos="2812"/>
        <p:guide pos="2948"/>
        <p:guide pos="1435"/>
        <p:guide pos="4332"/>
        <p:guide pos="4173"/>
        <p:guide pos="15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-3086" y="-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A6037-A285-4C9E-B04C-6DCA60BD155D}" type="datetimeFigureOut">
              <a:rPr lang="de-DE" smtClean="0"/>
              <a:t>26.09.2022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1BAFD-BDF1-4073-A261-64C06A00B8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1BAFD-BDF1-4073-A261-64C06A00B82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55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0.jpeg"/><Relationship Id="rId4" Type="http://schemas.openxmlformats.org/officeDocument/2006/relationships/image" Target="../media/image16.png"/><Relationship Id="rId9" Type="http://schemas.openxmlformats.org/officeDocument/2006/relationships/image" Target="../media/image18.w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12" Type="http://schemas.openxmlformats.org/officeDocument/2006/relationships/image" Target="../media/image26.sv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jpeg"/><Relationship Id="rId11" Type="http://schemas.openxmlformats.org/officeDocument/2006/relationships/image" Target="../media/image25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0.jpeg"/><Relationship Id="rId4" Type="http://schemas.openxmlformats.org/officeDocument/2006/relationships/image" Target="../media/image16.png"/><Relationship Id="rId9" Type="http://schemas.openxmlformats.org/officeDocument/2006/relationships/image" Target="../media/image18.w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TER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6B60EFB-8F8E-FE4A-A6D2-7868077F8D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8400"/>
            <a:ext cx="5868000" cy="6996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WELCOME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8060DCE8-AB47-0D48-BF49-97410B4D44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2499742"/>
            <a:ext cx="5868000" cy="6925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 dirty="0">
                <a:solidFill>
                  <a:schemeClr val="bg1"/>
                </a:solidFill>
              </a:rPr>
              <a:t>Prof. Otmar D. Wiestler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President of the Helmholtz Association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43" y="1275606"/>
            <a:ext cx="379122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 userDrawn="1"/>
        </p:nvGrpSpPr>
        <p:grpSpPr>
          <a:xfrm>
            <a:off x="107504" y="3976720"/>
            <a:ext cx="8926557" cy="812580"/>
            <a:chOff x="107504" y="3976720"/>
            <a:chExt cx="8926557" cy="812580"/>
          </a:xfrm>
        </p:grpSpPr>
        <p:sp>
          <p:nvSpPr>
            <p:cNvPr id="33" name="Rechteck 11"/>
            <p:cNvSpPr/>
            <p:nvPr/>
          </p:nvSpPr>
          <p:spPr>
            <a:xfrm>
              <a:off x="107504" y="3976720"/>
              <a:ext cx="8926557" cy="812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4" name="Grafik 3"/>
            <p:cNvPicPr/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23528" y="4060572"/>
              <a:ext cx="545523" cy="547200"/>
            </a:xfrm>
            <a:prstGeom prst="rect">
              <a:avLst/>
            </a:prstGeom>
          </p:spPr>
        </p:pic>
        <p:pic>
          <p:nvPicPr>
            <p:cNvPr id="35" name="Picture 3"/>
            <p:cNvPicPr/>
            <p:nvPr/>
          </p:nvPicPr>
          <p:blipFill rotWithShape="1">
            <a:blip r:embed="rId4" cstate="print"/>
            <a:srcRect r="58551" b="30288"/>
            <a:stretch/>
          </p:blipFill>
          <p:spPr bwMode="auto">
            <a:xfrm>
              <a:off x="2309211" y="4023681"/>
              <a:ext cx="789606" cy="260730"/>
            </a:xfrm>
            <a:prstGeom prst="rect">
              <a:avLst/>
            </a:prstGeom>
          </p:spPr>
        </p:pic>
        <p:pic>
          <p:nvPicPr>
            <p:cNvPr id="36" name="Grafik 8" descr="D:\DESYCloud\MT\Templates\Logos\hij_en_fullname.png"/>
            <p:cNvPicPr/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195736" y="4313804"/>
              <a:ext cx="594360" cy="30797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7" name="Grafik 9" descr="https://www.hzg.de/_common/img/logos/logo_hzg_cms10.gif"/>
            <p:cNvPicPr/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693587" y="4080236"/>
              <a:ext cx="1304925" cy="359410"/>
            </a:xfrm>
            <a:prstGeom prst="rect">
              <a:avLst/>
            </a:prstGeom>
          </p:spPr>
        </p:pic>
        <p:pic>
          <p:nvPicPr>
            <p:cNvPr id="38" name="Grafik 12" descr="D:\AFSKopie20190403\MT\Templates\HI-Mainz_d.jp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258" y="4271100"/>
              <a:ext cx="606605" cy="375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rafik 13" descr="/var/folders/87/zyycp33901xfqp5z7d2xz3640000gp/T/com.microsoft.Word/Content.MSO/14CBECA3.tmp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730" y="4007913"/>
              <a:ext cx="467468" cy="5040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451" y="4088456"/>
              <a:ext cx="884234" cy="361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062" y="4080236"/>
              <a:ext cx="899145" cy="261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" descr="C:\Users\hschunck\Desktop\KITlogo_farbe-RGB_englisch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00" y="4079511"/>
              <a:ext cx="809131" cy="367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/>
            <p:cNvPicPr/>
            <p:nvPr/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3245315" y="4052953"/>
              <a:ext cx="985345" cy="369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391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MT annual meeting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83DBC94-1F2B-4B13-8446-77A1BF532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9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MT annual meeting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83DBC94-1F2B-4B13-8446-77A1BF532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37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MT annual meeting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83DBC94-1F2B-4B13-8446-77A1BF532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68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MT annual meeting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83DBC94-1F2B-4B13-8446-77A1BF532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91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MT annual meeting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83DBC94-1F2B-4B13-8446-77A1BF532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9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MT annual meeting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83DBC94-1F2B-4B13-8446-77A1BF532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87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MT annual meeting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83DBC94-1F2B-4B13-8446-77A1BF532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64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MT annual meeting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83DBC94-1F2B-4B13-8446-77A1BF532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04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MT annual meeting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83DBC94-1F2B-4B13-8446-77A1BF532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39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0711" y="195486"/>
            <a:ext cx="7317633" cy="37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err="1"/>
              <a:t>Clic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MT annual meeting 2022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49" y="4876006"/>
            <a:ext cx="243453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1" y="4830893"/>
            <a:ext cx="360040" cy="25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5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TTER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6B60EFB-8F8E-FE4A-A6D2-7868077F8D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8400"/>
            <a:ext cx="5868000" cy="6996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WELCOME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8060DCE8-AB47-0D48-BF49-97410B4D44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2499742"/>
            <a:ext cx="5868000" cy="6925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 dirty="0">
                <a:solidFill>
                  <a:schemeClr val="bg1"/>
                </a:solidFill>
              </a:rPr>
              <a:t>Prof. Otmar D. Wiestler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President of the Helmholtz Association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75606"/>
            <a:ext cx="379122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 userDrawn="1"/>
        </p:nvGrpSpPr>
        <p:grpSpPr>
          <a:xfrm>
            <a:off x="107504" y="3976720"/>
            <a:ext cx="8926557" cy="812580"/>
            <a:chOff x="107504" y="3976720"/>
            <a:chExt cx="8926557" cy="812580"/>
          </a:xfrm>
          <a:solidFill>
            <a:schemeClr val="bg1"/>
          </a:solidFill>
        </p:grpSpPr>
        <p:sp>
          <p:nvSpPr>
            <p:cNvPr id="8" name="Rechteck 11"/>
            <p:cNvSpPr/>
            <p:nvPr/>
          </p:nvSpPr>
          <p:spPr>
            <a:xfrm>
              <a:off x="107504" y="3976720"/>
              <a:ext cx="8926557" cy="8125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Grafik 3"/>
            <p:cNvPicPr/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78983" y="4040955"/>
              <a:ext cx="640080" cy="640080"/>
            </a:xfrm>
            <a:prstGeom prst="rect">
              <a:avLst/>
            </a:prstGeom>
            <a:grpFill/>
          </p:spPr>
        </p:pic>
        <p:pic>
          <p:nvPicPr>
            <p:cNvPr id="10" name="Picture 2"/>
            <p:cNvPicPr/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028539" y="4045311"/>
              <a:ext cx="1080770" cy="387985"/>
            </a:xfrm>
            <a:prstGeom prst="rect">
              <a:avLst/>
            </a:prstGeom>
            <a:grpFill/>
          </p:spPr>
        </p:pic>
        <p:pic>
          <p:nvPicPr>
            <p:cNvPr id="11" name="Picture 3"/>
            <p:cNvPicPr/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192269" y="4040955"/>
              <a:ext cx="1905000" cy="374015"/>
            </a:xfrm>
            <a:prstGeom prst="rect">
              <a:avLst/>
            </a:prstGeom>
            <a:grpFill/>
          </p:spPr>
        </p:pic>
        <p:pic>
          <p:nvPicPr>
            <p:cNvPr id="12" name="Picture 4"/>
            <p:cNvPicPr/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4090711" y="4045311"/>
              <a:ext cx="985345" cy="369659"/>
            </a:xfrm>
            <a:prstGeom prst="rect">
              <a:avLst/>
            </a:prstGeom>
            <a:grpFill/>
          </p:spPr>
        </p:pic>
        <p:pic>
          <p:nvPicPr>
            <p:cNvPr id="13" name="Grafik 8" descr="D:\DESYCloud\MT\Templates\Logos\hij_en_fullname.png"/>
            <p:cNvPicPr/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192269" y="4444507"/>
              <a:ext cx="594360" cy="307975"/>
            </a:xfrm>
            <a:prstGeom prst="rect">
              <a:avLst/>
            </a:prstGeom>
            <a:grpFill/>
          </p:spPr>
        </p:pic>
        <p:pic>
          <p:nvPicPr>
            <p:cNvPr id="14" name="Grafik 9" descr="https://www.hzg.de/_common/img/logos/logo_hzg_cms10.gif"/>
            <p:cNvPicPr/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327999" y="4080236"/>
              <a:ext cx="1304925" cy="359410"/>
            </a:xfrm>
            <a:prstGeom prst="rect">
              <a:avLst/>
            </a:prstGeom>
            <a:grpFill/>
          </p:spPr>
        </p:pic>
        <p:pic>
          <p:nvPicPr>
            <p:cNvPr id="15" name="Picture 28" descr="kit-logo_standard_en_farbe-rgb_positiv_groß"/>
            <p:cNvPicPr/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8100392" y="4030453"/>
              <a:ext cx="723118" cy="384517"/>
            </a:xfrm>
            <a:prstGeom prst="rect">
              <a:avLst/>
            </a:prstGeom>
            <a:grpFill/>
          </p:spPr>
        </p:pic>
        <p:pic>
          <p:nvPicPr>
            <p:cNvPr id="16" name="Grafik 12" descr="D:\AFSKopie20190403\MT\Templates\HI-Mainz_d.jp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4425456"/>
              <a:ext cx="576064" cy="346076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7" name="Picture 4" descr="HZDR-Logo (Hochformat als png-Datei) ©Copyright: HZD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733" y="4045998"/>
              <a:ext cx="1100459" cy="541976"/>
            </a:xfrm>
            <a:prstGeom prst="rect">
              <a:avLst/>
            </a:prstGeom>
            <a:grpFill/>
            <a:extLst/>
          </p:spPr>
        </p:pic>
      </p:grpSp>
    </p:spTree>
    <p:extLst>
      <p:ext uri="{BB962C8B-B14F-4D97-AF65-F5344CB8AC3E}">
        <p14:creationId xmlns:p14="http://schemas.microsoft.com/office/powerpoint/2010/main" val="3188288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-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0711" y="219600"/>
            <a:ext cx="7317633" cy="371930"/>
          </a:xfr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MT annual meeting 2022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49" y="4876006"/>
            <a:ext cx="243453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4827001"/>
            <a:ext cx="46813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15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-D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0711" y="219600"/>
            <a:ext cx="7317633" cy="371930"/>
          </a:xfr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131590"/>
            <a:ext cx="8333130" cy="360233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MT annual meeting 2022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49" y="4876006"/>
            <a:ext cx="243453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830893"/>
            <a:ext cx="46813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56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-D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0711" y="219600"/>
            <a:ext cx="7317633" cy="371930"/>
          </a:xfr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145931"/>
            <a:ext cx="8333130" cy="360233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MT annual meeting 2022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49" y="4876006"/>
            <a:ext cx="243453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55276" y="4821584"/>
            <a:ext cx="468000" cy="162000"/>
            <a:chOff x="2767032" y="1708157"/>
            <a:chExt cx="3622699" cy="1233493"/>
          </a:xfrm>
        </p:grpSpPr>
        <p:sp>
          <p:nvSpPr>
            <p:cNvPr id="13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767032" y="1708158"/>
              <a:ext cx="3609999" cy="123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1"/>
            <p:cNvSpPr>
              <a:spLocks noEditPoints="1"/>
            </p:cNvSpPr>
            <p:nvPr/>
          </p:nvSpPr>
          <p:spPr bwMode="auto">
            <a:xfrm>
              <a:off x="5576926" y="1708157"/>
              <a:ext cx="473078" cy="414339"/>
            </a:xfrm>
            <a:custGeom>
              <a:avLst/>
              <a:gdLst>
                <a:gd name="T0" fmla="*/ 109 w 496"/>
                <a:gd name="T1" fmla="*/ 218 h 433"/>
                <a:gd name="T2" fmla="*/ 109 w 496"/>
                <a:gd name="T3" fmla="*/ 218 h 433"/>
                <a:gd name="T4" fmla="*/ 311 w 496"/>
                <a:gd name="T5" fmla="*/ 281 h 433"/>
                <a:gd name="T6" fmla="*/ 311 w 496"/>
                <a:gd name="T7" fmla="*/ 154 h 433"/>
                <a:gd name="T8" fmla="*/ 109 w 496"/>
                <a:gd name="T9" fmla="*/ 218 h 433"/>
                <a:gd name="T10" fmla="*/ 0 w 496"/>
                <a:gd name="T11" fmla="*/ 169 h 433"/>
                <a:gd name="T12" fmla="*/ 0 w 496"/>
                <a:gd name="T13" fmla="*/ 169 h 433"/>
                <a:gd name="T14" fmla="*/ 496 w 496"/>
                <a:gd name="T15" fmla="*/ 0 h 433"/>
                <a:gd name="T16" fmla="*/ 496 w 496"/>
                <a:gd name="T17" fmla="*/ 99 h 433"/>
                <a:gd name="T18" fmla="*/ 392 w 496"/>
                <a:gd name="T19" fmla="*/ 130 h 433"/>
                <a:gd name="T20" fmla="*/ 392 w 496"/>
                <a:gd name="T21" fmla="*/ 305 h 433"/>
                <a:gd name="T22" fmla="*/ 496 w 496"/>
                <a:gd name="T23" fmla="*/ 336 h 433"/>
                <a:gd name="T24" fmla="*/ 496 w 496"/>
                <a:gd name="T25" fmla="*/ 433 h 433"/>
                <a:gd name="T26" fmla="*/ 0 w 496"/>
                <a:gd name="T27" fmla="*/ 266 h 433"/>
                <a:gd name="T28" fmla="*/ 0 w 496"/>
                <a:gd name="T29" fmla="*/ 169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6" h="433">
                  <a:moveTo>
                    <a:pt x="109" y="218"/>
                  </a:moveTo>
                  <a:lnTo>
                    <a:pt x="109" y="218"/>
                  </a:lnTo>
                  <a:lnTo>
                    <a:pt x="311" y="281"/>
                  </a:lnTo>
                  <a:lnTo>
                    <a:pt x="311" y="154"/>
                  </a:lnTo>
                  <a:lnTo>
                    <a:pt x="109" y="218"/>
                  </a:lnTo>
                  <a:close/>
                  <a:moveTo>
                    <a:pt x="0" y="169"/>
                  </a:moveTo>
                  <a:lnTo>
                    <a:pt x="0" y="169"/>
                  </a:lnTo>
                  <a:lnTo>
                    <a:pt x="496" y="0"/>
                  </a:lnTo>
                  <a:lnTo>
                    <a:pt x="496" y="99"/>
                  </a:lnTo>
                  <a:lnTo>
                    <a:pt x="392" y="130"/>
                  </a:lnTo>
                  <a:lnTo>
                    <a:pt x="392" y="305"/>
                  </a:lnTo>
                  <a:lnTo>
                    <a:pt x="496" y="336"/>
                  </a:lnTo>
                  <a:lnTo>
                    <a:pt x="496" y="433"/>
                  </a:lnTo>
                  <a:lnTo>
                    <a:pt x="0" y="266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58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3"/>
            <p:cNvSpPr>
              <a:spLocks noEditPoints="1"/>
            </p:cNvSpPr>
            <p:nvPr/>
          </p:nvSpPr>
          <p:spPr bwMode="auto">
            <a:xfrm>
              <a:off x="5576926" y="2555885"/>
              <a:ext cx="473078" cy="376239"/>
            </a:xfrm>
            <a:custGeom>
              <a:avLst/>
              <a:gdLst>
                <a:gd name="T0" fmla="*/ 415 w 496"/>
                <a:gd name="T1" fmla="*/ 254 h 393"/>
                <a:gd name="T2" fmla="*/ 415 w 496"/>
                <a:gd name="T3" fmla="*/ 254 h 393"/>
                <a:gd name="T4" fmla="*/ 392 w 496"/>
                <a:gd name="T5" fmla="*/ 150 h 393"/>
                <a:gd name="T6" fmla="*/ 247 w 496"/>
                <a:gd name="T7" fmla="*/ 96 h 393"/>
                <a:gd name="T8" fmla="*/ 105 w 496"/>
                <a:gd name="T9" fmla="*/ 153 h 393"/>
                <a:gd name="T10" fmla="*/ 81 w 496"/>
                <a:gd name="T11" fmla="*/ 277 h 393"/>
                <a:gd name="T12" fmla="*/ 81 w 496"/>
                <a:gd name="T13" fmla="*/ 298 h 393"/>
                <a:gd name="T14" fmla="*/ 415 w 496"/>
                <a:gd name="T15" fmla="*/ 298 h 393"/>
                <a:gd name="T16" fmla="*/ 415 w 496"/>
                <a:gd name="T17" fmla="*/ 254 h 393"/>
                <a:gd name="T18" fmla="*/ 0 w 496"/>
                <a:gd name="T19" fmla="*/ 272 h 393"/>
                <a:gd name="T20" fmla="*/ 0 w 496"/>
                <a:gd name="T21" fmla="*/ 272 h 393"/>
                <a:gd name="T22" fmla="*/ 25 w 496"/>
                <a:gd name="T23" fmla="*/ 117 h 393"/>
                <a:gd name="T24" fmla="*/ 247 w 496"/>
                <a:gd name="T25" fmla="*/ 0 h 393"/>
                <a:gd name="T26" fmla="*/ 465 w 496"/>
                <a:gd name="T27" fmla="*/ 105 h 393"/>
                <a:gd name="T28" fmla="*/ 496 w 496"/>
                <a:gd name="T29" fmla="*/ 286 h 393"/>
                <a:gd name="T30" fmla="*/ 496 w 496"/>
                <a:gd name="T31" fmla="*/ 393 h 393"/>
                <a:gd name="T32" fmla="*/ 0 w 496"/>
                <a:gd name="T33" fmla="*/ 393 h 393"/>
                <a:gd name="T34" fmla="*/ 0 w 496"/>
                <a:gd name="T35" fmla="*/ 27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393">
                  <a:moveTo>
                    <a:pt x="415" y="254"/>
                  </a:moveTo>
                  <a:lnTo>
                    <a:pt x="415" y="254"/>
                  </a:lnTo>
                  <a:cubicBezTo>
                    <a:pt x="415" y="199"/>
                    <a:pt x="410" y="174"/>
                    <a:pt x="392" y="150"/>
                  </a:cubicBezTo>
                  <a:cubicBezTo>
                    <a:pt x="367" y="116"/>
                    <a:pt x="312" y="96"/>
                    <a:pt x="247" y="96"/>
                  </a:cubicBezTo>
                  <a:cubicBezTo>
                    <a:pt x="181" y="96"/>
                    <a:pt x="131" y="116"/>
                    <a:pt x="105" y="153"/>
                  </a:cubicBezTo>
                  <a:cubicBezTo>
                    <a:pt x="85" y="181"/>
                    <a:pt x="81" y="201"/>
                    <a:pt x="81" y="277"/>
                  </a:cubicBezTo>
                  <a:lnTo>
                    <a:pt x="81" y="298"/>
                  </a:lnTo>
                  <a:lnTo>
                    <a:pt x="415" y="298"/>
                  </a:lnTo>
                  <a:lnTo>
                    <a:pt x="415" y="254"/>
                  </a:lnTo>
                  <a:close/>
                  <a:moveTo>
                    <a:pt x="0" y="272"/>
                  </a:moveTo>
                  <a:lnTo>
                    <a:pt x="0" y="272"/>
                  </a:lnTo>
                  <a:cubicBezTo>
                    <a:pt x="0" y="198"/>
                    <a:pt x="7" y="153"/>
                    <a:pt x="25" y="117"/>
                  </a:cubicBezTo>
                  <a:cubicBezTo>
                    <a:pt x="62" y="43"/>
                    <a:pt x="146" y="0"/>
                    <a:pt x="247" y="0"/>
                  </a:cubicBezTo>
                  <a:cubicBezTo>
                    <a:pt x="344" y="0"/>
                    <a:pt x="428" y="40"/>
                    <a:pt x="465" y="105"/>
                  </a:cubicBezTo>
                  <a:cubicBezTo>
                    <a:pt x="490" y="148"/>
                    <a:pt x="496" y="182"/>
                    <a:pt x="496" y="286"/>
                  </a:cubicBezTo>
                  <a:lnTo>
                    <a:pt x="496" y="393"/>
                  </a:lnTo>
                  <a:lnTo>
                    <a:pt x="0" y="393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0058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4"/>
            <p:cNvSpPr>
              <a:spLocks noEditPoints="1"/>
            </p:cNvSpPr>
            <p:nvPr/>
          </p:nvSpPr>
          <p:spPr bwMode="auto">
            <a:xfrm>
              <a:off x="2787670" y="1719270"/>
              <a:ext cx="1220796" cy="1222379"/>
            </a:xfrm>
            <a:custGeom>
              <a:avLst/>
              <a:gdLst>
                <a:gd name="T0" fmla="*/ 202 w 1278"/>
                <a:gd name="T1" fmla="*/ 182 h 1278"/>
                <a:gd name="T2" fmla="*/ 202 w 1278"/>
                <a:gd name="T3" fmla="*/ 182 h 1278"/>
                <a:gd name="T4" fmla="*/ 445 w 1278"/>
                <a:gd name="T5" fmla="*/ 182 h 1278"/>
                <a:gd name="T6" fmla="*/ 639 w 1278"/>
                <a:gd name="T7" fmla="*/ 898 h 1278"/>
                <a:gd name="T8" fmla="*/ 837 w 1278"/>
                <a:gd name="T9" fmla="*/ 182 h 1278"/>
                <a:gd name="T10" fmla="*/ 1076 w 1278"/>
                <a:gd name="T11" fmla="*/ 182 h 1278"/>
                <a:gd name="T12" fmla="*/ 1076 w 1278"/>
                <a:gd name="T13" fmla="*/ 1084 h 1278"/>
                <a:gd name="T14" fmla="*/ 919 w 1278"/>
                <a:gd name="T15" fmla="*/ 1084 h 1278"/>
                <a:gd name="T16" fmla="*/ 919 w 1278"/>
                <a:gd name="T17" fmla="*/ 380 h 1278"/>
                <a:gd name="T18" fmla="*/ 727 w 1278"/>
                <a:gd name="T19" fmla="*/ 1084 h 1278"/>
                <a:gd name="T20" fmla="*/ 549 w 1278"/>
                <a:gd name="T21" fmla="*/ 1084 h 1278"/>
                <a:gd name="T22" fmla="*/ 359 w 1278"/>
                <a:gd name="T23" fmla="*/ 380 h 1278"/>
                <a:gd name="T24" fmla="*/ 359 w 1278"/>
                <a:gd name="T25" fmla="*/ 1084 h 1278"/>
                <a:gd name="T26" fmla="*/ 202 w 1278"/>
                <a:gd name="T27" fmla="*/ 1084 h 1278"/>
                <a:gd name="T28" fmla="*/ 202 w 1278"/>
                <a:gd name="T29" fmla="*/ 182 h 1278"/>
                <a:gd name="T30" fmla="*/ 0 w 1278"/>
                <a:gd name="T31" fmla="*/ 1278 h 1278"/>
                <a:gd name="T32" fmla="*/ 0 w 1278"/>
                <a:gd name="T33" fmla="*/ 1278 h 1278"/>
                <a:gd name="T34" fmla="*/ 1278 w 1278"/>
                <a:gd name="T35" fmla="*/ 1278 h 1278"/>
                <a:gd name="T36" fmla="*/ 1278 w 1278"/>
                <a:gd name="T37" fmla="*/ 0 h 1278"/>
                <a:gd name="T38" fmla="*/ 0 w 1278"/>
                <a:gd name="T39" fmla="*/ 0 h 1278"/>
                <a:gd name="T40" fmla="*/ 0 w 1278"/>
                <a:gd name="T41" fmla="*/ 1278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8" h="1278">
                  <a:moveTo>
                    <a:pt x="202" y="182"/>
                  </a:moveTo>
                  <a:lnTo>
                    <a:pt x="202" y="182"/>
                  </a:lnTo>
                  <a:lnTo>
                    <a:pt x="445" y="182"/>
                  </a:lnTo>
                  <a:lnTo>
                    <a:pt x="639" y="898"/>
                  </a:lnTo>
                  <a:lnTo>
                    <a:pt x="837" y="182"/>
                  </a:lnTo>
                  <a:lnTo>
                    <a:pt x="1076" y="182"/>
                  </a:lnTo>
                  <a:lnTo>
                    <a:pt x="1076" y="1084"/>
                  </a:lnTo>
                  <a:lnTo>
                    <a:pt x="919" y="1084"/>
                  </a:lnTo>
                  <a:lnTo>
                    <a:pt x="919" y="380"/>
                  </a:lnTo>
                  <a:lnTo>
                    <a:pt x="727" y="1084"/>
                  </a:lnTo>
                  <a:lnTo>
                    <a:pt x="549" y="1084"/>
                  </a:lnTo>
                  <a:lnTo>
                    <a:pt x="359" y="380"/>
                  </a:lnTo>
                  <a:lnTo>
                    <a:pt x="359" y="1084"/>
                  </a:lnTo>
                  <a:lnTo>
                    <a:pt x="202" y="1084"/>
                  </a:lnTo>
                  <a:lnTo>
                    <a:pt x="202" y="182"/>
                  </a:lnTo>
                  <a:close/>
                  <a:moveTo>
                    <a:pt x="0" y="1278"/>
                  </a:moveTo>
                  <a:lnTo>
                    <a:pt x="0" y="1278"/>
                  </a:lnTo>
                  <a:lnTo>
                    <a:pt x="1278" y="1278"/>
                  </a:lnTo>
                  <a:lnTo>
                    <a:pt x="1278" y="0"/>
                  </a:lnTo>
                  <a:lnTo>
                    <a:pt x="0" y="0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F28E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5"/>
            <p:cNvSpPr>
              <a:spLocks noEditPoints="1"/>
            </p:cNvSpPr>
            <p:nvPr/>
          </p:nvSpPr>
          <p:spPr bwMode="auto">
            <a:xfrm>
              <a:off x="4183091" y="1719270"/>
              <a:ext cx="1219208" cy="1222379"/>
            </a:xfrm>
            <a:custGeom>
              <a:avLst/>
              <a:gdLst>
                <a:gd name="T0" fmla="*/ 964 w 1278"/>
                <a:gd name="T1" fmla="*/ 330 h 1278"/>
                <a:gd name="T2" fmla="*/ 964 w 1278"/>
                <a:gd name="T3" fmla="*/ 330 h 1278"/>
                <a:gd name="T4" fmla="*/ 726 w 1278"/>
                <a:gd name="T5" fmla="*/ 330 h 1278"/>
                <a:gd name="T6" fmla="*/ 726 w 1278"/>
                <a:gd name="T7" fmla="*/ 1084 h 1278"/>
                <a:gd name="T8" fmla="*/ 553 w 1278"/>
                <a:gd name="T9" fmla="*/ 1084 h 1278"/>
                <a:gd name="T10" fmla="*/ 553 w 1278"/>
                <a:gd name="T11" fmla="*/ 330 h 1278"/>
                <a:gd name="T12" fmla="*/ 315 w 1278"/>
                <a:gd name="T13" fmla="*/ 330 h 1278"/>
                <a:gd name="T14" fmla="*/ 315 w 1278"/>
                <a:gd name="T15" fmla="*/ 182 h 1278"/>
                <a:gd name="T16" fmla="*/ 964 w 1278"/>
                <a:gd name="T17" fmla="*/ 182 h 1278"/>
                <a:gd name="T18" fmla="*/ 964 w 1278"/>
                <a:gd name="T19" fmla="*/ 330 h 1278"/>
                <a:gd name="T20" fmla="*/ 0 w 1278"/>
                <a:gd name="T21" fmla="*/ 1278 h 1278"/>
                <a:gd name="T22" fmla="*/ 0 w 1278"/>
                <a:gd name="T23" fmla="*/ 1278 h 1278"/>
                <a:gd name="T24" fmla="*/ 1278 w 1278"/>
                <a:gd name="T25" fmla="*/ 1278 h 1278"/>
                <a:gd name="T26" fmla="*/ 1278 w 1278"/>
                <a:gd name="T27" fmla="*/ 0 h 1278"/>
                <a:gd name="T28" fmla="*/ 0 w 1278"/>
                <a:gd name="T29" fmla="*/ 0 h 1278"/>
                <a:gd name="T30" fmla="*/ 0 w 1278"/>
                <a:gd name="T31" fmla="*/ 1278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8" h="1278">
                  <a:moveTo>
                    <a:pt x="964" y="330"/>
                  </a:moveTo>
                  <a:lnTo>
                    <a:pt x="964" y="330"/>
                  </a:lnTo>
                  <a:lnTo>
                    <a:pt x="726" y="330"/>
                  </a:lnTo>
                  <a:lnTo>
                    <a:pt x="726" y="1084"/>
                  </a:lnTo>
                  <a:lnTo>
                    <a:pt x="553" y="1084"/>
                  </a:lnTo>
                  <a:lnTo>
                    <a:pt x="553" y="330"/>
                  </a:lnTo>
                  <a:lnTo>
                    <a:pt x="315" y="330"/>
                  </a:lnTo>
                  <a:lnTo>
                    <a:pt x="315" y="182"/>
                  </a:lnTo>
                  <a:lnTo>
                    <a:pt x="964" y="182"/>
                  </a:lnTo>
                  <a:lnTo>
                    <a:pt x="964" y="330"/>
                  </a:lnTo>
                  <a:close/>
                  <a:moveTo>
                    <a:pt x="0" y="1278"/>
                  </a:moveTo>
                  <a:lnTo>
                    <a:pt x="0" y="1278"/>
                  </a:lnTo>
                  <a:lnTo>
                    <a:pt x="1278" y="1278"/>
                  </a:lnTo>
                  <a:lnTo>
                    <a:pt x="1278" y="0"/>
                  </a:lnTo>
                  <a:lnTo>
                    <a:pt x="0" y="0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F28E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6"/>
            <p:cNvSpPr>
              <a:spLocks/>
            </p:cNvSpPr>
            <p:nvPr/>
          </p:nvSpPr>
          <p:spPr bwMode="auto">
            <a:xfrm>
              <a:off x="6224630" y="1719270"/>
              <a:ext cx="165101" cy="1222379"/>
            </a:xfrm>
            <a:custGeom>
              <a:avLst/>
              <a:gdLst>
                <a:gd name="T0" fmla="*/ 173 w 173"/>
                <a:gd name="T1" fmla="*/ 0 h 1278"/>
                <a:gd name="T2" fmla="*/ 173 w 173"/>
                <a:gd name="T3" fmla="*/ 0 h 1278"/>
                <a:gd name="T4" fmla="*/ 0 w 173"/>
                <a:gd name="T5" fmla="*/ 0 h 1278"/>
                <a:gd name="T6" fmla="*/ 0 w 173"/>
                <a:gd name="T7" fmla="*/ 1278 h 1278"/>
                <a:gd name="T8" fmla="*/ 173 w 173"/>
                <a:gd name="T9" fmla="*/ 1278 h 1278"/>
                <a:gd name="T10" fmla="*/ 173 w 173"/>
                <a:gd name="T11" fmla="*/ 0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1278">
                  <a:moveTo>
                    <a:pt x="173" y="0"/>
                  </a:moveTo>
                  <a:lnTo>
                    <a:pt x="173" y="0"/>
                  </a:lnTo>
                  <a:lnTo>
                    <a:pt x="0" y="0"/>
                  </a:lnTo>
                  <a:lnTo>
                    <a:pt x="0" y="1278"/>
                  </a:lnTo>
                  <a:lnTo>
                    <a:pt x="173" y="127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28E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 rot="16200000">
              <a:off x="5615867" y="2101114"/>
              <a:ext cx="396000" cy="471600"/>
            </a:xfrm>
            <a:custGeom>
              <a:avLst/>
              <a:gdLst>
                <a:gd name="T0" fmla="*/ 35 w 121"/>
                <a:gd name="T1" fmla="*/ 0 h 112"/>
                <a:gd name="T2" fmla="*/ 35 w 121"/>
                <a:gd name="T3" fmla="*/ 0 h 112"/>
                <a:gd name="T4" fmla="*/ 61 w 121"/>
                <a:gd name="T5" fmla="*/ 77 h 112"/>
                <a:gd name="T6" fmla="*/ 61 w 121"/>
                <a:gd name="T7" fmla="*/ 77 h 112"/>
                <a:gd name="T8" fmla="*/ 86 w 121"/>
                <a:gd name="T9" fmla="*/ 0 h 112"/>
                <a:gd name="T10" fmla="*/ 121 w 121"/>
                <a:gd name="T11" fmla="*/ 0 h 112"/>
                <a:gd name="T12" fmla="*/ 121 w 121"/>
                <a:gd name="T13" fmla="*/ 112 h 112"/>
                <a:gd name="T14" fmla="*/ 98 w 121"/>
                <a:gd name="T15" fmla="*/ 112 h 112"/>
                <a:gd name="T16" fmla="*/ 98 w 121"/>
                <a:gd name="T17" fmla="*/ 32 h 112"/>
                <a:gd name="T18" fmla="*/ 97 w 121"/>
                <a:gd name="T19" fmla="*/ 32 h 112"/>
                <a:gd name="T20" fmla="*/ 70 w 121"/>
                <a:gd name="T21" fmla="*/ 112 h 112"/>
                <a:gd name="T22" fmla="*/ 51 w 121"/>
                <a:gd name="T23" fmla="*/ 112 h 112"/>
                <a:gd name="T24" fmla="*/ 24 w 121"/>
                <a:gd name="T25" fmla="*/ 33 h 112"/>
                <a:gd name="T26" fmla="*/ 23 w 121"/>
                <a:gd name="T27" fmla="*/ 33 h 112"/>
                <a:gd name="T28" fmla="*/ 23 w 121"/>
                <a:gd name="T29" fmla="*/ 112 h 112"/>
                <a:gd name="T30" fmla="*/ 0 w 121"/>
                <a:gd name="T31" fmla="*/ 112 h 112"/>
                <a:gd name="T32" fmla="*/ 0 w 121"/>
                <a:gd name="T33" fmla="*/ 0 h 112"/>
                <a:gd name="T34" fmla="*/ 35 w 121"/>
                <a:gd name="T3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" h="112">
                  <a:moveTo>
                    <a:pt x="35" y="0"/>
                  </a:moveTo>
                  <a:lnTo>
                    <a:pt x="35" y="0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86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8" y="112"/>
                  </a:lnTo>
                  <a:lnTo>
                    <a:pt x="98" y="32"/>
                  </a:lnTo>
                  <a:lnTo>
                    <a:pt x="97" y="32"/>
                  </a:lnTo>
                  <a:lnTo>
                    <a:pt x="70" y="112"/>
                  </a:lnTo>
                  <a:lnTo>
                    <a:pt x="51" y="112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58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465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TER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6B60EFB-8F8E-FE4A-A6D2-7868077F8D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8400"/>
            <a:ext cx="5868000" cy="6996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WELCOME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8060DCE8-AB47-0D48-BF49-97410B4D44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2499742"/>
            <a:ext cx="5868000" cy="6925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 dirty="0">
                <a:solidFill>
                  <a:schemeClr val="bg1"/>
                </a:solidFill>
              </a:rPr>
              <a:t>Prof. Otmar D. Wiestler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President of the Helmholtz Association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43" y="1275606"/>
            <a:ext cx="379122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 userDrawn="1"/>
        </p:nvGrpSpPr>
        <p:grpSpPr>
          <a:xfrm>
            <a:off x="107504" y="3976720"/>
            <a:ext cx="8926557" cy="812580"/>
            <a:chOff x="107504" y="3976720"/>
            <a:chExt cx="8926557" cy="812580"/>
          </a:xfrm>
        </p:grpSpPr>
        <p:sp>
          <p:nvSpPr>
            <p:cNvPr id="33" name="Rechteck 11"/>
            <p:cNvSpPr/>
            <p:nvPr/>
          </p:nvSpPr>
          <p:spPr>
            <a:xfrm>
              <a:off x="107504" y="3976720"/>
              <a:ext cx="8926557" cy="812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4" name="Grafik 3"/>
            <p:cNvPicPr/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23528" y="4060572"/>
              <a:ext cx="606605" cy="608470"/>
            </a:xfrm>
            <a:prstGeom prst="rect">
              <a:avLst/>
            </a:prstGeom>
          </p:spPr>
        </p:pic>
        <p:pic>
          <p:nvPicPr>
            <p:cNvPr id="35" name="Picture 3"/>
            <p:cNvPicPr/>
            <p:nvPr/>
          </p:nvPicPr>
          <p:blipFill rotWithShape="1">
            <a:blip r:embed="rId4" cstate="print"/>
            <a:srcRect r="58551" b="30288"/>
            <a:stretch/>
          </p:blipFill>
          <p:spPr bwMode="auto">
            <a:xfrm>
              <a:off x="2475484" y="4053074"/>
              <a:ext cx="789606" cy="260730"/>
            </a:xfrm>
            <a:prstGeom prst="rect">
              <a:avLst/>
            </a:prstGeom>
          </p:spPr>
        </p:pic>
        <p:pic>
          <p:nvPicPr>
            <p:cNvPr id="36" name="Grafik 8" descr="D:\DESYCloud\MT\Templates\Logos\hij_en_fullname.png"/>
            <p:cNvPicPr/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362009" y="4343197"/>
              <a:ext cx="594360" cy="30797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8" name="Grafik 12" descr="D:\AFSKopie20190403\MT\Templates\HI-Mainz_d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7531" y="4300493"/>
              <a:ext cx="606605" cy="375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118" y="4106361"/>
              <a:ext cx="884234" cy="361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988" y="4210734"/>
              <a:ext cx="1059780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" descr="C:\Users\hschunck\Desktop\KITlogo_farbe-RGB_englisch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00" y="4079511"/>
              <a:ext cx="809131" cy="367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/>
            <p:cNvPicPr/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3524147" y="4086658"/>
              <a:ext cx="1319522" cy="495028"/>
            </a:xfrm>
            <a:prstGeom prst="rect">
              <a:avLst/>
            </a:prstGeom>
          </p:spPr>
        </p:pic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7FC2AED4-1B9F-4008-9675-B903156A346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72200" y="4023681"/>
            <a:ext cx="1303365" cy="49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74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TTER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6B60EFB-8F8E-FE4A-A6D2-7868077F8D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8400"/>
            <a:ext cx="5868000" cy="6996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WELCOME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8060DCE8-AB47-0D48-BF49-97410B4D44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2499742"/>
            <a:ext cx="5868000" cy="6925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 dirty="0">
                <a:solidFill>
                  <a:schemeClr val="bg1"/>
                </a:solidFill>
              </a:rPr>
              <a:t>Prof. Otmar D. Wiestler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President of the Helmholtz Association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75606"/>
            <a:ext cx="379122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 userDrawn="1"/>
        </p:nvGrpSpPr>
        <p:grpSpPr>
          <a:xfrm>
            <a:off x="107504" y="3976720"/>
            <a:ext cx="8926557" cy="812580"/>
            <a:chOff x="107504" y="3976720"/>
            <a:chExt cx="8926557" cy="812580"/>
          </a:xfrm>
          <a:solidFill>
            <a:schemeClr val="bg1"/>
          </a:solidFill>
        </p:grpSpPr>
        <p:sp>
          <p:nvSpPr>
            <p:cNvPr id="8" name="Rechteck 11"/>
            <p:cNvSpPr/>
            <p:nvPr/>
          </p:nvSpPr>
          <p:spPr>
            <a:xfrm>
              <a:off x="107504" y="3976720"/>
              <a:ext cx="8926557" cy="8125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Grafik 3"/>
            <p:cNvPicPr/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78983" y="4040955"/>
              <a:ext cx="640080" cy="640080"/>
            </a:xfrm>
            <a:prstGeom prst="rect">
              <a:avLst/>
            </a:prstGeom>
            <a:grpFill/>
          </p:spPr>
        </p:pic>
        <p:pic>
          <p:nvPicPr>
            <p:cNvPr id="10" name="Picture 2"/>
            <p:cNvPicPr/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028539" y="4045311"/>
              <a:ext cx="1080770" cy="387985"/>
            </a:xfrm>
            <a:prstGeom prst="rect">
              <a:avLst/>
            </a:prstGeom>
            <a:grpFill/>
          </p:spPr>
        </p:pic>
        <p:pic>
          <p:nvPicPr>
            <p:cNvPr id="11" name="Picture 3"/>
            <p:cNvPicPr/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192269" y="4040955"/>
              <a:ext cx="1905000" cy="374015"/>
            </a:xfrm>
            <a:prstGeom prst="rect">
              <a:avLst/>
            </a:prstGeom>
            <a:grpFill/>
          </p:spPr>
        </p:pic>
        <p:pic>
          <p:nvPicPr>
            <p:cNvPr id="12" name="Picture 4"/>
            <p:cNvPicPr/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4090711" y="4045311"/>
              <a:ext cx="985345" cy="369659"/>
            </a:xfrm>
            <a:prstGeom prst="rect">
              <a:avLst/>
            </a:prstGeom>
            <a:grpFill/>
          </p:spPr>
        </p:pic>
        <p:pic>
          <p:nvPicPr>
            <p:cNvPr id="13" name="Grafik 8" descr="D:\DESYCloud\MT\Templates\Logos\hij_en_fullname.png"/>
            <p:cNvPicPr/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192269" y="4444507"/>
              <a:ext cx="594360" cy="307975"/>
            </a:xfrm>
            <a:prstGeom prst="rect">
              <a:avLst/>
            </a:prstGeom>
            <a:grpFill/>
          </p:spPr>
        </p:pic>
        <p:pic>
          <p:nvPicPr>
            <p:cNvPr id="14" name="Grafik 9" descr="https://www.hzg.de/_common/img/logos/logo_hzg_cms10.gif"/>
            <p:cNvPicPr/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327999" y="4080236"/>
              <a:ext cx="1304925" cy="359410"/>
            </a:xfrm>
            <a:prstGeom prst="rect">
              <a:avLst/>
            </a:prstGeom>
            <a:grpFill/>
          </p:spPr>
        </p:pic>
        <p:pic>
          <p:nvPicPr>
            <p:cNvPr id="15" name="Picture 28" descr="kit-logo_standard_en_farbe-rgb_positiv_groß"/>
            <p:cNvPicPr/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8100392" y="4030453"/>
              <a:ext cx="723118" cy="384517"/>
            </a:xfrm>
            <a:prstGeom prst="rect">
              <a:avLst/>
            </a:prstGeom>
            <a:grpFill/>
          </p:spPr>
        </p:pic>
        <p:pic>
          <p:nvPicPr>
            <p:cNvPr id="16" name="Grafik 12" descr="D:\AFSKopie20190403\MT\Templates\HI-Mainz_d.jp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4425456"/>
              <a:ext cx="576064" cy="346076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7" name="Picture 4" descr="HZDR-Logo (Hochformat als png-Datei) ©Copyright: HZD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733" y="4045998"/>
              <a:ext cx="1100459" cy="541976"/>
            </a:xfrm>
            <a:prstGeom prst="rect">
              <a:avLst/>
            </a:prstGeom>
            <a:grpFill/>
            <a:extLst/>
          </p:spPr>
        </p:pic>
      </p:grpSp>
    </p:spTree>
    <p:extLst>
      <p:ext uri="{BB962C8B-B14F-4D97-AF65-F5344CB8AC3E}">
        <p14:creationId xmlns:p14="http://schemas.microsoft.com/office/powerpoint/2010/main" val="898433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TTER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6B60EFB-8F8E-FE4A-A6D2-7868077F8D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8400"/>
            <a:ext cx="5868000" cy="6996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WELCOME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8060DCE8-AB47-0D48-BF49-97410B4D44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2499742"/>
            <a:ext cx="5868000" cy="6925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 dirty="0">
                <a:solidFill>
                  <a:schemeClr val="bg1"/>
                </a:solidFill>
              </a:rPr>
              <a:t>Prof. Otmar D. Wiestler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President of the Helmholtz Association</a:t>
            </a:r>
          </a:p>
        </p:txBody>
      </p:sp>
    </p:spTree>
    <p:extLst>
      <p:ext uri="{BB962C8B-B14F-4D97-AF65-F5344CB8AC3E}">
        <p14:creationId xmlns:p14="http://schemas.microsoft.com/office/powerpoint/2010/main" val="3828170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eispalt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rgbClr val="002864"/>
                </a:solidFill>
              </a:defRPr>
            </a:lvl1pPr>
          </a:lstStyle>
          <a:p>
            <a:pPr>
              <a:defRPr/>
            </a:pPr>
            <a:r>
              <a:rPr lang="de-DE"/>
              <a:t>Folientitel, insgesamt zweizeilig</a:t>
            </a:r>
            <a:endParaRPr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1988">
                <a:solidFill>
                  <a:srgbClr val="22B0F8"/>
                </a:solidFill>
              </a:defRPr>
            </a:lvl1pPr>
          </a:lstStyle>
          <a:p>
            <a:pPr lvl="0">
              <a:defRPr/>
            </a:pPr>
            <a:r>
              <a:rPr lang="de-DE"/>
              <a:t>Entweder zweizeiliger Titel oder Titel mit Subheader</a:t>
            </a:r>
            <a:endParaRPr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 bwMode="auto">
          <a:xfrm>
            <a:off x="358775" y="1311275"/>
            <a:ext cx="4105275" cy="3422650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 bwMode="auto">
          <a:xfrm>
            <a:off x="4679951" y="1311275"/>
            <a:ext cx="4092575" cy="3422650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326D45A-D727-49D0-8578-68D278EA8D49}" type="slidenum">
              <a:rPr lang="de-DE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290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Mischspalt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rgbClr val="002864"/>
                </a:solidFill>
              </a:defRPr>
            </a:lvl1pPr>
          </a:lstStyle>
          <a:p>
            <a:pPr>
              <a:defRPr/>
            </a:pPr>
            <a:r>
              <a:rPr lang="de-DE"/>
              <a:t>Folientitel, insgesamt zweizeilig</a:t>
            </a:r>
            <a:endParaRPr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1988">
                <a:solidFill>
                  <a:srgbClr val="22B0F8"/>
                </a:solidFill>
              </a:defRPr>
            </a:lvl1pPr>
          </a:lstStyle>
          <a:p>
            <a:pPr lvl="0">
              <a:defRPr/>
            </a:pPr>
            <a:r>
              <a:rPr lang="de-DE"/>
              <a:t>Entweder zweizeiliger Titel oder Titel mit Subheader</a:t>
            </a:r>
            <a:endParaRPr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 bwMode="auto">
          <a:xfrm>
            <a:off x="360001" y="1311276"/>
            <a:ext cx="6264638" cy="1260475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 bwMode="auto">
          <a:xfrm>
            <a:off x="358775" y="2879999"/>
            <a:ext cx="4105275" cy="1853925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 bwMode="auto">
          <a:xfrm>
            <a:off x="4679951" y="2879725"/>
            <a:ext cx="4105275" cy="1854200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35877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788"/>
            </a:lvl1pPr>
          </a:lstStyle>
          <a:p>
            <a:pPr lvl="0">
              <a:defRPr/>
            </a:pPr>
            <a:r>
              <a:rPr lang="de-DE"/>
              <a:t>Bildunterschrift</a:t>
            </a:r>
            <a:endParaRPr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4679950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788"/>
            </a:lvl1pPr>
          </a:lstStyle>
          <a:p>
            <a:pPr lvl="0">
              <a:defRPr/>
            </a:pPr>
            <a:r>
              <a:rPr lang="de-DE"/>
              <a:t>Bildunterschrift</a:t>
            </a:r>
            <a:endParaRPr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1"/>
          </p:nvPr>
        </p:nvSpPr>
        <p:spPr bwMode="auto"/>
        <p:txBody>
          <a:bodyPr/>
          <a:lstStyle/>
          <a:p>
            <a:pPr>
              <a:defRPr/>
            </a:pPr>
            <a:fld id="{13DF49D9-34E1-433A-8D58-874125651DBE}" type="slidenum">
              <a:rPr lang="de-DE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135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Zwischen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360000" y="219601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213" b="0" cap="none">
                <a:solidFill>
                  <a:srgbClr val="002864"/>
                </a:solidFill>
              </a:defRPr>
            </a:lvl1pPr>
          </a:lstStyle>
          <a:p>
            <a:pPr>
              <a:defRPr/>
            </a:pPr>
            <a:r>
              <a:rPr lang="de-DE"/>
              <a:t>Zwischentitel grafisch, Insgesamt Zweizeilig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360000" y="691200"/>
            <a:ext cx="8424000" cy="267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1988">
                <a:solidFill>
                  <a:srgbClr val="22B0F8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Entweder zweizeiliger Titel oder Titel und Subheadline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3DF49D9-34E1-433A-8D58-874125651DBE}" type="slidenum">
              <a:rPr lang="de-DE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091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Zweispaltig_Energ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Folientitel, insgesamt zweizeilig</a:t>
            </a:r>
            <a:endParaRPr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1988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de-DE"/>
              <a:t>Entweder zweizeiliger Titel oder Titel mit Subheader</a:t>
            </a:r>
            <a:endParaRPr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 bwMode="auto">
          <a:xfrm>
            <a:off x="358775" y="1311275"/>
            <a:ext cx="4105275" cy="3422650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 bwMode="auto">
          <a:xfrm>
            <a:off x="4679951" y="1311275"/>
            <a:ext cx="4092575" cy="3422650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feld 3"/>
          <p:cNvSpPr txBox="1"/>
          <p:nvPr userDrawn="1"/>
        </p:nvSpPr>
        <p:spPr bwMode="auto">
          <a:xfrm>
            <a:off x="8512044" y="4901870"/>
            <a:ext cx="63195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809E741E-8572-4CB3-A709-89B0D4E834C3}" type="slidenum">
              <a:rPr lang="de-DE" sz="1013">
                <a:solidFill>
                  <a:schemeClr val="bg1"/>
                </a:solidFill>
              </a:rPr>
              <a:t>‹#›</a:t>
            </a:fld>
            <a:endParaRPr lang="de-DE" sz="1013">
              <a:solidFill>
                <a:schemeClr val="bg1"/>
              </a:solidFill>
            </a:endParaRP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4"/>
          </p:nvPr>
        </p:nvSpPr>
        <p:spPr bwMode="auto">
          <a:xfrm>
            <a:off x="-36511" y="4840003"/>
            <a:ext cx="42530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b="0">
                <a:solidFill>
                  <a:srgbClr val="002864"/>
                </a:solidFill>
              </a:defRPr>
            </a:lvl1pPr>
          </a:lstStyle>
          <a:p>
            <a:pPr>
              <a:defRPr/>
            </a:pPr>
            <a:fld id="{DE3F5C0C-EE19-4BC4-BCC8-FE1064D43C8B}" type="slidenum">
              <a:rPr lang="de-DE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79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TTER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6B60EFB-8F8E-FE4A-A6D2-7868077F8D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8400"/>
            <a:ext cx="5868000" cy="6996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WELCOME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8060DCE8-AB47-0D48-BF49-97410B4D44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2499742"/>
            <a:ext cx="5868000" cy="6925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 dirty="0">
                <a:solidFill>
                  <a:schemeClr val="bg1"/>
                </a:solidFill>
              </a:rPr>
              <a:t>Prof. Otmar D. Wiestler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President of the Helmholtz Association</a:t>
            </a:r>
          </a:p>
        </p:txBody>
      </p:sp>
    </p:spTree>
    <p:extLst>
      <p:ext uri="{BB962C8B-B14F-4D97-AF65-F5344CB8AC3E}">
        <p14:creationId xmlns:p14="http://schemas.microsoft.com/office/powerpoint/2010/main" val="637549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>
                <a:solidFill>
                  <a:srgbClr val="002864"/>
                </a:solidFill>
              </a:defRPr>
            </a:lvl1pPr>
          </a:lstStyle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400">
                <a:solidFill>
                  <a:srgbClr val="002864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263634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1">
          <p15:clr>
            <a:srgbClr val="FBAE40"/>
          </p15:clr>
        </p15:guide>
        <p15:guide id="2" orient="horz" pos="545">
          <p15:clr>
            <a:srgbClr val="FBAE40"/>
          </p15:clr>
        </p15:guide>
        <p15:guide id="3" pos="226">
          <p15:clr>
            <a:srgbClr val="FBAE40"/>
          </p15:clr>
        </p15:guide>
        <p15:guide id="4" pos="2813">
          <p15:clr>
            <a:srgbClr val="FBAE40"/>
          </p15:clr>
        </p15:guide>
        <p15:guide id="5" pos="2947">
          <p15:clr>
            <a:srgbClr val="FBAE40"/>
          </p15:clr>
        </p15:guide>
        <p15:guide id="6" orient="horz" pos="298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>
                <a:solidFill>
                  <a:srgbClr val="002864"/>
                </a:solidFill>
              </a:defRPr>
            </a:lvl1pPr>
          </a:lstStyle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400">
                <a:solidFill>
                  <a:srgbClr val="002864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8424000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381317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1">
          <p15:clr>
            <a:srgbClr val="FBAE40"/>
          </p15:clr>
        </p15:guide>
        <p15:guide id="2" orient="horz" pos="545">
          <p15:clr>
            <a:srgbClr val="FBAE40"/>
          </p15:clr>
        </p15:guide>
        <p15:guide id="3" pos="226">
          <p15:clr>
            <a:srgbClr val="FBAE40"/>
          </p15:clr>
        </p15:guide>
        <p15:guide id="4" pos="2813">
          <p15:clr>
            <a:srgbClr val="FBAE40"/>
          </p15:clr>
        </p15:guide>
        <p15:guide id="5" pos="2947">
          <p15:clr>
            <a:srgbClr val="FBAE40"/>
          </p15:clr>
        </p15:guide>
        <p15:guide id="6" orient="horz" pos="298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>
                <a:solidFill>
                  <a:srgbClr val="002864"/>
                </a:solidFill>
              </a:defRPr>
            </a:lvl1pPr>
          </a:lstStyle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400">
                <a:solidFill>
                  <a:srgbClr val="002864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75"/>
            <a:ext cx="6264638" cy="12604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75" y="2879999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0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49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18937954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43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219600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0" cap="none" baseline="0">
                <a:solidFill>
                  <a:srgbClr val="002864"/>
                </a:solidFill>
              </a:defRPr>
            </a:lvl1pPr>
          </a:lstStyle>
          <a:p>
            <a:r>
              <a:rPr lang="de-DE" dirty="0"/>
              <a:t>Zwischentitel grafisch, Insgesamt Zweizeilig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691200"/>
            <a:ext cx="8424000" cy="267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400" baseline="0">
                <a:solidFill>
                  <a:srgbClr val="0028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Entweder zweizeiliger Titel oder Titel und Subheadline</a:t>
            </a:r>
          </a:p>
        </p:txBody>
      </p:sp>
    </p:spTree>
    <p:extLst>
      <p:ext uri="{BB962C8B-B14F-4D97-AF65-F5344CB8AC3E}">
        <p14:creationId xmlns:p14="http://schemas.microsoft.com/office/powerpoint/2010/main" val="41794853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0711" y="183596"/>
            <a:ext cx="7317633" cy="37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err="1"/>
              <a:t>Clic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MT annual meeting 2022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49" y="4876006"/>
            <a:ext cx="243453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1" y="4830893"/>
            <a:ext cx="360040" cy="25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1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-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0711" y="219600"/>
            <a:ext cx="7317633" cy="371930"/>
          </a:xfr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MT annual meeting 2022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49" y="4876006"/>
            <a:ext cx="243453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4827001"/>
            <a:ext cx="46813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-D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0711" y="219600"/>
            <a:ext cx="7317633" cy="371930"/>
          </a:xfr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131590"/>
            <a:ext cx="8333130" cy="360233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MT annual meeting 2022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49" y="4876006"/>
            <a:ext cx="243453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830893"/>
            <a:ext cx="46813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8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-D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0711" y="219600"/>
            <a:ext cx="7317633" cy="371930"/>
          </a:xfr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145931"/>
            <a:ext cx="8333130" cy="360233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MT annual meeting 2022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49" y="4876006"/>
            <a:ext cx="243453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55276" y="4821584"/>
            <a:ext cx="468000" cy="162000"/>
            <a:chOff x="2767032" y="1708157"/>
            <a:chExt cx="3622699" cy="1233493"/>
          </a:xfrm>
        </p:grpSpPr>
        <p:sp>
          <p:nvSpPr>
            <p:cNvPr id="13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767032" y="1708158"/>
              <a:ext cx="3609999" cy="123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1"/>
            <p:cNvSpPr>
              <a:spLocks noEditPoints="1"/>
            </p:cNvSpPr>
            <p:nvPr/>
          </p:nvSpPr>
          <p:spPr bwMode="auto">
            <a:xfrm>
              <a:off x="5576926" y="1708157"/>
              <a:ext cx="473078" cy="414339"/>
            </a:xfrm>
            <a:custGeom>
              <a:avLst/>
              <a:gdLst>
                <a:gd name="T0" fmla="*/ 109 w 496"/>
                <a:gd name="T1" fmla="*/ 218 h 433"/>
                <a:gd name="T2" fmla="*/ 109 w 496"/>
                <a:gd name="T3" fmla="*/ 218 h 433"/>
                <a:gd name="T4" fmla="*/ 311 w 496"/>
                <a:gd name="T5" fmla="*/ 281 h 433"/>
                <a:gd name="T6" fmla="*/ 311 w 496"/>
                <a:gd name="T7" fmla="*/ 154 h 433"/>
                <a:gd name="T8" fmla="*/ 109 w 496"/>
                <a:gd name="T9" fmla="*/ 218 h 433"/>
                <a:gd name="T10" fmla="*/ 0 w 496"/>
                <a:gd name="T11" fmla="*/ 169 h 433"/>
                <a:gd name="T12" fmla="*/ 0 w 496"/>
                <a:gd name="T13" fmla="*/ 169 h 433"/>
                <a:gd name="T14" fmla="*/ 496 w 496"/>
                <a:gd name="T15" fmla="*/ 0 h 433"/>
                <a:gd name="T16" fmla="*/ 496 w 496"/>
                <a:gd name="T17" fmla="*/ 99 h 433"/>
                <a:gd name="T18" fmla="*/ 392 w 496"/>
                <a:gd name="T19" fmla="*/ 130 h 433"/>
                <a:gd name="T20" fmla="*/ 392 w 496"/>
                <a:gd name="T21" fmla="*/ 305 h 433"/>
                <a:gd name="T22" fmla="*/ 496 w 496"/>
                <a:gd name="T23" fmla="*/ 336 h 433"/>
                <a:gd name="T24" fmla="*/ 496 w 496"/>
                <a:gd name="T25" fmla="*/ 433 h 433"/>
                <a:gd name="T26" fmla="*/ 0 w 496"/>
                <a:gd name="T27" fmla="*/ 266 h 433"/>
                <a:gd name="T28" fmla="*/ 0 w 496"/>
                <a:gd name="T29" fmla="*/ 169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6" h="433">
                  <a:moveTo>
                    <a:pt x="109" y="218"/>
                  </a:moveTo>
                  <a:lnTo>
                    <a:pt x="109" y="218"/>
                  </a:lnTo>
                  <a:lnTo>
                    <a:pt x="311" y="281"/>
                  </a:lnTo>
                  <a:lnTo>
                    <a:pt x="311" y="154"/>
                  </a:lnTo>
                  <a:lnTo>
                    <a:pt x="109" y="218"/>
                  </a:lnTo>
                  <a:close/>
                  <a:moveTo>
                    <a:pt x="0" y="169"/>
                  </a:moveTo>
                  <a:lnTo>
                    <a:pt x="0" y="169"/>
                  </a:lnTo>
                  <a:lnTo>
                    <a:pt x="496" y="0"/>
                  </a:lnTo>
                  <a:lnTo>
                    <a:pt x="496" y="99"/>
                  </a:lnTo>
                  <a:lnTo>
                    <a:pt x="392" y="130"/>
                  </a:lnTo>
                  <a:lnTo>
                    <a:pt x="392" y="305"/>
                  </a:lnTo>
                  <a:lnTo>
                    <a:pt x="496" y="336"/>
                  </a:lnTo>
                  <a:lnTo>
                    <a:pt x="496" y="433"/>
                  </a:lnTo>
                  <a:lnTo>
                    <a:pt x="0" y="266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58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3"/>
            <p:cNvSpPr>
              <a:spLocks noEditPoints="1"/>
            </p:cNvSpPr>
            <p:nvPr/>
          </p:nvSpPr>
          <p:spPr bwMode="auto">
            <a:xfrm>
              <a:off x="5576926" y="2555885"/>
              <a:ext cx="473078" cy="376239"/>
            </a:xfrm>
            <a:custGeom>
              <a:avLst/>
              <a:gdLst>
                <a:gd name="T0" fmla="*/ 415 w 496"/>
                <a:gd name="T1" fmla="*/ 254 h 393"/>
                <a:gd name="T2" fmla="*/ 415 w 496"/>
                <a:gd name="T3" fmla="*/ 254 h 393"/>
                <a:gd name="T4" fmla="*/ 392 w 496"/>
                <a:gd name="T5" fmla="*/ 150 h 393"/>
                <a:gd name="T6" fmla="*/ 247 w 496"/>
                <a:gd name="T7" fmla="*/ 96 h 393"/>
                <a:gd name="T8" fmla="*/ 105 w 496"/>
                <a:gd name="T9" fmla="*/ 153 h 393"/>
                <a:gd name="T10" fmla="*/ 81 w 496"/>
                <a:gd name="T11" fmla="*/ 277 h 393"/>
                <a:gd name="T12" fmla="*/ 81 w 496"/>
                <a:gd name="T13" fmla="*/ 298 h 393"/>
                <a:gd name="T14" fmla="*/ 415 w 496"/>
                <a:gd name="T15" fmla="*/ 298 h 393"/>
                <a:gd name="T16" fmla="*/ 415 w 496"/>
                <a:gd name="T17" fmla="*/ 254 h 393"/>
                <a:gd name="T18" fmla="*/ 0 w 496"/>
                <a:gd name="T19" fmla="*/ 272 h 393"/>
                <a:gd name="T20" fmla="*/ 0 w 496"/>
                <a:gd name="T21" fmla="*/ 272 h 393"/>
                <a:gd name="T22" fmla="*/ 25 w 496"/>
                <a:gd name="T23" fmla="*/ 117 h 393"/>
                <a:gd name="T24" fmla="*/ 247 w 496"/>
                <a:gd name="T25" fmla="*/ 0 h 393"/>
                <a:gd name="T26" fmla="*/ 465 w 496"/>
                <a:gd name="T27" fmla="*/ 105 h 393"/>
                <a:gd name="T28" fmla="*/ 496 w 496"/>
                <a:gd name="T29" fmla="*/ 286 h 393"/>
                <a:gd name="T30" fmla="*/ 496 w 496"/>
                <a:gd name="T31" fmla="*/ 393 h 393"/>
                <a:gd name="T32" fmla="*/ 0 w 496"/>
                <a:gd name="T33" fmla="*/ 393 h 393"/>
                <a:gd name="T34" fmla="*/ 0 w 496"/>
                <a:gd name="T35" fmla="*/ 27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393">
                  <a:moveTo>
                    <a:pt x="415" y="254"/>
                  </a:moveTo>
                  <a:lnTo>
                    <a:pt x="415" y="254"/>
                  </a:lnTo>
                  <a:cubicBezTo>
                    <a:pt x="415" y="199"/>
                    <a:pt x="410" y="174"/>
                    <a:pt x="392" y="150"/>
                  </a:cubicBezTo>
                  <a:cubicBezTo>
                    <a:pt x="367" y="116"/>
                    <a:pt x="312" y="96"/>
                    <a:pt x="247" y="96"/>
                  </a:cubicBezTo>
                  <a:cubicBezTo>
                    <a:pt x="181" y="96"/>
                    <a:pt x="131" y="116"/>
                    <a:pt x="105" y="153"/>
                  </a:cubicBezTo>
                  <a:cubicBezTo>
                    <a:pt x="85" y="181"/>
                    <a:pt x="81" y="201"/>
                    <a:pt x="81" y="277"/>
                  </a:cubicBezTo>
                  <a:lnTo>
                    <a:pt x="81" y="298"/>
                  </a:lnTo>
                  <a:lnTo>
                    <a:pt x="415" y="298"/>
                  </a:lnTo>
                  <a:lnTo>
                    <a:pt x="415" y="254"/>
                  </a:lnTo>
                  <a:close/>
                  <a:moveTo>
                    <a:pt x="0" y="272"/>
                  </a:moveTo>
                  <a:lnTo>
                    <a:pt x="0" y="272"/>
                  </a:lnTo>
                  <a:cubicBezTo>
                    <a:pt x="0" y="198"/>
                    <a:pt x="7" y="153"/>
                    <a:pt x="25" y="117"/>
                  </a:cubicBezTo>
                  <a:cubicBezTo>
                    <a:pt x="62" y="43"/>
                    <a:pt x="146" y="0"/>
                    <a:pt x="247" y="0"/>
                  </a:cubicBezTo>
                  <a:cubicBezTo>
                    <a:pt x="344" y="0"/>
                    <a:pt x="428" y="40"/>
                    <a:pt x="465" y="105"/>
                  </a:cubicBezTo>
                  <a:cubicBezTo>
                    <a:pt x="490" y="148"/>
                    <a:pt x="496" y="182"/>
                    <a:pt x="496" y="286"/>
                  </a:cubicBezTo>
                  <a:lnTo>
                    <a:pt x="496" y="393"/>
                  </a:lnTo>
                  <a:lnTo>
                    <a:pt x="0" y="393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0058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4"/>
            <p:cNvSpPr>
              <a:spLocks noEditPoints="1"/>
            </p:cNvSpPr>
            <p:nvPr/>
          </p:nvSpPr>
          <p:spPr bwMode="auto">
            <a:xfrm>
              <a:off x="2787670" y="1719270"/>
              <a:ext cx="1220796" cy="1222379"/>
            </a:xfrm>
            <a:custGeom>
              <a:avLst/>
              <a:gdLst>
                <a:gd name="T0" fmla="*/ 202 w 1278"/>
                <a:gd name="T1" fmla="*/ 182 h 1278"/>
                <a:gd name="T2" fmla="*/ 202 w 1278"/>
                <a:gd name="T3" fmla="*/ 182 h 1278"/>
                <a:gd name="T4" fmla="*/ 445 w 1278"/>
                <a:gd name="T5" fmla="*/ 182 h 1278"/>
                <a:gd name="T6" fmla="*/ 639 w 1278"/>
                <a:gd name="T7" fmla="*/ 898 h 1278"/>
                <a:gd name="T8" fmla="*/ 837 w 1278"/>
                <a:gd name="T9" fmla="*/ 182 h 1278"/>
                <a:gd name="T10" fmla="*/ 1076 w 1278"/>
                <a:gd name="T11" fmla="*/ 182 h 1278"/>
                <a:gd name="T12" fmla="*/ 1076 w 1278"/>
                <a:gd name="T13" fmla="*/ 1084 h 1278"/>
                <a:gd name="T14" fmla="*/ 919 w 1278"/>
                <a:gd name="T15" fmla="*/ 1084 h 1278"/>
                <a:gd name="T16" fmla="*/ 919 w 1278"/>
                <a:gd name="T17" fmla="*/ 380 h 1278"/>
                <a:gd name="T18" fmla="*/ 727 w 1278"/>
                <a:gd name="T19" fmla="*/ 1084 h 1278"/>
                <a:gd name="T20" fmla="*/ 549 w 1278"/>
                <a:gd name="T21" fmla="*/ 1084 h 1278"/>
                <a:gd name="T22" fmla="*/ 359 w 1278"/>
                <a:gd name="T23" fmla="*/ 380 h 1278"/>
                <a:gd name="T24" fmla="*/ 359 w 1278"/>
                <a:gd name="T25" fmla="*/ 1084 h 1278"/>
                <a:gd name="T26" fmla="*/ 202 w 1278"/>
                <a:gd name="T27" fmla="*/ 1084 h 1278"/>
                <a:gd name="T28" fmla="*/ 202 w 1278"/>
                <a:gd name="T29" fmla="*/ 182 h 1278"/>
                <a:gd name="T30" fmla="*/ 0 w 1278"/>
                <a:gd name="T31" fmla="*/ 1278 h 1278"/>
                <a:gd name="T32" fmla="*/ 0 w 1278"/>
                <a:gd name="T33" fmla="*/ 1278 h 1278"/>
                <a:gd name="T34" fmla="*/ 1278 w 1278"/>
                <a:gd name="T35" fmla="*/ 1278 h 1278"/>
                <a:gd name="T36" fmla="*/ 1278 w 1278"/>
                <a:gd name="T37" fmla="*/ 0 h 1278"/>
                <a:gd name="T38" fmla="*/ 0 w 1278"/>
                <a:gd name="T39" fmla="*/ 0 h 1278"/>
                <a:gd name="T40" fmla="*/ 0 w 1278"/>
                <a:gd name="T41" fmla="*/ 1278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8" h="1278">
                  <a:moveTo>
                    <a:pt x="202" y="182"/>
                  </a:moveTo>
                  <a:lnTo>
                    <a:pt x="202" y="182"/>
                  </a:lnTo>
                  <a:lnTo>
                    <a:pt x="445" y="182"/>
                  </a:lnTo>
                  <a:lnTo>
                    <a:pt x="639" y="898"/>
                  </a:lnTo>
                  <a:lnTo>
                    <a:pt x="837" y="182"/>
                  </a:lnTo>
                  <a:lnTo>
                    <a:pt x="1076" y="182"/>
                  </a:lnTo>
                  <a:lnTo>
                    <a:pt x="1076" y="1084"/>
                  </a:lnTo>
                  <a:lnTo>
                    <a:pt x="919" y="1084"/>
                  </a:lnTo>
                  <a:lnTo>
                    <a:pt x="919" y="380"/>
                  </a:lnTo>
                  <a:lnTo>
                    <a:pt x="727" y="1084"/>
                  </a:lnTo>
                  <a:lnTo>
                    <a:pt x="549" y="1084"/>
                  </a:lnTo>
                  <a:lnTo>
                    <a:pt x="359" y="380"/>
                  </a:lnTo>
                  <a:lnTo>
                    <a:pt x="359" y="1084"/>
                  </a:lnTo>
                  <a:lnTo>
                    <a:pt x="202" y="1084"/>
                  </a:lnTo>
                  <a:lnTo>
                    <a:pt x="202" y="182"/>
                  </a:lnTo>
                  <a:close/>
                  <a:moveTo>
                    <a:pt x="0" y="1278"/>
                  </a:moveTo>
                  <a:lnTo>
                    <a:pt x="0" y="1278"/>
                  </a:lnTo>
                  <a:lnTo>
                    <a:pt x="1278" y="1278"/>
                  </a:lnTo>
                  <a:lnTo>
                    <a:pt x="1278" y="0"/>
                  </a:lnTo>
                  <a:lnTo>
                    <a:pt x="0" y="0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F28E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5"/>
            <p:cNvSpPr>
              <a:spLocks noEditPoints="1"/>
            </p:cNvSpPr>
            <p:nvPr/>
          </p:nvSpPr>
          <p:spPr bwMode="auto">
            <a:xfrm>
              <a:off x="4183091" y="1719270"/>
              <a:ext cx="1219208" cy="1222379"/>
            </a:xfrm>
            <a:custGeom>
              <a:avLst/>
              <a:gdLst>
                <a:gd name="T0" fmla="*/ 964 w 1278"/>
                <a:gd name="T1" fmla="*/ 330 h 1278"/>
                <a:gd name="T2" fmla="*/ 964 w 1278"/>
                <a:gd name="T3" fmla="*/ 330 h 1278"/>
                <a:gd name="T4" fmla="*/ 726 w 1278"/>
                <a:gd name="T5" fmla="*/ 330 h 1278"/>
                <a:gd name="T6" fmla="*/ 726 w 1278"/>
                <a:gd name="T7" fmla="*/ 1084 h 1278"/>
                <a:gd name="T8" fmla="*/ 553 w 1278"/>
                <a:gd name="T9" fmla="*/ 1084 h 1278"/>
                <a:gd name="T10" fmla="*/ 553 w 1278"/>
                <a:gd name="T11" fmla="*/ 330 h 1278"/>
                <a:gd name="T12" fmla="*/ 315 w 1278"/>
                <a:gd name="T13" fmla="*/ 330 h 1278"/>
                <a:gd name="T14" fmla="*/ 315 w 1278"/>
                <a:gd name="T15" fmla="*/ 182 h 1278"/>
                <a:gd name="T16" fmla="*/ 964 w 1278"/>
                <a:gd name="T17" fmla="*/ 182 h 1278"/>
                <a:gd name="T18" fmla="*/ 964 w 1278"/>
                <a:gd name="T19" fmla="*/ 330 h 1278"/>
                <a:gd name="T20" fmla="*/ 0 w 1278"/>
                <a:gd name="T21" fmla="*/ 1278 h 1278"/>
                <a:gd name="T22" fmla="*/ 0 w 1278"/>
                <a:gd name="T23" fmla="*/ 1278 h 1278"/>
                <a:gd name="T24" fmla="*/ 1278 w 1278"/>
                <a:gd name="T25" fmla="*/ 1278 h 1278"/>
                <a:gd name="T26" fmla="*/ 1278 w 1278"/>
                <a:gd name="T27" fmla="*/ 0 h 1278"/>
                <a:gd name="T28" fmla="*/ 0 w 1278"/>
                <a:gd name="T29" fmla="*/ 0 h 1278"/>
                <a:gd name="T30" fmla="*/ 0 w 1278"/>
                <a:gd name="T31" fmla="*/ 1278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8" h="1278">
                  <a:moveTo>
                    <a:pt x="964" y="330"/>
                  </a:moveTo>
                  <a:lnTo>
                    <a:pt x="964" y="330"/>
                  </a:lnTo>
                  <a:lnTo>
                    <a:pt x="726" y="330"/>
                  </a:lnTo>
                  <a:lnTo>
                    <a:pt x="726" y="1084"/>
                  </a:lnTo>
                  <a:lnTo>
                    <a:pt x="553" y="1084"/>
                  </a:lnTo>
                  <a:lnTo>
                    <a:pt x="553" y="330"/>
                  </a:lnTo>
                  <a:lnTo>
                    <a:pt x="315" y="330"/>
                  </a:lnTo>
                  <a:lnTo>
                    <a:pt x="315" y="182"/>
                  </a:lnTo>
                  <a:lnTo>
                    <a:pt x="964" y="182"/>
                  </a:lnTo>
                  <a:lnTo>
                    <a:pt x="964" y="330"/>
                  </a:lnTo>
                  <a:close/>
                  <a:moveTo>
                    <a:pt x="0" y="1278"/>
                  </a:moveTo>
                  <a:lnTo>
                    <a:pt x="0" y="1278"/>
                  </a:lnTo>
                  <a:lnTo>
                    <a:pt x="1278" y="1278"/>
                  </a:lnTo>
                  <a:lnTo>
                    <a:pt x="1278" y="0"/>
                  </a:lnTo>
                  <a:lnTo>
                    <a:pt x="0" y="0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F28E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6"/>
            <p:cNvSpPr>
              <a:spLocks/>
            </p:cNvSpPr>
            <p:nvPr/>
          </p:nvSpPr>
          <p:spPr bwMode="auto">
            <a:xfrm>
              <a:off x="6224630" y="1719270"/>
              <a:ext cx="165101" cy="1222379"/>
            </a:xfrm>
            <a:custGeom>
              <a:avLst/>
              <a:gdLst>
                <a:gd name="T0" fmla="*/ 173 w 173"/>
                <a:gd name="T1" fmla="*/ 0 h 1278"/>
                <a:gd name="T2" fmla="*/ 173 w 173"/>
                <a:gd name="T3" fmla="*/ 0 h 1278"/>
                <a:gd name="T4" fmla="*/ 0 w 173"/>
                <a:gd name="T5" fmla="*/ 0 h 1278"/>
                <a:gd name="T6" fmla="*/ 0 w 173"/>
                <a:gd name="T7" fmla="*/ 1278 h 1278"/>
                <a:gd name="T8" fmla="*/ 173 w 173"/>
                <a:gd name="T9" fmla="*/ 1278 h 1278"/>
                <a:gd name="T10" fmla="*/ 173 w 173"/>
                <a:gd name="T11" fmla="*/ 0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1278">
                  <a:moveTo>
                    <a:pt x="173" y="0"/>
                  </a:moveTo>
                  <a:lnTo>
                    <a:pt x="173" y="0"/>
                  </a:lnTo>
                  <a:lnTo>
                    <a:pt x="0" y="0"/>
                  </a:lnTo>
                  <a:lnTo>
                    <a:pt x="0" y="1278"/>
                  </a:lnTo>
                  <a:lnTo>
                    <a:pt x="173" y="127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28E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 rot="16200000">
              <a:off x="5615867" y="2101114"/>
              <a:ext cx="396000" cy="471600"/>
            </a:xfrm>
            <a:custGeom>
              <a:avLst/>
              <a:gdLst>
                <a:gd name="T0" fmla="*/ 35 w 121"/>
                <a:gd name="T1" fmla="*/ 0 h 112"/>
                <a:gd name="T2" fmla="*/ 35 w 121"/>
                <a:gd name="T3" fmla="*/ 0 h 112"/>
                <a:gd name="T4" fmla="*/ 61 w 121"/>
                <a:gd name="T5" fmla="*/ 77 h 112"/>
                <a:gd name="T6" fmla="*/ 61 w 121"/>
                <a:gd name="T7" fmla="*/ 77 h 112"/>
                <a:gd name="T8" fmla="*/ 86 w 121"/>
                <a:gd name="T9" fmla="*/ 0 h 112"/>
                <a:gd name="T10" fmla="*/ 121 w 121"/>
                <a:gd name="T11" fmla="*/ 0 h 112"/>
                <a:gd name="T12" fmla="*/ 121 w 121"/>
                <a:gd name="T13" fmla="*/ 112 h 112"/>
                <a:gd name="T14" fmla="*/ 98 w 121"/>
                <a:gd name="T15" fmla="*/ 112 h 112"/>
                <a:gd name="T16" fmla="*/ 98 w 121"/>
                <a:gd name="T17" fmla="*/ 32 h 112"/>
                <a:gd name="T18" fmla="*/ 97 w 121"/>
                <a:gd name="T19" fmla="*/ 32 h 112"/>
                <a:gd name="T20" fmla="*/ 70 w 121"/>
                <a:gd name="T21" fmla="*/ 112 h 112"/>
                <a:gd name="T22" fmla="*/ 51 w 121"/>
                <a:gd name="T23" fmla="*/ 112 h 112"/>
                <a:gd name="T24" fmla="*/ 24 w 121"/>
                <a:gd name="T25" fmla="*/ 33 h 112"/>
                <a:gd name="T26" fmla="*/ 23 w 121"/>
                <a:gd name="T27" fmla="*/ 33 h 112"/>
                <a:gd name="T28" fmla="*/ 23 w 121"/>
                <a:gd name="T29" fmla="*/ 112 h 112"/>
                <a:gd name="T30" fmla="*/ 0 w 121"/>
                <a:gd name="T31" fmla="*/ 112 h 112"/>
                <a:gd name="T32" fmla="*/ 0 w 121"/>
                <a:gd name="T33" fmla="*/ 0 h 112"/>
                <a:gd name="T34" fmla="*/ 35 w 121"/>
                <a:gd name="T3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" h="112">
                  <a:moveTo>
                    <a:pt x="35" y="0"/>
                  </a:moveTo>
                  <a:lnTo>
                    <a:pt x="35" y="0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86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8" y="112"/>
                  </a:lnTo>
                  <a:lnTo>
                    <a:pt x="98" y="32"/>
                  </a:lnTo>
                  <a:lnTo>
                    <a:pt x="97" y="32"/>
                  </a:lnTo>
                  <a:lnTo>
                    <a:pt x="70" y="112"/>
                  </a:lnTo>
                  <a:lnTo>
                    <a:pt x="51" y="112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58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396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MT annual meeting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83DBC94-1F2B-4B13-8446-77A1BF532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7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MT annual meeting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83DBC94-1F2B-4B13-8446-77A1BF532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6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7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DB82D07-C42A-2949-82BA-B54A53204C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927" cy="51516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F5D3127-295E-F84D-9C76-3F5736447F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8800"/>
            <a:ext cx="1633538" cy="21669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769252A-42C4-FA49-939C-1C88BB93E2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30" y="360225"/>
            <a:ext cx="1344538" cy="24526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0932376-7BDC-7A4C-99FD-B833BFF7688A}"/>
              </a:ext>
            </a:extLst>
          </p:cNvPr>
          <p:cNvSpPr txBox="1"/>
          <p:nvPr/>
        </p:nvSpPr>
        <p:spPr>
          <a:xfrm>
            <a:off x="6865200" y="4903200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>
                <a:solidFill>
                  <a:srgbClr val="005AA0"/>
                </a:solidFill>
              </a:rPr>
              <a:t>www.helmholtz.de</a:t>
            </a:r>
          </a:p>
        </p:txBody>
      </p:sp>
    </p:spTree>
    <p:extLst>
      <p:ext uri="{BB962C8B-B14F-4D97-AF65-F5344CB8AC3E}">
        <p14:creationId xmlns:p14="http://schemas.microsoft.com/office/powerpoint/2010/main" val="230876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1" r:id="rId2"/>
    <p:sldLayoutId id="2147483690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878000"/>
            <a:ext cx="9143983" cy="271461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50711" y="219600"/>
            <a:ext cx="7317633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MT annual meeting 2022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64080" y="714796"/>
            <a:ext cx="83123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494" y="104560"/>
            <a:ext cx="907411" cy="62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21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7" r:id="rId2"/>
    <p:sldLayoutId id="2147483688" r:id="rId3"/>
    <p:sldLayoutId id="2147483689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3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878000"/>
            <a:ext cx="9143983" cy="271461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50711" y="219600"/>
            <a:ext cx="7317633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MT annual meeting 2022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64080" y="714796"/>
            <a:ext cx="83123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494" y="104560"/>
            <a:ext cx="907411" cy="62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33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DB82D07-C42A-2949-82BA-B54A53204C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927" cy="51516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F5D3127-295E-F84D-9C76-3F5736447F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8800"/>
            <a:ext cx="1633538" cy="21669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769252A-42C4-FA49-939C-1C88BB93E2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30" y="360225"/>
            <a:ext cx="1344538" cy="24526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0932376-7BDC-7A4C-99FD-B833BFF7688A}"/>
              </a:ext>
            </a:extLst>
          </p:cNvPr>
          <p:cNvSpPr txBox="1"/>
          <p:nvPr/>
        </p:nvSpPr>
        <p:spPr>
          <a:xfrm>
            <a:off x="6865200" y="4903200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>
                <a:solidFill>
                  <a:srgbClr val="005AA0"/>
                </a:solidFill>
              </a:rPr>
              <a:t>www.helmholtz.de</a:t>
            </a:r>
          </a:p>
        </p:txBody>
      </p:sp>
    </p:spTree>
    <p:extLst>
      <p:ext uri="{BB962C8B-B14F-4D97-AF65-F5344CB8AC3E}">
        <p14:creationId xmlns:p14="http://schemas.microsoft.com/office/powerpoint/2010/main" val="74550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Himmel, draußen enthält.&#10;&#10;Automatisch generierte Beschreibung"/>
          <p:cNvPicPr/>
          <p:nvPr userDrawn="1"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4342" b="24452"/>
          <a:stretch/>
        </p:blipFill>
        <p:spPr bwMode="auto">
          <a:xfrm>
            <a:off x="1" y="82996"/>
            <a:ext cx="9144000" cy="5060505"/>
          </a:xfrm>
          <a:prstGeom prst="rect">
            <a:avLst/>
          </a:prstGeom>
          <a:ln>
            <a:noFill/>
          </a:ln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 bwMode="auto">
          <a:xfrm>
            <a:off x="360000" y="219601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de-DE"/>
              <a:t>Folientitel, insgesamt zweizeilig</a:t>
            </a:r>
            <a:endParaRPr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 bwMode="auto"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6883254" y="4856316"/>
            <a:ext cx="1073123" cy="30772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8172400" y="4912011"/>
            <a:ext cx="792380" cy="107783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 bwMode="auto">
          <a:xfrm>
            <a:off x="-36511" y="4840003"/>
            <a:ext cx="42530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002864"/>
                </a:solidFill>
              </a:defRPr>
            </a:lvl1pPr>
          </a:lstStyle>
          <a:p>
            <a:pPr>
              <a:defRPr/>
            </a:pPr>
            <a:fld id="{13DF49D9-34E1-433A-8D58-874125651DBE}" type="slidenum">
              <a:rPr lang="de-DE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30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</p:sldLayoutIdLst>
  <p:hf hdr="0" ftr="0" dt="0"/>
  <p:txStyles>
    <p:titleStyle>
      <a:lvl1pPr algn="l" defTabSz="914378">
        <a:spcBef>
          <a:spcPts val="0"/>
        </a:spcBef>
        <a:buNone/>
        <a:defRPr sz="2213" b="0" cap="none">
          <a:solidFill>
            <a:srgbClr val="002864"/>
          </a:solidFill>
          <a:latin typeface="+mj-lt"/>
          <a:ea typeface="+mj-ea"/>
          <a:cs typeface="+mj-cs"/>
        </a:defRPr>
      </a:lvl1pPr>
    </p:titleStyle>
    <p:bodyStyle>
      <a:lvl1pPr marL="180971" indent="-180971" algn="l" defTabSz="179996">
        <a:lnSpc>
          <a:spcPts val="1800"/>
        </a:lnSpc>
        <a:spcBef>
          <a:spcPts val="1100"/>
        </a:spcBef>
        <a:spcAft>
          <a:spcPts val="0"/>
        </a:spcAft>
        <a:buClr>
          <a:srgbClr val="002864"/>
        </a:buClr>
        <a:buFont typeface="Arial"/>
        <a:buChar char="•"/>
        <a:tabLst>
          <a:tab pos="179996" algn="l"/>
          <a:tab pos="359991" algn="l"/>
        </a:tabLst>
        <a:defRPr sz="1613">
          <a:solidFill>
            <a:schemeClr val="tx1"/>
          </a:solidFill>
          <a:latin typeface="+mn-lt"/>
          <a:ea typeface="+mn-ea"/>
          <a:cs typeface="+mn-cs"/>
        </a:defRPr>
      </a:lvl1pPr>
      <a:lvl2pPr marL="360354" indent="-179384" algn="l" defTabSz="914378">
        <a:spcBef>
          <a:spcPts val="0"/>
        </a:spcBef>
        <a:buClr>
          <a:srgbClr val="002864"/>
        </a:buClr>
        <a:buFont typeface="Arial"/>
        <a:buChar char="•"/>
        <a:defRPr sz="1613">
          <a:solidFill>
            <a:schemeClr val="tx1"/>
          </a:solidFill>
          <a:latin typeface="+mn-lt"/>
          <a:ea typeface="+mn-ea"/>
          <a:cs typeface="+mn-cs"/>
        </a:defRPr>
      </a:lvl2pPr>
      <a:lvl3pPr marL="541325" indent="-180971" algn="l" defTabSz="914378">
        <a:spcBef>
          <a:spcPts val="0"/>
        </a:spcBef>
        <a:buClr>
          <a:srgbClr val="002864"/>
        </a:buClr>
        <a:buFont typeface="Arial"/>
        <a:buChar char="•"/>
        <a:defRPr sz="1613">
          <a:solidFill>
            <a:schemeClr val="tx1"/>
          </a:solidFill>
          <a:latin typeface="+mn-lt"/>
          <a:ea typeface="+mn-ea"/>
          <a:cs typeface="+mn-cs"/>
        </a:defRPr>
      </a:lvl3pPr>
      <a:lvl4pPr marL="714357" indent="-174621" algn="l" defTabSz="914378">
        <a:spcBef>
          <a:spcPts val="0"/>
        </a:spcBef>
        <a:buClr>
          <a:srgbClr val="002864"/>
        </a:buClr>
        <a:buFont typeface="Arial"/>
        <a:buChar char="•"/>
        <a:defRPr sz="1613">
          <a:solidFill>
            <a:schemeClr val="tx1"/>
          </a:solidFill>
          <a:latin typeface="+mn-lt"/>
          <a:ea typeface="+mn-ea"/>
          <a:cs typeface="+mn-cs"/>
        </a:defRPr>
      </a:lvl4pPr>
      <a:lvl5pPr marL="1000100" indent="-285743" algn="l" defTabSz="914378">
        <a:spcBef>
          <a:spcPts val="0"/>
        </a:spcBef>
        <a:buClr>
          <a:srgbClr val="002864"/>
        </a:buClr>
        <a:buFont typeface="Arial"/>
        <a:buChar char="•"/>
        <a:defRPr sz="1613">
          <a:solidFill>
            <a:schemeClr val="tx1"/>
          </a:solidFill>
          <a:latin typeface="+mn-lt"/>
          <a:ea typeface="+mn-ea"/>
          <a:cs typeface="+mn-cs"/>
        </a:defRPr>
      </a:lvl5pPr>
      <a:lvl6pPr marL="2285943" indent="0" algn="l" defTabSz="914378">
        <a:spcBef>
          <a:spcPts val="0"/>
        </a:spcBef>
        <a:buFont typeface="Arial"/>
        <a:buNone/>
        <a:defRPr sz="1988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>
        <a:spcBef>
          <a:spcPts val="0"/>
        </a:spcBef>
        <a:buFont typeface="Arial"/>
        <a:buChar char="•"/>
        <a:defRPr sz="1988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>
        <a:spcBef>
          <a:spcPts val="0"/>
        </a:spcBef>
        <a:buFont typeface="Arial"/>
        <a:buChar char="•"/>
        <a:defRPr sz="1988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>
        <a:spcBef>
          <a:spcPts val="0"/>
        </a:spcBef>
        <a:buFont typeface="Arial"/>
        <a:buChar char="•"/>
        <a:defRPr sz="1988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912010"/>
            <a:ext cx="792380" cy="107783"/>
          </a:xfrm>
          <a:prstGeom prst="rect">
            <a:avLst/>
          </a:prstGeom>
        </p:spPr>
      </p:pic>
      <p:cxnSp>
        <p:nvCxnSpPr>
          <p:cNvPr id="8" name="Gerader Verbinder 7"/>
          <p:cNvCxnSpPr/>
          <p:nvPr userDrawn="1"/>
        </p:nvCxnSpPr>
        <p:spPr>
          <a:xfrm>
            <a:off x="0" y="1095586"/>
            <a:ext cx="9144000" cy="0"/>
          </a:xfrm>
          <a:prstGeom prst="line">
            <a:avLst/>
          </a:prstGeom>
          <a:ln>
            <a:solidFill>
              <a:srgbClr val="14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60219E8A-C0CC-4CE1-ACBA-AC98E54054F4}"/>
              </a:ext>
            </a:extLst>
          </p:cNvPr>
          <p:cNvSpPr txBox="1"/>
          <p:nvPr userDrawn="1"/>
        </p:nvSpPr>
        <p:spPr>
          <a:xfrm>
            <a:off x="176039" y="4850485"/>
            <a:ext cx="47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3144898-0BE3-4904-9669-E15C1DDBB8A8}" type="slidenum">
              <a:rPr lang="de-DE" sz="900" smtClean="0"/>
              <a:t>‹#›</a:t>
            </a:fld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445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0" kern="1200" cap="none" baseline="0">
          <a:solidFill>
            <a:srgbClr val="002864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rgbClr val="002864"/>
        </a:buClr>
        <a:buFont typeface="Arial" panose="020B0604020202020204" pitchFamily="34" charset="0"/>
        <a:buChar char="•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rgbClr val="00286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rgbClr val="00286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rgbClr val="00286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rgbClr val="00286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orient="horz" pos="309">
          <p15:clr>
            <a:srgbClr val="F26B43"/>
          </p15:clr>
        </p15:guide>
        <p15:guide id="3" orient="horz" pos="822">
          <p15:clr>
            <a:srgbClr val="F26B43"/>
          </p15:clr>
        </p15:guide>
        <p15:guide id="4" orient="horz" pos="31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22.emf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9E845-9662-0D4B-8CC6-917F0D5D2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192" y="1203598"/>
            <a:ext cx="5868000" cy="699686"/>
          </a:xfrm>
        </p:spPr>
        <p:txBody>
          <a:bodyPr>
            <a:normAutofit fontScale="90000"/>
          </a:bodyPr>
          <a:lstStyle/>
          <a:p>
            <a:r>
              <a:rPr lang="de-DE" dirty="0"/>
              <a:t>MT </a:t>
            </a:r>
            <a:r>
              <a:rPr lang="de-DE" dirty="0" err="1"/>
              <a:t>closing</a:t>
            </a:r>
            <a:r>
              <a:rPr lang="de-DE" dirty="0"/>
              <a:t> </a:t>
            </a:r>
            <a:r>
              <a:rPr lang="de-DE" dirty="0" err="1"/>
              <a:t>remarks</a:t>
            </a:r>
            <a:br>
              <a:rPr lang="de-DE" dirty="0"/>
            </a:br>
            <a:br>
              <a:rPr lang="de-DE" dirty="0"/>
            </a:br>
            <a:r>
              <a:rPr lang="de-DE" sz="2200" dirty="0"/>
              <a:t>Ties Behnke/ Anke Susanne Müller</a:t>
            </a:r>
            <a:br>
              <a:rPr lang="de-DE" sz="2200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002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FC026C-6CBC-4438-9C10-A1DD96E20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 meeting in Hamburg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E7D21-DE6D-4AAE-8005-3F442840DD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t="9136" r="1072" b="2519"/>
          <a:stretch/>
        </p:blipFill>
        <p:spPr>
          <a:xfrm>
            <a:off x="-21637" y="32809"/>
            <a:ext cx="9144000" cy="469918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DFF41CF-D845-481D-9197-415FCCA34A12}"/>
              </a:ext>
            </a:extLst>
          </p:cNvPr>
          <p:cNvGrpSpPr/>
          <p:nvPr/>
        </p:nvGrpSpPr>
        <p:grpSpPr>
          <a:xfrm>
            <a:off x="2953337" y="77429"/>
            <a:ext cx="2626775" cy="646331"/>
            <a:chOff x="2953337" y="77429"/>
            <a:chExt cx="2626775" cy="64633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92F7CB-4843-4A96-AD5C-54D4E6EC1ECC}"/>
                </a:ext>
              </a:extLst>
            </p:cNvPr>
            <p:cNvSpPr/>
            <p:nvPr/>
          </p:nvSpPr>
          <p:spPr>
            <a:xfrm>
              <a:off x="2953337" y="77429"/>
              <a:ext cx="2554767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4407458-0F9A-4A1E-B2DC-9938947A04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046"/>
            <a:stretch/>
          </p:blipFill>
          <p:spPr>
            <a:xfrm>
              <a:off x="2953337" y="77429"/>
              <a:ext cx="1372911" cy="64633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301EA2-4D41-4D8F-9A84-AC89777EAE75}"/>
                </a:ext>
              </a:extLst>
            </p:cNvPr>
            <p:cNvSpPr txBox="1"/>
            <p:nvPr/>
          </p:nvSpPr>
          <p:spPr>
            <a:xfrm>
              <a:off x="4369524" y="77429"/>
              <a:ext cx="12105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5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52576-20AD-452F-AC9D-41E89F472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 meeting in Hamburg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CC5DD9-A5C9-43A9-ACA5-D90846D35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MT annual meeting 2022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B3CC9-11EE-433A-9A8D-5C17D8850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3F114B-2508-4739-B4D2-7BECE87885C0}"/>
              </a:ext>
            </a:extLst>
          </p:cNvPr>
          <p:cNvSpPr txBox="1"/>
          <p:nvPr/>
        </p:nvSpPr>
        <p:spPr>
          <a:xfrm>
            <a:off x="683568" y="1419622"/>
            <a:ext cx="7962436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Post Pandemic meeting in person, after three virtual meetings since 2020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268 registrants, 207 registered as “in person”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 counted at peak close to 160 people in the auditorium, 50+ online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Very lively parallel sessions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Typically between 30-50 people in person, 20-30 people online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Poster session yesterday evening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Rough count approx. 170 people or more attending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60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0B44E-6833-4AEC-90F4-7DC4529F3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program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F8358-8D66-4EB0-AB04-84AC52F45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MT annual meeting 2022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DDBA0-E2B3-4AAE-AAF1-36183FC4E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AB7974-80FF-4AB3-9E2B-85D208B0EA86}"/>
              </a:ext>
            </a:extLst>
          </p:cNvPr>
          <p:cNvSpPr txBox="1"/>
          <p:nvPr/>
        </p:nvSpPr>
        <p:spPr>
          <a:xfrm>
            <a:off x="611560" y="915566"/>
            <a:ext cx="8218917" cy="1703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Mixture between in-person (most) and remote talks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Overall worked well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Allows us to get international speakers join us remotely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Still the advantages of personal interaction have again become obvious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B3A3E5-F51F-4B74-B636-C5E9F3D8F4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46" y="2618596"/>
            <a:ext cx="2935256" cy="2201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7E8F2B-8427-4D9F-8C82-2790C9E27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99" y="2618596"/>
            <a:ext cx="2901055" cy="21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53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B4D2B-D8E3-48C7-B9F1-6CA4E4D7C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Session and Dinner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586C2-94E5-4711-8F3E-1DE2A00F0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MT annual meeting 2022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23514-B1F6-4270-A935-83EC3B6DB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841F9-2563-48A3-BA69-D8D6E31F4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2986" y="1357860"/>
            <a:ext cx="4114416" cy="30858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21B526-49CC-4BAA-AFBD-CF67A49AA5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3091" y="1095587"/>
            <a:ext cx="2016225" cy="15121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B40397-4B3F-4697-80AA-C7C16A498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5824" y="1089474"/>
            <a:ext cx="2026821" cy="15201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CEC27F-B4C9-47C0-A186-59D3E0F67E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4556" y="1105095"/>
            <a:ext cx="2008973" cy="15067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57C0AA-FBFD-41BC-892A-47773F899D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0998" y="3106837"/>
            <a:ext cx="2059104" cy="15443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A1C6F4-B1B9-41CB-9B50-51208C3382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2786" y="3096274"/>
            <a:ext cx="2016225" cy="15121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F954EA-0560-4E40-8DA1-D729843325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3762" y="3101364"/>
            <a:ext cx="2015324" cy="151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0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DF1E7-1A56-4060-9C3A-5FFEB214A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and Technologies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8BD6EB-6BEC-4487-B0E0-6A21588C8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MT annual meeting 2022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EE71C-BBFD-4F81-857F-9838CE194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15EFA-A58F-459D-8028-F8D801D6D13A}"/>
              </a:ext>
            </a:extLst>
          </p:cNvPr>
          <p:cNvSpPr txBox="1"/>
          <p:nvPr/>
        </p:nvSpPr>
        <p:spPr>
          <a:xfrm>
            <a:off x="337458" y="1162948"/>
            <a:ext cx="5605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have seen exciting progress yesterday and today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F65F91-461C-457D-A349-00AF3403E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110280"/>
            <a:ext cx="2310331" cy="772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935FC6-EB99-4CDC-A9A0-18F6E8A3A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513" y="1583211"/>
            <a:ext cx="1283390" cy="944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A530B2-65AD-484B-80AE-B1144E0ED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058" y="1563638"/>
            <a:ext cx="1666762" cy="1119414"/>
          </a:xfrm>
          <a:prstGeom prst="rect">
            <a:avLst/>
          </a:prstGeom>
        </p:spPr>
      </p:pic>
      <p:grpSp>
        <p:nvGrpSpPr>
          <p:cNvPr id="9" name="Gruppieren 5">
            <a:extLst>
              <a:ext uri="{FF2B5EF4-FFF2-40B4-BE49-F238E27FC236}">
                <a16:creationId xmlns:a16="http://schemas.microsoft.com/office/drawing/2014/main" id="{2F04DC18-A92F-4307-B1FA-C817AEE691AE}"/>
              </a:ext>
            </a:extLst>
          </p:cNvPr>
          <p:cNvGrpSpPr/>
          <p:nvPr/>
        </p:nvGrpSpPr>
        <p:grpSpPr>
          <a:xfrm>
            <a:off x="27789" y="2726633"/>
            <a:ext cx="2416873" cy="1007477"/>
            <a:chOff x="400298" y="3428925"/>
            <a:chExt cx="2416873" cy="1007477"/>
          </a:xfrm>
        </p:grpSpPr>
        <p:pic>
          <p:nvPicPr>
            <p:cNvPr id="10" name="Grafik 32">
              <a:extLst>
                <a:ext uri="{FF2B5EF4-FFF2-40B4-BE49-F238E27FC236}">
                  <a16:creationId xmlns:a16="http://schemas.microsoft.com/office/drawing/2014/main" id="{015EA5A3-2AFB-4651-9453-E1142FC630CD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1490081" y="3428925"/>
              <a:ext cx="1327090" cy="100747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Grafik 33">
              <a:extLst>
                <a:ext uri="{FF2B5EF4-FFF2-40B4-BE49-F238E27FC236}">
                  <a16:creationId xmlns:a16="http://schemas.microsoft.com/office/drawing/2014/main" id="{AE0533C3-4D43-4C66-B658-B1240A8D05F2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400298" y="3447628"/>
              <a:ext cx="1073781" cy="97007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E8D276C-1DF5-45CF-B95B-C87D9E28CFA3}"/>
              </a:ext>
            </a:extLst>
          </p:cNvPr>
          <p:cNvSpPr txBox="1"/>
          <p:nvPr/>
        </p:nvSpPr>
        <p:spPr>
          <a:xfrm>
            <a:off x="1311779" y="2552005"/>
            <a:ext cx="1099981" cy="307777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AI research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7EFF4B-73E6-49C2-BB4A-38AEAE076C6D}"/>
              </a:ext>
            </a:extLst>
          </p:cNvPr>
          <p:cNvSpPr txBox="1"/>
          <p:nvPr/>
        </p:nvSpPr>
        <p:spPr>
          <a:xfrm>
            <a:off x="2633103" y="2499742"/>
            <a:ext cx="950901" cy="307777"/>
          </a:xfrm>
          <a:prstGeom prst="rect">
            <a:avLst/>
          </a:prstGeom>
          <a:solidFill>
            <a:srgbClr val="FFD228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Detectors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27C9A3-C137-4504-B55A-CEEB448C9324}"/>
              </a:ext>
            </a:extLst>
          </p:cNvPr>
          <p:cNvSpPr txBox="1"/>
          <p:nvPr/>
        </p:nvSpPr>
        <p:spPr>
          <a:xfrm>
            <a:off x="4013605" y="2499742"/>
            <a:ext cx="1568058" cy="307777"/>
          </a:xfrm>
          <a:prstGeom prst="rect">
            <a:avLst/>
          </a:prstGeom>
          <a:solidFill>
            <a:srgbClr val="FFD228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New accelerators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C8506E-9B9A-496D-968D-AA736157FE6A}"/>
              </a:ext>
            </a:extLst>
          </p:cNvPr>
          <p:cNvSpPr txBox="1"/>
          <p:nvPr/>
        </p:nvSpPr>
        <p:spPr>
          <a:xfrm>
            <a:off x="6012160" y="2931790"/>
            <a:ext cx="1545551" cy="307777"/>
          </a:xfrm>
          <a:prstGeom prst="rect">
            <a:avLst/>
          </a:prstGeom>
          <a:solidFill>
            <a:srgbClr val="FFD228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Energy efficiency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DFB9C3-0A4E-4C22-9154-EFE6F00B9EBA}"/>
              </a:ext>
            </a:extLst>
          </p:cNvPr>
          <p:cNvSpPr txBox="1"/>
          <p:nvPr/>
        </p:nvSpPr>
        <p:spPr>
          <a:xfrm>
            <a:off x="2649579" y="3867894"/>
            <a:ext cx="3794629" cy="64633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Visibility means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Cooperation optimizes the reach</a:t>
            </a:r>
          </a:p>
        </p:txBody>
      </p:sp>
      <p:pic>
        <p:nvPicPr>
          <p:cNvPr id="17" name="Grafik 3">
            <a:extLst>
              <a:ext uri="{FF2B5EF4-FFF2-40B4-BE49-F238E27FC236}">
                <a16:creationId xmlns:a16="http://schemas.microsoft.com/office/drawing/2014/main" id="{6F3A1FAD-58E9-4892-BFD2-9F2DCC3F50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591" r="72639" b="15848"/>
          <a:stretch/>
        </p:blipFill>
        <p:spPr>
          <a:xfrm>
            <a:off x="1191520" y="3775395"/>
            <a:ext cx="1110654" cy="1162560"/>
          </a:xfrm>
          <a:prstGeom prst="rect">
            <a:avLst/>
          </a:prstGeom>
        </p:spPr>
      </p:pic>
      <p:pic>
        <p:nvPicPr>
          <p:cNvPr id="18" name="Grafik 5">
            <a:extLst>
              <a:ext uri="{FF2B5EF4-FFF2-40B4-BE49-F238E27FC236}">
                <a16:creationId xmlns:a16="http://schemas.microsoft.com/office/drawing/2014/main" id="{33D1715A-AE9B-4D8C-8642-C4A7F5224C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106" t="9303" b="12874"/>
          <a:stretch/>
        </p:blipFill>
        <p:spPr>
          <a:xfrm>
            <a:off x="1039760" y="1530485"/>
            <a:ext cx="1079776" cy="997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2870B3-C353-43BD-8C2D-84D01D9B1A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6515315" y="3363838"/>
            <a:ext cx="1390889" cy="3187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A86AC2C-74B2-4A7E-A016-1561B4957F01}"/>
              </a:ext>
            </a:extLst>
          </p:cNvPr>
          <p:cNvSpPr txBox="1"/>
          <p:nvPr/>
        </p:nvSpPr>
        <p:spPr>
          <a:xfrm>
            <a:off x="6693602" y="3776141"/>
            <a:ext cx="1766830" cy="307777"/>
          </a:xfrm>
          <a:prstGeom prst="rect">
            <a:avLst/>
          </a:prstGeom>
          <a:solidFill>
            <a:srgbClr val="FFD228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Data and simulation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2B3246-7DED-4E26-9CBF-057B6057FC37}"/>
              </a:ext>
            </a:extLst>
          </p:cNvPr>
          <p:cNvSpPr txBox="1"/>
          <p:nvPr/>
        </p:nvSpPr>
        <p:spPr>
          <a:xfrm>
            <a:off x="85942" y="3826663"/>
            <a:ext cx="821059" cy="307777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Imaging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C3E8487-ACB3-4EFE-8077-2D13077A3F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08" y="2950723"/>
            <a:ext cx="1110653" cy="79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8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D25EF-6B40-4582-B7C8-163B72C56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9A77EA-78C8-4576-BE54-210FB184F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MT annual meeting 2022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A2B62-8570-4240-B19D-02D8B57E3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D9721-61AA-43C3-8C16-9724083C71F7}"/>
              </a:ext>
            </a:extLst>
          </p:cNvPr>
          <p:cNvSpPr txBox="1"/>
          <p:nvPr/>
        </p:nvSpPr>
        <p:spPr>
          <a:xfrm>
            <a:off x="467544" y="1051256"/>
            <a:ext cx="7862089" cy="3365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Thank you to the participants!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Thanks you to the many people in the background at DESY who made this </a:t>
            </a:r>
            <a:br>
              <a:rPr lang="en-US" dirty="0"/>
            </a:br>
            <a:r>
              <a:rPr lang="en-US" dirty="0"/>
              <a:t>meeting possible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We hope to see you al again at the next MT annual meeting in 2023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Hopefully in person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Date and venue not yet finalized</a:t>
            </a:r>
          </a:p>
        </p:txBody>
      </p:sp>
    </p:spTree>
    <p:extLst>
      <p:ext uri="{BB962C8B-B14F-4D97-AF65-F5344CB8AC3E}">
        <p14:creationId xmlns:p14="http://schemas.microsoft.com/office/powerpoint/2010/main" val="2824981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7D5E-5C5E-49B0-953C-C3A268A29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0EF4FC-8361-4AF2-A5E9-D62CDD598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MT annual meeting 2022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B07FE-FE00-483B-B5B4-4A1D823EE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ECE3E-51DE-4719-AB71-44AABD976C97}"/>
              </a:ext>
            </a:extLst>
          </p:cNvPr>
          <p:cNvSpPr txBox="1"/>
          <p:nvPr/>
        </p:nvSpPr>
        <p:spPr>
          <a:xfrm>
            <a:off x="379244" y="1538586"/>
            <a:ext cx="79884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six Tours will take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use the tour you selected in front of the foyer: Your tour guides will</a:t>
            </a:r>
            <a:br>
              <a:rPr lang="en-US" dirty="0"/>
            </a:br>
            <a:r>
              <a:rPr lang="en-US" dirty="0"/>
              <a:t>hold up the number of the tour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 is short (if you want to still get some lunch)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And: remember, there are still parallel sessions in the afternoon</a:t>
            </a:r>
          </a:p>
        </p:txBody>
      </p:sp>
    </p:spTree>
    <p:extLst>
      <p:ext uri="{BB962C8B-B14F-4D97-AF65-F5344CB8AC3E}">
        <p14:creationId xmlns:p14="http://schemas.microsoft.com/office/powerpoint/2010/main" val="2910853935"/>
      </p:ext>
    </p:extLst>
  </p:cSld>
  <p:clrMapOvr>
    <a:masterClrMapping/>
  </p:clrMapOvr>
</p:sld>
</file>

<file path=ppt/theme/theme1.xml><?xml version="1.0" encoding="utf-8"?>
<a:theme xmlns:a="http://schemas.openxmlformats.org/drawingml/2006/main" name="1_MATTER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nhaltsfolie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Inhaltsfolie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MATTER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Inhalts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Inhaltsfolie">
  <a:themeElements>
    <a:clrScheme name="CD">
      <a:dk1>
        <a:sysClr val="windowText" lastClr="000000"/>
      </a:dk1>
      <a:lt1>
        <a:srgbClr val="FFFFFF"/>
      </a:lt1>
      <a:dk2>
        <a:srgbClr val="002864"/>
      </a:dk2>
      <a:lt2>
        <a:srgbClr val="EBFBFD"/>
      </a:lt2>
      <a:accent1>
        <a:srgbClr val="22B0F8"/>
      </a:accent1>
      <a:accent2>
        <a:srgbClr val="CDEEFB"/>
      </a:accent2>
      <a:accent3>
        <a:srgbClr val="00CCBC"/>
      </a:accent3>
      <a:accent4>
        <a:srgbClr val="008040"/>
      </a:accent4>
      <a:accent5>
        <a:srgbClr val="005AA0"/>
      </a:accent5>
      <a:accent6>
        <a:srgbClr val="5A696E"/>
      </a:accent6>
      <a:hlink>
        <a:srgbClr val="22B0F8"/>
      </a:hlink>
      <a:folHlink>
        <a:srgbClr val="D23264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Helmholtz_PPT_master_ENGLISCH</Template>
  <TotalTime>0</TotalTime>
  <Words>287</Words>
  <Application>Microsoft Office PowerPoint</Application>
  <PresentationFormat>On-screen Show (16:9)</PresentationFormat>
  <Paragraphs>56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Wingdings</vt:lpstr>
      <vt:lpstr>1_MATTER</vt:lpstr>
      <vt:lpstr>1_Inhaltsfolie_Materie</vt:lpstr>
      <vt:lpstr>Custom Design</vt:lpstr>
      <vt:lpstr>2_Inhaltsfolie_Materie</vt:lpstr>
      <vt:lpstr>2_MATTER</vt:lpstr>
      <vt:lpstr>Inhaltsfolie</vt:lpstr>
      <vt:lpstr>1_Inhaltsfolie</vt:lpstr>
      <vt:lpstr>MT closing remarks  Ties Behnke/ Anke Susanne Müller </vt:lpstr>
      <vt:lpstr>MT meeting in Hamburg</vt:lpstr>
      <vt:lpstr>MT meeting in Hamburg</vt:lpstr>
      <vt:lpstr>The program</vt:lpstr>
      <vt:lpstr>Poster Session and Dinner</vt:lpstr>
      <vt:lpstr>Matter and Technologies</vt:lpstr>
      <vt:lpstr>Thank you</vt:lpstr>
      <vt:lpstr>Tours</vt:lpstr>
    </vt:vector>
  </TitlesOfParts>
  <Company>Helmholtz-Gemeinschaft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Roeder, Franziska</dc:creator>
  <cp:lastModifiedBy>Behnke, Ties</cp:lastModifiedBy>
  <cp:revision>570</cp:revision>
  <dcterms:created xsi:type="dcterms:W3CDTF">2017-11-20T09:07:40Z</dcterms:created>
  <dcterms:modified xsi:type="dcterms:W3CDTF">2022-09-27T08:49:16Z</dcterms:modified>
</cp:coreProperties>
</file>