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8" r:id="rId2"/>
    <p:sldId id="292" r:id="rId3"/>
    <p:sldId id="293" r:id="rId4"/>
    <p:sldId id="281" r:id="rId5"/>
    <p:sldId id="286" r:id="rId6"/>
    <p:sldId id="288" r:id="rId7"/>
    <p:sldId id="307" r:id="rId8"/>
    <p:sldId id="308" r:id="rId9"/>
    <p:sldId id="310" r:id="rId10"/>
    <p:sldId id="276" r:id="rId11"/>
    <p:sldId id="277" r:id="rId12"/>
    <p:sldId id="309" r:id="rId13"/>
    <p:sldId id="33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te, Christopher" initials="BC" lastIdx="2" clrIdx="0">
    <p:extLst>
      <p:ext uri="{19B8F6BF-5375-455C-9EA6-DF929625EA0E}">
        <p15:presenceInfo xmlns:p15="http://schemas.microsoft.com/office/powerpoint/2012/main" userId="S-1-5-21-3018955115-4118484798-3177128962-719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00CCFF"/>
    <a:srgbClr val="FFFFFF"/>
    <a:srgbClr val="00FF00"/>
    <a:srgbClr val="000000"/>
    <a:srgbClr val="FF00FF"/>
    <a:srgbClr val="0000FF"/>
    <a:srgbClr val="0033CC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5" autoAdjust="0"/>
    <p:restoredTop sz="94672" autoAdjust="0"/>
  </p:normalViewPr>
  <p:slideViewPr>
    <p:cSldViewPr showGuides="1">
      <p:cViewPr varScale="1">
        <p:scale>
          <a:sx n="97" d="100"/>
          <a:sy n="97" d="100"/>
        </p:scale>
        <p:origin x="76" y="948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3340"/>
    </p:cViewPr>
  </p:sorterViewPr>
  <p:notesViewPr>
    <p:cSldViewPr showGuides="1">
      <p:cViewPr>
        <p:scale>
          <a:sx n="100" d="100"/>
          <a:sy n="100" d="100"/>
        </p:scale>
        <p:origin x="3224" y="33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25.09.2022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25.09.2022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0685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5766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8. Annual MT Meeting | Christopher Bate, 26.09.2022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8. Annual MT Meeting | Christopher Bate, 26.09.2022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8. Annual MT Meeting | Christopher Bate, 26.09.2022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8. Annual MT Meeting | Christopher Bate, 26.09.2022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8. Annual MT Meeting | Christopher Bate, 26.09.2022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8. Annual MT Meeting | Christopher Bate, 26.09.2022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8. Annual MT Meeting | Christopher Bate, 26.09.2022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8. Annual MT Meeting | Christopher Bate, 26.09.2022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8. Annual MT Meeting | Christopher Bate, 26.09.2022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8. Annual MT Meeting | Christopher Bate, 26.09.2022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8. Annual MT Meeting | Christopher Bate, 26.09.2022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8. Annual MT Meeting | Christopher Bate, 26.09.2022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8. Annual MT Meeting | Christopher Bate, 26.09.2022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| 8. Annual MT Meeting | Christopher Bate, 26.09.2022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‹Nr.›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30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16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emf"/><Relationship Id="rId5" Type="http://schemas.openxmlformats.org/officeDocument/2006/relationships/image" Target="../media/image23.png"/><Relationship Id="rId10" Type="http://schemas.openxmlformats.org/officeDocument/2006/relationships/image" Target="../media/image13.png"/><Relationship Id="rId4" Type="http://schemas.openxmlformats.org/officeDocument/2006/relationships/image" Target="../media/image22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83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79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60.png"/><Relationship Id="rId5" Type="http://schemas.openxmlformats.org/officeDocument/2006/relationships/image" Target="../media/image74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2071276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400" dirty="0"/>
              <a:t>RRR measurements of niobium samples after vacuum heat treatments with and without nitrogen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07987" y="2420888"/>
            <a:ext cx="11376025" cy="803465"/>
          </a:xfrm>
        </p:spPr>
        <p:txBody>
          <a:bodyPr/>
          <a:lstStyle/>
          <a:p>
            <a:r>
              <a:rPr lang="de-DE" dirty="0"/>
              <a:t>8. Annual MT Meeting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Christopher Bate</a:t>
            </a:r>
          </a:p>
          <a:p>
            <a:endParaRPr lang="en-US" dirty="0"/>
          </a:p>
          <a:p>
            <a:r>
              <a:rPr lang="en-US" dirty="0"/>
              <a:t>DESY MSL</a:t>
            </a:r>
          </a:p>
          <a:p>
            <a:r>
              <a:rPr lang="de-DE" dirty="0"/>
              <a:t>Universität Hamburg - Institut für Experimentalphysik</a:t>
            </a:r>
            <a:endParaRPr lang="en-US" dirty="0"/>
          </a:p>
          <a:p>
            <a:endParaRPr lang="en-US" dirty="0"/>
          </a:p>
          <a:p>
            <a:r>
              <a:rPr lang="en-US" dirty="0"/>
              <a:t>Hamburg, 26.09.2022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843DE86-FF0C-4962-906A-E76E9DB64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5085184"/>
            <a:ext cx="3559862" cy="165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67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6800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Backup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4773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D06E39-1207-40C7-B477-67881806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RRR measurements on samples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817E6F1-6A52-4ABE-9771-B9732AD33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8. Annual MT Meeting | Christopher Bate, 26.09.2022</a:t>
            </a:r>
            <a:endParaRPr lang="en-US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6869D6F-F005-4E47-8D00-A0A6514E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Resistive </a:t>
            </a:r>
            <a:r>
              <a:rPr lang="de-DE" dirty="0" err="1"/>
              <a:t>measurement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47CB25FE-FF52-420A-8FC3-62BA6C864FD2}"/>
                  </a:ext>
                </a:extLst>
              </p:cNvPr>
              <p:cNvSpPr txBox="1"/>
              <p:nvPr/>
            </p:nvSpPr>
            <p:spPr>
              <a:xfrm>
                <a:off x="405036" y="3818371"/>
                <a:ext cx="5458516" cy="2335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600" dirty="0"/>
                  <a:t>Residual </a:t>
                </a:r>
                <a:r>
                  <a:rPr lang="de-DE" sz="1600" dirty="0" err="1"/>
                  <a:t>Resistivity</a:t>
                </a:r>
                <a:r>
                  <a:rPr lang="de-DE" sz="1600" dirty="0"/>
                  <a:t> Ratio − 𝑅𝑅𝑅 → Level </a:t>
                </a:r>
                <a:r>
                  <a:rPr lang="de-DE" sz="1600" dirty="0" err="1"/>
                  <a:t>of</a:t>
                </a:r>
                <a:r>
                  <a:rPr lang="de-DE" sz="1600" dirty="0"/>
                  <a:t> </a:t>
                </a:r>
                <a:r>
                  <a:rPr lang="de-DE" sz="1600" dirty="0" err="1"/>
                  <a:t>purity</a:t>
                </a:r>
                <a:endParaRPr lang="de-DE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600" dirty="0"/>
                  <a:t>DC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𝑅𝑅𝑅</m:t>
                    </m:r>
                  </m:oMath>
                </a14:m>
                <a:r>
                  <a:rPr lang="de-DE" sz="1600" dirty="0"/>
                  <a:t> </a:t>
                </a:r>
                <a:r>
                  <a:rPr lang="de-DE" sz="1600" dirty="0" err="1"/>
                  <a:t>measurement</a:t>
                </a:r>
                <a:r>
                  <a:rPr lang="de-DE" sz="1600" dirty="0"/>
                  <a:t> </a:t>
                </a:r>
                <a:r>
                  <a:rPr lang="de-DE" sz="1600" dirty="0" err="1"/>
                  <a:t>selected</a:t>
                </a:r>
                <a:r>
                  <a:rPr lang="de-DE" sz="1600" dirty="0"/>
                  <a:t> </a:t>
                </a:r>
                <a:r>
                  <a:rPr lang="de-DE" sz="1600" dirty="0" err="1"/>
                  <a:t>to</a:t>
                </a:r>
                <a:r>
                  <a:rPr lang="de-DE" sz="1600" dirty="0"/>
                  <a:t> </a:t>
                </a:r>
                <a:r>
                  <a:rPr lang="de-DE" sz="1600" dirty="0" err="1"/>
                  <a:t>investigate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the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influence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of</a:t>
                </a:r>
                <a:r>
                  <a:rPr lang="de-DE" sz="1600" dirty="0"/>
                  <a:t> </a:t>
                </a:r>
                <a:r>
                  <a:rPr lang="de-DE" sz="1600" dirty="0" err="1"/>
                  <a:t>nitrogen</a:t>
                </a:r>
                <a:r>
                  <a:rPr lang="de-DE" sz="1600" dirty="0"/>
                  <a:t> Infusion on </a:t>
                </a:r>
                <a:r>
                  <a:rPr lang="de-DE" sz="1600" dirty="0" err="1"/>
                  <a:t>fine-grain</a:t>
                </a:r>
                <a:r>
                  <a:rPr lang="de-DE" sz="1600" dirty="0"/>
                  <a:t> </a:t>
                </a:r>
                <a:r>
                  <a:rPr lang="de-DE" sz="1600" dirty="0" err="1"/>
                  <a:t>samples</a:t>
                </a:r>
                <a:endParaRPr lang="de-DE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𝑅𝑅𝑅</m:t>
                          </m:r>
                        </m:e>
                        <m:sub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de-D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295 </m:t>
                              </m:r>
                              <m:r>
                                <a:rPr lang="de-D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</m:num>
                        <m:den>
                          <m:r>
                            <a:rPr lang="de-D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de-D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4.2</m:t>
                              </m:r>
                              <m:r>
                                <a:rPr lang="de-D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</m:den>
                      </m:f>
                      <m:r>
                        <a:rPr lang="de-DE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295 </m:t>
                              </m:r>
                              <m:r>
                                <m:rPr>
                                  <m:nor/>
                                </m:rPr>
                                <a:rPr lang="de-DE" sz="16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</m:d>
                        </m:num>
                        <m:den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de-D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≈9.2 </m:t>
                              </m:r>
                              <m:r>
                                <m:rPr>
                                  <m:nor/>
                                </m:rPr>
                                <a:rPr lang="de-DE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de-DE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600" dirty="0" err="1"/>
              </a:p>
            </p:txBody>
          </p:sp>
        </mc:Choice>
        <mc:Fallback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47CB25FE-FF52-420A-8FC3-62BA6C864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36" y="3818371"/>
                <a:ext cx="5458516" cy="2335319"/>
              </a:xfrm>
              <a:prstGeom prst="rect">
                <a:avLst/>
              </a:prstGeom>
              <a:blipFill>
                <a:blip r:embed="rId2"/>
                <a:stretch>
                  <a:fillRect l="-446" t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7DC544C7-72FF-4BB3-AD4F-E3547399C3B2}"/>
              </a:ext>
            </a:extLst>
          </p:cNvPr>
          <p:cNvGrpSpPr/>
          <p:nvPr/>
        </p:nvGrpSpPr>
        <p:grpSpPr>
          <a:xfrm>
            <a:off x="405036" y="1319424"/>
            <a:ext cx="5169846" cy="1842887"/>
            <a:chOff x="623392" y="3495042"/>
            <a:chExt cx="5169846" cy="1842887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A94C6B9A-CBEB-4EF8-86B7-F87579290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92" y="3495042"/>
              <a:ext cx="1494743" cy="1825311"/>
            </a:xfrm>
            <a:prstGeom prst="rect">
              <a:avLst/>
            </a:prstGeom>
          </p:spPr>
        </p:pic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C26F91E4-3579-4D00-949B-289C234AC45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366161" y="3609737"/>
              <a:ext cx="3427077" cy="1728192"/>
              <a:chOff x="8256240" y="4516862"/>
              <a:chExt cx="3052482" cy="1539293"/>
            </a:xfrm>
          </p:grpSpPr>
          <p:pic>
            <p:nvPicPr>
              <p:cNvPr id="9" name="Grafik 8">
                <a:extLst>
                  <a:ext uri="{FF2B5EF4-FFF2-40B4-BE49-F238E27FC236}">
                    <a16:creationId xmlns:a16="http://schemas.microsoft.com/office/drawing/2014/main" id="{2E54E165-73E4-49AD-A8C9-A2629CFF92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55" t="3962" r="1728" b="22105"/>
              <a:stretch/>
            </p:blipFill>
            <p:spPr>
              <a:xfrm>
                <a:off x="8256240" y="4516862"/>
                <a:ext cx="2880320" cy="1523638"/>
              </a:xfrm>
              <a:prstGeom prst="rect">
                <a:avLst/>
              </a:prstGeom>
            </p:spPr>
          </p:pic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5AE8613E-9306-4435-82D4-9EBCB73574C8}"/>
                  </a:ext>
                </a:extLst>
              </p:cNvPr>
              <p:cNvSpPr txBox="1"/>
              <p:nvPr/>
            </p:nvSpPr>
            <p:spPr>
              <a:xfrm>
                <a:off x="8396719" y="5681569"/>
                <a:ext cx="12961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 err="1">
                    <a:solidFill>
                      <a:schemeClr val="bg1"/>
                    </a:solidFill>
                  </a:rPr>
                  <a:t>Nb</a:t>
                </a:r>
                <a:r>
                  <a:rPr lang="de-DE" sz="1600" dirty="0">
                    <a:solidFill>
                      <a:schemeClr val="bg1"/>
                    </a:solidFill>
                  </a:rPr>
                  <a:t> sample</a:t>
                </a:r>
              </a:p>
            </p:txBody>
          </p:sp>
          <p:cxnSp>
            <p:nvCxnSpPr>
              <p:cNvPr id="12" name="Gerade Verbindung mit Pfeil 11">
                <a:extLst>
                  <a:ext uri="{FF2B5EF4-FFF2-40B4-BE49-F238E27FC236}">
                    <a16:creationId xmlns:a16="http://schemas.microsoft.com/office/drawing/2014/main" id="{F970CC9C-B935-470C-98F7-A1A822E7433B}"/>
                  </a:ext>
                </a:extLst>
              </p:cNvPr>
              <p:cNvCxnSpPr/>
              <p:nvPr/>
            </p:nvCxnSpPr>
            <p:spPr>
              <a:xfrm flipV="1">
                <a:off x="8904312" y="5301208"/>
                <a:ext cx="360040" cy="432048"/>
              </a:xfrm>
              <a:prstGeom prst="straightConnector1">
                <a:avLst/>
              </a:prstGeom>
              <a:ln w="38100">
                <a:solidFill>
                  <a:schemeClr val="accent3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C154D230-2C70-4218-BB35-3D92146830BA}"/>
                  </a:ext>
                </a:extLst>
              </p:cNvPr>
              <p:cNvSpPr txBox="1"/>
              <p:nvPr/>
            </p:nvSpPr>
            <p:spPr>
              <a:xfrm>
                <a:off x="10348009" y="5717601"/>
                <a:ext cx="9607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 err="1">
                    <a:solidFill>
                      <a:schemeClr val="bg1"/>
                    </a:solidFill>
                  </a:rPr>
                  <a:t>Heater</a:t>
                </a:r>
                <a:endParaRPr lang="de-DE" sz="16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4" name="Gerade Verbindung mit Pfeil 13">
                <a:extLst>
                  <a:ext uri="{FF2B5EF4-FFF2-40B4-BE49-F238E27FC236}">
                    <a16:creationId xmlns:a16="http://schemas.microsoft.com/office/drawing/2014/main" id="{353163C0-4588-45BB-A0C1-AC1DDBA543E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24922" y="5327764"/>
                <a:ext cx="115593" cy="405492"/>
              </a:xfrm>
              <a:prstGeom prst="straightConnector1">
                <a:avLst/>
              </a:prstGeom>
              <a:ln w="38100">
                <a:solidFill>
                  <a:schemeClr val="accent3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867B9663-BF64-4078-867F-BF0B9B87BE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2225" y="3926372"/>
            <a:ext cx="4646007" cy="281715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AC078D2D-7766-433D-8DBA-E9C972C0AA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3288" y="908720"/>
            <a:ext cx="4697247" cy="2936100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E1696B43-387D-4115-8CEC-D23BA2A95010}"/>
              </a:ext>
            </a:extLst>
          </p:cNvPr>
          <p:cNvSpPr/>
          <p:nvPr/>
        </p:nvSpPr>
        <p:spPr>
          <a:xfrm>
            <a:off x="6600056" y="3212976"/>
            <a:ext cx="216024" cy="144016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AA55BC89-D2D9-4A17-9844-CB07AD09946C}"/>
              </a:ext>
            </a:extLst>
          </p:cNvPr>
          <p:cNvCxnSpPr>
            <a:cxnSpLocks/>
          </p:cNvCxnSpPr>
          <p:nvPr/>
        </p:nvCxnSpPr>
        <p:spPr>
          <a:xfrm>
            <a:off x="6816080" y="3212976"/>
            <a:ext cx="4046739" cy="7698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01B498EC-ADC8-4A3C-9272-0118373F4BE6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6579350" y="3284984"/>
            <a:ext cx="20706" cy="6962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eck 28">
            <a:extLst>
              <a:ext uri="{FF2B5EF4-FFF2-40B4-BE49-F238E27FC236}">
                <a16:creationId xmlns:a16="http://schemas.microsoft.com/office/drawing/2014/main" id="{AB746309-CC08-4D47-BB99-A14167E32149}"/>
              </a:ext>
            </a:extLst>
          </p:cNvPr>
          <p:cNvSpPr/>
          <p:nvPr/>
        </p:nvSpPr>
        <p:spPr>
          <a:xfrm>
            <a:off x="6575576" y="3981247"/>
            <a:ext cx="4287243" cy="2461538"/>
          </a:xfrm>
          <a:prstGeom prst="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738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13471B-9CE4-41DE-BC44-5B09579A1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Sample </a:t>
            </a:r>
            <a:r>
              <a:rPr lang="de-DE" dirty="0" err="1"/>
              <a:t>furnace</a:t>
            </a:r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32C6F7-FCA7-445A-9332-095C7E13F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8. Annual MT Meeting | Christopher Bate, 26.09.2022</a:t>
            </a:r>
            <a:endParaRPr lang="en-US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58E7E84-7469-457E-91DC-C163819BFC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Residual gas </a:t>
            </a:r>
            <a:r>
              <a:rPr lang="de-DE" dirty="0" err="1"/>
              <a:t>analysis</a:t>
            </a:r>
            <a:r>
              <a:rPr lang="de-DE" dirty="0"/>
              <a:t> (RGA)</a:t>
            </a:r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043E771-3FDE-4FE0-B991-7F04F1A90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0" y="2371986"/>
            <a:ext cx="3312368" cy="307857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B6E50E1-050F-4E2D-8C47-0438425CEE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440" y="995641"/>
            <a:ext cx="5220072" cy="199311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D6BD61F-C55A-4B76-9E6B-3884BF829F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440" y="2914712"/>
            <a:ext cx="5220072" cy="199311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F8AAE92-D345-473A-9A5D-11C7EADB63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440" y="4869160"/>
            <a:ext cx="5220072" cy="19931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AC986AF1-C911-4A5E-BF01-B08AD87CBA14}"/>
                  </a:ext>
                </a:extLst>
              </p:cNvPr>
              <p:cNvSpPr txBox="1"/>
              <p:nvPr/>
            </p:nvSpPr>
            <p:spPr>
              <a:xfrm>
                <a:off x="1433868" y="5572853"/>
                <a:ext cx="33186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/>
                  <a:t>Final </a:t>
                </a:r>
                <a:r>
                  <a:rPr lang="de-DE" sz="1400" dirty="0" err="1"/>
                  <a:t>pressure</a:t>
                </a:r>
                <a:r>
                  <a:rPr lang="de-DE" sz="1400" dirty="0"/>
                  <a:t>: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−8</m:t>
                        </m:r>
                      </m:sup>
                    </m:sSup>
                  </m:oMath>
                </a14:m>
                <a:r>
                  <a:rPr lang="de-DE" sz="1400" dirty="0"/>
                  <a:t>mbar</a:t>
                </a:r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AC986AF1-C911-4A5E-BF01-B08AD87CB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868" y="5572853"/>
                <a:ext cx="3318660" cy="307777"/>
              </a:xfrm>
              <a:prstGeom prst="rect">
                <a:avLst/>
              </a:prstGeom>
              <a:blipFill>
                <a:blip r:embed="rId6"/>
                <a:stretch>
                  <a:fillRect l="-550"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8573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BA280B60-DA08-4E5B-B229-0CA76F70F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RF </a:t>
            </a:r>
            <a:r>
              <a:rPr lang="de-DE" dirty="0" err="1"/>
              <a:t>superconductivity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059DB35-9C53-41F8-9763-007151E52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8. Annual MT Meeting | Christopher Bate, 26.09.2022</a:t>
            </a:r>
            <a:endParaRPr lang="en-US" noProof="0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14A9C62-346A-449A-A075-59A1E3CF0D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Niobium </a:t>
            </a:r>
            <a:r>
              <a:rPr lang="de-DE" dirty="0" err="1"/>
              <a:t>as</a:t>
            </a:r>
            <a:r>
              <a:rPr lang="de-DE" dirty="0"/>
              <a:t> material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choice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SRF </a:t>
            </a:r>
            <a:r>
              <a:rPr lang="de-DE" dirty="0" err="1"/>
              <a:t>cavities</a:t>
            </a:r>
            <a:endParaRPr lang="de-DE" dirty="0"/>
          </a:p>
        </p:txBody>
      </p:sp>
      <p:pic>
        <p:nvPicPr>
          <p:cNvPr id="9" name="Imagem 25">
            <a:extLst>
              <a:ext uri="{FF2B5EF4-FFF2-40B4-BE49-F238E27FC236}">
                <a16:creationId xmlns:a16="http://schemas.microsoft.com/office/drawing/2014/main" id="{11464BB7-293B-4AB7-9353-F9520BA99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88" y="1540722"/>
            <a:ext cx="10427940" cy="1958921"/>
          </a:xfrm>
          <a:prstGeom prst="rect">
            <a:avLst/>
          </a:prstGeom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CC2DEC6F-B3D1-410D-96A3-C9920062E84C}"/>
              </a:ext>
            </a:extLst>
          </p:cNvPr>
          <p:cNvGrpSpPr/>
          <p:nvPr/>
        </p:nvGrpSpPr>
        <p:grpSpPr>
          <a:xfrm>
            <a:off x="407987" y="1130159"/>
            <a:ext cx="3803739" cy="2874905"/>
            <a:chOff x="407987" y="1290245"/>
            <a:chExt cx="3803739" cy="2874905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9E41459C-3BE5-4A95-AD7C-CA7B20659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987" y="1290245"/>
              <a:ext cx="3803739" cy="2659461"/>
            </a:xfrm>
            <a:prstGeom prst="rect">
              <a:avLst/>
            </a:prstGeom>
          </p:spPr>
        </p:pic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90ACF7D7-D9F1-4220-8869-5C169AC37C33}"/>
                </a:ext>
              </a:extLst>
            </p:cNvPr>
            <p:cNvSpPr txBox="1"/>
            <p:nvPr/>
          </p:nvSpPr>
          <p:spPr>
            <a:xfrm>
              <a:off x="407987" y="3949706"/>
              <a:ext cx="380373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EuCARD-BOO-2012-001 Editorial Series on.” (2012).</a:t>
              </a:r>
              <a:endParaRPr lang="de-DE" sz="800" dirty="0" err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9F103B88-A757-44BE-9D5C-64649B460B3E}"/>
                  </a:ext>
                </a:extLst>
              </p:cNvPr>
              <p:cNvSpPr txBox="1"/>
              <p:nvPr/>
            </p:nvSpPr>
            <p:spPr>
              <a:xfrm>
                <a:off x="335360" y="4077072"/>
                <a:ext cx="5904656" cy="2632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→"/>
                </a:pPr>
                <a:r>
                  <a:rPr lang="de-DE" sz="1600" dirty="0"/>
                  <a:t>Type II </a:t>
                </a:r>
                <a:r>
                  <a:rPr lang="de-DE" sz="1600" dirty="0" err="1"/>
                  <a:t>superconductor</a:t>
                </a:r>
                <a:r>
                  <a:rPr lang="de-DE" sz="1600" dirty="0"/>
                  <a:t> </a:t>
                </a:r>
                <a:r>
                  <a:rPr lang="de-DE" sz="1600" dirty="0" err="1"/>
                  <a:t>with</a:t>
                </a:r>
                <a:r>
                  <a:rPr lang="de-DE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=9.2 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endParaRPr lang="de-DE" sz="16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→"/>
                </a:pPr>
                <a:r>
                  <a:rPr lang="de-DE" sz="1600" dirty="0" err="1"/>
                  <a:t>Used</a:t>
                </a:r>
                <a:r>
                  <a:rPr lang="de-DE" sz="1600" dirty="0"/>
                  <a:t> </a:t>
                </a:r>
                <a:r>
                  <a:rPr lang="en-US" sz="1600" dirty="0"/>
                  <a:t>worldwide from colliders to light sources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→"/>
                </a:pPr>
                <a:r>
                  <a:rPr lang="en-US" sz="1600" dirty="0"/>
                  <a:t>Affordable continuous wave and long pulse at high gradients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→"/>
                </a:pPr>
                <a:r>
                  <a:rPr lang="en-US" sz="1600" dirty="0"/>
                  <a:t>Field(acceleration) can be ON all the time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→"/>
                </a:pPr>
                <a:r>
                  <a:rPr lang="en-US" sz="1600" dirty="0"/>
                  <a:t>Steady progress in advancement of this technology 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→"/>
                </a:pPr>
                <a:r>
                  <a:rPr lang="en-US" sz="1600" b="1" dirty="0"/>
                  <a:t>Lately with some important breakthroughs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→"/>
                </a:pPr>
                <a:endParaRPr lang="de-DE" sz="1600" dirty="0"/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9F103B88-A757-44BE-9D5C-64649B460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4077072"/>
                <a:ext cx="5904656" cy="2632003"/>
              </a:xfrm>
              <a:prstGeom prst="rect">
                <a:avLst/>
              </a:prstGeom>
              <a:blipFill>
                <a:blip r:embed="rId4"/>
                <a:stretch>
                  <a:fillRect l="-4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Grafik 16">
            <a:extLst>
              <a:ext uri="{FF2B5EF4-FFF2-40B4-BE49-F238E27FC236}">
                <a16:creationId xmlns:a16="http://schemas.microsoft.com/office/drawing/2014/main" id="{0B48B471-7610-4D4C-9183-29BDB35C72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5148" y="3721780"/>
            <a:ext cx="4824536" cy="2604797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388F50C9-106D-4687-BA71-9E80D7BA2D8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7104112" y="3791112"/>
            <a:ext cx="936104" cy="930107"/>
          </a:xfrm>
          <a:prstGeom prst="rect">
            <a:avLst/>
          </a:prstGeom>
        </p:spPr>
      </p:pic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DDF6D3BA-A693-47FA-ABE5-AD2419371660}"/>
              </a:ext>
            </a:extLst>
          </p:cNvPr>
          <p:cNvGrpSpPr/>
          <p:nvPr/>
        </p:nvGrpSpPr>
        <p:grpSpPr>
          <a:xfrm>
            <a:off x="6955148" y="3721780"/>
            <a:ext cx="4824536" cy="2713802"/>
            <a:chOff x="6955148" y="3721780"/>
            <a:chExt cx="4824536" cy="2713802"/>
          </a:xfrm>
        </p:grpSpPr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36D7DD20-413B-4737-8FB9-65A4E8AC2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5148" y="3721780"/>
              <a:ext cx="4824536" cy="2713802"/>
            </a:xfrm>
            <a:prstGeom prst="rect">
              <a:avLst/>
            </a:prstGeom>
          </p:spPr>
        </p:pic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CAE414E0-AD2D-4AF5-96BD-28D1AFD47513}"/>
                </a:ext>
              </a:extLst>
            </p:cNvPr>
            <p:cNvSpPr txBox="1"/>
            <p:nvPr/>
          </p:nvSpPr>
          <p:spPr>
            <a:xfrm>
              <a:off x="7248128" y="5933318"/>
              <a:ext cx="1080120" cy="33855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de-DE" sz="1600" dirty="0">
                  <a:solidFill>
                    <a:schemeClr val="bg1"/>
                  </a:solidFill>
                </a:rPr>
                <a:t>EU-XFEL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705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8BE35D5-340A-422E-8E0C-69B719E2256D}"/>
              </a:ext>
            </a:extLst>
          </p:cNvPr>
          <p:cNvGrpSpPr/>
          <p:nvPr/>
        </p:nvGrpSpPr>
        <p:grpSpPr>
          <a:xfrm>
            <a:off x="4610433" y="1124744"/>
            <a:ext cx="7390223" cy="4096951"/>
            <a:chOff x="4466417" y="1140054"/>
            <a:chExt cx="7390223" cy="4096951"/>
          </a:xfrm>
        </p:grpSpPr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24447E5C-66D8-4F9C-A242-B81A7CAD2D26}"/>
                </a:ext>
              </a:extLst>
            </p:cNvPr>
            <p:cNvGrpSpPr/>
            <p:nvPr/>
          </p:nvGrpSpPr>
          <p:grpSpPr>
            <a:xfrm>
              <a:off x="4466417" y="1140054"/>
              <a:ext cx="7390223" cy="4096951"/>
              <a:chOff x="4452192" y="1140054"/>
              <a:chExt cx="7390223" cy="4096951"/>
            </a:xfrm>
          </p:grpSpPr>
          <p:pic>
            <p:nvPicPr>
              <p:cNvPr id="38" name="Grafik 37">
                <a:extLst>
                  <a:ext uri="{FF2B5EF4-FFF2-40B4-BE49-F238E27FC236}">
                    <a16:creationId xmlns:a16="http://schemas.microsoft.com/office/drawing/2014/main" id="{839D5C2B-C5ED-4BEB-B1CE-DF0E0D3364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2192" y="1140054"/>
                <a:ext cx="7390223" cy="4096951"/>
              </a:xfrm>
              <a:prstGeom prst="rect">
                <a:avLst/>
              </a:prstGeom>
            </p:spPr>
          </p:pic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6C31D6AC-7E83-4209-8D19-C0D7702702F9}"/>
                  </a:ext>
                </a:extLst>
              </p:cNvPr>
              <p:cNvSpPr/>
              <p:nvPr/>
            </p:nvSpPr>
            <p:spPr>
              <a:xfrm>
                <a:off x="5858478" y="2346873"/>
                <a:ext cx="4053945" cy="637340"/>
              </a:xfrm>
              <a:custGeom>
                <a:avLst/>
                <a:gdLst>
                  <a:gd name="connsiteX0" fmla="*/ 4010628 w 4010628"/>
                  <a:gd name="connsiteY0" fmla="*/ 637340 h 637340"/>
                  <a:gd name="connsiteX1" fmla="*/ 746567 w 4010628"/>
                  <a:gd name="connsiteY1" fmla="*/ 41244 h 637340"/>
                  <a:gd name="connsiteX2" fmla="*/ 0 w 4010628"/>
                  <a:gd name="connsiteY2" fmla="*/ 58606 h 637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10628" h="637340">
                    <a:moveTo>
                      <a:pt x="4010628" y="637340"/>
                    </a:moveTo>
                    <a:lnTo>
                      <a:pt x="746567" y="41244"/>
                    </a:lnTo>
                    <a:cubicBezTo>
                      <a:pt x="78129" y="-55212"/>
                      <a:pt x="137932" y="46067"/>
                      <a:pt x="0" y="58606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4CDF8008-D168-4100-9FC9-0C4CE14E134D}"/>
                  </a:ext>
                </a:extLst>
              </p:cNvPr>
              <p:cNvSpPr/>
              <p:nvPr/>
            </p:nvSpPr>
            <p:spPr>
              <a:xfrm>
                <a:off x="5858478" y="2132856"/>
                <a:ext cx="5467350" cy="711738"/>
              </a:xfrm>
              <a:custGeom>
                <a:avLst/>
                <a:gdLst>
                  <a:gd name="connsiteX0" fmla="*/ 6082496 w 6082496"/>
                  <a:gd name="connsiteY0" fmla="*/ 711738 h 711738"/>
                  <a:gd name="connsiteX1" fmla="*/ 1209554 w 6082496"/>
                  <a:gd name="connsiteY1" fmla="*/ 40406 h 711738"/>
                  <a:gd name="connsiteX2" fmla="*/ 0 w 6082496"/>
                  <a:gd name="connsiteY2" fmla="*/ 133004 h 7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82496" h="711738">
                    <a:moveTo>
                      <a:pt x="6082496" y="711738"/>
                    </a:moveTo>
                    <a:cubicBezTo>
                      <a:pt x="4152899" y="424300"/>
                      <a:pt x="2223303" y="136862"/>
                      <a:pt x="1209554" y="40406"/>
                    </a:cubicBezTo>
                    <a:cubicBezTo>
                      <a:pt x="195805" y="-56050"/>
                      <a:pt x="97902" y="38477"/>
                      <a:pt x="0" y="13300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9B14BAA2-FDDE-4D48-B0A1-11E9A533B86E}"/>
                  </a:ext>
                </a:extLst>
              </p:cNvPr>
              <p:cNvSpPr/>
              <p:nvPr/>
            </p:nvSpPr>
            <p:spPr>
              <a:xfrm>
                <a:off x="6069629" y="1859014"/>
                <a:ext cx="2790792" cy="735470"/>
              </a:xfrm>
              <a:custGeom>
                <a:avLst/>
                <a:gdLst>
                  <a:gd name="connsiteX0" fmla="*/ 2627453 w 2627453"/>
                  <a:gd name="connsiteY0" fmla="*/ 519001 h 519001"/>
                  <a:gd name="connsiteX1" fmla="*/ 1053296 w 2627453"/>
                  <a:gd name="connsiteY1" fmla="*/ 3927 h 519001"/>
                  <a:gd name="connsiteX2" fmla="*/ 0 w 2627453"/>
                  <a:gd name="connsiteY2" fmla="*/ 281720 h 519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27453" h="519001">
                    <a:moveTo>
                      <a:pt x="2627453" y="519001"/>
                    </a:moveTo>
                    <a:cubicBezTo>
                      <a:pt x="2059329" y="281237"/>
                      <a:pt x="1491205" y="43474"/>
                      <a:pt x="1053296" y="3927"/>
                    </a:cubicBezTo>
                    <a:cubicBezTo>
                      <a:pt x="615387" y="-35620"/>
                      <a:pt x="183266" y="235421"/>
                      <a:pt x="0" y="281720"/>
                    </a:cubicBezTo>
                  </a:path>
                </a:pathLst>
              </a:custGeom>
              <a:noFill/>
              <a:ln w="28575">
                <a:solidFill>
                  <a:srgbClr val="5BC5F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9B6BCA3C-12CB-47EF-9A2C-868403C542E6}"/>
                  </a:ext>
                </a:extLst>
              </p:cNvPr>
              <p:cNvSpPr/>
              <p:nvPr/>
            </p:nvSpPr>
            <p:spPr>
              <a:xfrm>
                <a:off x="5810491" y="1678377"/>
                <a:ext cx="3761772" cy="457152"/>
              </a:xfrm>
              <a:custGeom>
                <a:avLst/>
                <a:gdLst>
                  <a:gd name="connsiteX0" fmla="*/ 3761772 w 3761772"/>
                  <a:gd name="connsiteY0" fmla="*/ 98337 h 457152"/>
                  <a:gd name="connsiteX1" fmla="*/ 1151681 w 3761772"/>
                  <a:gd name="connsiteY1" fmla="*/ 23101 h 457152"/>
                  <a:gd name="connsiteX2" fmla="*/ 0 w 3761772"/>
                  <a:gd name="connsiteY2" fmla="*/ 457152 h 457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61772" h="457152">
                    <a:moveTo>
                      <a:pt x="3761772" y="98337"/>
                    </a:moveTo>
                    <a:cubicBezTo>
                      <a:pt x="2770207" y="30818"/>
                      <a:pt x="1778643" y="-36701"/>
                      <a:pt x="1151681" y="23101"/>
                    </a:cubicBezTo>
                    <a:cubicBezTo>
                      <a:pt x="524719" y="82903"/>
                      <a:pt x="262359" y="270027"/>
                      <a:pt x="0" y="457152"/>
                    </a:cubicBezTo>
                  </a:path>
                </a:pathLst>
              </a:custGeom>
              <a:noFill/>
              <a:ln w="28575">
                <a:solidFill>
                  <a:srgbClr val="8B6E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" name="Textfeld 42">
                <a:extLst>
                  <a:ext uri="{FF2B5EF4-FFF2-40B4-BE49-F238E27FC236}">
                    <a16:creationId xmlns:a16="http://schemas.microsoft.com/office/drawing/2014/main" id="{FBAF649A-1DB3-4458-AD4A-4F4E2F5B454C}"/>
                  </a:ext>
                </a:extLst>
              </p:cNvPr>
              <p:cNvSpPr txBox="1"/>
              <p:nvPr/>
            </p:nvSpPr>
            <p:spPr>
              <a:xfrm>
                <a:off x="9663184" y="3349523"/>
                <a:ext cx="1888567" cy="107721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/>
                  <a:t>Standard </a:t>
                </a:r>
                <a:r>
                  <a:rPr lang="de-DE" sz="1600" dirty="0" err="1"/>
                  <a:t>cavity</a:t>
                </a:r>
                <a:endParaRPr lang="de-DE" sz="1600" dirty="0"/>
              </a:p>
              <a:p>
                <a:r>
                  <a:rPr lang="de-DE" sz="1600" dirty="0">
                    <a:solidFill>
                      <a:srgbClr val="5BC5F1"/>
                    </a:solidFill>
                  </a:rPr>
                  <a:t>N </a:t>
                </a:r>
                <a:r>
                  <a:rPr lang="de-DE" sz="1600" dirty="0" err="1">
                    <a:solidFill>
                      <a:srgbClr val="5BC5F1"/>
                    </a:solidFill>
                  </a:rPr>
                  <a:t>doped</a:t>
                </a:r>
                <a:r>
                  <a:rPr lang="de-DE" sz="1600" dirty="0">
                    <a:solidFill>
                      <a:srgbClr val="5BC5F1"/>
                    </a:solidFill>
                  </a:rPr>
                  <a:t> </a:t>
                </a:r>
                <a:r>
                  <a:rPr lang="de-DE" sz="1600" dirty="0" err="1">
                    <a:solidFill>
                      <a:srgbClr val="5BC5F1"/>
                    </a:solidFill>
                  </a:rPr>
                  <a:t>cavity</a:t>
                </a:r>
                <a:endParaRPr lang="de-DE" sz="1600" dirty="0">
                  <a:solidFill>
                    <a:srgbClr val="5BC5F1"/>
                  </a:solidFill>
                </a:endParaRPr>
              </a:p>
              <a:p>
                <a:r>
                  <a:rPr lang="de-DE" sz="1600" dirty="0">
                    <a:solidFill>
                      <a:srgbClr val="FF0000"/>
                    </a:solidFill>
                  </a:rPr>
                  <a:t>N </a:t>
                </a:r>
                <a:r>
                  <a:rPr lang="de-DE" sz="1600" dirty="0" err="1">
                    <a:solidFill>
                      <a:srgbClr val="FF0000"/>
                    </a:solidFill>
                  </a:rPr>
                  <a:t>infused</a:t>
                </a:r>
                <a:r>
                  <a:rPr lang="de-DE" sz="1600" dirty="0">
                    <a:solidFill>
                      <a:srgbClr val="FF0000"/>
                    </a:solidFill>
                  </a:rPr>
                  <a:t> </a:t>
                </a:r>
                <a:r>
                  <a:rPr lang="de-DE" sz="1600" dirty="0" err="1">
                    <a:solidFill>
                      <a:srgbClr val="FF0000"/>
                    </a:solidFill>
                  </a:rPr>
                  <a:t>cavity</a:t>
                </a:r>
                <a:endParaRPr lang="de-DE" sz="1600" dirty="0">
                  <a:solidFill>
                    <a:srgbClr val="FF0000"/>
                  </a:solidFill>
                </a:endParaRPr>
              </a:p>
              <a:p>
                <a:r>
                  <a:rPr lang="de-DE" sz="1600" dirty="0">
                    <a:solidFill>
                      <a:srgbClr val="8B6EC9"/>
                    </a:solidFill>
                  </a:rPr>
                  <a:t>Mid-T </a:t>
                </a:r>
                <a:r>
                  <a:rPr lang="de-DE" sz="1600" dirty="0" err="1">
                    <a:solidFill>
                      <a:srgbClr val="8B6EC9"/>
                    </a:solidFill>
                  </a:rPr>
                  <a:t>baked</a:t>
                </a:r>
                <a:r>
                  <a:rPr lang="de-DE" sz="1600" dirty="0">
                    <a:solidFill>
                      <a:srgbClr val="8B6EC9"/>
                    </a:solidFill>
                  </a:rPr>
                  <a:t> </a:t>
                </a:r>
                <a:r>
                  <a:rPr lang="de-DE" sz="1600" dirty="0" err="1">
                    <a:solidFill>
                      <a:srgbClr val="8B6EC9"/>
                    </a:solidFill>
                  </a:rPr>
                  <a:t>cavity</a:t>
                </a:r>
                <a:endParaRPr lang="de-DE" sz="1600" dirty="0">
                  <a:solidFill>
                    <a:srgbClr val="8B6EC9"/>
                  </a:solidFill>
                </a:endParaRPr>
              </a:p>
            </p:txBody>
          </p:sp>
        </p:grp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63A176B4-E2CD-45F5-8152-3A82263BA6FE}"/>
                </a:ext>
              </a:extLst>
            </p:cNvPr>
            <p:cNvSpPr txBox="1"/>
            <p:nvPr/>
          </p:nvSpPr>
          <p:spPr>
            <a:xfrm>
              <a:off x="5603507" y="4214098"/>
              <a:ext cx="265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/>
                <a:t>cavities</a:t>
              </a:r>
              <a:r>
                <a:rPr lang="de-DE" sz="1200" dirty="0"/>
                <a:t> limited </a:t>
              </a:r>
              <a:r>
                <a:rPr lang="de-DE" sz="1200" dirty="0" err="1"/>
                <a:t>by</a:t>
              </a:r>
              <a:r>
                <a:rPr lang="de-DE" sz="1200" dirty="0"/>
                <a:t> </a:t>
              </a:r>
              <a:r>
                <a:rPr lang="de-DE" sz="1200" dirty="0" err="1"/>
                <a:t>quench</a:t>
              </a:r>
              <a:endParaRPr lang="de-DE" sz="1200" dirty="0"/>
            </a:p>
          </p:txBody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5C46DB68-E528-4259-8FA7-618C6C5E6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RF </a:t>
            </a:r>
            <a:r>
              <a:rPr lang="de-DE" dirty="0" err="1"/>
              <a:t>superconductivity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1DC04D9-DB14-4684-A120-AEF5E2E3B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8. Annual MT Meeting | Christopher Bate, 26.09.2022</a:t>
            </a:r>
            <a:endParaRPr lang="en-US" noProof="0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B236190-5E6B-4A2B-9A45-8701482595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TESLA </a:t>
            </a:r>
            <a:r>
              <a:rPr lang="de-DE" dirty="0" err="1"/>
              <a:t>shaped</a:t>
            </a:r>
            <a:r>
              <a:rPr lang="de-DE" dirty="0"/>
              <a:t> </a:t>
            </a:r>
            <a:r>
              <a:rPr lang="de-DE" dirty="0" err="1"/>
              <a:t>cavity</a:t>
            </a:r>
            <a:r>
              <a:rPr lang="de-DE" dirty="0"/>
              <a:t> </a:t>
            </a:r>
            <a:r>
              <a:rPr lang="de-DE" dirty="0" err="1"/>
              <a:t>figure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merit</a:t>
            </a:r>
            <a:endParaRPr lang="de-DE" dirty="0"/>
          </a:p>
        </p:txBody>
      </p: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706E13B0-5957-4347-A4C9-C97CFE2F63EB}"/>
              </a:ext>
            </a:extLst>
          </p:cNvPr>
          <p:cNvGrpSpPr/>
          <p:nvPr/>
        </p:nvGrpSpPr>
        <p:grpSpPr>
          <a:xfrm>
            <a:off x="5766046" y="3061947"/>
            <a:ext cx="4441709" cy="646331"/>
            <a:chOff x="6306108" y="4533209"/>
            <a:chExt cx="4441709" cy="646331"/>
          </a:xfrm>
        </p:grpSpPr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17E095FB-4515-4EE0-91BC-2655FCC52E2B}"/>
                </a:ext>
              </a:extLst>
            </p:cNvPr>
            <p:cNvSpPr txBox="1"/>
            <p:nvPr/>
          </p:nvSpPr>
          <p:spPr>
            <a:xfrm>
              <a:off x="7183422" y="4533209"/>
              <a:ext cx="35643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rgbClr val="FF0000"/>
                  </a:solidFill>
                </a:rPr>
                <a:t>Nitrogen Infusion </a:t>
              </a:r>
              <a:r>
                <a:rPr lang="de-DE" b="1" dirty="0" err="1">
                  <a:solidFill>
                    <a:srgbClr val="FF0000"/>
                  </a:solidFill>
                </a:rPr>
                <a:t>as</a:t>
              </a:r>
              <a:r>
                <a:rPr lang="de-DE" b="1" dirty="0">
                  <a:solidFill>
                    <a:srgbClr val="FF0000"/>
                  </a:solidFill>
                </a:rPr>
                <a:t> </a:t>
              </a:r>
              <a:r>
                <a:rPr lang="de-DE" b="1" dirty="0" err="1">
                  <a:solidFill>
                    <a:srgbClr val="FF0000"/>
                  </a:solidFill>
                </a:rPr>
                <a:t>the</a:t>
              </a:r>
              <a:r>
                <a:rPr lang="de-DE" b="1" dirty="0">
                  <a:solidFill>
                    <a:srgbClr val="FF0000"/>
                  </a:solidFill>
                </a:rPr>
                <a:t> </a:t>
              </a:r>
              <a:r>
                <a:rPr lang="de-DE" b="1" dirty="0" err="1">
                  <a:solidFill>
                    <a:srgbClr val="FF0000"/>
                  </a:solidFill>
                </a:rPr>
                <a:t>main</a:t>
              </a:r>
              <a:r>
                <a:rPr lang="de-DE" b="1" dirty="0">
                  <a:solidFill>
                    <a:srgbClr val="FF0000"/>
                  </a:solidFill>
                </a:rPr>
                <a:t> </a:t>
              </a:r>
              <a:r>
                <a:rPr lang="de-DE" b="1" dirty="0" err="1">
                  <a:solidFill>
                    <a:srgbClr val="FF0000"/>
                  </a:solidFill>
                </a:rPr>
                <a:t>focus</a:t>
              </a:r>
              <a:r>
                <a:rPr lang="de-DE" b="1" dirty="0">
                  <a:solidFill>
                    <a:srgbClr val="FF0000"/>
                  </a:solidFill>
                </a:rPr>
                <a:t> </a:t>
              </a:r>
              <a:r>
                <a:rPr lang="de-DE" b="1" dirty="0" err="1">
                  <a:solidFill>
                    <a:srgbClr val="FF0000"/>
                  </a:solidFill>
                </a:rPr>
                <a:t>for</a:t>
              </a:r>
              <a:r>
                <a:rPr lang="de-DE" b="1" dirty="0">
                  <a:solidFill>
                    <a:srgbClr val="FF0000"/>
                  </a:solidFill>
                </a:rPr>
                <a:t> </a:t>
              </a:r>
              <a:r>
                <a:rPr lang="de-DE" b="1" dirty="0" err="1">
                  <a:solidFill>
                    <a:srgbClr val="FF0000"/>
                  </a:solidFill>
                </a:rPr>
                <a:t>my</a:t>
              </a:r>
              <a:r>
                <a:rPr lang="de-DE" b="1" dirty="0">
                  <a:solidFill>
                    <a:srgbClr val="FF0000"/>
                  </a:solidFill>
                </a:rPr>
                <a:t> </a:t>
              </a:r>
              <a:r>
                <a:rPr lang="de-DE" b="1" dirty="0" err="1">
                  <a:solidFill>
                    <a:srgbClr val="FF0000"/>
                  </a:solidFill>
                </a:rPr>
                <a:t>research</a:t>
              </a:r>
              <a:endParaRPr lang="de-DE" b="1" dirty="0">
                <a:solidFill>
                  <a:srgbClr val="FF0000"/>
                </a:solidFill>
              </a:endParaRPr>
            </a:p>
          </p:txBody>
        </p:sp>
        <p:sp>
          <p:nvSpPr>
            <p:cNvPr id="47" name="Pfeil: nach rechts 46">
              <a:extLst>
                <a:ext uri="{FF2B5EF4-FFF2-40B4-BE49-F238E27FC236}">
                  <a16:creationId xmlns:a16="http://schemas.microsoft.com/office/drawing/2014/main" id="{08A7DCAA-E99D-45DB-8508-45996AC2110F}"/>
                </a:ext>
              </a:extLst>
            </p:cNvPr>
            <p:cNvSpPr/>
            <p:nvPr/>
          </p:nvSpPr>
          <p:spPr>
            <a:xfrm>
              <a:off x="6306108" y="4652237"/>
              <a:ext cx="731912" cy="403043"/>
            </a:xfrm>
            <a:prstGeom prst="rightArrow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rgbClr val="FF0000"/>
                </a:solidFill>
              </a:endParaRPr>
            </a:p>
          </p:txBody>
        </p:sp>
      </p:grp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14D12CF2-92A7-46B3-91BC-64B4DFB449FF}"/>
              </a:ext>
            </a:extLst>
          </p:cNvPr>
          <p:cNvSpPr/>
          <p:nvPr/>
        </p:nvSpPr>
        <p:spPr>
          <a:xfrm>
            <a:off x="10204140" y="2339341"/>
            <a:ext cx="1008112" cy="369579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9" name="Pfeil: nach rechts 48">
            <a:extLst>
              <a:ext uri="{FF2B5EF4-FFF2-40B4-BE49-F238E27FC236}">
                <a16:creationId xmlns:a16="http://schemas.microsoft.com/office/drawing/2014/main" id="{9AD176A6-3885-4FD6-AD43-91B03F167DAF}"/>
              </a:ext>
            </a:extLst>
          </p:cNvPr>
          <p:cNvSpPr/>
          <p:nvPr/>
        </p:nvSpPr>
        <p:spPr>
          <a:xfrm rot="16200000">
            <a:off x="8197707" y="1349472"/>
            <a:ext cx="909154" cy="369579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B65E8BB0-572C-482E-87A0-66D38B82F6FF}"/>
                  </a:ext>
                </a:extLst>
              </p:cNvPr>
              <p:cNvSpPr txBox="1"/>
              <p:nvPr/>
            </p:nvSpPr>
            <p:spPr>
              <a:xfrm>
                <a:off x="7899675" y="507813"/>
                <a:ext cx="21148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 err="1"/>
                  <a:t>Increase</a:t>
                </a:r>
                <a:r>
                  <a:rPr lang="de-DE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bPr>
                      <m:e>
                        <m:r>
                          <a:rPr lang="de-DE" sz="1600" i="1">
                            <a:solidFill>
                              <a:srgbClr val="000000"/>
                            </a:solidFill>
                            <a:latin typeface="Cambria Math"/>
                            <a:sym typeface="Helvetica Light"/>
                          </a:rPr>
                          <m:t>𝑄</m:t>
                        </m:r>
                      </m:e>
                      <m:sub>
                        <m:r>
                          <a:rPr lang="de-DE" sz="1600" i="1">
                            <a:solidFill>
                              <a:srgbClr val="000000"/>
                            </a:solidFill>
                            <a:latin typeface="Cambria Math"/>
                            <a:sym typeface="Helvetica Light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DE" sz="1600" dirty="0"/>
                  <a:t> </a:t>
                </a:r>
                <a14:m>
                  <m:oMath xmlns:m="http://schemas.openxmlformats.org/officeDocument/2006/math">
                    <m:r>
                      <a:rPr lang="de-DE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sz="1600" dirty="0"/>
                  <a:t> </a:t>
                </a:r>
                <a:r>
                  <a:rPr lang="de-DE" sz="1600" dirty="0" err="1"/>
                  <a:t>less</a:t>
                </a:r>
                <a:r>
                  <a:rPr lang="de-DE" sz="1600" dirty="0"/>
                  <a:t> </a:t>
                </a:r>
                <a:r>
                  <a:rPr lang="de-DE" sz="1600" dirty="0" err="1"/>
                  <a:t>required</a:t>
                </a:r>
                <a:r>
                  <a:rPr lang="de-DE" sz="1600" dirty="0"/>
                  <a:t> power </a:t>
                </a: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B65E8BB0-572C-482E-87A0-66D38B82F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9675" y="507813"/>
                <a:ext cx="2114893" cy="584775"/>
              </a:xfrm>
              <a:prstGeom prst="rect">
                <a:avLst/>
              </a:prstGeom>
              <a:blipFill>
                <a:blip r:embed="rId4"/>
                <a:stretch>
                  <a:fillRect l="-1729" t="-3125" b="-1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12774648-294C-4DC2-B11A-B2C0DEA28003}"/>
                  </a:ext>
                </a:extLst>
              </p:cNvPr>
              <p:cNvSpPr txBox="1"/>
              <p:nvPr/>
            </p:nvSpPr>
            <p:spPr>
              <a:xfrm>
                <a:off x="9586488" y="1692097"/>
                <a:ext cx="2524843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 err="1"/>
                  <a:t>Increase</a:t>
                </a:r>
                <a:r>
                  <a:rPr lang="de-DE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𝑎𝑐𝑐</m:t>
                        </m:r>
                      </m:sub>
                    </m:sSub>
                  </m:oMath>
                </a14:m>
                <a:r>
                  <a:rPr lang="de-DE" sz="1600" dirty="0"/>
                  <a:t> </a:t>
                </a:r>
                <a14:m>
                  <m:oMath xmlns:m="http://schemas.openxmlformats.org/officeDocument/2006/math">
                    <m:r>
                      <a:rPr lang="de-DE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sz="1600" dirty="0"/>
                  <a:t> </a:t>
                </a:r>
                <a:r>
                  <a:rPr lang="de-DE" sz="1600" dirty="0" err="1"/>
                  <a:t>decrease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accelerator</a:t>
                </a:r>
                <a:r>
                  <a:rPr lang="de-DE" sz="1600" dirty="0"/>
                  <a:t> </a:t>
                </a:r>
                <a:r>
                  <a:rPr lang="de-DE" sz="1600" dirty="0" err="1"/>
                  <a:t>length</a:t>
                </a:r>
                <a:endParaRPr lang="de-DE" sz="1600" dirty="0"/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12774648-294C-4DC2-B11A-B2C0DEA28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6488" y="1692097"/>
                <a:ext cx="2524843" cy="584775"/>
              </a:xfrm>
              <a:prstGeom prst="rect">
                <a:avLst/>
              </a:prstGeom>
              <a:blipFill>
                <a:blip r:embed="rId5"/>
                <a:stretch>
                  <a:fillRect l="-1449" t="-3125" b="-1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B4031230-6CAA-41CA-8314-24AC34CE31C2}"/>
              </a:ext>
            </a:extLst>
          </p:cNvPr>
          <p:cNvGrpSpPr/>
          <p:nvPr/>
        </p:nvGrpSpPr>
        <p:grpSpPr>
          <a:xfrm>
            <a:off x="407987" y="1130159"/>
            <a:ext cx="3803739" cy="2874905"/>
            <a:chOff x="407987" y="1290245"/>
            <a:chExt cx="3803739" cy="2874905"/>
          </a:xfrm>
        </p:grpSpPr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2E84B2AE-E9E2-4C60-B94C-0E9EA94B3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7987" y="1290245"/>
              <a:ext cx="3803739" cy="2659461"/>
            </a:xfrm>
            <a:prstGeom prst="rect">
              <a:avLst/>
            </a:prstGeom>
          </p:spPr>
        </p:pic>
        <p:sp>
          <p:nvSpPr>
            <p:cNvPr id="52" name="Textfeld 51">
              <a:extLst>
                <a:ext uri="{FF2B5EF4-FFF2-40B4-BE49-F238E27FC236}">
                  <a16:creationId xmlns:a16="http://schemas.microsoft.com/office/drawing/2014/main" id="{DBE36784-F99D-4605-BF65-5F29FC6635CD}"/>
                </a:ext>
              </a:extLst>
            </p:cNvPr>
            <p:cNvSpPr txBox="1"/>
            <p:nvPr/>
          </p:nvSpPr>
          <p:spPr>
            <a:xfrm>
              <a:off x="407987" y="3949706"/>
              <a:ext cx="380373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EuCARD-BOO-2012-001 Editorial Series on.” (2012).</a:t>
              </a:r>
              <a:endParaRPr lang="de-DE" sz="800" dirty="0" err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feld 60">
                <a:extLst>
                  <a:ext uri="{FF2B5EF4-FFF2-40B4-BE49-F238E27FC236}">
                    <a16:creationId xmlns:a16="http://schemas.microsoft.com/office/drawing/2014/main" id="{20D1906C-6D72-4AF4-A23F-752F2542AF99}"/>
                  </a:ext>
                </a:extLst>
              </p:cNvPr>
              <p:cNvSpPr txBox="1"/>
              <p:nvPr/>
            </p:nvSpPr>
            <p:spPr>
              <a:xfrm>
                <a:off x="263352" y="5022709"/>
                <a:ext cx="2109496" cy="4172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9453" tIns="69453" rIns="69453" bIns="69453" numCol="1" spcCol="38100" rtlCol="0" anchor="ctr">
                <a:spAutoFit/>
              </a:bodyPr>
              <a:lstStyle/>
              <a:p>
                <a:pPr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𝑑𝑖𝑠𝑠</m:t>
                          </m:r>
                        </m:sub>
                      </m:sSub>
                      <m:r>
                        <a:rPr lang="de-DE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sSubSup>
                        <m:sSubSupPr>
                          <m:ctrlP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𝑎𝑐𝑐</m:t>
                          </m:r>
                        </m:sub>
                        <m:sup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kumimoji="0" lang="de-DE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Light"/>
                </a:endParaRPr>
              </a:p>
            </p:txBody>
          </p:sp>
        </mc:Choice>
        <mc:Fallback xmlns="">
          <p:sp>
            <p:nvSpPr>
              <p:cNvPr id="61" name="Textfeld 60">
                <a:extLst>
                  <a:ext uri="{FF2B5EF4-FFF2-40B4-BE49-F238E27FC236}">
                    <a16:creationId xmlns:a16="http://schemas.microsoft.com/office/drawing/2014/main" id="{20D1906C-6D72-4AF4-A23F-752F2542A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5022709"/>
                <a:ext cx="2109496" cy="4172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feld 11">
                <a:extLst>
                  <a:ext uri="{FF2B5EF4-FFF2-40B4-BE49-F238E27FC236}">
                    <a16:creationId xmlns:a16="http://schemas.microsoft.com/office/drawing/2014/main" id="{AC6EF53E-ADDC-4F45-8E71-C57688012091}"/>
                  </a:ext>
                </a:extLst>
              </p:cNvPr>
              <p:cNvSpPr txBox="1"/>
              <p:nvPr/>
            </p:nvSpPr>
            <p:spPr>
              <a:xfrm>
                <a:off x="2351584" y="4875936"/>
                <a:ext cx="2794644" cy="7133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69453" tIns="69453" rIns="69453" bIns="69453" numCol="1" spcCol="38100" rtlCol="0" anchor="ctr">
                <a:spAutoFit/>
              </a:bodyPr>
              <a:lstStyle/>
              <a:p>
                <a:pPr latinLnBrk="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de-DE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sSubPr>
                        <m:e>
                          <m:r>
                            <a:rPr kumimoji="0" lang="de-DE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/>
                              <a:sym typeface="Helvetica Light"/>
                            </a:rPr>
                            <m:t>𝑄</m:t>
                          </m:r>
                        </m:e>
                        <m:sub>
                          <m:r>
                            <a:rPr kumimoji="0" lang="de-DE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/>
                              <a:sym typeface="Helvetica Light"/>
                            </a:rPr>
                            <m:t>0</m:t>
                          </m:r>
                        </m:sub>
                      </m:sSub>
                      <m:r>
                        <a:rPr lang="de-DE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f>
                        <m:fPr>
                          <m:ctrlPr>
                            <a:rPr kumimoji="0" lang="de-DE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/>
                              <a:sym typeface="Helvetica Light"/>
                            </a:rPr>
                          </m:ctrlPr>
                        </m:fPr>
                        <m:num>
                          <m:r>
                            <a:rPr kumimoji="0" lang="de-DE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/>
                              <a:sym typeface="Helvetica Light"/>
                            </a:rPr>
                            <m:t>𝐸𝑛𝑒𝑟𝑔𝑦</m:t>
                          </m:r>
                          <m:r>
                            <a:rPr kumimoji="0" lang="de-DE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/>
                              <a:sym typeface="Helvetica Light"/>
                            </a:rPr>
                            <m:t> </m:t>
                          </m:r>
                          <m:r>
                            <a:rPr kumimoji="0" lang="de-DE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/>
                              <a:sym typeface="Helvetica Light"/>
                            </a:rPr>
                            <m:t>𝑠𝑡𝑜𝑟𝑒𝑑</m:t>
                          </m:r>
                        </m:num>
                        <m:den>
                          <m:sSub>
                            <m:sSubPr>
                              <m:ctrlPr>
                                <a:rPr kumimoji="0" lang="de-DE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sym typeface="Helvetica Light"/>
                                </a:rPr>
                              </m:ctrlPr>
                            </m:sSubPr>
                            <m:e>
                              <m:r>
                                <a:rPr kumimoji="0" lang="de-DE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/>
                                  <a:ea typeface="Cambria Math"/>
                                  <a:sym typeface="Helvetica Light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0" lang="de-DE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/>
                                  <a:ea typeface="Cambria Math"/>
                                  <a:sym typeface="Helvetica Light"/>
                                </a:rPr>
                                <m:t>𝑑𝑖𝑠𝑠</m:t>
                              </m:r>
                            </m:sub>
                          </m:sSub>
                        </m:den>
                      </m:f>
                      <m:r>
                        <a:rPr kumimoji="0" lang="de-DE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/>
                          <a:ea typeface="Cambria Math"/>
                          <a:sym typeface="Helvetica Light"/>
                        </a:rPr>
                        <m:t>∝</m:t>
                      </m:r>
                      <m:f>
                        <m:fPr>
                          <m:ctrlPr>
                            <a:rPr kumimoji="0" lang="de-DE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/>
                              <a:sym typeface="Helvetica Light"/>
                            </a:rPr>
                          </m:ctrlPr>
                        </m:fPr>
                        <m:num>
                          <m:r>
                            <a:rPr kumimoji="0" lang="de-DE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/>
                              <a:ea typeface="Cambria Math"/>
                              <a:sym typeface="Helvetica Light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de-DE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 Light"/>
                  <a:sym typeface="Helvetica Light"/>
                </a:endParaRPr>
              </a:p>
            </p:txBody>
          </p:sp>
        </mc:Choice>
        <mc:Fallback xmlns="">
          <p:sp>
            <p:nvSpPr>
              <p:cNvPr id="62" name="Textfeld 11">
                <a:extLst>
                  <a:ext uri="{FF2B5EF4-FFF2-40B4-BE49-F238E27FC236}">
                    <a16:creationId xmlns:a16="http://schemas.microsoft.com/office/drawing/2014/main" id="{AC6EF53E-ADDC-4F45-8E71-C57688012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584" y="4875936"/>
                <a:ext cx="2794644" cy="7133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14">
                <a:extLst>
                  <a:ext uri="{FF2B5EF4-FFF2-40B4-BE49-F238E27FC236}">
                    <a16:creationId xmlns:a16="http://schemas.microsoft.com/office/drawing/2014/main" id="{85D6A0E3-FC23-4423-94BF-BAABCB84BB2B}"/>
                  </a:ext>
                </a:extLst>
              </p:cNvPr>
              <p:cNvSpPr/>
              <p:nvPr/>
            </p:nvSpPr>
            <p:spPr>
              <a:xfrm>
                <a:off x="340560" y="4237493"/>
                <a:ext cx="3422732" cy="369332"/>
              </a:xfrm>
              <a:prstGeom prst="rect">
                <a:avLst/>
              </a:prstGeom>
              <a:ln w="28575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𝐴𝑐𝑐𝑒𝑙𝑒𝑟𝑎𝑡𝑖𝑛𝑔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𝑔𝑟𝑎𝑑𝑖𝑒𝑛𝑡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𝑎𝑐𝑐</m:t>
                          </m:r>
                        </m:sub>
                      </m:sSub>
                    </m:oMath>
                  </m:oMathPara>
                </a14:m>
                <a:endParaRPr lang="de-DE" dirty="0">
                  <a:latin typeface="Futura Bk BT" panose="020B0502020204020303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Retângulo 14">
                <a:extLst>
                  <a:ext uri="{FF2B5EF4-FFF2-40B4-BE49-F238E27FC236}">
                    <a16:creationId xmlns:a16="http://schemas.microsoft.com/office/drawing/2014/main" id="{85D6A0E3-FC23-4423-94BF-BAABCB84BB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560" y="4237493"/>
                <a:ext cx="3422732" cy="369332"/>
              </a:xfrm>
              <a:prstGeom prst="rect">
                <a:avLst/>
              </a:prstGeom>
              <a:blipFill>
                <a:blip r:embed="rId9"/>
                <a:stretch>
                  <a:fillRect b="-1639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A7E9952C-64D8-4CF1-A748-659E6BFCE7A3}"/>
                  </a:ext>
                </a:extLst>
              </p:cNvPr>
              <p:cNvSpPr txBox="1"/>
              <p:nvPr/>
            </p:nvSpPr>
            <p:spPr>
              <a:xfrm>
                <a:off x="6816080" y="5478153"/>
                <a:ext cx="459320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dirty="0"/>
                  <a:t>Critical </a:t>
                </a:r>
                <a:r>
                  <a:rPr lang="de-DE" dirty="0" err="1"/>
                  <a:t>magnetic</a:t>
                </a:r>
                <a:r>
                  <a:rPr lang="de-DE" dirty="0"/>
                  <a:t> </a:t>
                </a:r>
                <a:r>
                  <a:rPr lang="de-DE" dirty="0" err="1"/>
                  <a:t>field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𝑠h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230</m:t>
                    </m:r>
                    <m:r>
                      <m:rPr>
                        <m:nor/>
                      </m:rPr>
                      <a:rPr lang="de-DE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b="0" i="0" smtClean="0">
                        <a:latin typeface="Cambria Math" panose="02040503050406030204" pitchFamily="18" charset="0"/>
                      </a:rPr>
                      <m:t>mT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Nb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𝑎𝑐𝑐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p>
                      </m:sSubSup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≈55 </m:t>
                      </m:r>
                      <m:r>
                        <m:rPr>
                          <m:nor/>
                        </m:rP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MV</m:t>
                      </m:r>
                      <m:r>
                        <m:rPr>
                          <m:nor/>
                        </m:rP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A7E9952C-64D8-4CF1-A748-659E6BFCE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080" y="5478153"/>
                <a:ext cx="4593201" cy="923330"/>
              </a:xfrm>
              <a:prstGeom prst="rect">
                <a:avLst/>
              </a:prstGeom>
              <a:blipFill>
                <a:blip r:embed="rId10"/>
                <a:stretch>
                  <a:fillRect l="-1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179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5A38B5-6B73-466C-BD43-4A332C2A4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RF </a:t>
            </a:r>
            <a:r>
              <a:rPr lang="de-DE" dirty="0" err="1"/>
              <a:t>superconductivity</a:t>
            </a:r>
            <a:r>
              <a:rPr lang="de-DE" dirty="0"/>
              <a:t> </a:t>
            </a:r>
            <a:r>
              <a:rPr lang="en-US" dirty="0"/>
              <a:t>is a surface phenomenon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AE859B3-91A9-462E-BBBA-4215E7811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7408" y="6580800"/>
            <a:ext cx="9948937" cy="186841"/>
          </a:xfrm>
        </p:spPr>
        <p:txBody>
          <a:bodyPr/>
          <a:lstStyle/>
          <a:p>
            <a:r>
              <a:rPr lang="en-US" noProof="0"/>
              <a:t>| 8. Annual MT Meeting | Christopher Bate, 26.09.2022</a:t>
            </a:r>
            <a:endParaRPr lang="en-US" noProof="0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008B4EA6-5883-490D-91A7-5CD0C4A49B3D}"/>
              </a:ext>
            </a:extLst>
          </p:cNvPr>
          <p:cNvGrpSpPr/>
          <p:nvPr/>
        </p:nvGrpSpPr>
        <p:grpSpPr>
          <a:xfrm>
            <a:off x="1091448" y="1340768"/>
            <a:ext cx="10189128" cy="5310590"/>
            <a:chOff x="1091448" y="1358770"/>
            <a:chExt cx="10189128" cy="5310590"/>
          </a:xfrm>
        </p:grpSpPr>
        <p:pic>
          <p:nvPicPr>
            <p:cNvPr id="6" name="Imagem 25">
              <a:extLst>
                <a:ext uri="{FF2B5EF4-FFF2-40B4-BE49-F238E27FC236}">
                  <a16:creationId xmlns:a16="http://schemas.microsoft.com/office/drawing/2014/main" id="{8911BDF5-773B-4A39-AE05-0A0323C68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448" y="1358770"/>
              <a:ext cx="8433057" cy="1584176"/>
            </a:xfrm>
            <a:prstGeom prst="rect">
              <a:avLst/>
            </a:prstGeom>
          </p:spPr>
        </p:pic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4C3853CA-DA5C-47D5-A469-D9E30413440A}"/>
                </a:ext>
              </a:extLst>
            </p:cNvPr>
            <p:cNvSpPr/>
            <p:nvPr/>
          </p:nvSpPr>
          <p:spPr>
            <a:xfrm>
              <a:off x="2500109" y="2744282"/>
              <a:ext cx="144016" cy="14401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D46D3217-A967-49A5-919B-F9AACF26E8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79480" y="2816290"/>
              <a:ext cx="1120630" cy="70272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CE87FA96-8FA7-460A-8849-8515B96F4229}"/>
                </a:ext>
              </a:extLst>
            </p:cNvPr>
            <p:cNvSpPr/>
            <p:nvPr/>
          </p:nvSpPr>
          <p:spPr>
            <a:xfrm>
              <a:off x="1379480" y="3519010"/>
              <a:ext cx="2304256" cy="230425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0EA5ECF1-731B-4075-931A-535BC671F383}"/>
                </a:ext>
              </a:extLst>
            </p:cNvPr>
            <p:cNvSpPr/>
            <p:nvPr/>
          </p:nvSpPr>
          <p:spPr>
            <a:xfrm>
              <a:off x="1379480" y="4305748"/>
              <a:ext cx="2304256" cy="7366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D01F1AA0-4D22-4EC8-99AB-E984AFE4C070}"/>
                </a:ext>
              </a:extLst>
            </p:cNvPr>
            <p:cNvSpPr txBox="1"/>
            <p:nvPr/>
          </p:nvSpPr>
          <p:spPr>
            <a:xfrm>
              <a:off x="1991548" y="3754487"/>
              <a:ext cx="1080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RF </a:t>
              </a:r>
              <a:r>
                <a:rPr lang="de-DE" sz="1400" dirty="0" err="1"/>
                <a:t>fields</a:t>
              </a:r>
              <a:endParaRPr lang="de-DE" sz="1400" dirty="0"/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F08FABEB-DA16-4D96-A224-FA39F6958F5B}"/>
                </a:ext>
              </a:extLst>
            </p:cNvPr>
            <p:cNvSpPr txBox="1"/>
            <p:nvPr/>
          </p:nvSpPr>
          <p:spPr>
            <a:xfrm>
              <a:off x="1739520" y="4400466"/>
              <a:ext cx="100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Niobium</a:t>
              </a:r>
            </a:p>
            <a:p>
              <a:r>
                <a:rPr lang="de-DE" sz="1400" dirty="0"/>
                <a:t>~3 mm</a:t>
              </a:r>
            </a:p>
          </p:txBody>
        </p:sp>
        <p:cxnSp>
          <p:nvCxnSpPr>
            <p:cNvPr id="16" name="Gerade Verbindung mit Pfeil 15">
              <a:extLst>
                <a:ext uri="{FF2B5EF4-FFF2-40B4-BE49-F238E27FC236}">
                  <a16:creationId xmlns:a16="http://schemas.microsoft.com/office/drawing/2014/main" id="{4D3E0BF4-3BA9-433F-B477-6F0106ACDC74}"/>
                </a:ext>
              </a:extLst>
            </p:cNvPr>
            <p:cNvCxnSpPr/>
            <p:nvPr/>
          </p:nvCxnSpPr>
          <p:spPr>
            <a:xfrm>
              <a:off x="1595504" y="4305748"/>
              <a:ext cx="0" cy="736632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81F8AFB9-1A0A-4D49-B01B-2FB8215D77C1}"/>
                </a:ext>
              </a:extLst>
            </p:cNvPr>
            <p:cNvSpPr/>
            <p:nvPr/>
          </p:nvSpPr>
          <p:spPr>
            <a:xfrm>
              <a:off x="1379482" y="5042380"/>
              <a:ext cx="2304254" cy="780886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6559B7A6-54E2-4519-B462-9FF2BBF794E2}"/>
                </a:ext>
              </a:extLst>
            </p:cNvPr>
            <p:cNvSpPr txBox="1"/>
            <p:nvPr/>
          </p:nvSpPr>
          <p:spPr>
            <a:xfrm>
              <a:off x="1739520" y="5247202"/>
              <a:ext cx="1584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/>
                <a:t>Helium </a:t>
              </a:r>
              <a:r>
                <a:rPr lang="de-DE" sz="1600" dirty="0" err="1"/>
                <a:t>cooling</a:t>
              </a:r>
              <a:endParaRPr lang="de-DE" sz="1600" dirty="0"/>
            </a:p>
          </p:txBody>
        </p:sp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1E68A17B-28B0-45CD-A1BC-3FE31E0E2192}"/>
                </a:ext>
              </a:extLst>
            </p:cNvPr>
            <p:cNvCxnSpPr/>
            <p:nvPr/>
          </p:nvCxnSpPr>
          <p:spPr>
            <a:xfrm flipH="1" flipV="1">
              <a:off x="2644125" y="2816290"/>
              <a:ext cx="1039611" cy="70272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580C876D-A45F-4E9A-8B4B-D37371092575}"/>
                </a:ext>
              </a:extLst>
            </p:cNvPr>
            <p:cNvSpPr txBox="1"/>
            <p:nvPr/>
          </p:nvSpPr>
          <p:spPr>
            <a:xfrm>
              <a:off x="4727848" y="5838363"/>
              <a:ext cx="65527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RF only probes the penetration depth (</a:t>
              </a:r>
              <a:r>
                <a:rPr lang="el-GR" sz="1600" b="1" dirty="0">
                  <a:cs typeface="Arial"/>
                  <a:sym typeface="Gill Sans Light"/>
                </a:rPr>
                <a:t>λ</a:t>
              </a:r>
              <a:r>
                <a:rPr lang="en-US" sz="1600" b="1" baseline="-25000" dirty="0">
                  <a:cs typeface="Arial"/>
                  <a:sym typeface="Gill Sans Light"/>
                </a:rPr>
                <a:t>L</a:t>
              </a:r>
              <a:r>
                <a:rPr lang="en-US" sz="1600" b="1" dirty="0">
                  <a:cs typeface="Arial"/>
                  <a:sym typeface="Gill Sans Light"/>
                </a:rPr>
                <a:t> = 47 nm)</a:t>
              </a:r>
              <a:r>
                <a:rPr lang="en-US" sz="1600" b="1" dirty="0"/>
                <a:t> of the material</a:t>
              </a:r>
            </a:p>
            <a:p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→</a:t>
              </a:r>
              <a:r>
                <a:rPr lang="en-US" sz="1600" b="1" dirty="0"/>
                <a:t>Final surface treatment is crucial to performance!</a:t>
              </a:r>
            </a:p>
            <a:p>
              <a:endParaRPr lang="de-DE" sz="1600" b="1" dirty="0" err="1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071AD507-59C0-4266-8523-A48AEE65D5C1}"/>
                </a:ext>
              </a:extLst>
            </p:cNvPr>
            <p:cNvSpPr/>
            <p:nvPr/>
          </p:nvSpPr>
          <p:spPr>
            <a:xfrm>
              <a:off x="2495604" y="4220764"/>
              <a:ext cx="144016" cy="14401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28C69A3C-B15C-41F7-A5AF-CAFFDA96D668}"/>
                </a:ext>
              </a:extLst>
            </p:cNvPr>
            <p:cNvSpPr/>
            <p:nvPr/>
          </p:nvSpPr>
          <p:spPr>
            <a:xfrm>
              <a:off x="5627952" y="3158970"/>
              <a:ext cx="2304256" cy="230425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57777EC0-4EB2-411D-9488-0BCD3DF4C40F}"/>
                </a:ext>
              </a:extLst>
            </p:cNvPr>
            <p:cNvCxnSpPr>
              <a:stCxn id="23" idx="0"/>
            </p:cNvCxnSpPr>
            <p:nvPr/>
          </p:nvCxnSpPr>
          <p:spPr>
            <a:xfrm flipV="1">
              <a:off x="2567612" y="3158970"/>
              <a:ext cx="3060340" cy="106179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8A899A35-002B-4A4A-9604-AF6F66A99363}"/>
                </a:ext>
              </a:extLst>
            </p:cNvPr>
            <p:cNvCxnSpPr>
              <a:cxnSpLocks/>
              <a:stCxn id="23" idx="2"/>
            </p:cNvCxnSpPr>
            <p:nvPr/>
          </p:nvCxnSpPr>
          <p:spPr>
            <a:xfrm>
              <a:off x="2567612" y="4364781"/>
              <a:ext cx="3060340" cy="109844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C07555D8-F57F-4182-9D29-2DA4A3E8CCDE}"/>
                </a:ext>
              </a:extLst>
            </p:cNvPr>
            <p:cNvSpPr/>
            <p:nvPr/>
          </p:nvSpPr>
          <p:spPr>
            <a:xfrm>
              <a:off x="5627952" y="4527122"/>
              <a:ext cx="2304254" cy="9361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CA835389-E8D0-415E-8FF1-5E83FDD7D5E3}"/>
                </a:ext>
              </a:extLst>
            </p:cNvPr>
            <p:cNvSpPr/>
            <p:nvPr/>
          </p:nvSpPr>
          <p:spPr>
            <a:xfrm>
              <a:off x="5627950" y="4279797"/>
              <a:ext cx="2304254" cy="24732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18923DF9-6DE2-4882-BB9D-7C6FEC320350}"/>
                </a:ext>
              </a:extLst>
            </p:cNvPr>
            <p:cNvSpPr txBox="1"/>
            <p:nvPr/>
          </p:nvSpPr>
          <p:spPr>
            <a:xfrm>
              <a:off x="5663954" y="4272655"/>
              <a:ext cx="12961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/>
                <a:t>Oxide </a:t>
              </a:r>
              <a:r>
                <a:rPr lang="de-DE" sz="1200" dirty="0" err="1"/>
                <a:t>layers</a:t>
              </a:r>
              <a:endParaRPr lang="de-DE" sz="1200" dirty="0"/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3A911C31-C789-426A-BA88-054FAB1C8DE9}"/>
                </a:ext>
              </a:extLst>
            </p:cNvPr>
            <p:cNvSpPr txBox="1"/>
            <p:nvPr/>
          </p:nvSpPr>
          <p:spPr>
            <a:xfrm>
              <a:off x="6240020" y="3565495"/>
              <a:ext cx="1080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RF </a:t>
              </a:r>
              <a:r>
                <a:rPr lang="de-DE" sz="1400" dirty="0" err="1"/>
                <a:t>fields</a:t>
              </a:r>
              <a:endParaRPr lang="de-DE" sz="1400" dirty="0"/>
            </a:p>
          </p:txBody>
        </p:sp>
        <p:cxnSp>
          <p:nvCxnSpPr>
            <p:cNvPr id="36" name="Gerade Verbindung mit Pfeil 35">
              <a:extLst>
                <a:ext uri="{FF2B5EF4-FFF2-40B4-BE49-F238E27FC236}">
                  <a16:creationId xmlns:a16="http://schemas.microsoft.com/office/drawing/2014/main" id="{E604BE2D-52DE-4657-9943-6B83ABD8F9F1}"/>
                </a:ext>
              </a:extLst>
            </p:cNvPr>
            <p:cNvCxnSpPr>
              <a:cxnSpLocks/>
            </p:cNvCxnSpPr>
            <p:nvPr/>
          </p:nvCxnSpPr>
          <p:spPr>
            <a:xfrm>
              <a:off x="5843976" y="4662076"/>
              <a:ext cx="1872208" cy="0"/>
            </a:xfrm>
            <a:prstGeom prst="straightConnector1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mit Pfeil 38">
              <a:extLst>
                <a:ext uri="{FF2B5EF4-FFF2-40B4-BE49-F238E27FC236}">
                  <a16:creationId xmlns:a16="http://schemas.microsoft.com/office/drawing/2014/main" id="{DF36FF72-4E18-44EA-AAF0-F1E51A92CA42}"/>
                </a:ext>
              </a:extLst>
            </p:cNvPr>
            <p:cNvCxnSpPr>
              <a:cxnSpLocks/>
            </p:cNvCxnSpPr>
            <p:nvPr/>
          </p:nvCxnSpPr>
          <p:spPr>
            <a:xfrm>
              <a:off x="6132007" y="4887162"/>
              <a:ext cx="1296145" cy="0"/>
            </a:xfrm>
            <a:prstGeom prst="straightConnector1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mit Pfeil 41">
              <a:extLst>
                <a:ext uri="{FF2B5EF4-FFF2-40B4-BE49-F238E27FC236}">
                  <a16:creationId xmlns:a16="http://schemas.microsoft.com/office/drawing/2014/main" id="{223F22E4-F092-4889-BEC0-1DF8C8072399}"/>
                </a:ext>
              </a:extLst>
            </p:cNvPr>
            <p:cNvCxnSpPr>
              <a:cxnSpLocks/>
            </p:cNvCxnSpPr>
            <p:nvPr/>
          </p:nvCxnSpPr>
          <p:spPr>
            <a:xfrm>
              <a:off x="6384032" y="5103186"/>
              <a:ext cx="792089" cy="0"/>
            </a:xfrm>
            <a:prstGeom prst="straightConnector1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mit Pfeil 44">
              <a:extLst>
                <a:ext uri="{FF2B5EF4-FFF2-40B4-BE49-F238E27FC236}">
                  <a16:creationId xmlns:a16="http://schemas.microsoft.com/office/drawing/2014/main" id="{EEB9C6CC-6B36-45DE-BE5A-29ACDC0F81B4}"/>
                </a:ext>
              </a:extLst>
            </p:cNvPr>
            <p:cNvCxnSpPr>
              <a:cxnSpLocks/>
            </p:cNvCxnSpPr>
            <p:nvPr/>
          </p:nvCxnSpPr>
          <p:spPr>
            <a:xfrm>
              <a:off x="6600059" y="5319210"/>
              <a:ext cx="324037" cy="0"/>
            </a:xfrm>
            <a:prstGeom prst="straightConnector1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  <a:tailEnd type="triangle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mit Pfeil 48">
              <a:extLst>
                <a:ext uri="{FF2B5EF4-FFF2-40B4-BE49-F238E27FC236}">
                  <a16:creationId xmlns:a16="http://schemas.microsoft.com/office/drawing/2014/main" id="{40CA5889-FB4D-4430-ACE8-D32C9FB18015}"/>
                </a:ext>
              </a:extLst>
            </p:cNvPr>
            <p:cNvCxnSpPr/>
            <p:nvPr/>
          </p:nvCxnSpPr>
          <p:spPr>
            <a:xfrm>
              <a:off x="8220240" y="4305748"/>
              <a:ext cx="0" cy="1157478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A6307D94-F222-4614-94B4-26E3571807EB}"/>
                </a:ext>
              </a:extLst>
            </p:cNvPr>
            <p:cNvSpPr txBox="1"/>
            <p:nvPr/>
          </p:nvSpPr>
          <p:spPr>
            <a:xfrm>
              <a:off x="8364256" y="4662076"/>
              <a:ext cx="15481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RF </a:t>
              </a:r>
              <a:r>
                <a:rPr lang="de-DE" sz="1400" dirty="0" err="1"/>
                <a:t>currents</a:t>
              </a:r>
              <a:r>
                <a:rPr lang="de-DE" sz="1400" dirty="0"/>
                <a:t> &lt;100 </a:t>
              </a:r>
              <a:r>
                <a:rPr lang="de-DE" sz="1400" dirty="0" err="1"/>
                <a:t>nm</a:t>
              </a:r>
              <a:r>
                <a:rPr lang="de-DE" sz="1400" dirty="0"/>
                <a:t> </a:t>
              </a:r>
            </a:p>
          </p:txBody>
        </p: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DC036EA1-5832-49B3-AC7A-F1C54755E206}"/>
                </a:ext>
              </a:extLst>
            </p:cNvPr>
            <p:cNvSpPr txBox="1"/>
            <p:nvPr/>
          </p:nvSpPr>
          <p:spPr>
            <a:xfrm>
              <a:off x="9116291" y="3705089"/>
              <a:ext cx="15481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chemeClr val="accent6">
                      <a:lumMod val="75000"/>
                    </a:schemeClr>
                  </a:solidFill>
                </a:rPr>
                <a:t>&lt;1% </a:t>
              </a:r>
              <a:r>
                <a:rPr lang="de-DE" sz="1200" dirty="0" err="1">
                  <a:solidFill>
                    <a:schemeClr val="accent6">
                      <a:lumMod val="75000"/>
                    </a:schemeClr>
                  </a:solidFill>
                </a:rPr>
                <a:t>thickness</a:t>
              </a:r>
              <a:endParaRPr lang="de-DE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53" name="Gerade Verbindung mit Pfeil 52">
              <a:extLst>
                <a:ext uri="{FF2B5EF4-FFF2-40B4-BE49-F238E27FC236}">
                  <a16:creationId xmlns:a16="http://schemas.microsoft.com/office/drawing/2014/main" id="{117132FC-D890-4C66-ABAA-09DD37C060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24506" y="4060472"/>
              <a:ext cx="279910" cy="601604"/>
            </a:xfrm>
            <a:prstGeom prst="straightConnector1">
              <a:avLst/>
            </a:prstGeom>
            <a:ln w="952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hteck 55">
              <a:extLst>
                <a:ext uri="{FF2B5EF4-FFF2-40B4-BE49-F238E27FC236}">
                  <a16:creationId xmlns:a16="http://schemas.microsoft.com/office/drawing/2014/main" id="{DDE4B283-69CE-4AED-B139-DDB0A662544D}"/>
                </a:ext>
              </a:extLst>
            </p:cNvPr>
            <p:cNvSpPr/>
            <p:nvPr/>
          </p:nvSpPr>
          <p:spPr>
            <a:xfrm>
              <a:off x="5411928" y="2950088"/>
              <a:ext cx="5040560" cy="2729162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20E02C8-AB35-4198-9CFB-5421743C34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7422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460639-8E66-4EAC-B539-23EC8651B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Nitrogen </a:t>
            </a:r>
            <a:r>
              <a:rPr lang="de-DE" dirty="0" err="1"/>
              <a:t>surface</a:t>
            </a:r>
            <a:r>
              <a:rPr lang="de-DE" dirty="0"/>
              <a:t> </a:t>
            </a:r>
            <a:r>
              <a:rPr lang="de-DE" dirty="0" err="1"/>
              <a:t>treatments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D03BD8F-C5B9-482F-90AE-2F5FB2CE4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8. Annual MT Meeting | Christopher Bate, 26.09.2022</a:t>
            </a:r>
            <a:endParaRPr lang="en-US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B8A430C-B6C6-489B-89B8-3472511813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Cavities are processed in ultra-high-vacuum furnaces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890777C-6A76-43E2-8135-BFDDCB6A2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376" y="1268760"/>
            <a:ext cx="7417245" cy="494483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36EF705-A424-4750-BFC8-712B93ABA7F1}"/>
              </a:ext>
            </a:extLst>
          </p:cNvPr>
          <p:cNvSpPr txBox="1"/>
          <p:nvPr/>
        </p:nvSpPr>
        <p:spPr>
          <a:xfrm>
            <a:off x="2387376" y="6228685"/>
            <a:ext cx="2736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https://td.fnal.gov/srf-capabilities/</a:t>
            </a:r>
          </a:p>
        </p:txBody>
      </p:sp>
    </p:spTree>
    <p:extLst>
      <p:ext uri="{BB962C8B-B14F-4D97-AF65-F5344CB8AC3E}">
        <p14:creationId xmlns:p14="http://schemas.microsoft.com/office/powerpoint/2010/main" val="1780701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B88B4-94DE-48F3-8980-C745EDA16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Nitrogen Infusion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005CEB2-6244-4C9F-99BF-CC5E1340F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8. Annual MT Meeting | Christopher Bate, 26.09.2022</a:t>
            </a:r>
            <a:endParaRPr lang="en-US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49A6E83-9C54-472C-AA94-3950F7EBA4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 recipe </a:t>
            </a:r>
            <a:r>
              <a:rPr lang="de-DE" dirty="0" err="1"/>
              <a:t>developed</a:t>
            </a:r>
            <a:r>
              <a:rPr lang="de-DE" dirty="0"/>
              <a:t> at </a:t>
            </a:r>
            <a:r>
              <a:rPr lang="de-DE" dirty="0" err="1"/>
              <a:t>Fermilab</a:t>
            </a:r>
            <a:endParaRPr lang="de-DE" dirty="0"/>
          </a:p>
        </p:txBody>
      </p:sp>
      <p:sp>
        <p:nvSpPr>
          <p:cNvPr id="6" name="Retângulo 22">
            <a:extLst>
              <a:ext uri="{FF2B5EF4-FFF2-40B4-BE49-F238E27FC236}">
                <a16:creationId xmlns:a16="http://schemas.microsoft.com/office/drawing/2014/main" id="{583F18BA-7E5F-48AF-A60D-39A216DE0318}"/>
              </a:ext>
            </a:extLst>
          </p:cNvPr>
          <p:cNvSpPr/>
          <p:nvPr/>
        </p:nvSpPr>
        <p:spPr>
          <a:xfrm>
            <a:off x="899592" y="5289688"/>
            <a:ext cx="218521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/>
              <a:t>Supercond. Sci. Technol. 30 094004 (2017)</a:t>
            </a:r>
            <a:endParaRPr lang="en-US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7D1B3D2-5D86-40E5-B528-471FE50AFC47}"/>
                  </a:ext>
                </a:extLst>
              </p:cNvPr>
              <p:cNvSpPr txBox="1"/>
              <p:nvPr/>
            </p:nvSpPr>
            <p:spPr>
              <a:xfrm>
                <a:off x="683319" y="5661248"/>
                <a:ext cx="3756497" cy="652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>
                    <a:solidFill>
                      <a:srgbClr val="FF0000"/>
                    </a:solidFill>
                  </a:rPr>
                  <a:t>800°C – 3 </a:t>
                </a:r>
                <a:r>
                  <a:rPr lang="de-DE" b="1" dirty="0" err="1">
                    <a:solidFill>
                      <a:srgbClr val="FF0000"/>
                    </a:solidFill>
                  </a:rPr>
                  <a:t>hours</a:t>
                </a:r>
                <a:r>
                  <a:rPr lang="de-DE" b="1" dirty="0">
                    <a:solidFill>
                      <a:srgbClr val="FF0000"/>
                    </a:solidFill>
                  </a:rPr>
                  <a:t> in </a:t>
                </a:r>
                <a:r>
                  <a:rPr lang="de-DE" b="1" dirty="0" err="1">
                    <a:solidFill>
                      <a:srgbClr val="FF0000"/>
                    </a:solidFill>
                  </a:rPr>
                  <a:t>vacuum</a:t>
                </a:r>
                <a:r>
                  <a:rPr lang="de-DE" b="1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de-DE" b="1" dirty="0">
                    <a:solidFill>
                      <a:srgbClr val="FF0000"/>
                    </a:solidFill>
                  </a:rPr>
                  <a:t>(</a:t>
                </a:r>
                <a:r>
                  <a:rPr lang="de-DE" b="1" dirty="0" err="1">
                    <a:solidFill>
                      <a:srgbClr val="FF0000"/>
                    </a:solidFill>
                  </a:rPr>
                  <a:t>base</a:t>
                </a:r>
                <a:r>
                  <a:rPr lang="de-DE" b="1" dirty="0">
                    <a:solidFill>
                      <a:srgbClr val="FF0000"/>
                    </a:solidFill>
                  </a:rPr>
                  <a:t> </a:t>
                </a:r>
                <a:r>
                  <a:rPr lang="de-DE" b="1" dirty="0" err="1">
                    <a:solidFill>
                      <a:srgbClr val="FF0000"/>
                    </a:solidFill>
                  </a:rPr>
                  <a:t>pressure</a:t>
                </a:r>
                <a:r>
                  <a:rPr lang="de-DE" b="1" dirty="0">
                    <a:solidFill>
                      <a:srgbClr val="FF0000"/>
                    </a:solidFill>
                  </a:rPr>
                  <a:t> ~ </a:t>
                </a:r>
                <a14:m>
                  <m:oMath xmlns:m="http://schemas.openxmlformats.org/officeDocument/2006/math">
                    <m:r>
                      <a:rPr lang="de-DE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de-DE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de-DE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</m:sup>
                    </m:sSup>
                  </m:oMath>
                </a14:m>
                <a:r>
                  <a:rPr lang="de-DE" b="1" dirty="0">
                    <a:solidFill>
                      <a:srgbClr val="FF0000"/>
                    </a:solidFill>
                  </a:rPr>
                  <a:t> mbar) </a:t>
                </a: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7D1B3D2-5D86-40E5-B528-471FE50AF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19" y="5661248"/>
                <a:ext cx="3756497" cy="652551"/>
              </a:xfrm>
              <a:prstGeom prst="rect">
                <a:avLst/>
              </a:prstGeom>
              <a:blipFill>
                <a:blip r:embed="rId3"/>
                <a:stretch>
                  <a:fillRect l="-1299" t="-5607" b="-1495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E117B51E-E1B0-4919-BB94-5B0F0F19A0FF}"/>
                  </a:ext>
                </a:extLst>
              </p:cNvPr>
              <p:cNvSpPr txBox="1"/>
              <p:nvPr/>
            </p:nvSpPr>
            <p:spPr>
              <a:xfrm>
                <a:off x="5148064" y="5661248"/>
                <a:ext cx="2748136" cy="652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de-DE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de-DE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de-DE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de-DE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de-DE" b="1" dirty="0">
                    <a:solidFill>
                      <a:srgbClr val="FF0000"/>
                    </a:solidFill>
                  </a:rPr>
                  <a:t> mbar N</a:t>
                </a:r>
                <a:r>
                  <a:rPr lang="de-DE" b="1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de-DE" b="1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de-DE" b="1" dirty="0">
                    <a:solidFill>
                      <a:srgbClr val="FF0000"/>
                    </a:solidFill>
                  </a:rPr>
                  <a:t>at 120°C </a:t>
                </a:r>
                <a:r>
                  <a:rPr lang="de-DE" b="1" dirty="0" err="1">
                    <a:solidFill>
                      <a:srgbClr val="FF0000"/>
                    </a:solidFill>
                  </a:rPr>
                  <a:t>for</a:t>
                </a:r>
                <a:r>
                  <a:rPr lang="de-DE" b="1" dirty="0">
                    <a:solidFill>
                      <a:srgbClr val="FF0000"/>
                    </a:solidFill>
                  </a:rPr>
                  <a:t> 48 </a:t>
                </a:r>
                <a:r>
                  <a:rPr lang="de-DE" b="1" dirty="0" err="1">
                    <a:solidFill>
                      <a:srgbClr val="FF0000"/>
                    </a:solidFill>
                  </a:rPr>
                  <a:t>hours</a:t>
                </a:r>
                <a:endParaRPr lang="de-DE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E117B51E-E1B0-4919-BB94-5B0F0F19A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5661248"/>
                <a:ext cx="2748136" cy="652551"/>
              </a:xfrm>
              <a:prstGeom prst="rect">
                <a:avLst/>
              </a:prstGeom>
              <a:blipFill>
                <a:blip r:embed="rId4"/>
                <a:stretch>
                  <a:fillRect l="-1774" t="-3738" b="-1401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feld 10">
            <a:extLst>
              <a:ext uri="{FF2B5EF4-FFF2-40B4-BE49-F238E27FC236}">
                <a16:creationId xmlns:a16="http://schemas.microsoft.com/office/drawing/2014/main" id="{0CB39E78-1C8C-47A6-9855-9DB148614CE2}"/>
              </a:ext>
            </a:extLst>
          </p:cNvPr>
          <p:cNvSpPr txBox="1"/>
          <p:nvPr/>
        </p:nvSpPr>
        <p:spPr>
          <a:xfrm>
            <a:off x="8479327" y="5806792"/>
            <a:ext cx="3025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FF0000"/>
                </a:solidFill>
              </a:rPr>
              <a:t>No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further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steps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needed</a:t>
            </a:r>
            <a:r>
              <a:rPr lang="de-DE" b="1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36C15A3-9BC0-4CA4-8C51-8EDA65D537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7395" y="1556792"/>
            <a:ext cx="3101819" cy="267555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5ED654F-F8F6-4342-A658-70CE4C39D5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6620" y="1782432"/>
            <a:ext cx="3098012" cy="2374889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4F56C339-4D1D-45B1-A616-4724A907EBB7}"/>
              </a:ext>
            </a:extLst>
          </p:cNvPr>
          <p:cNvSpPr txBox="1"/>
          <p:nvPr/>
        </p:nvSpPr>
        <p:spPr>
          <a:xfrm>
            <a:off x="8481955" y="2707712"/>
            <a:ext cx="782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@800°C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89B1C67C-92C9-4CC7-95DF-FC97CF575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39" y="1352868"/>
            <a:ext cx="4896544" cy="39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3FAD3A51-7786-4CC7-8208-43AEADDB5D3A}"/>
              </a:ext>
            </a:extLst>
          </p:cNvPr>
          <p:cNvGrpSpPr/>
          <p:nvPr/>
        </p:nvGrpSpPr>
        <p:grpSpPr>
          <a:xfrm>
            <a:off x="3060461" y="2266362"/>
            <a:ext cx="1811403" cy="1121335"/>
            <a:chOff x="3071664" y="2266362"/>
            <a:chExt cx="1811403" cy="1121335"/>
          </a:xfrm>
        </p:grpSpPr>
        <p:sp>
          <p:nvSpPr>
            <p:cNvPr id="18" name="Pfeil nach rechts 12">
              <a:extLst>
                <a:ext uri="{FF2B5EF4-FFF2-40B4-BE49-F238E27FC236}">
                  <a16:creationId xmlns:a16="http://schemas.microsoft.com/office/drawing/2014/main" id="{30A371E8-9033-44BC-85D8-2BCEC2B9BA18}"/>
                </a:ext>
              </a:extLst>
            </p:cNvPr>
            <p:cNvSpPr/>
            <p:nvPr/>
          </p:nvSpPr>
          <p:spPr>
            <a:xfrm rot="18190702">
              <a:off x="3680660" y="2932456"/>
              <a:ext cx="504056" cy="216024"/>
            </a:xfrm>
            <a:prstGeom prst="rightArrow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462DBB34-431C-4B37-9253-79C4414F5987}"/>
                </a:ext>
              </a:extLst>
            </p:cNvPr>
            <p:cNvSpPr txBox="1"/>
            <p:nvPr/>
          </p:nvSpPr>
          <p:spPr>
            <a:xfrm>
              <a:off x="3933645" y="3040468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/>
                <a:t>HFQS</a:t>
              </a:r>
            </a:p>
          </p:txBody>
        </p:sp>
        <p:sp>
          <p:nvSpPr>
            <p:cNvPr id="20" name="Pfeil nach rechts 14">
              <a:extLst>
                <a:ext uri="{FF2B5EF4-FFF2-40B4-BE49-F238E27FC236}">
                  <a16:creationId xmlns:a16="http://schemas.microsoft.com/office/drawing/2014/main" id="{09CFD521-D4F4-4745-B5DC-F4453BE02E67}"/>
                </a:ext>
              </a:extLst>
            </p:cNvPr>
            <p:cNvSpPr/>
            <p:nvPr/>
          </p:nvSpPr>
          <p:spPr>
            <a:xfrm rot="16200000">
              <a:off x="2997390" y="2340636"/>
              <a:ext cx="364572" cy="216024"/>
            </a:xfrm>
            <a:prstGeom prst="rightArrow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1C0B2D2B-EE0C-4954-8A2C-906840FC258D}"/>
                </a:ext>
              </a:extLst>
            </p:cNvPr>
            <p:cNvSpPr txBox="1"/>
            <p:nvPr/>
          </p:nvSpPr>
          <p:spPr>
            <a:xfrm>
              <a:off x="3230029" y="2292380"/>
              <a:ext cx="5883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/>
                <a:t>x2</a:t>
              </a:r>
            </a:p>
          </p:txBody>
        </p:sp>
        <p:sp>
          <p:nvSpPr>
            <p:cNvPr id="22" name="Pfeil nach rechts 16">
              <a:extLst>
                <a:ext uri="{FF2B5EF4-FFF2-40B4-BE49-F238E27FC236}">
                  <a16:creationId xmlns:a16="http://schemas.microsoft.com/office/drawing/2014/main" id="{7F38D80E-354A-41CD-B489-09C41AA6BF9A}"/>
                </a:ext>
              </a:extLst>
            </p:cNvPr>
            <p:cNvSpPr/>
            <p:nvPr/>
          </p:nvSpPr>
          <p:spPr>
            <a:xfrm rot="20567581">
              <a:off x="4299318" y="2662406"/>
              <a:ext cx="583749" cy="216024"/>
            </a:xfrm>
            <a:prstGeom prst="rightArrow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23" name="Gerade Verbindung 3">
              <a:extLst>
                <a:ext uri="{FF2B5EF4-FFF2-40B4-BE49-F238E27FC236}">
                  <a16:creationId xmlns:a16="http://schemas.microsoft.com/office/drawing/2014/main" id="{85225463-0560-436D-9EDD-E74A6754DFFB}"/>
                </a:ext>
              </a:extLst>
            </p:cNvPr>
            <p:cNvCxnSpPr/>
            <p:nvPr/>
          </p:nvCxnSpPr>
          <p:spPr>
            <a:xfrm>
              <a:off x="3933645" y="3027657"/>
              <a:ext cx="720080" cy="360040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18">
              <a:extLst>
                <a:ext uri="{FF2B5EF4-FFF2-40B4-BE49-F238E27FC236}">
                  <a16:creationId xmlns:a16="http://schemas.microsoft.com/office/drawing/2014/main" id="{7CA9E54E-233E-47CD-B243-9275EAE08BF9}"/>
                </a:ext>
              </a:extLst>
            </p:cNvPr>
            <p:cNvCxnSpPr/>
            <p:nvPr/>
          </p:nvCxnSpPr>
          <p:spPr>
            <a:xfrm flipH="1">
              <a:off x="3933645" y="3027657"/>
              <a:ext cx="720080" cy="360040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5042B94B-9CD0-4214-AB02-95C12184E53C}"/>
              </a:ext>
            </a:extLst>
          </p:cNvPr>
          <p:cNvCxnSpPr>
            <a:cxnSpLocks/>
          </p:cNvCxnSpPr>
          <p:nvPr/>
        </p:nvCxnSpPr>
        <p:spPr>
          <a:xfrm>
            <a:off x="7680176" y="6018323"/>
            <a:ext cx="648072" cy="2965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99623264-372B-4074-95C4-5F735477240A}"/>
              </a:ext>
            </a:extLst>
          </p:cNvPr>
          <p:cNvCxnSpPr>
            <a:cxnSpLocks/>
          </p:cNvCxnSpPr>
          <p:nvPr/>
        </p:nvCxnSpPr>
        <p:spPr>
          <a:xfrm>
            <a:off x="4439816" y="6018323"/>
            <a:ext cx="648072" cy="2965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>
            <a:extLst>
              <a:ext uri="{FF2B5EF4-FFF2-40B4-BE49-F238E27FC236}">
                <a16:creationId xmlns:a16="http://schemas.microsoft.com/office/drawing/2014/main" id="{AE284D2E-71D9-4FAD-AE3E-F63EBA20FDB1}"/>
              </a:ext>
            </a:extLst>
          </p:cNvPr>
          <p:cNvSpPr txBox="1"/>
          <p:nvPr/>
        </p:nvSpPr>
        <p:spPr>
          <a:xfrm>
            <a:off x="6816080" y="4152795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Low </a:t>
            </a:r>
            <a:r>
              <a:rPr lang="de-DE" dirty="0" err="1"/>
              <a:t>reproducibility</a:t>
            </a:r>
            <a:r>
              <a:rPr lang="de-DE" dirty="0"/>
              <a:t> at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labs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Underlying </a:t>
            </a:r>
            <a:r>
              <a:rPr lang="de-DE" dirty="0" err="1"/>
              <a:t>mechanism</a:t>
            </a:r>
            <a:r>
              <a:rPr lang="de-DE" dirty="0"/>
              <a:t>?</a:t>
            </a:r>
          </a:p>
          <a:p>
            <a:pPr marL="742950" lvl="1" indent="-285750">
              <a:buFont typeface="Arial" panose="020B0604020202020204" pitchFamily="34" charset="0"/>
              <a:buChar char="→"/>
            </a:pPr>
            <a:r>
              <a:rPr lang="de-DE" dirty="0"/>
              <a:t>Nitrogen?</a:t>
            </a:r>
          </a:p>
          <a:p>
            <a:pPr marL="742950" lvl="1" indent="-285750">
              <a:buFont typeface="Arial" panose="020B0604020202020204" pitchFamily="34" charset="0"/>
              <a:buChar char="→"/>
            </a:pPr>
            <a:r>
              <a:rPr lang="de-DE" dirty="0"/>
              <a:t>O, H, C Interstitials?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1E11BA5-9642-4D6E-A391-1DBCABFF6732}"/>
              </a:ext>
            </a:extLst>
          </p:cNvPr>
          <p:cNvGrpSpPr/>
          <p:nvPr/>
        </p:nvGrpSpPr>
        <p:grpSpPr>
          <a:xfrm>
            <a:off x="9694404" y="1399904"/>
            <a:ext cx="1658180" cy="1820177"/>
            <a:chOff x="9650205" y="1399904"/>
            <a:chExt cx="1658180" cy="1820177"/>
          </a:xfrm>
        </p:grpSpPr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A3CC5F85-5DAB-4E98-911E-2776010984C5}"/>
                </a:ext>
              </a:extLst>
            </p:cNvPr>
            <p:cNvSpPr/>
            <p:nvPr/>
          </p:nvSpPr>
          <p:spPr>
            <a:xfrm>
              <a:off x="9793293" y="1786697"/>
              <a:ext cx="72008" cy="75077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39393A02-0CE0-4880-AF35-B410B4C7B7C6}"/>
                </a:ext>
              </a:extLst>
            </p:cNvPr>
            <p:cNvSpPr/>
            <p:nvPr/>
          </p:nvSpPr>
          <p:spPr>
            <a:xfrm>
              <a:off x="9947862" y="1952983"/>
              <a:ext cx="72008" cy="75077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98A7C074-DD72-4517-928C-A6D23D3F774E}"/>
                </a:ext>
              </a:extLst>
            </p:cNvPr>
            <p:cNvSpPr/>
            <p:nvPr/>
          </p:nvSpPr>
          <p:spPr>
            <a:xfrm>
              <a:off x="10066910" y="1839616"/>
              <a:ext cx="72008" cy="75077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3D29B612-0DD8-4FE7-A686-DC5D0FCE3A5F}"/>
                </a:ext>
              </a:extLst>
            </p:cNvPr>
            <p:cNvSpPr/>
            <p:nvPr/>
          </p:nvSpPr>
          <p:spPr>
            <a:xfrm>
              <a:off x="10367276" y="1983180"/>
              <a:ext cx="72008" cy="75077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5E69983C-56B1-45AE-B20C-C13E69086872}"/>
                </a:ext>
              </a:extLst>
            </p:cNvPr>
            <p:cNvSpPr/>
            <p:nvPr/>
          </p:nvSpPr>
          <p:spPr>
            <a:xfrm>
              <a:off x="10430231" y="1733742"/>
              <a:ext cx="72008" cy="75077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211D565E-959E-41FC-870A-F80CBAA77EF2}"/>
                </a:ext>
              </a:extLst>
            </p:cNvPr>
            <p:cNvSpPr/>
            <p:nvPr/>
          </p:nvSpPr>
          <p:spPr>
            <a:xfrm>
              <a:off x="10664132" y="2103398"/>
              <a:ext cx="72008" cy="75077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910132ED-30A1-434E-8462-CD4A9782C851}"/>
                </a:ext>
              </a:extLst>
            </p:cNvPr>
            <p:cNvSpPr/>
            <p:nvPr/>
          </p:nvSpPr>
          <p:spPr>
            <a:xfrm>
              <a:off x="11078594" y="1908103"/>
              <a:ext cx="72008" cy="75077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70E629E5-8515-4CC7-8119-D3F3C83F5CC3}"/>
                </a:ext>
              </a:extLst>
            </p:cNvPr>
            <p:cNvSpPr/>
            <p:nvPr/>
          </p:nvSpPr>
          <p:spPr>
            <a:xfrm>
              <a:off x="10783207" y="1875272"/>
              <a:ext cx="72008" cy="75077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8634BDCA-3D95-4A6A-A3E4-0F8DF59F359D}"/>
                </a:ext>
              </a:extLst>
            </p:cNvPr>
            <p:cNvSpPr/>
            <p:nvPr/>
          </p:nvSpPr>
          <p:spPr>
            <a:xfrm>
              <a:off x="9722213" y="2119296"/>
              <a:ext cx="72008" cy="75077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FB5978F7-FE20-453B-86EF-90AFCCE1A2E8}"/>
                </a:ext>
              </a:extLst>
            </p:cNvPr>
            <p:cNvSpPr/>
            <p:nvPr/>
          </p:nvSpPr>
          <p:spPr>
            <a:xfrm>
              <a:off x="9911858" y="2289758"/>
              <a:ext cx="72008" cy="75077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4B476005-61C2-43B2-B20B-81879583EB79}"/>
                </a:ext>
              </a:extLst>
            </p:cNvPr>
            <p:cNvSpPr/>
            <p:nvPr/>
          </p:nvSpPr>
          <p:spPr>
            <a:xfrm>
              <a:off x="11236377" y="2166115"/>
              <a:ext cx="72008" cy="75077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44EA1257-0A62-4C3D-A200-327B85E8A859}"/>
                </a:ext>
              </a:extLst>
            </p:cNvPr>
            <p:cNvSpPr/>
            <p:nvPr/>
          </p:nvSpPr>
          <p:spPr>
            <a:xfrm>
              <a:off x="10592124" y="2280327"/>
              <a:ext cx="72008" cy="75077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FF841E71-9C5E-48F6-8A60-68A2755F0AD4}"/>
                </a:ext>
              </a:extLst>
            </p:cNvPr>
            <p:cNvSpPr/>
            <p:nvPr/>
          </p:nvSpPr>
          <p:spPr>
            <a:xfrm>
              <a:off x="10372255" y="2438330"/>
              <a:ext cx="72008" cy="75077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027D1123-DDB7-4182-BBF3-A0F787803362}"/>
                </a:ext>
              </a:extLst>
            </p:cNvPr>
            <p:cNvSpPr/>
            <p:nvPr/>
          </p:nvSpPr>
          <p:spPr>
            <a:xfrm>
              <a:off x="9650205" y="2555857"/>
              <a:ext cx="72008" cy="75077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69E5399D-0E65-4C72-B5E1-923742679FB2}"/>
                </a:ext>
              </a:extLst>
            </p:cNvPr>
            <p:cNvSpPr/>
            <p:nvPr/>
          </p:nvSpPr>
          <p:spPr>
            <a:xfrm>
              <a:off x="10097935" y="2676370"/>
              <a:ext cx="72008" cy="75077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42F9E372-AF66-421E-9AA3-15EBC6EFB269}"/>
                </a:ext>
              </a:extLst>
            </p:cNvPr>
            <p:cNvSpPr/>
            <p:nvPr/>
          </p:nvSpPr>
          <p:spPr>
            <a:xfrm>
              <a:off x="10520116" y="2751447"/>
              <a:ext cx="72008" cy="75077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433CD927-16CA-4517-A7CC-DDF8975886D6}"/>
                </a:ext>
              </a:extLst>
            </p:cNvPr>
            <p:cNvSpPr/>
            <p:nvPr/>
          </p:nvSpPr>
          <p:spPr>
            <a:xfrm>
              <a:off x="10867210" y="2485484"/>
              <a:ext cx="72008" cy="75077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B3592DB6-3284-41C2-873A-3B63B34A2D65}"/>
                </a:ext>
              </a:extLst>
            </p:cNvPr>
            <p:cNvSpPr/>
            <p:nvPr/>
          </p:nvSpPr>
          <p:spPr>
            <a:xfrm>
              <a:off x="10819211" y="2780545"/>
              <a:ext cx="72008" cy="75077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69" name="Freeform 86">
              <a:extLst>
                <a:ext uri="{FF2B5EF4-FFF2-40B4-BE49-F238E27FC236}">
                  <a16:creationId xmlns:a16="http://schemas.microsoft.com/office/drawing/2014/main" id="{DA4A7477-D3F7-486D-B071-22F29BB228DB}"/>
                </a:ext>
              </a:extLst>
            </p:cNvPr>
            <p:cNvSpPr/>
            <p:nvPr/>
          </p:nvSpPr>
          <p:spPr>
            <a:xfrm>
              <a:off x="10664375" y="2479427"/>
              <a:ext cx="45719" cy="559380"/>
            </a:xfrm>
            <a:custGeom>
              <a:avLst/>
              <a:gdLst>
                <a:gd name="connsiteX0" fmla="*/ 812 w 87898"/>
                <a:gd name="connsiteY0" fmla="*/ 0 h 986971"/>
                <a:gd name="connsiteX1" fmla="*/ 87898 w 87898"/>
                <a:gd name="connsiteY1" fmla="*/ 246743 h 986971"/>
                <a:gd name="connsiteX2" fmla="*/ 812 w 87898"/>
                <a:gd name="connsiteY2" fmla="*/ 478971 h 986971"/>
                <a:gd name="connsiteX3" fmla="*/ 44355 w 87898"/>
                <a:gd name="connsiteY3" fmla="*/ 653143 h 986971"/>
                <a:gd name="connsiteX4" fmla="*/ 44355 w 87898"/>
                <a:gd name="connsiteY4" fmla="*/ 986971 h 98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898" h="986971">
                  <a:moveTo>
                    <a:pt x="812" y="0"/>
                  </a:moveTo>
                  <a:cubicBezTo>
                    <a:pt x="44355" y="83457"/>
                    <a:pt x="87898" y="166915"/>
                    <a:pt x="87898" y="246743"/>
                  </a:cubicBezTo>
                  <a:cubicBezTo>
                    <a:pt x="87898" y="326571"/>
                    <a:pt x="8069" y="411238"/>
                    <a:pt x="812" y="478971"/>
                  </a:cubicBezTo>
                  <a:cubicBezTo>
                    <a:pt x="-6445" y="546704"/>
                    <a:pt x="37098" y="568476"/>
                    <a:pt x="44355" y="653143"/>
                  </a:cubicBezTo>
                  <a:cubicBezTo>
                    <a:pt x="51612" y="737810"/>
                    <a:pt x="47983" y="862390"/>
                    <a:pt x="44355" y="986971"/>
                  </a:cubicBezTo>
                </a:path>
              </a:pathLst>
            </a:custGeom>
            <a:noFill/>
            <a:ln w="6350">
              <a:solidFill>
                <a:srgbClr val="92D05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2D050"/>
                </a:solidFill>
                <a:latin typeface="Futura Bk BT" panose="020B0502020204020303"/>
              </a:endParaRPr>
            </a:p>
          </p:txBody>
        </p:sp>
        <p:sp>
          <p:nvSpPr>
            <p:cNvPr id="70" name="Freeform 86">
              <a:extLst>
                <a:ext uri="{FF2B5EF4-FFF2-40B4-BE49-F238E27FC236}">
                  <a16:creationId xmlns:a16="http://schemas.microsoft.com/office/drawing/2014/main" id="{78A1E0A0-1994-414A-9947-57B573E1D21D}"/>
                </a:ext>
              </a:extLst>
            </p:cNvPr>
            <p:cNvSpPr/>
            <p:nvPr/>
          </p:nvSpPr>
          <p:spPr>
            <a:xfrm>
              <a:off x="10416480" y="2276872"/>
              <a:ext cx="45719" cy="559380"/>
            </a:xfrm>
            <a:custGeom>
              <a:avLst/>
              <a:gdLst>
                <a:gd name="connsiteX0" fmla="*/ 812 w 87898"/>
                <a:gd name="connsiteY0" fmla="*/ 0 h 986971"/>
                <a:gd name="connsiteX1" fmla="*/ 87898 w 87898"/>
                <a:gd name="connsiteY1" fmla="*/ 246743 h 986971"/>
                <a:gd name="connsiteX2" fmla="*/ 812 w 87898"/>
                <a:gd name="connsiteY2" fmla="*/ 478971 h 986971"/>
                <a:gd name="connsiteX3" fmla="*/ 44355 w 87898"/>
                <a:gd name="connsiteY3" fmla="*/ 653143 h 986971"/>
                <a:gd name="connsiteX4" fmla="*/ 44355 w 87898"/>
                <a:gd name="connsiteY4" fmla="*/ 986971 h 98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898" h="986971">
                  <a:moveTo>
                    <a:pt x="812" y="0"/>
                  </a:moveTo>
                  <a:cubicBezTo>
                    <a:pt x="44355" y="83457"/>
                    <a:pt x="87898" y="166915"/>
                    <a:pt x="87898" y="246743"/>
                  </a:cubicBezTo>
                  <a:cubicBezTo>
                    <a:pt x="87898" y="326571"/>
                    <a:pt x="8069" y="411238"/>
                    <a:pt x="812" y="478971"/>
                  </a:cubicBezTo>
                  <a:cubicBezTo>
                    <a:pt x="-6445" y="546704"/>
                    <a:pt x="37098" y="568476"/>
                    <a:pt x="44355" y="653143"/>
                  </a:cubicBezTo>
                  <a:cubicBezTo>
                    <a:pt x="51612" y="737810"/>
                    <a:pt x="47983" y="862390"/>
                    <a:pt x="44355" y="986971"/>
                  </a:cubicBezTo>
                </a:path>
              </a:pathLst>
            </a:custGeom>
            <a:noFill/>
            <a:ln w="6350">
              <a:solidFill>
                <a:srgbClr val="92D05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2D050"/>
                </a:solidFill>
                <a:latin typeface="Futura Bk BT" panose="020B0502020204020303"/>
              </a:endParaRPr>
            </a:p>
          </p:txBody>
        </p:sp>
        <p:sp>
          <p:nvSpPr>
            <p:cNvPr id="71" name="Freeform 86">
              <a:extLst>
                <a:ext uri="{FF2B5EF4-FFF2-40B4-BE49-F238E27FC236}">
                  <a16:creationId xmlns:a16="http://schemas.microsoft.com/office/drawing/2014/main" id="{D0C5C718-3023-454C-9A12-30598B900495}"/>
                </a:ext>
              </a:extLst>
            </p:cNvPr>
            <p:cNvSpPr/>
            <p:nvPr/>
          </p:nvSpPr>
          <p:spPr>
            <a:xfrm>
              <a:off x="9866705" y="1861508"/>
              <a:ext cx="45719" cy="559380"/>
            </a:xfrm>
            <a:custGeom>
              <a:avLst/>
              <a:gdLst>
                <a:gd name="connsiteX0" fmla="*/ 812 w 87898"/>
                <a:gd name="connsiteY0" fmla="*/ 0 h 986971"/>
                <a:gd name="connsiteX1" fmla="*/ 87898 w 87898"/>
                <a:gd name="connsiteY1" fmla="*/ 246743 h 986971"/>
                <a:gd name="connsiteX2" fmla="*/ 812 w 87898"/>
                <a:gd name="connsiteY2" fmla="*/ 478971 h 986971"/>
                <a:gd name="connsiteX3" fmla="*/ 44355 w 87898"/>
                <a:gd name="connsiteY3" fmla="*/ 653143 h 986971"/>
                <a:gd name="connsiteX4" fmla="*/ 44355 w 87898"/>
                <a:gd name="connsiteY4" fmla="*/ 986971 h 98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898" h="986971">
                  <a:moveTo>
                    <a:pt x="812" y="0"/>
                  </a:moveTo>
                  <a:cubicBezTo>
                    <a:pt x="44355" y="83457"/>
                    <a:pt x="87898" y="166915"/>
                    <a:pt x="87898" y="246743"/>
                  </a:cubicBezTo>
                  <a:cubicBezTo>
                    <a:pt x="87898" y="326571"/>
                    <a:pt x="8069" y="411238"/>
                    <a:pt x="812" y="478971"/>
                  </a:cubicBezTo>
                  <a:cubicBezTo>
                    <a:pt x="-6445" y="546704"/>
                    <a:pt x="37098" y="568476"/>
                    <a:pt x="44355" y="653143"/>
                  </a:cubicBezTo>
                  <a:cubicBezTo>
                    <a:pt x="51612" y="737810"/>
                    <a:pt x="47983" y="862390"/>
                    <a:pt x="44355" y="986971"/>
                  </a:cubicBezTo>
                </a:path>
              </a:pathLst>
            </a:custGeom>
            <a:noFill/>
            <a:ln w="6350">
              <a:solidFill>
                <a:srgbClr val="92D05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2D050"/>
                </a:solidFill>
                <a:latin typeface="Futura Bk BT" panose="020B0502020204020303"/>
              </a:endParaRPr>
            </a:p>
          </p:txBody>
        </p:sp>
        <p:sp>
          <p:nvSpPr>
            <p:cNvPr id="72" name="Textfeld 71">
              <a:extLst>
                <a:ext uri="{FF2B5EF4-FFF2-40B4-BE49-F238E27FC236}">
                  <a16:creationId xmlns:a16="http://schemas.microsoft.com/office/drawing/2014/main" id="{0D7F6471-3D7A-44DB-AEB8-A11F3350DCDE}"/>
                </a:ext>
              </a:extLst>
            </p:cNvPr>
            <p:cNvSpPr txBox="1"/>
            <p:nvPr/>
          </p:nvSpPr>
          <p:spPr>
            <a:xfrm>
              <a:off x="9758424" y="1399904"/>
              <a:ext cx="10609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solidFill>
                    <a:srgbClr val="92D050"/>
                  </a:solidFill>
                </a:rPr>
                <a:t>Nitrogen</a:t>
              </a:r>
            </a:p>
          </p:txBody>
        </p: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E79798E0-94CB-44D7-AF9D-4D625487AB81}"/>
                </a:ext>
              </a:extLst>
            </p:cNvPr>
            <p:cNvSpPr txBox="1"/>
            <p:nvPr/>
          </p:nvSpPr>
          <p:spPr>
            <a:xfrm>
              <a:off x="10710094" y="2881527"/>
              <a:ext cx="2597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solidFill>
                    <a:srgbClr val="92D050"/>
                  </a:solidFill>
                </a:rPr>
                <a:t>?</a:t>
              </a: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34B36898-E510-4756-929D-6D4E782C4090}"/>
              </a:ext>
            </a:extLst>
          </p:cNvPr>
          <p:cNvGrpSpPr/>
          <p:nvPr/>
        </p:nvGrpSpPr>
        <p:grpSpPr>
          <a:xfrm>
            <a:off x="10133939" y="3329594"/>
            <a:ext cx="858605" cy="366038"/>
            <a:chOff x="10133939" y="3329594"/>
            <a:chExt cx="858605" cy="366038"/>
          </a:xfrm>
        </p:grpSpPr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73A3D4CD-927C-49A3-8139-E9B045F6529A}"/>
                </a:ext>
              </a:extLst>
            </p:cNvPr>
            <p:cNvSpPr txBox="1"/>
            <p:nvPr/>
          </p:nvSpPr>
          <p:spPr>
            <a:xfrm>
              <a:off x="10165106" y="3356992"/>
              <a:ext cx="827438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sz="1200" dirty="0"/>
                <a:t>N,O,H,C</a:t>
              </a:r>
            </a:p>
          </p:txBody>
        </p:sp>
        <p:sp>
          <p:nvSpPr>
            <p:cNvPr id="75" name="Ellipse 74">
              <a:extLst>
                <a:ext uri="{FF2B5EF4-FFF2-40B4-BE49-F238E27FC236}">
                  <a16:creationId xmlns:a16="http://schemas.microsoft.com/office/drawing/2014/main" id="{276358DE-F233-46C3-A471-40A70B22C226}"/>
                </a:ext>
              </a:extLst>
            </p:cNvPr>
            <p:cNvSpPr/>
            <p:nvPr/>
          </p:nvSpPr>
          <p:spPr>
            <a:xfrm>
              <a:off x="10133939" y="3329594"/>
              <a:ext cx="858605" cy="366038"/>
            </a:xfrm>
            <a:prstGeom prst="ellipse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EC5DFBF6-C099-485A-A4F9-4083B6EBCBCC}"/>
              </a:ext>
            </a:extLst>
          </p:cNvPr>
          <p:cNvSpPr/>
          <p:nvPr/>
        </p:nvSpPr>
        <p:spPr>
          <a:xfrm>
            <a:off x="8585121" y="3007985"/>
            <a:ext cx="576064" cy="276999"/>
          </a:xfrm>
          <a:prstGeom prst="rightArrow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61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6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C7F8F0-7513-40E1-9AE8-5FAA500FD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RRR measurements on samples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E04B4E3-E95B-4A48-96EC-583020CDD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8. Annual MT Meeting | Christopher Bate, 26.09.2022</a:t>
            </a:r>
            <a:endParaRPr lang="en-US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559721-2C00-4291-BE3C-C41F0FAA6F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Residual </a:t>
            </a:r>
            <a:r>
              <a:rPr lang="de-DE" dirty="0" err="1"/>
              <a:t>Resistivity</a:t>
            </a:r>
            <a:r>
              <a:rPr lang="de-DE" dirty="0"/>
              <a:t> Ratio (RRR) - Resistive </a:t>
            </a:r>
            <a:r>
              <a:rPr lang="de-DE" dirty="0" err="1"/>
              <a:t>measurement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7EB4BD20-78DF-45E1-899D-5F76BA6F5C9B}"/>
                  </a:ext>
                </a:extLst>
              </p:cNvPr>
              <p:cNvSpPr txBox="1"/>
              <p:nvPr/>
            </p:nvSpPr>
            <p:spPr>
              <a:xfrm>
                <a:off x="2281399" y="1484784"/>
                <a:ext cx="1743811" cy="5843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𝑅𝑅𝑅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295 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4.2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de-DE" dirty="0" err="1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7EB4BD20-78DF-45E1-899D-5F76BA6F5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399" y="1484784"/>
                <a:ext cx="1743811" cy="5843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296B0D6E-6D9F-4243-882C-04AD70C01A1A}"/>
                  </a:ext>
                </a:extLst>
              </p:cNvPr>
              <p:cNvSpPr txBox="1"/>
              <p:nvPr/>
            </p:nvSpPr>
            <p:spPr>
              <a:xfrm>
                <a:off x="263352" y="2276872"/>
                <a:ext cx="6459248" cy="4135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600" dirty="0"/>
                  <a:t>Proportional </a:t>
                </a:r>
                <a:r>
                  <a:rPr lang="de-DE" sz="1600" dirty="0" err="1"/>
                  <a:t>to</a:t>
                </a:r>
                <a:r>
                  <a:rPr lang="de-DE" sz="1600" dirty="0"/>
                  <a:t> thermal </a:t>
                </a:r>
                <a:r>
                  <a:rPr lang="de-DE" sz="1600" dirty="0" err="1"/>
                  <a:t>conductivity</a:t>
                </a:r>
                <a:r>
                  <a:rPr lang="de-DE" sz="1600" dirty="0"/>
                  <a:t>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</a:rPr>
                      <m:t>𝑅𝑅𝑅</m:t>
                    </m:r>
                    <m:r>
                      <a:rPr lang="de-D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de-DE" sz="1600" i="1">
                        <a:latin typeface="Cambria Math" panose="02040503050406030204" pitchFamily="18" charset="0"/>
                      </a:rPr>
                      <m:t>4 </m:t>
                    </m:r>
                    <m:sSub>
                      <m:sSubPr>
                        <m:ctrlPr>
                          <a:rPr lang="el-G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i="1">
                            <a:latin typeface="Cambria Math" panose="02040503050406030204" pitchFamily="18" charset="0"/>
                          </a:rPr>
                          <m:t>κ</m:t>
                        </m:r>
                      </m:e>
                      <m:sub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(4.2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1600" dirty="0"/>
              </a:p>
              <a:p>
                <a:pPr marL="742950" lvl="1" indent="-285750">
                  <a:buFontTx/>
                  <a:buChar char="→"/>
                </a:pPr>
                <a14:m>
                  <m:oMath xmlns:m="http://schemas.openxmlformats.org/officeDocument/2006/math">
                    <m:r>
                      <a:rPr lang="de-DE" sz="1600" i="1" dirty="0">
                        <a:latin typeface="Cambria Math" panose="02040503050406030204" pitchFamily="18" charset="0"/>
                      </a:rPr>
                      <m:t>𝑅𝑅𝑅</m:t>
                    </m:r>
                    <m:r>
                      <a:rPr lang="de-DE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de-DE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300</m:t>
                    </m:r>
                  </m:oMath>
                </a14:m>
                <a:r>
                  <a:rPr lang="de-DE" sz="1600" dirty="0"/>
                  <a:t> </a:t>
                </a:r>
                <a:r>
                  <a:rPr lang="de-DE" sz="1600" dirty="0" err="1"/>
                  <a:t>or</a:t>
                </a:r>
                <a:r>
                  <a:rPr lang="de-DE" sz="1600" dirty="0"/>
                  <a:t> </a:t>
                </a:r>
                <a:r>
                  <a:rPr lang="de-DE" sz="1600" dirty="0" err="1"/>
                  <a:t>better</a:t>
                </a:r>
                <a:r>
                  <a:rPr lang="de-DE" sz="1600" dirty="0"/>
                  <a:t> </a:t>
                </a:r>
                <a:r>
                  <a:rPr lang="de-DE" sz="1600" dirty="0" err="1"/>
                  <a:t>established</a:t>
                </a:r>
                <a:r>
                  <a:rPr lang="de-DE" sz="1600" dirty="0"/>
                  <a:t> in SRF </a:t>
                </a:r>
                <a:r>
                  <a:rPr lang="de-DE" sz="1600" dirty="0" err="1"/>
                  <a:t>community</a:t>
                </a:r>
                <a:endParaRPr lang="de-DE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Sensitive to changes in impurities (e.g. diffusion during cavity treatments)</a:t>
                </a:r>
              </a:p>
              <a:p>
                <a:pPr marL="742950" lvl="1" indent="-285750">
                  <a:buFont typeface="Arial" panose="020B0604020202020204" pitchFamily="34" charset="0"/>
                  <a:buChar char="→"/>
                </a:pPr>
                <a:r>
                  <a:rPr lang="de-DE" sz="1600" dirty="0"/>
                  <a:t>Scales </a:t>
                </a:r>
                <a:r>
                  <a:rPr lang="de-DE" sz="1600" dirty="0" err="1"/>
                  <a:t>linearly</a:t>
                </a:r>
                <a:r>
                  <a:rPr lang="de-DE" sz="1600" dirty="0"/>
                  <a:t> </a:t>
                </a:r>
                <a:r>
                  <a:rPr lang="de-DE" sz="1600" dirty="0" err="1"/>
                  <a:t>with</a:t>
                </a:r>
                <a:r>
                  <a:rPr lang="de-DE" sz="1600" dirty="0"/>
                  <a:t> </a:t>
                </a:r>
                <a:r>
                  <a:rPr lang="de-DE" sz="1600" b="1" dirty="0" err="1"/>
                  <a:t>impurity</a:t>
                </a:r>
                <a:r>
                  <a:rPr lang="de-DE" sz="1600" b="1" dirty="0"/>
                  <a:t> </a:t>
                </a:r>
                <a:r>
                  <a:rPr lang="de-DE" sz="1600" b="1" dirty="0" err="1"/>
                  <a:t>concentration</a:t>
                </a:r>
                <a:endParaRPr lang="de-DE" sz="1600" b="1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de-DE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de-D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de-D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de-D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de-D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𝑝h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de-DE" sz="1600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600" dirty="0"/>
                  <a:t>The </a:t>
                </a:r>
                <a14:m>
                  <m:oMath xmlns:m="http://schemas.openxmlformats.org/officeDocument/2006/math">
                    <m:r>
                      <a:rPr lang="de-DE" sz="1600" i="1" dirty="0">
                        <a:latin typeface="Cambria Math" panose="02040503050406030204" pitchFamily="18" charset="0"/>
                      </a:rPr>
                      <m:t>𝑅𝑅𝑅</m:t>
                    </m:r>
                  </m:oMath>
                </a14:m>
                <a:r>
                  <a:rPr lang="de-DE" sz="1600" dirty="0"/>
                  <a:t> </a:t>
                </a:r>
                <a:r>
                  <a:rPr lang="de-DE" sz="1600" dirty="0" err="1"/>
                  <a:t>is</a:t>
                </a:r>
                <a:r>
                  <a:rPr lang="de-DE" sz="1600" dirty="0"/>
                  <a:t> a </a:t>
                </a:r>
                <a:r>
                  <a:rPr lang="de-DE" sz="1600" dirty="0" err="1"/>
                  <a:t>function</a:t>
                </a:r>
                <a:r>
                  <a:rPr lang="de-DE" sz="1600" dirty="0"/>
                  <a:t> </a:t>
                </a:r>
                <a:r>
                  <a:rPr lang="de-DE" sz="1600" dirty="0" err="1"/>
                  <a:t>of</a:t>
                </a:r>
                <a:r>
                  <a:rPr lang="de-DE" sz="1600" dirty="0"/>
                  <a:t> </a:t>
                </a:r>
                <a:r>
                  <a:rPr lang="de-DE" sz="1600" dirty="0" err="1"/>
                  <a:t>the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electron</a:t>
                </a:r>
                <a:r>
                  <a:rPr lang="de-DE" sz="1600" dirty="0"/>
                  <a:t> </a:t>
                </a:r>
                <a:r>
                  <a:rPr lang="de-DE" sz="1600" dirty="0" err="1"/>
                  <a:t>mean</a:t>
                </a:r>
                <a:r>
                  <a:rPr lang="de-DE" sz="1600" dirty="0"/>
                  <a:t> </a:t>
                </a:r>
                <a:r>
                  <a:rPr lang="de-DE" sz="1600" dirty="0" err="1"/>
                  <a:t>free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path</a:t>
                </a:r>
                <a:r>
                  <a:rPr lang="de-DE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de-DE" sz="16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sz="1600" b="0" i="1" smtClean="0">
                            <a:latin typeface="Cambria Math" panose="02040503050406030204" pitchFamily="18" charset="0"/>
                          </a:rPr>
                          <m:t>𝐵𝐶𝑆</m:t>
                        </m:r>
                      </m:sub>
                    </m:sSub>
                  </m:oMath>
                </a14:m>
                <a:r>
                  <a:rPr lang="de-DE" sz="1600" dirty="0"/>
                  <a:t> </a:t>
                </a:r>
                <a:r>
                  <a:rPr lang="de-DE" sz="1600" dirty="0" err="1"/>
                  <a:t>minimum</a:t>
                </a:r>
                <a:r>
                  <a:rPr lang="de-DE" sz="1600" dirty="0"/>
                  <a:t> </a:t>
                </a:r>
                <a:r>
                  <a:rPr lang="de-DE" sz="1600" dirty="0" err="1"/>
                  <a:t>can</a:t>
                </a:r>
                <a:r>
                  <a:rPr lang="de-DE" sz="1600" dirty="0"/>
                  <a:t> </a:t>
                </a:r>
                <a:r>
                  <a:rPr lang="de-DE" sz="1600" dirty="0" err="1"/>
                  <a:t>be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found</a:t>
                </a:r>
                <a:r>
                  <a:rPr lang="de-DE" sz="1600" dirty="0"/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de-DE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nm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de-DE" sz="1600" i="1" dirty="0">
                        <a:latin typeface="Cambria Math" panose="02040503050406030204" pitchFamily="18" charset="0"/>
                      </a:rPr>
                      <m:t>𝑅𝑅𝑅</m:t>
                    </m:r>
                    <m:r>
                      <a:rPr lang="de-DE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~4</m:t>
                    </m:r>
                  </m:oMath>
                </a14:m>
                <a:endParaRPr lang="de-DE" sz="16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de-DE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600" dirty="0" err="1"/>
                  <a:t>Is</a:t>
                </a:r>
                <a:r>
                  <a:rPr lang="de-DE" sz="1600" dirty="0"/>
                  <a:t> </a:t>
                </a:r>
                <a:r>
                  <a:rPr lang="de-DE" sz="1600" dirty="0" err="1"/>
                  <a:t>the</a:t>
                </a:r>
                <a:r>
                  <a:rPr lang="de-DE" sz="1600" dirty="0"/>
                  <a:t> Nitrogen Infusion </a:t>
                </a:r>
                <a:r>
                  <a:rPr lang="de-DE" sz="1600" dirty="0" err="1"/>
                  <a:t>influencing</a:t>
                </a:r>
                <a:r>
                  <a:rPr lang="de-DE" sz="1600" dirty="0"/>
                  <a:t> </a:t>
                </a:r>
                <a:r>
                  <a:rPr lang="de-DE" sz="1600" dirty="0" err="1"/>
                  <a:t>the</a:t>
                </a:r>
                <a:r>
                  <a:rPr lang="de-DE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de-DE" sz="1600" dirty="0"/>
                  <a:t> at </a:t>
                </a:r>
                <a:r>
                  <a:rPr lang="de-DE" sz="1600" dirty="0" err="1"/>
                  <a:t>the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surface</a:t>
                </a:r>
                <a:r>
                  <a:rPr lang="de-DE" sz="1600" dirty="0"/>
                  <a:t>?</a:t>
                </a:r>
              </a:p>
              <a:p>
                <a:pPr marL="742950" lvl="1" indent="-285750">
                  <a:buFont typeface="Cambria Math" panose="02040503050406030204" pitchFamily="18" charset="0"/>
                  <a:buChar char="→"/>
                </a:pPr>
                <a14:m>
                  <m:oMath xmlns:m="http://schemas.openxmlformats.org/officeDocument/2006/math">
                    <m:r>
                      <a:rPr lang="de-DE" sz="1600" i="1" dirty="0">
                        <a:latin typeface="Cambria Math" panose="02040503050406030204" pitchFamily="18" charset="0"/>
                      </a:rPr>
                      <m:t>𝑅𝑅𝑅</m:t>
                    </m:r>
                  </m:oMath>
                </a14:m>
                <a:r>
                  <a:rPr lang="de-DE" sz="1600" dirty="0"/>
                  <a:t> </a:t>
                </a:r>
                <a:r>
                  <a:rPr lang="de-DE" sz="1600" dirty="0" err="1"/>
                  <a:t>investigations</a:t>
                </a:r>
                <a:r>
                  <a:rPr lang="de-DE" sz="1600" dirty="0"/>
                  <a:t> on </a:t>
                </a:r>
                <a:r>
                  <a:rPr lang="de-DE" sz="1600" dirty="0" err="1"/>
                  <a:t>nitrogen</a:t>
                </a:r>
                <a:r>
                  <a:rPr lang="de-DE" sz="1600" dirty="0"/>
                  <a:t> </a:t>
                </a:r>
                <a:r>
                  <a:rPr lang="de-DE" sz="1600" dirty="0" err="1"/>
                  <a:t>infused</a:t>
                </a:r>
                <a:r>
                  <a:rPr lang="de-DE" sz="1600" dirty="0"/>
                  <a:t> </a:t>
                </a:r>
                <a:r>
                  <a:rPr lang="de-DE" sz="1600" dirty="0" err="1"/>
                  <a:t>samples</a:t>
                </a:r>
                <a:endParaRPr lang="de-DE" sz="1600" dirty="0"/>
              </a:p>
              <a:p>
                <a:pPr marL="742950" lvl="1" indent="-285750">
                  <a:buFont typeface="Cambria Math" panose="02040503050406030204" pitchFamily="18" charset="0"/>
                  <a:buChar char="→"/>
                </a:pPr>
                <a:endParaRPr lang="de-DE" sz="1600" dirty="0"/>
              </a:p>
              <a:p>
                <a:pPr marL="285750" indent="-285750">
                  <a:buFont typeface="Cambria Math" panose="02040503050406030204" pitchFamily="18" charset="0"/>
                  <a:buChar char="→"/>
                </a:pPr>
                <a:r>
                  <a:rPr lang="de-DE" sz="1600" dirty="0"/>
                  <a:t>DC </a:t>
                </a:r>
                <a:r>
                  <a:rPr lang="de-DE" sz="1600" dirty="0" err="1"/>
                  <a:t>measurement</a:t>
                </a:r>
                <a:r>
                  <a:rPr lang="de-DE" sz="1600" dirty="0"/>
                  <a:t> </a:t>
                </a:r>
                <a:r>
                  <a:rPr lang="de-DE" sz="1600" dirty="0" err="1"/>
                  <a:t>selected</a:t>
                </a:r>
                <a:r>
                  <a:rPr lang="de-DE" sz="1600" dirty="0"/>
                  <a:t> </a:t>
                </a:r>
                <a:r>
                  <a:rPr lang="de-DE" sz="1600" dirty="0" err="1"/>
                  <a:t>to</a:t>
                </a:r>
                <a:r>
                  <a:rPr lang="de-DE" sz="1600" dirty="0"/>
                  <a:t> </a:t>
                </a:r>
                <a:r>
                  <a:rPr lang="de-DE" sz="1600" dirty="0" err="1"/>
                  <a:t>investigate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the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influence</a:t>
                </a:r>
                <a:r>
                  <a:rPr lang="de-DE" sz="1600" dirty="0"/>
                  <a:t> </a:t>
                </a:r>
                <a:r>
                  <a:rPr lang="de-DE" sz="1600" dirty="0" err="1"/>
                  <a:t>of</a:t>
                </a:r>
                <a:r>
                  <a:rPr lang="de-DE" sz="1600" dirty="0"/>
                  <a:t> Nitrogen Infusion on </a:t>
                </a:r>
                <a:r>
                  <a:rPr lang="de-DE" sz="1600" dirty="0" err="1"/>
                  <a:t>fine-grain</a:t>
                </a:r>
                <a:r>
                  <a:rPr lang="de-DE" sz="1600" dirty="0"/>
                  <a:t> </a:t>
                </a:r>
                <a:r>
                  <a:rPr lang="de-DE" sz="1600" dirty="0" err="1"/>
                  <a:t>samples</a:t>
                </a:r>
                <a:endParaRPr lang="de-DE" sz="1600" dirty="0"/>
              </a:p>
              <a:p>
                <a:pPr marL="285750" indent="-285750">
                  <a:buFont typeface="Cambria Math" panose="02040503050406030204" pitchFamily="18" charset="0"/>
                  <a:buChar char="→"/>
                </a:pPr>
                <a:endParaRPr lang="de-DE" sz="1600" dirty="0"/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296B0D6E-6D9F-4243-882C-04AD70C01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2276872"/>
                <a:ext cx="6459248" cy="4135684"/>
              </a:xfrm>
              <a:prstGeom prst="rect">
                <a:avLst/>
              </a:prstGeom>
              <a:blipFill>
                <a:blip r:embed="rId3"/>
                <a:stretch>
                  <a:fillRect l="-377" t="-442" r="-28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44D35A4A-46F8-48AB-A201-C18622D120F0}"/>
              </a:ext>
            </a:extLst>
          </p:cNvPr>
          <p:cNvGrpSpPr>
            <a:grpSpLocks noChangeAspect="1"/>
          </p:cNvGrpSpPr>
          <p:nvPr/>
        </p:nvGrpSpPr>
        <p:grpSpPr>
          <a:xfrm>
            <a:off x="7608168" y="1008456"/>
            <a:ext cx="3316389" cy="2905584"/>
            <a:chOff x="6515510" y="2335680"/>
            <a:chExt cx="3756954" cy="3291577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5574590E-5125-4257-BF7A-79A1FD749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15510" y="2335680"/>
              <a:ext cx="3756954" cy="3034165"/>
            </a:xfrm>
            <a:prstGeom prst="rect">
              <a:avLst/>
            </a:prstGeom>
          </p:spPr>
        </p:pic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0EE9EA6F-27B6-4CDD-B144-6433EDE05B1A}"/>
                </a:ext>
              </a:extLst>
            </p:cNvPr>
            <p:cNvSpPr txBox="1"/>
            <p:nvPr/>
          </p:nvSpPr>
          <p:spPr>
            <a:xfrm>
              <a:off x="6515510" y="5383192"/>
              <a:ext cx="3426103" cy="244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/>
                <a:t>Pramana 93 (2019) 3, 51 DOI: 10.1007/s12043-019-1813-4</a:t>
              </a:r>
              <a:endParaRPr lang="de-DE" sz="800" dirty="0" err="1"/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58A2B81A-70D1-499F-8D88-B54E699A3070}"/>
              </a:ext>
            </a:extLst>
          </p:cNvPr>
          <p:cNvGrpSpPr>
            <a:grpSpLocks noChangeAspect="1"/>
          </p:cNvGrpSpPr>
          <p:nvPr/>
        </p:nvGrpSpPr>
        <p:grpSpPr>
          <a:xfrm>
            <a:off x="7032948" y="4157263"/>
            <a:ext cx="4466828" cy="1592283"/>
            <a:chOff x="623392" y="3495042"/>
            <a:chExt cx="5169846" cy="1842887"/>
          </a:xfrm>
        </p:grpSpPr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A8041219-0580-43D8-A637-3CD1FB202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92" y="3495042"/>
              <a:ext cx="1494743" cy="1825311"/>
            </a:xfrm>
            <a:prstGeom prst="rect">
              <a:avLst/>
            </a:prstGeom>
          </p:spPr>
        </p:pic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58B51C0B-D409-49DD-A3A8-36F5405912C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366161" y="3609737"/>
              <a:ext cx="3427077" cy="1728192"/>
              <a:chOff x="8256240" y="4516862"/>
              <a:chExt cx="3052482" cy="1539293"/>
            </a:xfrm>
          </p:grpSpPr>
          <p:pic>
            <p:nvPicPr>
              <p:cNvPr id="23" name="Grafik 22">
                <a:extLst>
                  <a:ext uri="{FF2B5EF4-FFF2-40B4-BE49-F238E27FC236}">
                    <a16:creationId xmlns:a16="http://schemas.microsoft.com/office/drawing/2014/main" id="{A364A519-CBA4-4614-9616-B53DF6D090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55" t="3962" r="1728" b="22105"/>
              <a:stretch/>
            </p:blipFill>
            <p:spPr>
              <a:xfrm>
                <a:off x="8256240" y="4516862"/>
                <a:ext cx="2880320" cy="1523638"/>
              </a:xfrm>
              <a:prstGeom prst="rect">
                <a:avLst/>
              </a:prstGeom>
            </p:spPr>
          </p:pic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1DF8C24B-AEEA-4230-B9E7-630A911857D7}"/>
                  </a:ext>
                </a:extLst>
              </p:cNvPr>
              <p:cNvSpPr txBox="1"/>
              <p:nvPr/>
            </p:nvSpPr>
            <p:spPr>
              <a:xfrm>
                <a:off x="8396719" y="5681569"/>
                <a:ext cx="12961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 err="1">
                    <a:solidFill>
                      <a:schemeClr val="bg1"/>
                    </a:solidFill>
                  </a:rPr>
                  <a:t>Nb</a:t>
                </a:r>
                <a:r>
                  <a:rPr lang="de-DE" sz="1600" dirty="0">
                    <a:solidFill>
                      <a:schemeClr val="bg1"/>
                    </a:solidFill>
                  </a:rPr>
                  <a:t> sample</a:t>
                </a:r>
              </a:p>
            </p:txBody>
          </p:sp>
          <p:cxnSp>
            <p:nvCxnSpPr>
              <p:cNvPr id="25" name="Gerade Verbindung mit Pfeil 24">
                <a:extLst>
                  <a:ext uri="{FF2B5EF4-FFF2-40B4-BE49-F238E27FC236}">
                    <a16:creationId xmlns:a16="http://schemas.microsoft.com/office/drawing/2014/main" id="{53D491A3-3762-411B-B476-68C92F94AC27}"/>
                  </a:ext>
                </a:extLst>
              </p:cNvPr>
              <p:cNvCxnSpPr/>
              <p:nvPr/>
            </p:nvCxnSpPr>
            <p:spPr>
              <a:xfrm flipV="1">
                <a:off x="8904312" y="5301208"/>
                <a:ext cx="360040" cy="432048"/>
              </a:xfrm>
              <a:prstGeom prst="straightConnector1">
                <a:avLst/>
              </a:prstGeom>
              <a:ln w="38100">
                <a:solidFill>
                  <a:schemeClr val="accent3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6B6970D0-6C6C-4C29-AD17-2D0B942FBE26}"/>
                  </a:ext>
                </a:extLst>
              </p:cNvPr>
              <p:cNvSpPr txBox="1"/>
              <p:nvPr/>
            </p:nvSpPr>
            <p:spPr>
              <a:xfrm>
                <a:off x="10348009" y="5717601"/>
                <a:ext cx="9607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 err="1">
                    <a:solidFill>
                      <a:schemeClr val="bg1"/>
                    </a:solidFill>
                  </a:rPr>
                  <a:t>Heater</a:t>
                </a:r>
                <a:endParaRPr lang="de-DE" sz="16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7" name="Gerade Verbindung mit Pfeil 26">
                <a:extLst>
                  <a:ext uri="{FF2B5EF4-FFF2-40B4-BE49-F238E27FC236}">
                    <a16:creationId xmlns:a16="http://schemas.microsoft.com/office/drawing/2014/main" id="{0CFBF9F3-D93E-4690-B67F-0F97223343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24922" y="5327764"/>
                <a:ext cx="115593" cy="405492"/>
              </a:xfrm>
              <a:prstGeom prst="straightConnector1">
                <a:avLst/>
              </a:prstGeom>
              <a:ln w="38100">
                <a:solidFill>
                  <a:schemeClr val="accent3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hteck 27">
                <a:extLst>
                  <a:ext uri="{FF2B5EF4-FFF2-40B4-BE49-F238E27FC236}">
                    <a16:creationId xmlns:a16="http://schemas.microsoft.com/office/drawing/2014/main" id="{19E3EEAB-5C56-4585-9008-030D2CD7E7BC}"/>
                  </a:ext>
                </a:extLst>
              </p:cNvPr>
              <p:cNvSpPr/>
              <p:nvPr/>
            </p:nvSpPr>
            <p:spPr>
              <a:xfrm>
                <a:off x="7969464" y="5846427"/>
                <a:ext cx="2395848" cy="676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𝑅𝑅𝑅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295 </m:t>
                              </m:r>
                              <m:r>
                                <m:rPr>
                                  <m:nor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</m:d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≈9.2 </m:t>
                              </m:r>
                              <m:r>
                                <m:rPr>
                                  <m:nor/>
                                </m:rPr>
                                <a:rPr lang="de-DE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8" name="Rechteck 27">
                <a:extLst>
                  <a:ext uri="{FF2B5EF4-FFF2-40B4-BE49-F238E27FC236}">
                    <a16:creationId xmlns:a16="http://schemas.microsoft.com/office/drawing/2014/main" id="{19E3EEAB-5C56-4585-9008-030D2CD7E7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9464" y="5846427"/>
                <a:ext cx="2395848" cy="6766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455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D06E39-1207-40C7-B477-67881806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RRR measurements on samples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817E6F1-6A52-4ABE-9771-B9732AD33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578" y="6580800"/>
            <a:ext cx="9948937" cy="186841"/>
          </a:xfrm>
        </p:spPr>
        <p:txBody>
          <a:bodyPr/>
          <a:lstStyle/>
          <a:p>
            <a:r>
              <a:rPr lang="en-US" noProof="0"/>
              <a:t>| 8. Annual MT Meeting | Christopher Bate, 26.09.2022</a:t>
            </a:r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platzhalter 3">
                <a:extLst>
                  <a:ext uri="{FF2B5EF4-FFF2-40B4-BE49-F238E27FC236}">
                    <a16:creationId xmlns:a16="http://schemas.microsoft.com/office/drawing/2014/main" id="{86869D6F-F005-4E47-8D00-A0A6514E459B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𝑹𝑹𝑹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sub>
                    </m:sSub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4" name="Textplatzhalter 3">
                <a:extLst>
                  <a:ext uri="{FF2B5EF4-FFF2-40B4-BE49-F238E27FC236}">
                    <a16:creationId xmlns:a16="http://schemas.microsoft.com/office/drawing/2014/main" id="{86869D6F-F005-4E47-8D00-A0A6514E45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2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DBA3D8D0-EC65-4055-A603-05C8A8B868EF}"/>
                  </a:ext>
                </a:extLst>
              </p:cNvPr>
              <p:cNvSpPr txBox="1"/>
              <p:nvPr/>
            </p:nvSpPr>
            <p:spPr>
              <a:xfrm>
                <a:off x="119336" y="1399891"/>
                <a:ext cx="7394103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600" dirty="0"/>
                  <a:t>Total </a:t>
                </a:r>
                <a:r>
                  <a:rPr lang="de-DE" sz="1600" dirty="0" err="1"/>
                  <a:t>of</a:t>
                </a:r>
                <a:r>
                  <a:rPr lang="de-DE" sz="1600" dirty="0"/>
                  <a:t> 10 </a:t>
                </a:r>
                <a:r>
                  <a:rPr lang="de-DE" sz="1600" dirty="0" err="1"/>
                  <a:t>samples</a:t>
                </a:r>
                <a:r>
                  <a:rPr lang="de-DE" sz="1600" dirty="0"/>
                  <a:t> </a:t>
                </a:r>
                <a:r>
                  <a:rPr lang="de-DE" sz="1600" dirty="0" err="1"/>
                  <a:t>measured</a:t>
                </a:r>
                <a:endParaRPr lang="de-DE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All samples received a 800°C baking and a BCP before the baseline measurement</a:t>
                </a:r>
              </a:p>
              <a:p>
                <a:pPr marL="742950" lvl="1" indent="-285750">
                  <a:buFont typeface="Arial" panose="020B0604020202020204" pitchFamily="34" charset="0"/>
                  <a:buChar char="→"/>
                </a:pPr>
                <a:r>
                  <a:rPr lang="en-US" sz="1600" dirty="0"/>
                  <a:t>800°C for 3h had no significant influence on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 panose="02040503050406030204" pitchFamily="18" charset="0"/>
                      </a:rPr>
                      <m:t>𝑅𝑅𝑅</m:t>
                    </m:r>
                  </m:oMath>
                </a14:m>
                <a:endParaRPr lang="de-DE" sz="1600" b="0" dirty="0"/>
              </a:p>
              <a:p>
                <a:pPr marL="742950" lvl="1" indent="-285750">
                  <a:buFont typeface="Arial" panose="020B0604020202020204" pitchFamily="34" charset="0"/>
                  <a:buChar char="→"/>
                </a:pPr>
                <a:endParaRPr lang="de-DE" sz="16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5 samples were subjected to a temperature treatment, but without nitrogen, i.e. under vacuum conditions</a:t>
                </a:r>
              </a:p>
              <a:p>
                <a:pPr marL="742950" lvl="1" indent="-285750">
                  <a:buFontTx/>
                  <a:buChar char="→"/>
                </a:pPr>
                <a:r>
                  <a:rPr lang="en-US" sz="1600" dirty="0">
                    <a:solidFill>
                      <a:srgbClr val="FF0000"/>
                    </a:solidFill>
                  </a:rPr>
                  <a:t>800°C 3h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</a:rPr>
                  <a:t>120°C-400°C 48h in vacuum</a:t>
                </a:r>
              </a:p>
              <a:p>
                <a:pPr marL="742950" lvl="1" indent="-285750">
                  <a:buFontTx/>
                  <a:buChar char="→"/>
                </a:pPr>
                <a:r>
                  <a:rPr lang="en-US" sz="1600" dirty="0"/>
                  <a:t>Treatment without nitrogen can only change the RRR value via contamination or purification</a:t>
                </a:r>
              </a:p>
              <a:p>
                <a:pPr marL="742950" lvl="1" indent="-285750">
                  <a:buFontTx/>
                  <a:buChar char="→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5 sample were subjected to a Nitrogen Infusion in a temperature range between 120°C and 400°C</a:t>
                </a:r>
              </a:p>
              <a:p>
                <a:pPr marL="742950" lvl="1" indent="-285750">
                  <a:buFont typeface="Arial" panose="020B0604020202020204" pitchFamily="34" charset="0"/>
                  <a:buChar char="→"/>
                </a:pPr>
                <a:r>
                  <a:rPr lang="en-US" sz="1600" dirty="0"/>
                  <a:t>400°C close to the temperature beyond which no nitrides are formed</a:t>
                </a:r>
              </a:p>
              <a:p>
                <a:pPr marL="742950" lvl="1" indent="-285750">
                  <a:buFont typeface="Arial" panose="020B0604020202020204" pitchFamily="34" charset="0"/>
                  <a:buChar char="→"/>
                </a:pPr>
                <a:r>
                  <a:rPr lang="en-US" sz="1600" dirty="0">
                    <a:solidFill>
                      <a:srgbClr val="FF0000"/>
                    </a:solidFill>
                  </a:rPr>
                  <a:t>800°C 3h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</a:rPr>
                  <a:t>120°C-400°C 48h with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3.3</m:t>
                    </m:r>
                    <m:r>
                      <a:rPr lang="de-DE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de-DE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1600" b="0" i="0" smtClean="0">
                        <a:solidFill>
                          <a:srgbClr val="FF0000"/>
                        </a:solidFill>
                        <a:ea typeface="Cambria Math" panose="02040503050406030204" pitchFamily="18" charset="0"/>
                      </a:rPr>
                      <m:t>mbar</m:t>
                    </m:r>
                  </m:oMath>
                </a14:m>
                <a:r>
                  <a:rPr lang="de-DE" sz="1600" dirty="0">
                    <a:solidFill>
                      <a:srgbClr val="FF0000"/>
                    </a:solidFill>
                  </a:rPr>
                  <a:t> nitrogen</a:t>
                </a:r>
              </a:p>
              <a:p>
                <a:pPr marL="742950" lvl="1" indent="-285750">
                  <a:buFont typeface="Arial" panose="020B0604020202020204" pitchFamily="34" charset="0"/>
                  <a:buChar char="→"/>
                </a:pPr>
                <a:r>
                  <a:rPr lang="en-US" sz="1600" dirty="0"/>
                  <a:t>Same processes as without nitrogen also take place in the presence of nitrogen</a:t>
                </a:r>
              </a:p>
              <a:p>
                <a:pPr marL="742950" lvl="1" indent="-285750">
                  <a:buFont typeface="Arial" panose="020B0604020202020204" pitchFamily="34" charset="0"/>
                  <a:buChar char="→"/>
                </a:pPr>
                <a:r>
                  <a:rPr lang="en-US" sz="1600" dirty="0"/>
                  <a:t>In addition to the penetration of nitrogen into the surface</a:t>
                </a:r>
              </a:p>
              <a:p>
                <a:pPr marL="742950" lvl="1" indent="-285750">
                  <a:buFont typeface="Arial" panose="020B0604020202020204" pitchFamily="34" charset="0"/>
                  <a:buChar char="→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→"/>
                </a:pPr>
                <a14:m>
                  <m:oMath xmlns:m="http://schemas.openxmlformats.org/officeDocument/2006/math">
                    <m:r>
                      <a:rPr lang="de-DE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𝑹𝑹𝑹</m:t>
                    </m:r>
                  </m:oMath>
                </a14:m>
                <a:r>
                  <a:rPr lang="en-US" sz="1600" b="1" dirty="0"/>
                  <a:t> difference between initial and after gives information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de-DE" sz="16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</m:oMath>
                </a14:m>
                <a:endParaRPr lang="de-DE" sz="1600" b="1" dirty="0"/>
              </a:p>
            </p:txBody>
          </p:sp>
        </mc:Choice>
        <mc:Fallback xmlns=""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DBA3D8D0-EC65-4055-A603-05C8A8B86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6" y="1399891"/>
                <a:ext cx="7394103" cy="5016758"/>
              </a:xfrm>
              <a:prstGeom prst="rect">
                <a:avLst/>
              </a:prstGeom>
              <a:blipFill>
                <a:blip r:embed="rId3"/>
                <a:stretch>
                  <a:fillRect l="-330" t="-365" b="-6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Grafik 31">
            <a:extLst>
              <a:ext uri="{FF2B5EF4-FFF2-40B4-BE49-F238E27FC236}">
                <a16:creationId xmlns:a16="http://schemas.microsoft.com/office/drawing/2014/main" id="{111D8F9E-563F-4827-B160-ED79DFF41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0263" y="2420888"/>
            <a:ext cx="3098012" cy="2374889"/>
          </a:xfrm>
          <a:prstGeom prst="rect">
            <a:avLst/>
          </a:prstGeom>
        </p:spPr>
      </p:pic>
      <p:grpSp>
        <p:nvGrpSpPr>
          <p:cNvPr id="141" name="Gruppieren 140">
            <a:extLst>
              <a:ext uri="{FF2B5EF4-FFF2-40B4-BE49-F238E27FC236}">
                <a16:creationId xmlns:a16="http://schemas.microsoft.com/office/drawing/2014/main" id="{B89A87D9-07D6-4270-B369-A33EE76B193E}"/>
              </a:ext>
            </a:extLst>
          </p:cNvPr>
          <p:cNvGrpSpPr/>
          <p:nvPr/>
        </p:nvGrpSpPr>
        <p:grpSpPr>
          <a:xfrm>
            <a:off x="10183354" y="2956770"/>
            <a:ext cx="1529270" cy="616246"/>
            <a:chOff x="10021661" y="3481428"/>
            <a:chExt cx="1529270" cy="616246"/>
          </a:xfrm>
        </p:grpSpPr>
        <p:grpSp>
          <p:nvGrpSpPr>
            <p:cNvPr id="57" name="Gruppieren 56">
              <a:extLst>
                <a:ext uri="{FF2B5EF4-FFF2-40B4-BE49-F238E27FC236}">
                  <a16:creationId xmlns:a16="http://schemas.microsoft.com/office/drawing/2014/main" id="{2908272D-887E-4BA0-B76F-C3B7E16C7B54}"/>
                </a:ext>
              </a:extLst>
            </p:cNvPr>
            <p:cNvGrpSpPr/>
            <p:nvPr/>
          </p:nvGrpSpPr>
          <p:grpSpPr>
            <a:xfrm>
              <a:off x="10519585" y="3481428"/>
              <a:ext cx="1031346" cy="616246"/>
              <a:chOff x="12064864" y="2842972"/>
              <a:chExt cx="1031346" cy="616246"/>
            </a:xfrm>
          </p:grpSpPr>
          <p:sp>
            <p:nvSpPr>
              <p:cNvPr id="58" name="Textfeld 57">
                <a:extLst>
                  <a:ext uri="{FF2B5EF4-FFF2-40B4-BE49-F238E27FC236}">
                    <a16:creationId xmlns:a16="http://schemas.microsoft.com/office/drawing/2014/main" id="{E11D2B38-9462-4E0D-AF0C-DC8B6CF7E995}"/>
                  </a:ext>
                </a:extLst>
              </p:cNvPr>
              <p:cNvSpPr txBox="1"/>
              <p:nvPr/>
            </p:nvSpPr>
            <p:spPr>
              <a:xfrm>
                <a:off x="12102370" y="2915875"/>
                <a:ext cx="953338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200" dirty="0"/>
                  <a:t>N,O,H,C</a:t>
                </a:r>
              </a:p>
              <a:p>
                <a:pPr algn="ctr"/>
                <a:r>
                  <a:rPr lang="de-DE" sz="1200" dirty="0" err="1"/>
                  <a:t>Impurities</a:t>
                </a:r>
                <a:endParaRPr lang="de-DE" sz="1200" dirty="0"/>
              </a:p>
            </p:txBody>
          </p:sp>
          <p:sp>
            <p:nvSpPr>
              <p:cNvPr id="59" name="Ellipse 58">
                <a:extLst>
                  <a:ext uri="{FF2B5EF4-FFF2-40B4-BE49-F238E27FC236}">
                    <a16:creationId xmlns:a16="http://schemas.microsoft.com/office/drawing/2014/main" id="{53106E19-8F41-4466-B531-B644D41E8C49}"/>
                  </a:ext>
                </a:extLst>
              </p:cNvPr>
              <p:cNvSpPr/>
              <p:nvPr/>
            </p:nvSpPr>
            <p:spPr>
              <a:xfrm>
                <a:off x="12064864" y="2842972"/>
                <a:ext cx="1031346" cy="616246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18" name="Gerade Verbindung mit Pfeil 117">
              <a:extLst>
                <a:ext uri="{FF2B5EF4-FFF2-40B4-BE49-F238E27FC236}">
                  <a16:creationId xmlns:a16="http://schemas.microsoft.com/office/drawing/2014/main" id="{7D6B9BD1-8C57-4CCD-A3B3-EAE3522618F1}"/>
                </a:ext>
              </a:extLst>
            </p:cNvPr>
            <p:cNvCxnSpPr>
              <a:cxnSpLocks/>
              <a:stCxn id="59" idx="2"/>
            </p:cNvCxnSpPr>
            <p:nvPr/>
          </p:nvCxnSpPr>
          <p:spPr>
            <a:xfrm flipH="1">
              <a:off x="10021661" y="3789551"/>
              <a:ext cx="497924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uppieren 139">
            <a:extLst>
              <a:ext uri="{FF2B5EF4-FFF2-40B4-BE49-F238E27FC236}">
                <a16:creationId xmlns:a16="http://schemas.microsoft.com/office/drawing/2014/main" id="{3CFF6E06-B474-46CA-8E95-9903118A41AB}"/>
              </a:ext>
            </a:extLst>
          </p:cNvPr>
          <p:cNvGrpSpPr/>
          <p:nvPr/>
        </p:nvGrpSpPr>
        <p:grpSpPr>
          <a:xfrm>
            <a:off x="8239138" y="2204864"/>
            <a:ext cx="2016224" cy="1814424"/>
            <a:chOff x="7968208" y="2204864"/>
            <a:chExt cx="2016224" cy="1814424"/>
          </a:xfrm>
        </p:grpSpPr>
        <p:sp>
          <p:nvSpPr>
            <p:cNvPr id="88" name="Ellipse 87">
              <a:extLst>
                <a:ext uri="{FF2B5EF4-FFF2-40B4-BE49-F238E27FC236}">
                  <a16:creationId xmlns:a16="http://schemas.microsoft.com/office/drawing/2014/main" id="{534382F9-21CC-4351-9A56-0B691405D3D1}"/>
                </a:ext>
              </a:extLst>
            </p:cNvPr>
            <p:cNvSpPr/>
            <p:nvPr/>
          </p:nvSpPr>
          <p:spPr>
            <a:xfrm>
              <a:off x="9085557" y="3250719"/>
              <a:ext cx="72008" cy="75077"/>
            </a:xfrm>
            <a:prstGeom prst="ellipse">
              <a:avLst/>
            </a:prstGeom>
            <a:solidFill>
              <a:srgbClr val="5BC5F1"/>
            </a:solidFill>
            <a:ln w="9525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89" name="Ellipse 88">
              <a:extLst>
                <a:ext uri="{FF2B5EF4-FFF2-40B4-BE49-F238E27FC236}">
                  <a16:creationId xmlns:a16="http://schemas.microsoft.com/office/drawing/2014/main" id="{16CEFA85-DD3D-48ED-9D90-49221E6CAD72}"/>
                </a:ext>
              </a:extLst>
            </p:cNvPr>
            <p:cNvSpPr/>
            <p:nvPr/>
          </p:nvSpPr>
          <p:spPr>
            <a:xfrm>
              <a:off x="9237957" y="3535682"/>
              <a:ext cx="72008" cy="75077"/>
            </a:xfrm>
            <a:prstGeom prst="ellipse">
              <a:avLst/>
            </a:prstGeom>
            <a:solidFill>
              <a:srgbClr val="5BC5F1"/>
            </a:solidFill>
            <a:ln w="9525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90" name="Ellipse 89">
              <a:extLst>
                <a:ext uri="{FF2B5EF4-FFF2-40B4-BE49-F238E27FC236}">
                  <a16:creationId xmlns:a16="http://schemas.microsoft.com/office/drawing/2014/main" id="{04027FA6-26BC-4F83-B452-4957E1C256E1}"/>
                </a:ext>
              </a:extLst>
            </p:cNvPr>
            <p:cNvSpPr/>
            <p:nvPr/>
          </p:nvSpPr>
          <p:spPr>
            <a:xfrm>
              <a:off x="8590162" y="3431524"/>
              <a:ext cx="72008" cy="75077"/>
            </a:xfrm>
            <a:prstGeom prst="ellipse">
              <a:avLst/>
            </a:prstGeom>
            <a:solidFill>
              <a:srgbClr val="5BC5F1"/>
            </a:solidFill>
            <a:ln w="9525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91" name="Ellipse 90">
              <a:extLst>
                <a:ext uri="{FF2B5EF4-FFF2-40B4-BE49-F238E27FC236}">
                  <a16:creationId xmlns:a16="http://schemas.microsoft.com/office/drawing/2014/main" id="{B7F819FA-B2F9-4583-BC1B-9A743CC52A68}"/>
                </a:ext>
              </a:extLst>
            </p:cNvPr>
            <p:cNvSpPr/>
            <p:nvPr/>
          </p:nvSpPr>
          <p:spPr>
            <a:xfrm>
              <a:off x="8941541" y="3546073"/>
              <a:ext cx="72008" cy="75077"/>
            </a:xfrm>
            <a:prstGeom prst="ellipse">
              <a:avLst/>
            </a:prstGeom>
            <a:solidFill>
              <a:srgbClr val="5BC5F1"/>
            </a:solidFill>
            <a:ln w="9525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92" name="Ellipse 91">
              <a:extLst>
                <a:ext uri="{FF2B5EF4-FFF2-40B4-BE49-F238E27FC236}">
                  <a16:creationId xmlns:a16="http://schemas.microsoft.com/office/drawing/2014/main" id="{A5681F37-5D29-44B9-8E1E-EF1A102A4EA2}"/>
                </a:ext>
              </a:extLst>
            </p:cNvPr>
            <p:cNvSpPr/>
            <p:nvPr/>
          </p:nvSpPr>
          <p:spPr>
            <a:xfrm>
              <a:off x="9889354" y="3400184"/>
              <a:ext cx="72008" cy="75077"/>
            </a:xfrm>
            <a:prstGeom prst="ellipse">
              <a:avLst/>
            </a:prstGeom>
            <a:solidFill>
              <a:srgbClr val="5BC5F1"/>
            </a:solidFill>
            <a:ln w="9525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93" name="Ellipse 92">
              <a:extLst>
                <a:ext uri="{FF2B5EF4-FFF2-40B4-BE49-F238E27FC236}">
                  <a16:creationId xmlns:a16="http://schemas.microsoft.com/office/drawing/2014/main" id="{61E2FBAF-99EF-428A-BE15-2FF9DABE93CB}"/>
                </a:ext>
              </a:extLst>
            </p:cNvPr>
            <p:cNvSpPr/>
            <p:nvPr/>
          </p:nvSpPr>
          <p:spPr>
            <a:xfrm>
              <a:off x="8221461" y="3898791"/>
              <a:ext cx="72008" cy="75077"/>
            </a:xfrm>
            <a:prstGeom prst="ellipse">
              <a:avLst/>
            </a:prstGeom>
            <a:solidFill>
              <a:srgbClr val="5BC5F1"/>
            </a:solidFill>
            <a:ln w="9525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94" name="Ellipse 93">
              <a:extLst>
                <a:ext uri="{FF2B5EF4-FFF2-40B4-BE49-F238E27FC236}">
                  <a16:creationId xmlns:a16="http://schemas.microsoft.com/office/drawing/2014/main" id="{34418F26-7E2E-418D-8C16-0A0ABD252E9F}"/>
                </a:ext>
              </a:extLst>
            </p:cNvPr>
            <p:cNvSpPr/>
            <p:nvPr/>
          </p:nvSpPr>
          <p:spPr>
            <a:xfrm>
              <a:off x="9442428" y="3944211"/>
              <a:ext cx="72008" cy="75077"/>
            </a:xfrm>
            <a:prstGeom prst="ellipse">
              <a:avLst/>
            </a:prstGeom>
            <a:solidFill>
              <a:srgbClr val="5BC5F1"/>
            </a:solidFill>
            <a:ln w="9525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95" name="Ellipse 94">
              <a:extLst>
                <a:ext uri="{FF2B5EF4-FFF2-40B4-BE49-F238E27FC236}">
                  <a16:creationId xmlns:a16="http://schemas.microsoft.com/office/drawing/2014/main" id="{708E1EF1-76AC-4B53-A18F-C1394CC8D9B8}"/>
                </a:ext>
              </a:extLst>
            </p:cNvPr>
            <p:cNvSpPr/>
            <p:nvPr/>
          </p:nvSpPr>
          <p:spPr>
            <a:xfrm>
              <a:off x="9378753" y="3393985"/>
              <a:ext cx="72008" cy="7507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96" name="Ellipse 95">
              <a:extLst>
                <a:ext uri="{FF2B5EF4-FFF2-40B4-BE49-F238E27FC236}">
                  <a16:creationId xmlns:a16="http://schemas.microsoft.com/office/drawing/2014/main" id="{49278371-06B2-40CD-ACD2-0B8521FC019E}"/>
                </a:ext>
              </a:extLst>
            </p:cNvPr>
            <p:cNvSpPr/>
            <p:nvPr/>
          </p:nvSpPr>
          <p:spPr>
            <a:xfrm>
              <a:off x="9105828" y="3691746"/>
              <a:ext cx="72008" cy="7507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97" name="Ellipse 96">
              <a:extLst>
                <a:ext uri="{FF2B5EF4-FFF2-40B4-BE49-F238E27FC236}">
                  <a16:creationId xmlns:a16="http://schemas.microsoft.com/office/drawing/2014/main" id="{946818C2-314B-4F6F-AE46-34F69AC7DC7F}"/>
                </a:ext>
              </a:extLst>
            </p:cNvPr>
            <p:cNvSpPr/>
            <p:nvPr/>
          </p:nvSpPr>
          <p:spPr>
            <a:xfrm>
              <a:off x="8877608" y="3370382"/>
              <a:ext cx="72008" cy="7507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98" name="Ellipse 97">
              <a:extLst>
                <a:ext uri="{FF2B5EF4-FFF2-40B4-BE49-F238E27FC236}">
                  <a16:creationId xmlns:a16="http://schemas.microsoft.com/office/drawing/2014/main" id="{B1EC1BD8-A9B4-4156-9342-770B6F751DF8}"/>
                </a:ext>
              </a:extLst>
            </p:cNvPr>
            <p:cNvSpPr/>
            <p:nvPr/>
          </p:nvSpPr>
          <p:spPr>
            <a:xfrm>
              <a:off x="8192008" y="3421980"/>
              <a:ext cx="72008" cy="7507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99" name="Ellipse 98">
              <a:extLst>
                <a:ext uri="{FF2B5EF4-FFF2-40B4-BE49-F238E27FC236}">
                  <a16:creationId xmlns:a16="http://schemas.microsoft.com/office/drawing/2014/main" id="{8558B432-0D0E-440F-B9F9-E81AB33F42F0}"/>
                </a:ext>
              </a:extLst>
            </p:cNvPr>
            <p:cNvSpPr/>
            <p:nvPr/>
          </p:nvSpPr>
          <p:spPr>
            <a:xfrm>
              <a:off x="8257783" y="3103241"/>
              <a:ext cx="72008" cy="7507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00" name="Ellipse 99">
              <a:extLst>
                <a:ext uri="{FF2B5EF4-FFF2-40B4-BE49-F238E27FC236}">
                  <a16:creationId xmlns:a16="http://schemas.microsoft.com/office/drawing/2014/main" id="{14D3F5D7-4DB3-472A-A37B-5D17B15D2A56}"/>
                </a:ext>
              </a:extLst>
            </p:cNvPr>
            <p:cNvSpPr/>
            <p:nvPr/>
          </p:nvSpPr>
          <p:spPr>
            <a:xfrm>
              <a:off x="9342749" y="3084408"/>
              <a:ext cx="72008" cy="7507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01" name="Ellipse 100">
              <a:extLst>
                <a:ext uri="{FF2B5EF4-FFF2-40B4-BE49-F238E27FC236}">
                  <a16:creationId xmlns:a16="http://schemas.microsoft.com/office/drawing/2014/main" id="{F22128E7-7D29-4A5C-8BB5-67DC2EFE9E7D}"/>
                </a:ext>
              </a:extLst>
            </p:cNvPr>
            <p:cNvSpPr/>
            <p:nvPr/>
          </p:nvSpPr>
          <p:spPr>
            <a:xfrm>
              <a:off x="8698652" y="3150153"/>
              <a:ext cx="72008" cy="75077"/>
            </a:xfrm>
            <a:prstGeom prst="ellipse">
              <a:avLst/>
            </a:prstGeom>
            <a:solidFill>
              <a:srgbClr val="5BC5F1"/>
            </a:solidFill>
            <a:ln w="9525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02" name="Ellipse 101">
              <a:extLst>
                <a:ext uri="{FF2B5EF4-FFF2-40B4-BE49-F238E27FC236}">
                  <a16:creationId xmlns:a16="http://schemas.microsoft.com/office/drawing/2014/main" id="{4346CE0D-3FC9-4F26-9977-DC5ADA26609E}"/>
                </a:ext>
              </a:extLst>
            </p:cNvPr>
            <p:cNvSpPr/>
            <p:nvPr/>
          </p:nvSpPr>
          <p:spPr>
            <a:xfrm>
              <a:off x="9817346" y="3872064"/>
              <a:ext cx="72008" cy="7507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03" name="Ellipse 102">
              <a:extLst>
                <a:ext uri="{FF2B5EF4-FFF2-40B4-BE49-F238E27FC236}">
                  <a16:creationId xmlns:a16="http://schemas.microsoft.com/office/drawing/2014/main" id="{10624ADD-1DDD-4524-86B8-89C9C466F7C7}"/>
                </a:ext>
              </a:extLst>
            </p:cNvPr>
            <p:cNvSpPr/>
            <p:nvPr/>
          </p:nvSpPr>
          <p:spPr>
            <a:xfrm>
              <a:off x="9030008" y="3522782"/>
              <a:ext cx="72008" cy="7507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04" name="Ellipse 103">
              <a:extLst>
                <a:ext uri="{FF2B5EF4-FFF2-40B4-BE49-F238E27FC236}">
                  <a16:creationId xmlns:a16="http://schemas.microsoft.com/office/drawing/2014/main" id="{21F94398-87A0-4FD7-92C7-FBDCA900DAFC}"/>
                </a:ext>
              </a:extLst>
            </p:cNvPr>
            <p:cNvSpPr/>
            <p:nvPr/>
          </p:nvSpPr>
          <p:spPr>
            <a:xfrm>
              <a:off x="8537893" y="3583611"/>
              <a:ext cx="72008" cy="7507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05" name="Ellipse 104">
              <a:extLst>
                <a:ext uri="{FF2B5EF4-FFF2-40B4-BE49-F238E27FC236}">
                  <a16:creationId xmlns:a16="http://schemas.microsoft.com/office/drawing/2014/main" id="{79FB6939-DF67-41EF-80B6-307C760C5412}"/>
                </a:ext>
              </a:extLst>
            </p:cNvPr>
            <p:cNvSpPr/>
            <p:nvPr/>
          </p:nvSpPr>
          <p:spPr>
            <a:xfrm>
              <a:off x="8856978" y="3112331"/>
              <a:ext cx="72008" cy="7507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06" name="Ellipse 105">
              <a:extLst>
                <a:ext uri="{FF2B5EF4-FFF2-40B4-BE49-F238E27FC236}">
                  <a16:creationId xmlns:a16="http://schemas.microsoft.com/office/drawing/2014/main" id="{B907063C-BBD0-4CEA-8BAF-82B7916BB405}"/>
                </a:ext>
              </a:extLst>
            </p:cNvPr>
            <p:cNvSpPr/>
            <p:nvPr/>
          </p:nvSpPr>
          <p:spPr>
            <a:xfrm>
              <a:off x="8484041" y="3291979"/>
              <a:ext cx="72008" cy="7507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07" name="Ellipse 106">
              <a:extLst>
                <a:ext uri="{FF2B5EF4-FFF2-40B4-BE49-F238E27FC236}">
                  <a16:creationId xmlns:a16="http://schemas.microsoft.com/office/drawing/2014/main" id="{050A38AE-E681-4E92-9F26-39E53B3B655A}"/>
                </a:ext>
              </a:extLst>
            </p:cNvPr>
            <p:cNvSpPr/>
            <p:nvPr/>
          </p:nvSpPr>
          <p:spPr>
            <a:xfrm>
              <a:off x="8607492" y="3914738"/>
              <a:ext cx="72008" cy="7507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08" name="Ellipse 107">
              <a:extLst>
                <a:ext uri="{FF2B5EF4-FFF2-40B4-BE49-F238E27FC236}">
                  <a16:creationId xmlns:a16="http://schemas.microsoft.com/office/drawing/2014/main" id="{70B6663A-D167-4B9F-8449-3191AFECDA20}"/>
                </a:ext>
              </a:extLst>
            </p:cNvPr>
            <p:cNvSpPr/>
            <p:nvPr/>
          </p:nvSpPr>
          <p:spPr>
            <a:xfrm>
              <a:off x="9726953" y="3470996"/>
              <a:ext cx="72008" cy="7507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09" name="Ellipse 108">
              <a:extLst>
                <a:ext uri="{FF2B5EF4-FFF2-40B4-BE49-F238E27FC236}">
                  <a16:creationId xmlns:a16="http://schemas.microsoft.com/office/drawing/2014/main" id="{E7A112D3-C1C1-4BEF-A538-0DB2E1BF13E4}"/>
                </a:ext>
              </a:extLst>
            </p:cNvPr>
            <p:cNvSpPr/>
            <p:nvPr/>
          </p:nvSpPr>
          <p:spPr>
            <a:xfrm>
              <a:off x="8005437" y="3632627"/>
              <a:ext cx="72008" cy="7507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10" name="Freeform 86">
              <a:extLst>
                <a:ext uri="{FF2B5EF4-FFF2-40B4-BE49-F238E27FC236}">
                  <a16:creationId xmlns:a16="http://schemas.microsoft.com/office/drawing/2014/main" id="{C51C2E5D-A037-465A-AC91-CE646E8C8A14}"/>
                </a:ext>
              </a:extLst>
            </p:cNvPr>
            <p:cNvSpPr/>
            <p:nvPr/>
          </p:nvSpPr>
          <p:spPr>
            <a:xfrm>
              <a:off x="8954687" y="2371446"/>
              <a:ext cx="72008" cy="1054247"/>
            </a:xfrm>
            <a:custGeom>
              <a:avLst/>
              <a:gdLst>
                <a:gd name="connsiteX0" fmla="*/ 812 w 87898"/>
                <a:gd name="connsiteY0" fmla="*/ 0 h 986971"/>
                <a:gd name="connsiteX1" fmla="*/ 87898 w 87898"/>
                <a:gd name="connsiteY1" fmla="*/ 246743 h 986971"/>
                <a:gd name="connsiteX2" fmla="*/ 812 w 87898"/>
                <a:gd name="connsiteY2" fmla="*/ 478971 h 986971"/>
                <a:gd name="connsiteX3" fmla="*/ 44355 w 87898"/>
                <a:gd name="connsiteY3" fmla="*/ 653143 h 986971"/>
                <a:gd name="connsiteX4" fmla="*/ 44355 w 87898"/>
                <a:gd name="connsiteY4" fmla="*/ 986971 h 98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898" h="986971">
                  <a:moveTo>
                    <a:pt x="812" y="0"/>
                  </a:moveTo>
                  <a:cubicBezTo>
                    <a:pt x="44355" y="83457"/>
                    <a:pt x="87898" y="166915"/>
                    <a:pt x="87898" y="246743"/>
                  </a:cubicBezTo>
                  <a:cubicBezTo>
                    <a:pt x="87898" y="326571"/>
                    <a:pt x="8069" y="411238"/>
                    <a:pt x="812" y="478971"/>
                  </a:cubicBezTo>
                  <a:cubicBezTo>
                    <a:pt x="-6445" y="546704"/>
                    <a:pt x="37098" y="568476"/>
                    <a:pt x="44355" y="653143"/>
                  </a:cubicBezTo>
                  <a:cubicBezTo>
                    <a:pt x="51612" y="737810"/>
                    <a:pt x="47983" y="862390"/>
                    <a:pt x="44355" y="986971"/>
                  </a:cubicBezTo>
                </a:path>
              </a:pathLst>
            </a:cu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2D050"/>
                </a:solidFill>
                <a:latin typeface="Futura Bk BT" panose="020B0502020204020303"/>
              </a:endParaRPr>
            </a:p>
          </p:txBody>
        </p:sp>
        <p:sp>
          <p:nvSpPr>
            <p:cNvPr id="111" name="Freeform 86">
              <a:extLst>
                <a:ext uri="{FF2B5EF4-FFF2-40B4-BE49-F238E27FC236}">
                  <a16:creationId xmlns:a16="http://schemas.microsoft.com/office/drawing/2014/main" id="{0728E8E9-983D-4014-B04C-FA5801C4352D}"/>
                </a:ext>
              </a:extLst>
            </p:cNvPr>
            <p:cNvSpPr/>
            <p:nvPr/>
          </p:nvSpPr>
          <p:spPr>
            <a:xfrm rot="10800000">
              <a:off x="9133374" y="2662792"/>
              <a:ext cx="45719" cy="915301"/>
            </a:xfrm>
            <a:custGeom>
              <a:avLst/>
              <a:gdLst>
                <a:gd name="connsiteX0" fmla="*/ 812 w 87898"/>
                <a:gd name="connsiteY0" fmla="*/ 0 h 986971"/>
                <a:gd name="connsiteX1" fmla="*/ 87898 w 87898"/>
                <a:gd name="connsiteY1" fmla="*/ 246743 h 986971"/>
                <a:gd name="connsiteX2" fmla="*/ 812 w 87898"/>
                <a:gd name="connsiteY2" fmla="*/ 478971 h 986971"/>
                <a:gd name="connsiteX3" fmla="*/ 44355 w 87898"/>
                <a:gd name="connsiteY3" fmla="*/ 653143 h 986971"/>
                <a:gd name="connsiteX4" fmla="*/ 44355 w 87898"/>
                <a:gd name="connsiteY4" fmla="*/ 986971 h 98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898" h="986971">
                  <a:moveTo>
                    <a:pt x="812" y="0"/>
                  </a:moveTo>
                  <a:cubicBezTo>
                    <a:pt x="44355" y="83457"/>
                    <a:pt x="87898" y="166915"/>
                    <a:pt x="87898" y="246743"/>
                  </a:cubicBezTo>
                  <a:cubicBezTo>
                    <a:pt x="87898" y="326571"/>
                    <a:pt x="8069" y="411238"/>
                    <a:pt x="812" y="478971"/>
                  </a:cubicBezTo>
                  <a:cubicBezTo>
                    <a:pt x="-6445" y="546704"/>
                    <a:pt x="37098" y="568476"/>
                    <a:pt x="44355" y="653143"/>
                  </a:cubicBezTo>
                  <a:cubicBezTo>
                    <a:pt x="51612" y="737810"/>
                    <a:pt x="47983" y="862390"/>
                    <a:pt x="44355" y="986971"/>
                  </a:cubicBezTo>
                </a:path>
              </a:pathLst>
            </a:cu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2D050"/>
                </a:solidFill>
                <a:latin typeface="Futura Bk BT" panose="020B0502020204020303"/>
              </a:endParaRPr>
            </a:p>
          </p:txBody>
        </p:sp>
        <p:sp>
          <p:nvSpPr>
            <p:cNvPr id="112" name="Freeform 86">
              <a:extLst>
                <a:ext uri="{FF2B5EF4-FFF2-40B4-BE49-F238E27FC236}">
                  <a16:creationId xmlns:a16="http://schemas.microsoft.com/office/drawing/2014/main" id="{F1C0044B-BC4F-4C40-9365-7C9A7C031942}"/>
                </a:ext>
              </a:extLst>
            </p:cNvPr>
            <p:cNvSpPr/>
            <p:nvPr/>
          </p:nvSpPr>
          <p:spPr>
            <a:xfrm>
              <a:off x="8162110" y="2274232"/>
              <a:ext cx="45719" cy="1080779"/>
            </a:xfrm>
            <a:custGeom>
              <a:avLst/>
              <a:gdLst>
                <a:gd name="connsiteX0" fmla="*/ 812 w 87898"/>
                <a:gd name="connsiteY0" fmla="*/ 0 h 986971"/>
                <a:gd name="connsiteX1" fmla="*/ 87898 w 87898"/>
                <a:gd name="connsiteY1" fmla="*/ 246743 h 986971"/>
                <a:gd name="connsiteX2" fmla="*/ 812 w 87898"/>
                <a:gd name="connsiteY2" fmla="*/ 478971 h 986971"/>
                <a:gd name="connsiteX3" fmla="*/ 44355 w 87898"/>
                <a:gd name="connsiteY3" fmla="*/ 653143 h 986971"/>
                <a:gd name="connsiteX4" fmla="*/ 44355 w 87898"/>
                <a:gd name="connsiteY4" fmla="*/ 986971 h 98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898" h="986971">
                  <a:moveTo>
                    <a:pt x="812" y="0"/>
                  </a:moveTo>
                  <a:cubicBezTo>
                    <a:pt x="44355" y="83457"/>
                    <a:pt x="87898" y="166915"/>
                    <a:pt x="87898" y="246743"/>
                  </a:cubicBezTo>
                  <a:cubicBezTo>
                    <a:pt x="87898" y="326571"/>
                    <a:pt x="8069" y="411238"/>
                    <a:pt x="812" y="478971"/>
                  </a:cubicBezTo>
                  <a:cubicBezTo>
                    <a:pt x="-6445" y="546704"/>
                    <a:pt x="37098" y="568476"/>
                    <a:pt x="44355" y="653143"/>
                  </a:cubicBezTo>
                  <a:cubicBezTo>
                    <a:pt x="51612" y="737810"/>
                    <a:pt x="47983" y="862390"/>
                    <a:pt x="44355" y="986971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2D050"/>
                </a:solidFill>
                <a:latin typeface="Futura Bk BT" panose="020B0502020204020303"/>
              </a:endParaRPr>
            </a:p>
          </p:txBody>
        </p:sp>
        <p:sp>
          <p:nvSpPr>
            <p:cNvPr id="113" name="Freeform 86">
              <a:extLst>
                <a:ext uri="{FF2B5EF4-FFF2-40B4-BE49-F238E27FC236}">
                  <a16:creationId xmlns:a16="http://schemas.microsoft.com/office/drawing/2014/main" id="{720A9706-6C9D-4924-9064-2990E7045BAE}"/>
                </a:ext>
              </a:extLst>
            </p:cNvPr>
            <p:cNvSpPr/>
            <p:nvPr/>
          </p:nvSpPr>
          <p:spPr>
            <a:xfrm rot="10800000">
              <a:off x="8314509" y="2420888"/>
              <a:ext cx="77078" cy="1086523"/>
            </a:xfrm>
            <a:custGeom>
              <a:avLst/>
              <a:gdLst>
                <a:gd name="connsiteX0" fmla="*/ 812 w 87898"/>
                <a:gd name="connsiteY0" fmla="*/ 0 h 986971"/>
                <a:gd name="connsiteX1" fmla="*/ 87898 w 87898"/>
                <a:gd name="connsiteY1" fmla="*/ 246743 h 986971"/>
                <a:gd name="connsiteX2" fmla="*/ 812 w 87898"/>
                <a:gd name="connsiteY2" fmla="*/ 478971 h 986971"/>
                <a:gd name="connsiteX3" fmla="*/ 44355 w 87898"/>
                <a:gd name="connsiteY3" fmla="*/ 653143 h 986971"/>
                <a:gd name="connsiteX4" fmla="*/ 44355 w 87898"/>
                <a:gd name="connsiteY4" fmla="*/ 986971 h 98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898" h="986971">
                  <a:moveTo>
                    <a:pt x="812" y="0"/>
                  </a:moveTo>
                  <a:cubicBezTo>
                    <a:pt x="44355" y="83457"/>
                    <a:pt x="87898" y="166915"/>
                    <a:pt x="87898" y="246743"/>
                  </a:cubicBezTo>
                  <a:cubicBezTo>
                    <a:pt x="87898" y="326571"/>
                    <a:pt x="8069" y="411238"/>
                    <a:pt x="812" y="478971"/>
                  </a:cubicBezTo>
                  <a:cubicBezTo>
                    <a:pt x="-6445" y="546704"/>
                    <a:pt x="37098" y="568476"/>
                    <a:pt x="44355" y="653143"/>
                  </a:cubicBezTo>
                  <a:cubicBezTo>
                    <a:pt x="51612" y="737810"/>
                    <a:pt x="47983" y="862390"/>
                    <a:pt x="44355" y="986971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2D050"/>
                </a:solidFill>
                <a:latin typeface="Futura Bk BT" panose="020B0502020204020303"/>
              </a:endParaRPr>
            </a:p>
          </p:txBody>
        </p:sp>
        <p:sp>
          <p:nvSpPr>
            <p:cNvPr id="114" name="Freeform 86">
              <a:extLst>
                <a:ext uri="{FF2B5EF4-FFF2-40B4-BE49-F238E27FC236}">
                  <a16:creationId xmlns:a16="http://schemas.microsoft.com/office/drawing/2014/main" id="{1ED4928D-1725-496A-A03E-8E8692CE45BA}"/>
                </a:ext>
              </a:extLst>
            </p:cNvPr>
            <p:cNvSpPr/>
            <p:nvPr/>
          </p:nvSpPr>
          <p:spPr>
            <a:xfrm>
              <a:off x="9599999" y="2387599"/>
              <a:ext cx="45719" cy="1117321"/>
            </a:xfrm>
            <a:custGeom>
              <a:avLst/>
              <a:gdLst>
                <a:gd name="connsiteX0" fmla="*/ 812 w 87898"/>
                <a:gd name="connsiteY0" fmla="*/ 0 h 986971"/>
                <a:gd name="connsiteX1" fmla="*/ 87898 w 87898"/>
                <a:gd name="connsiteY1" fmla="*/ 246743 h 986971"/>
                <a:gd name="connsiteX2" fmla="*/ 812 w 87898"/>
                <a:gd name="connsiteY2" fmla="*/ 478971 h 986971"/>
                <a:gd name="connsiteX3" fmla="*/ 44355 w 87898"/>
                <a:gd name="connsiteY3" fmla="*/ 653143 h 986971"/>
                <a:gd name="connsiteX4" fmla="*/ 44355 w 87898"/>
                <a:gd name="connsiteY4" fmla="*/ 986971 h 98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898" h="986971">
                  <a:moveTo>
                    <a:pt x="812" y="0"/>
                  </a:moveTo>
                  <a:cubicBezTo>
                    <a:pt x="44355" y="83457"/>
                    <a:pt x="87898" y="166915"/>
                    <a:pt x="87898" y="246743"/>
                  </a:cubicBezTo>
                  <a:cubicBezTo>
                    <a:pt x="87898" y="326571"/>
                    <a:pt x="8069" y="411238"/>
                    <a:pt x="812" y="478971"/>
                  </a:cubicBezTo>
                  <a:cubicBezTo>
                    <a:pt x="-6445" y="546704"/>
                    <a:pt x="37098" y="568476"/>
                    <a:pt x="44355" y="653143"/>
                  </a:cubicBezTo>
                  <a:cubicBezTo>
                    <a:pt x="51612" y="737810"/>
                    <a:pt x="47983" y="862390"/>
                    <a:pt x="44355" y="986971"/>
                  </a:cubicBezTo>
                </a:path>
              </a:pathLst>
            </a:custGeom>
            <a:noFill/>
            <a:ln w="6350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2D050"/>
                </a:solidFill>
                <a:latin typeface="Futura Bk BT" panose="020B0502020204020303"/>
              </a:endParaRPr>
            </a:p>
          </p:txBody>
        </p:sp>
        <p:sp>
          <p:nvSpPr>
            <p:cNvPr id="115" name="Freeform 86">
              <a:extLst>
                <a:ext uri="{FF2B5EF4-FFF2-40B4-BE49-F238E27FC236}">
                  <a16:creationId xmlns:a16="http://schemas.microsoft.com/office/drawing/2014/main" id="{F7CC2B6D-A18A-4772-BAF6-5B2A3F51BF32}"/>
                </a:ext>
              </a:extLst>
            </p:cNvPr>
            <p:cNvSpPr/>
            <p:nvPr/>
          </p:nvSpPr>
          <p:spPr>
            <a:xfrm rot="10800000">
              <a:off x="9752398" y="2563834"/>
              <a:ext cx="45719" cy="1093486"/>
            </a:xfrm>
            <a:custGeom>
              <a:avLst/>
              <a:gdLst>
                <a:gd name="connsiteX0" fmla="*/ 812 w 87898"/>
                <a:gd name="connsiteY0" fmla="*/ 0 h 986971"/>
                <a:gd name="connsiteX1" fmla="*/ 87898 w 87898"/>
                <a:gd name="connsiteY1" fmla="*/ 246743 h 986971"/>
                <a:gd name="connsiteX2" fmla="*/ 812 w 87898"/>
                <a:gd name="connsiteY2" fmla="*/ 478971 h 986971"/>
                <a:gd name="connsiteX3" fmla="*/ 44355 w 87898"/>
                <a:gd name="connsiteY3" fmla="*/ 653143 h 986971"/>
                <a:gd name="connsiteX4" fmla="*/ 44355 w 87898"/>
                <a:gd name="connsiteY4" fmla="*/ 986971 h 98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898" h="986971">
                  <a:moveTo>
                    <a:pt x="812" y="0"/>
                  </a:moveTo>
                  <a:cubicBezTo>
                    <a:pt x="44355" y="83457"/>
                    <a:pt x="87898" y="166915"/>
                    <a:pt x="87898" y="246743"/>
                  </a:cubicBezTo>
                  <a:cubicBezTo>
                    <a:pt x="87898" y="326571"/>
                    <a:pt x="8069" y="411238"/>
                    <a:pt x="812" y="478971"/>
                  </a:cubicBezTo>
                  <a:cubicBezTo>
                    <a:pt x="-6445" y="546704"/>
                    <a:pt x="37098" y="568476"/>
                    <a:pt x="44355" y="653143"/>
                  </a:cubicBezTo>
                  <a:cubicBezTo>
                    <a:pt x="51612" y="737810"/>
                    <a:pt x="47983" y="862390"/>
                    <a:pt x="44355" y="986971"/>
                  </a:cubicBezTo>
                </a:path>
              </a:pathLst>
            </a:custGeom>
            <a:noFill/>
            <a:ln w="6350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92D050"/>
                </a:solidFill>
                <a:latin typeface="Futura Bk BT" panose="020B0502020204020303"/>
              </a:endParaRPr>
            </a:p>
          </p:txBody>
        </p:sp>
        <p:sp>
          <p:nvSpPr>
            <p:cNvPr id="123" name="Ellipse 122">
              <a:extLst>
                <a:ext uri="{FF2B5EF4-FFF2-40B4-BE49-F238E27FC236}">
                  <a16:creationId xmlns:a16="http://schemas.microsoft.com/office/drawing/2014/main" id="{9721724C-ADD9-4A8D-BFD8-87C0C9C6A721}"/>
                </a:ext>
              </a:extLst>
            </p:cNvPr>
            <p:cNvSpPr/>
            <p:nvPr/>
          </p:nvSpPr>
          <p:spPr>
            <a:xfrm>
              <a:off x="8755355" y="2445978"/>
              <a:ext cx="72008" cy="7507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24" name="Ellipse 123">
              <a:extLst>
                <a:ext uri="{FF2B5EF4-FFF2-40B4-BE49-F238E27FC236}">
                  <a16:creationId xmlns:a16="http://schemas.microsoft.com/office/drawing/2014/main" id="{9E8E2735-2D9A-41D0-8F77-EEF5CC9204B4}"/>
                </a:ext>
              </a:extLst>
            </p:cNvPr>
            <p:cNvSpPr/>
            <p:nvPr/>
          </p:nvSpPr>
          <p:spPr>
            <a:xfrm>
              <a:off x="8468189" y="2581919"/>
              <a:ext cx="72008" cy="75077"/>
            </a:xfrm>
            <a:prstGeom prst="ellipse">
              <a:avLst/>
            </a:prstGeom>
            <a:solidFill>
              <a:srgbClr val="5BC5F1"/>
            </a:solidFill>
            <a:ln w="9525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25" name="Ellipse 124">
              <a:extLst>
                <a:ext uri="{FF2B5EF4-FFF2-40B4-BE49-F238E27FC236}">
                  <a16:creationId xmlns:a16="http://schemas.microsoft.com/office/drawing/2014/main" id="{BD83CA0B-3B43-428C-BFB1-9B15EF305789}"/>
                </a:ext>
              </a:extLst>
            </p:cNvPr>
            <p:cNvSpPr/>
            <p:nvPr/>
          </p:nvSpPr>
          <p:spPr>
            <a:xfrm>
              <a:off x="8851052" y="2633843"/>
              <a:ext cx="72008" cy="75077"/>
            </a:xfrm>
            <a:prstGeom prst="ellipse">
              <a:avLst/>
            </a:prstGeom>
            <a:solidFill>
              <a:srgbClr val="5BC5F1"/>
            </a:solidFill>
            <a:ln w="9525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26" name="Ellipse 125">
              <a:extLst>
                <a:ext uri="{FF2B5EF4-FFF2-40B4-BE49-F238E27FC236}">
                  <a16:creationId xmlns:a16="http://schemas.microsoft.com/office/drawing/2014/main" id="{21CDC12C-88CD-4477-AA0B-6B5A6E8A60AA}"/>
                </a:ext>
              </a:extLst>
            </p:cNvPr>
            <p:cNvSpPr/>
            <p:nvPr/>
          </p:nvSpPr>
          <p:spPr>
            <a:xfrm>
              <a:off x="9120336" y="2276872"/>
              <a:ext cx="72008" cy="75077"/>
            </a:xfrm>
            <a:prstGeom prst="ellipse">
              <a:avLst/>
            </a:prstGeom>
            <a:solidFill>
              <a:srgbClr val="5BC5F1"/>
            </a:solidFill>
            <a:ln w="9525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27" name="Ellipse 126">
              <a:extLst>
                <a:ext uri="{FF2B5EF4-FFF2-40B4-BE49-F238E27FC236}">
                  <a16:creationId xmlns:a16="http://schemas.microsoft.com/office/drawing/2014/main" id="{A5791E9A-324F-4872-AE3C-C1FAD4E1A95F}"/>
                </a:ext>
              </a:extLst>
            </p:cNvPr>
            <p:cNvSpPr/>
            <p:nvPr/>
          </p:nvSpPr>
          <p:spPr>
            <a:xfrm>
              <a:off x="9912424" y="2636912"/>
              <a:ext cx="72008" cy="75077"/>
            </a:xfrm>
            <a:prstGeom prst="ellipse">
              <a:avLst/>
            </a:prstGeom>
            <a:solidFill>
              <a:srgbClr val="5BC5F1"/>
            </a:solidFill>
            <a:ln w="9525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28" name="Ellipse 127">
              <a:extLst>
                <a:ext uri="{FF2B5EF4-FFF2-40B4-BE49-F238E27FC236}">
                  <a16:creationId xmlns:a16="http://schemas.microsoft.com/office/drawing/2014/main" id="{3CB40C7B-0AD2-4F19-8962-C0A31DF473EE}"/>
                </a:ext>
              </a:extLst>
            </p:cNvPr>
            <p:cNvSpPr/>
            <p:nvPr/>
          </p:nvSpPr>
          <p:spPr>
            <a:xfrm>
              <a:off x="7968208" y="2780928"/>
              <a:ext cx="72008" cy="75077"/>
            </a:xfrm>
            <a:prstGeom prst="ellipse">
              <a:avLst/>
            </a:prstGeom>
            <a:solidFill>
              <a:srgbClr val="5BC5F1"/>
            </a:solidFill>
            <a:ln w="9525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29" name="Ellipse 128">
              <a:extLst>
                <a:ext uri="{FF2B5EF4-FFF2-40B4-BE49-F238E27FC236}">
                  <a16:creationId xmlns:a16="http://schemas.microsoft.com/office/drawing/2014/main" id="{F62854C7-3BC9-4655-A2C2-35B9F8F2CFAA}"/>
                </a:ext>
              </a:extLst>
            </p:cNvPr>
            <p:cNvSpPr/>
            <p:nvPr/>
          </p:nvSpPr>
          <p:spPr>
            <a:xfrm>
              <a:off x="8851052" y="3302553"/>
              <a:ext cx="72008" cy="75077"/>
            </a:xfrm>
            <a:prstGeom prst="ellipse">
              <a:avLst/>
            </a:prstGeom>
            <a:solidFill>
              <a:srgbClr val="5BC5F1"/>
            </a:solidFill>
            <a:ln w="9525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30" name="Ellipse 129">
              <a:extLst>
                <a:ext uri="{FF2B5EF4-FFF2-40B4-BE49-F238E27FC236}">
                  <a16:creationId xmlns:a16="http://schemas.microsoft.com/office/drawing/2014/main" id="{331ABF21-8778-423A-9DC5-33875B342A89}"/>
                </a:ext>
              </a:extLst>
            </p:cNvPr>
            <p:cNvSpPr/>
            <p:nvPr/>
          </p:nvSpPr>
          <p:spPr>
            <a:xfrm>
              <a:off x="8976320" y="2849867"/>
              <a:ext cx="72008" cy="7507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31" name="Ellipse 130">
              <a:extLst>
                <a:ext uri="{FF2B5EF4-FFF2-40B4-BE49-F238E27FC236}">
                  <a16:creationId xmlns:a16="http://schemas.microsoft.com/office/drawing/2014/main" id="{82674DCB-E924-4227-9647-F8DF90D0974B}"/>
                </a:ext>
              </a:extLst>
            </p:cNvPr>
            <p:cNvSpPr/>
            <p:nvPr/>
          </p:nvSpPr>
          <p:spPr>
            <a:xfrm>
              <a:off x="8256240" y="2204864"/>
              <a:ext cx="72008" cy="7507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32" name="Ellipse 131">
              <a:extLst>
                <a:ext uri="{FF2B5EF4-FFF2-40B4-BE49-F238E27FC236}">
                  <a16:creationId xmlns:a16="http://schemas.microsoft.com/office/drawing/2014/main" id="{56513FBF-29A8-405C-8459-05E97DEFFA2D}"/>
                </a:ext>
              </a:extLst>
            </p:cNvPr>
            <p:cNvSpPr/>
            <p:nvPr/>
          </p:nvSpPr>
          <p:spPr>
            <a:xfrm>
              <a:off x="7968208" y="2492896"/>
              <a:ext cx="72008" cy="7507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33" name="Ellipse 132">
              <a:extLst>
                <a:ext uri="{FF2B5EF4-FFF2-40B4-BE49-F238E27FC236}">
                  <a16:creationId xmlns:a16="http://schemas.microsoft.com/office/drawing/2014/main" id="{19C69121-1433-47FA-A74B-E12BB58FAA81}"/>
                </a:ext>
              </a:extLst>
            </p:cNvPr>
            <p:cNvSpPr/>
            <p:nvPr/>
          </p:nvSpPr>
          <p:spPr>
            <a:xfrm>
              <a:off x="9480376" y="2564904"/>
              <a:ext cx="72008" cy="7507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34" name="Ellipse 133">
              <a:extLst>
                <a:ext uri="{FF2B5EF4-FFF2-40B4-BE49-F238E27FC236}">
                  <a16:creationId xmlns:a16="http://schemas.microsoft.com/office/drawing/2014/main" id="{A3BB946D-86B6-4B64-BAB0-D07B9CAD495F}"/>
                </a:ext>
              </a:extLst>
            </p:cNvPr>
            <p:cNvSpPr/>
            <p:nvPr/>
          </p:nvSpPr>
          <p:spPr>
            <a:xfrm>
              <a:off x="9495149" y="3236808"/>
              <a:ext cx="72008" cy="7507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35" name="Ellipse 134">
              <a:extLst>
                <a:ext uri="{FF2B5EF4-FFF2-40B4-BE49-F238E27FC236}">
                  <a16:creationId xmlns:a16="http://schemas.microsoft.com/office/drawing/2014/main" id="{A85BD709-EADF-4F12-9CF1-3600F6A6343A}"/>
                </a:ext>
              </a:extLst>
            </p:cNvPr>
            <p:cNvSpPr/>
            <p:nvPr/>
          </p:nvSpPr>
          <p:spPr>
            <a:xfrm>
              <a:off x="8256240" y="2777859"/>
              <a:ext cx="72008" cy="7507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36" name="Ellipse 135">
              <a:extLst>
                <a:ext uri="{FF2B5EF4-FFF2-40B4-BE49-F238E27FC236}">
                  <a16:creationId xmlns:a16="http://schemas.microsoft.com/office/drawing/2014/main" id="{F26304EF-FBB9-40C0-8A47-6312700FFD45}"/>
                </a:ext>
              </a:extLst>
            </p:cNvPr>
            <p:cNvSpPr/>
            <p:nvPr/>
          </p:nvSpPr>
          <p:spPr>
            <a:xfrm>
              <a:off x="8616280" y="2204864"/>
              <a:ext cx="72008" cy="7507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37" name="Ellipse 136">
              <a:extLst>
                <a:ext uri="{FF2B5EF4-FFF2-40B4-BE49-F238E27FC236}">
                  <a16:creationId xmlns:a16="http://schemas.microsoft.com/office/drawing/2014/main" id="{3569299D-F7D5-4D7C-B019-0CB5523701FD}"/>
                </a:ext>
              </a:extLst>
            </p:cNvPr>
            <p:cNvSpPr/>
            <p:nvPr/>
          </p:nvSpPr>
          <p:spPr>
            <a:xfrm>
              <a:off x="9336360" y="2852936"/>
              <a:ext cx="72008" cy="7507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38" name="Ellipse 137">
              <a:extLst>
                <a:ext uri="{FF2B5EF4-FFF2-40B4-BE49-F238E27FC236}">
                  <a16:creationId xmlns:a16="http://schemas.microsoft.com/office/drawing/2014/main" id="{CD4F3A3B-DE20-4341-A059-6C2A8D9FA546}"/>
                </a:ext>
              </a:extLst>
            </p:cNvPr>
            <p:cNvSpPr/>
            <p:nvPr/>
          </p:nvSpPr>
          <p:spPr>
            <a:xfrm>
              <a:off x="9912424" y="2348880"/>
              <a:ext cx="72008" cy="7507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39" name="Ellipse 138">
              <a:extLst>
                <a:ext uri="{FF2B5EF4-FFF2-40B4-BE49-F238E27FC236}">
                  <a16:creationId xmlns:a16="http://schemas.microsoft.com/office/drawing/2014/main" id="{244CC07C-BDBF-4FA6-9244-2D62D53AA4E0}"/>
                </a:ext>
              </a:extLst>
            </p:cNvPr>
            <p:cNvSpPr/>
            <p:nvPr/>
          </p:nvSpPr>
          <p:spPr>
            <a:xfrm>
              <a:off x="9840416" y="2993883"/>
              <a:ext cx="72008" cy="7507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42" name="Pfeil: nach rechts 141">
            <a:extLst>
              <a:ext uri="{FF2B5EF4-FFF2-40B4-BE49-F238E27FC236}">
                <a16:creationId xmlns:a16="http://schemas.microsoft.com/office/drawing/2014/main" id="{46B690C4-4FF7-4947-B21A-EA8983815F09}"/>
              </a:ext>
            </a:extLst>
          </p:cNvPr>
          <p:cNvSpPr/>
          <p:nvPr/>
        </p:nvSpPr>
        <p:spPr>
          <a:xfrm>
            <a:off x="7883367" y="5147900"/>
            <a:ext cx="534621" cy="360040"/>
          </a:xfrm>
          <a:prstGeom prst="rightArrow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Rechteck 143">
                <a:extLst>
                  <a:ext uri="{FF2B5EF4-FFF2-40B4-BE49-F238E27FC236}">
                    <a16:creationId xmlns:a16="http://schemas.microsoft.com/office/drawing/2014/main" id="{5DAE1545-EE62-4BA7-BA9B-568E019FCB85}"/>
                  </a:ext>
                </a:extLst>
              </p:cNvPr>
              <p:cNvSpPr/>
              <p:nvPr/>
            </p:nvSpPr>
            <p:spPr>
              <a:xfrm>
                <a:off x="8517315" y="5130092"/>
                <a:ext cx="16663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𝑖𝑛𝑖𝑡𝑖𝑎𝑙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44" name="Rechteck 143">
                <a:extLst>
                  <a:ext uri="{FF2B5EF4-FFF2-40B4-BE49-F238E27FC236}">
                    <a16:creationId xmlns:a16="http://schemas.microsoft.com/office/drawing/2014/main" id="{5DAE1545-EE62-4BA7-BA9B-568E019FCB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7315" y="5130092"/>
                <a:ext cx="1666354" cy="369332"/>
              </a:xfrm>
              <a:prstGeom prst="rect">
                <a:avLst/>
              </a:prstGeom>
              <a:blipFill>
                <a:blip r:embed="rId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Rechteck 145">
                <a:extLst>
                  <a:ext uri="{FF2B5EF4-FFF2-40B4-BE49-F238E27FC236}">
                    <a16:creationId xmlns:a16="http://schemas.microsoft.com/office/drawing/2014/main" id="{619D4D32-B7B3-4FAA-93A1-33DF67931798}"/>
                  </a:ext>
                </a:extLst>
              </p:cNvPr>
              <p:cNvSpPr/>
              <p:nvPr/>
            </p:nvSpPr>
            <p:spPr>
              <a:xfrm>
                <a:off x="9966874" y="5147900"/>
                <a:ext cx="7376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46" name="Rechteck 145">
                <a:extLst>
                  <a:ext uri="{FF2B5EF4-FFF2-40B4-BE49-F238E27FC236}">
                    <a16:creationId xmlns:a16="http://schemas.microsoft.com/office/drawing/2014/main" id="{619D4D32-B7B3-4FAA-93A1-33DF67931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6874" y="5147900"/>
                <a:ext cx="73763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>
            <a:extLst>
              <a:ext uri="{FF2B5EF4-FFF2-40B4-BE49-F238E27FC236}">
                <a16:creationId xmlns:a16="http://schemas.microsoft.com/office/drawing/2014/main" id="{9415EC60-8F43-41B2-BDC9-D5F66DF41C50}"/>
              </a:ext>
            </a:extLst>
          </p:cNvPr>
          <p:cNvSpPr txBox="1"/>
          <p:nvPr/>
        </p:nvSpPr>
        <p:spPr>
          <a:xfrm>
            <a:off x="6855371" y="1506588"/>
            <a:ext cx="1077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</a:rPr>
              <a:t>800°C 3h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921D3776-4693-4A91-8C93-8FE8D1863D48}"/>
                  </a:ext>
                </a:extLst>
              </p:cNvPr>
              <p:cNvSpPr/>
              <p:nvPr/>
            </p:nvSpPr>
            <p:spPr>
              <a:xfrm>
                <a:off x="7804425" y="1491199"/>
                <a:ext cx="22573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120°C-400°C 48h </a:t>
                </a:r>
                <a:endParaRPr lang="de-DE" dirty="0"/>
              </a:p>
            </p:txBody>
          </p:sp>
        </mc:Choice>
        <mc:Fallback xmlns="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921D3776-4693-4A91-8C93-8FE8D1863D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4425" y="1491199"/>
                <a:ext cx="2257349" cy="369332"/>
              </a:xfrm>
              <a:prstGeom prst="rect">
                <a:avLst/>
              </a:prstGeom>
              <a:blipFill>
                <a:blip r:embed="rId7"/>
                <a:stretch>
                  <a:fillRect t="-10000" r="-1348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FABBFCAE-6A35-47D9-A998-84F603451B4A}"/>
                  </a:ext>
                </a:extLst>
              </p:cNvPr>
              <p:cNvSpPr/>
              <p:nvPr/>
            </p:nvSpPr>
            <p:spPr>
              <a:xfrm>
                <a:off x="9984962" y="1487746"/>
                <a:ext cx="22075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>
                    <a:solidFill>
                      <a:srgbClr val="FF0000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3.3</m:t>
                    </m:r>
                    <m:r>
                      <a:rPr lang="de-DE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de-DE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>
                        <a:solidFill>
                          <a:srgbClr val="FF0000"/>
                        </a:solidFill>
                        <a:ea typeface="Cambria Math" panose="02040503050406030204" pitchFamily="18" charset="0"/>
                      </a:rPr>
                      <m:t>mbar</m:t>
                    </m:r>
                  </m:oMath>
                </a14:m>
                <a:r>
                  <a:rPr lang="de-DE" dirty="0">
                    <a:solidFill>
                      <a:srgbClr val="FF0000"/>
                    </a:solidFill>
                  </a:rPr>
                  <a:t> N</a:t>
                </a:r>
                <a:endParaRPr lang="de-DE" dirty="0"/>
              </a:p>
            </p:txBody>
          </p:sp>
        </mc:Choice>
        <mc:Fallback xmlns=""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FABBFCAE-6A35-47D9-A998-84F603451B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4962" y="1487746"/>
                <a:ext cx="2207592" cy="369332"/>
              </a:xfrm>
              <a:prstGeom prst="rect">
                <a:avLst/>
              </a:prstGeom>
              <a:blipFill>
                <a:blip r:embed="rId8"/>
                <a:stretch>
                  <a:fillRect l="-2486" t="-8197" r="-829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8FC6DE71-A794-474A-98FC-E5D3E42E1F92}"/>
              </a:ext>
            </a:extLst>
          </p:cNvPr>
          <p:cNvGrpSpPr/>
          <p:nvPr/>
        </p:nvGrpSpPr>
        <p:grpSpPr>
          <a:xfrm>
            <a:off x="7872975" y="1875414"/>
            <a:ext cx="2399489" cy="1916695"/>
            <a:chOff x="7878367" y="1875414"/>
            <a:chExt cx="2399489" cy="1916695"/>
          </a:xfrm>
        </p:grpSpPr>
        <p:grpSp>
          <p:nvGrpSpPr>
            <p:cNvPr id="61" name="Gruppieren 60">
              <a:extLst>
                <a:ext uri="{FF2B5EF4-FFF2-40B4-BE49-F238E27FC236}">
                  <a16:creationId xmlns:a16="http://schemas.microsoft.com/office/drawing/2014/main" id="{9AC65D0E-4C16-4CF1-A39D-9F051F1F968B}"/>
                </a:ext>
              </a:extLst>
            </p:cNvPr>
            <p:cNvGrpSpPr/>
            <p:nvPr/>
          </p:nvGrpSpPr>
          <p:grpSpPr>
            <a:xfrm>
              <a:off x="8619676" y="1878339"/>
              <a:ext cx="1658180" cy="1638903"/>
              <a:chOff x="9650205" y="1399904"/>
              <a:chExt cx="1658180" cy="1638903"/>
            </a:xfrm>
          </p:grpSpPr>
          <p:sp>
            <p:nvSpPr>
              <p:cNvPr id="62" name="Ellipse 61">
                <a:extLst>
                  <a:ext uri="{FF2B5EF4-FFF2-40B4-BE49-F238E27FC236}">
                    <a16:creationId xmlns:a16="http://schemas.microsoft.com/office/drawing/2014/main" id="{365AC3F1-98E4-4E4E-AFCC-5E1C3219F4F1}"/>
                  </a:ext>
                </a:extLst>
              </p:cNvPr>
              <p:cNvSpPr/>
              <p:nvPr/>
            </p:nvSpPr>
            <p:spPr>
              <a:xfrm>
                <a:off x="9793293" y="1786697"/>
                <a:ext cx="72008" cy="75077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Ellipse 62">
                <a:extLst>
                  <a:ext uri="{FF2B5EF4-FFF2-40B4-BE49-F238E27FC236}">
                    <a16:creationId xmlns:a16="http://schemas.microsoft.com/office/drawing/2014/main" id="{957941D4-CC43-49C7-B248-D4BAFA346464}"/>
                  </a:ext>
                </a:extLst>
              </p:cNvPr>
              <p:cNvSpPr/>
              <p:nvPr/>
            </p:nvSpPr>
            <p:spPr>
              <a:xfrm>
                <a:off x="9947862" y="1952983"/>
                <a:ext cx="72008" cy="75077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Ellipse 63">
                <a:extLst>
                  <a:ext uri="{FF2B5EF4-FFF2-40B4-BE49-F238E27FC236}">
                    <a16:creationId xmlns:a16="http://schemas.microsoft.com/office/drawing/2014/main" id="{FE56DAF3-3DC5-45D5-8C02-6EFA478B656B}"/>
                  </a:ext>
                </a:extLst>
              </p:cNvPr>
              <p:cNvSpPr/>
              <p:nvPr/>
            </p:nvSpPr>
            <p:spPr>
              <a:xfrm>
                <a:off x="10066910" y="1839616"/>
                <a:ext cx="72008" cy="75077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Ellipse 64">
                <a:extLst>
                  <a:ext uri="{FF2B5EF4-FFF2-40B4-BE49-F238E27FC236}">
                    <a16:creationId xmlns:a16="http://schemas.microsoft.com/office/drawing/2014/main" id="{525B4C64-A301-495B-88C4-E66F43EE732E}"/>
                  </a:ext>
                </a:extLst>
              </p:cNvPr>
              <p:cNvSpPr/>
              <p:nvPr/>
            </p:nvSpPr>
            <p:spPr>
              <a:xfrm>
                <a:off x="10367276" y="1983180"/>
                <a:ext cx="72008" cy="75077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Ellipse 65">
                <a:extLst>
                  <a:ext uri="{FF2B5EF4-FFF2-40B4-BE49-F238E27FC236}">
                    <a16:creationId xmlns:a16="http://schemas.microsoft.com/office/drawing/2014/main" id="{0370C735-9CC0-45DA-B59B-EFC4658A84EB}"/>
                  </a:ext>
                </a:extLst>
              </p:cNvPr>
              <p:cNvSpPr/>
              <p:nvPr/>
            </p:nvSpPr>
            <p:spPr>
              <a:xfrm>
                <a:off x="10430231" y="1733742"/>
                <a:ext cx="72008" cy="75077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Ellipse 66">
                <a:extLst>
                  <a:ext uri="{FF2B5EF4-FFF2-40B4-BE49-F238E27FC236}">
                    <a16:creationId xmlns:a16="http://schemas.microsoft.com/office/drawing/2014/main" id="{517927B2-FBC3-40C6-809C-3B75E2046DC3}"/>
                  </a:ext>
                </a:extLst>
              </p:cNvPr>
              <p:cNvSpPr/>
              <p:nvPr/>
            </p:nvSpPr>
            <p:spPr>
              <a:xfrm>
                <a:off x="10664132" y="2103398"/>
                <a:ext cx="72008" cy="75077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Ellipse 67">
                <a:extLst>
                  <a:ext uri="{FF2B5EF4-FFF2-40B4-BE49-F238E27FC236}">
                    <a16:creationId xmlns:a16="http://schemas.microsoft.com/office/drawing/2014/main" id="{2946616E-54E9-402A-B3ED-FA62A864866E}"/>
                  </a:ext>
                </a:extLst>
              </p:cNvPr>
              <p:cNvSpPr/>
              <p:nvPr/>
            </p:nvSpPr>
            <p:spPr>
              <a:xfrm>
                <a:off x="11078594" y="1908103"/>
                <a:ext cx="72008" cy="75077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Ellipse 68">
                <a:extLst>
                  <a:ext uri="{FF2B5EF4-FFF2-40B4-BE49-F238E27FC236}">
                    <a16:creationId xmlns:a16="http://schemas.microsoft.com/office/drawing/2014/main" id="{55A5D0C5-E24F-44B1-82D9-F8D6743F9B32}"/>
                  </a:ext>
                </a:extLst>
              </p:cNvPr>
              <p:cNvSpPr/>
              <p:nvPr/>
            </p:nvSpPr>
            <p:spPr>
              <a:xfrm>
                <a:off x="10783207" y="1875272"/>
                <a:ext cx="72008" cy="75077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Ellipse 69">
                <a:extLst>
                  <a:ext uri="{FF2B5EF4-FFF2-40B4-BE49-F238E27FC236}">
                    <a16:creationId xmlns:a16="http://schemas.microsoft.com/office/drawing/2014/main" id="{0B85FE4E-49A4-4B1F-AED9-C1024DE44552}"/>
                  </a:ext>
                </a:extLst>
              </p:cNvPr>
              <p:cNvSpPr/>
              <p:nvPr/>
            </p:nvSpPr>
            <p:spPr>
              <a:xfrm>
                <a:off x="9722213" y="2119296"/>
                <a:ext cx="72008" cy="75077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Ellipse 70">
                <a:extLst>
                  <a:ext uri="{FF2B5EF4-FFF2-40B4-BE49-F238E27FC236}">
                    <a16:creationId xmlns:a16="http://schemas.microsoft.com/office/drawing/2014/main" id="{4E856281-5115-4C04-B33A-3A5E93E155A5}"/>
                  </a:ext>
                </a:extLst>
              </p:cNvPr>
              <p:cNvSpPr/>
              <p:nvPr/>
            </p:nvSpPr>
            <p:spPr>
              <a:xfrm>
                <a:off x="9911858" y="2289758"/>
                <a:ext cx="72008" cy="75077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Ellipse 71">
                <a:extLst>
                  <a:ext uri="{FF2B5EF4-FFF2-40B4-BE49-F238E27FC236}">
                    <a16:creationId xmlns:a16="http://schemas.microsoft.com/office/drawing/2014/main" id="{B2A368F4-7082-46EF-BC63-5138E27304CA}"/>
                  </a:ext>
                </a:extLst>
              </p:cNvPr>
              <p:cNvSpPr/>
              <p:nvPr/>
            </p:nvSpPr>
            <p:spPr>
              <a:xfrm>
                <a:off x="11236377" y="2166115"/>
                <a:ext cx="72008" cy="75077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Ellipse 72">
                <a:extLst>
                  <a:ext uri="{FF2B5EF4-FFF2-40B4-BE49-F238E27FC236}">
                    <a16:creationId xmlns:a16="http://schemas.microsoft.com/office/drawing/2014/main" id="{5E80563D-A1A9-48D7-BE79-D19B13CF1197}"/>
                  </a:ext>
                </a:extLst>
              </p:cNvPr>
              <p:cNvSpPr/>
              <p:nvPr/>
            </p:nvSpPr>
            <p:spPr>
              <a:xfrm>
                <a:off x="10592124" y="2280327"/>
                <a:ext cx="72008" cy="75077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Ellipse 73">
                <a:extLst>
                  <a:ext uri="{FF2B5EF4-FFF2-40B4-BE49-F238E27FC236}">
                    <a16:creationId xmlns:a16="http://schemas.microsoft.com/office/drawing/2014/main" id="{D9074D95-0639-483B-A564-A134332E1ECD}"/>
                  </a:ext>
                </a:extLst>
              </p:cNvPr>
              <p:cNvSpPr/>
              <p:nvPr/>
            </p:nvSpPr>
            <p:spPr>
              <a:xfrm>
                <a:off x="10372255" y="2438330"/>
                <a:ext cx="72008" cy="75077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Ellipse 74">
                <a:extLst>
                  <a:ext uri="{FF2B5EF4-FFF2-40B4-BE49-F238E27FC236}">
                    <a16:creationId xmlns:a16="http://schemas.microsoft.com/office/drawing/2014/main" id="{5AF58682-BFA9-4D2B-9C75-8B24FD4DEFFC}"/>
                  </a:ext>
                </a:extLst>
              </p:cNvPr>
              <p:cNvSpPr/>
              <p:nvPr/>
            </p:nvSpPr>
            <p:spPr>
              <a:xfrm>
                <a:off x="9650205" y="2555857"/>
                <a:ext cx="72008" cy="75077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Ellipse 75">
                <a:extLst>
                  <a:ext uri="{FF2B5EF4-FFF2-40B4-BE49-F238E27FC236}">
                    <a16:creationId xmlns:a16="http://schemas.microsoft.com/office/drawing/2014/main" id="{923675E1-A4A4-4637-9CF4-18AAC69D23CD}"/>
                  </a:ext>
                </a:extLst>
              </p:cNvPr>
              <p:cNvSpPr/>
              <p:nvPr/>
            </p:nvSpPr>
            <p:spPr>
              <a:xfrm>
                <a:off x="10097935" y="2676370"/>
                <a:ext cx="72008" cy="75077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Ellipse 76">
                <a:extLst>
                  <a:ext uri="{FF2B5EF4-FFF2-40B4-BE49-F238E27FC236}">
                    <a16:creationId xmlns:a16="http://schemas.microsoft.com/office/drawing/2014/main" id="{33804DE2-926D-4638-AC34-46093166308A}"/>
                  </a:ext>
                </a:extLst>
              </p:cNvPr>
              <p:cNvSpPr/>
              <p:nvPr/>
            </p:nvSpPr>
            <p:spPr>
              <a:xfrm>
                <a:off x="10520116" y="2751447"/>
                <a:ext cx="72008" cy="75077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Ellipse 77">
                <a:extLst>
                  <a:ext uri="{FF2B5EF4-FFF2-40B4-BE49-F238E27FC236}">
                    <a16:creationId xmlns:a16="http://schemas.microsoft.com/office/drawing/2014/main" id="{4531A0AF-D2B3-4316-81EC-C95F51ED1AD0}"/>
                  </a:ext>
                </a:extLst>
              </p:cNvPr>
              <p:cNvSpPr/>
              <p:nvPr/>
            </p:nvSpPr>
            <p:spPr>
              <a:xfrm>
                <a:off x="10867210" y="2485484"/>
                <a:ext cx="72008" cy="75077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Ellipse 78">
                <a:extLst>
                  <a:ext uri="{FF2B5EF4-FFF2-40B4-BE49-F238E27FC236}">
                    <a16:creationId xmlns:a16="http://schemas.microsoft.com/office/drawing/2014/main" id="{09BAE4AE-60E4-43CF-8C9F-B0AC5C6A1630}"/>
                  </a:ext>
                </a:extLst>
              </p:cNvPr>
              <p:cNvSpPr/>
              <p:nvPr/>
            </p:nvSpPr>
            <p:spPr>
              <a:xfrm>
                <a:off x="10819211" y="2780545"/>
                <a:ext cx="72008" cy="75077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Freeform 86">
                <a:extLst>
                  <a:ext uri="{FF2B5EF4-FFF2-40B4-BE49-F238E27FC236}">
                    <a16:creationId xmlns:a16="http://schemas.microsoft.com/office/drawing/2014/main" id="{7317B075-6025-463D-B5FB-975B53B31C75}"/>
                  </a:ext>
                </a:extLst>
              </p:cNvPr>
              <p:cNvSpPr/>
              <p:nvPr/>
            </p:nvSpPr>
            <p:spPr>
              <a:xfrm>
                <a:off x="10664375" y="2479427"/>
                <a:ext cx="45719" cy="559380"/>
              </a:xfrm>
              <a:custGeom>
                <a:avLst/>
                <a:gdLst>
                  <a:gd name="connsiteX0" fmla="*/ 812 w 87898"/>
                  <a:gd name="connsiteY0" fmla="*/ 0 h 986971"/>
                  <a:gd name="connsiteX1" fmla="*/ 87898 w 87898"/>
                  <a:gd name="connsiteY1" fmla="*/ 246743 h 986971"/>
                  <a:gd name="connsiteX2" fmla="*/ 812 w 87898"/>
                  <a:gd name="connsiteY2" fmla="*/ 478971 h 986971"/>
                  <a:gd name="connsiteX3" fmla="*/ 44355 w 87898"/>
                  <a:gd name="connsiteY3" fmla="*/ 653143 h 986971"/>
                  <a:gd name="connsiteX4" fmla="*/ 44355 w 87898"/>
                  <a:gd name="connsiteY4" fmla="*/ 986971 h 986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98" h="986971">
                    <a:moveTo>
                      <a:pt x="812" y="0"/>
                    </a:moveTo>
                    <a:cubicBezTo>
                      <a:pt x="44355" y="83457"/>
                      <a:pt x="87898" y="166915"/>
                      <a:pt x="87898" y="246743"/>
                    </a:cubicBezTo>
                    <a:cubicBezTo>
                      <a:pt x="87898" y="326571"/>
                      <a:pt x="8069" y="411238"/>
                      <a:pt x="812" y="478971"/>
                    </a:cubicBezTo>
                    <a:cubicBezTo>
                      <a:pt x="-6445" y="546704"/>
                      <a:pt x="37098" y="568476"/>
                      <a:pt x="44355" y="653143"/>
                    </a:cubicBezTo>
                    <a:cubicBezTo>
                      <a:pt x="51612" y="737810"/>
                      <a:pt x="47983" y="862390"/>
                      <a:pt x="44355" y="986971"/>
                    </a:cubicBezTo>
                  </a:path>
                </a:pathLst>
              </a:custGeom>
              <a:noFill/>
              <a:ln w="6350">
                <a:solidFill>
                  <a:srgbClr val="92D05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2D050"/>
                  </a:solidFill>
                  <a:latin typeface="Futura Bk BT" panose="020B0502020204020303"/>
                </a:endParaRPr>
              </a:p>
            </p:txBody>
          </p:sp>
          <p:sp>
            <p:nvSpPr>
              <p:cNvPr id="81" name="Freeform 86">
                <a:extLst>
                  <a:ext uri="{FF2B5EF4-FFF2-40B4-BE49-F238E27FC236}">
                    <a16:creationId xmlns:a16="http://schemas.microsoft.com/office/drawing/2014/main" id="{3F033464-E5F5-46EA-BF51-B0D32089B32D}"/>
                  </a:ext>
                </a:extLst>
              </p:cNvPr>
              <p:cNvSpPr/>
              <p:nvPr/>
            </p:nvSpPr>
            <p:spPr>
              <a:xfrm>
                <a:off x="10416480" y="2276872"/>
                <a:ext cx="45719" cy="559380"/>
              </a:xfrm>
              <a:custGeom>
                <a:avLst/>
                <a:gdLst>
                  <a:gd name="connsiteX0" fmla="*/ 812 w 87898"/>
                  <a:gd name="connsiteY0" fmla="*/ 0 h 986971"/>
                  <a:gd name="connsiteX1" fmla="*/ 87898 w 87898"/>
                  <a:gd name="connsiteY1" fmla="*/ 246743 h 986971"/>
                  <a:gd name="connsiteX2" fmla="*/ 812 w 87898"/>
                  <a:gd name="connsiteY2" fmla="*/ 478971 h 986971"/>
                  <a:gd name="connsiteX3" fmla="*/ 44355 w 87898"/>
                  <a:gd name="connsiteY3" fmla="*/ 653143 h 986971"/>
                  <a:gd name="connsiteX4" fmla="*/ 44355 w 87898"/>
                  <a:gd name="connsiteY4" fmla="*/ 986971 h 986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98" h="986971">
                    <a:moveTo>
                      <a:pt x="812" y="0"/>
                    </a:moveTo>
                    <a:cubicBezTo>
                      <a:pt x="44355" y="83457"/>
                      <a:pt x="87898" y="166915"/>
                      <a:pt x="87898" y="246743"/>
                    </a:cubicBezTo>
                    <a:cubicBezTo>
                      <a:pt x="87898" y="326571"/>
                      <a:pt x="8069" y="411238"/>
                      <a:pt x="812" y="478971"/>
                    </a:cubicBezTo>
                    <a:cubicBezTo>
                      <a:pt x="-6445" y="546704"/>
                      <a:pt x="37098" y="568476"/>
                      <a:pt x="44355" y="653143"/>
                    </a:cubicBezTo>
                    <a:cubicBezTo>
                      <a:pt x="51612" y="737810"/>
                      <a:pt x="47983" y="862390"/>
                      <a:pt x="44355" y="986971"/>
                    </a:cubicBezTo>
                  </a:path>
                </a:pathLst>
              </a:custGeom>
              <a:noFill/>
              <a:ln w="6350">
                <a:solidFill>
                  <a:srgbClr val="92D05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2D050"/>
                  </a:solidFill>
                  <a:latin typeface="Futura Bk BT" panose="020B0502020204020303"/>
                </a:endParaRPr>
              </a:p>
            </p:txBody>
          </p:sp>
          <p:sp>
            <p:nvSpPr>
              <p:cNvPr id="82" name="Freeform 86">
                <a:extLst>
                  <a:ext uri="{FF2B5EF4-FFF2-40B4-BE49-F238E27FC236}">
                    <a16:creationId xmlns:a16="http://schemas.microsoft.com/office/drawing/2014/main" id="{BC678F39-97BF-4441-B13A-DBD77D4FEAD5}"/>
                  </a:ext>
                </a:extLst>
              </p:cNvPr>
              <p:cNvSpPr/>
              <p:nvPr/>
            </p:nvSpPr>
            <p:spPr>
              <a:xfrm>
                <a:off x="9866705" y="1861508"/>
                <a:ext cx="45719" cy="559380"/>
              </a:xfrm>
              <a:custGeom>
                <a:avLst/>
                <a:gdLst>
                  <a:gd name="connsiteX0" fmla="*/ 812 w 87898"/>
                  <a:gd name="connsiteY0" fmla="*/ 0 h 986971"/>
                  <a:gd name="connsiteX1" fmla="*/ 87898 w 87898"/>
                  <a:gd name="connsiteY1" fmla="*/ 246743 h 986971"/>
                  <a:gd name="connsiteX2" fmla="*/ 812 w 87898"/>
                  <a:gd name="connsiteY2" fmla="*/ 478971 h 986971"/>
                  <a:gd name="connsiteX3" fmla="*/ 44355 w 87898"/>
                  <a:gd name="connsiteY3" fmla="*/ 653143 h 986971"/>
                  <a:gd name="connsiteX4" fmla="*/ 44355 w 87898"/>
                  <a:gd name="connsiteY4" fmla="*/ 986971 h 986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98" h="986971">
                    <a:moveTo>
                      <a:pt x="812" y="0"/>
                    </a:moveTo>
                    <a:cubicBezTo>
                      <a:pt x="44355" y="83457"/>
                      <a:pt x="87898" y="166915"/>
                      <a:pt x="87898" y="246743"/>
                    </a:cubicBezTo>
                    <a:cubicBezTo>
                      <a:pt x="87898" y="326571"/>
                      <a:pt x="8069" y="411238"/>
                      <a:pt x="812" y="478971"/>
                    </a:cubicBezTo>
                    <a:cubicBezTo>
                      <a:pt x="-6445" y="546704"/>
                      <a:pt x="37098" y="568476"/>
                      <a:pt x="44355" y="653143"/>
                    </a:cubicBezTo>
                    <a:cubicBezTo>
                      <a:pt x="51612" y="737810"/>
                      <a:pt x="47983" y="862390"/>
                      <a:pt x="44355" y="986971"/>
                    </a:cubicBezTo>
                  </a:path>
                </a:pathLst>
              </a:custGeom>
              <a:noFill/>
              <a:ln w="6350">
                <a:solidFill>
                  <a:srgbClr val="92D050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92D050"/>
                  </a:solidFill>
                  <a:latin typeface="Futura Bk BT" panose="020B0502020204020303"/>
                </a:endParaRPr>
              </a:p>
            </p:txBody>
          </p:sp>
          <p:sp>
            <p:nvSpPr>
              <p:cNvPr id="83" name="Textfeld 82">
                <a:extLst>
                  <a:ext uri="{FF2B5EF4-FFF2-40B4-BE49-F238E27FC236}">
                    <a16:creationId xmlns:a16="http://schemas.microsoft.com/office/drawing/2014/main" id="{64534B2A-5583-4F43-A527-0D123492C793}"/>
                  </a:ext>
                </a:extLst>
              </p:cNvPr>
              <p:cNvSpPr txBox="1"/>
              <p:nvPr/>
            </p:nvSpPr>
            <p:spPr>
              <a:xfrm>
                <a:off x="9758424" y="1399904"/>
                <a:ext cx="10609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>
                    <a:solidFill>
                      <a:srgbClr val="92D050"/>
                    </a:solidFill>
                  </a:rPr>
                  <a:t>Nitrogen</a:t>
                </a:r>
              </a:p>
            </p:txBody>
          </p:sp>
        </p:grpSp>
        <p:sp>
          <p:nvSpPr>
            <p:cNvPr id="116" name="Ellipse 115">
              <a:extLst>
                <a:ext uri="{FF2B5EF4-FFF2-40B4-BE49-F238E27FC236}">
                  <a16:creationId xmlns:a16="http://schemas.microsoft.com/office/drawing/2014/main" id="{835A0512-F684-4476-9ED3-68D53919CB1D}"/>
                </a:ext>
              </a:extLst>
            </p:cNvPr>
            <p:cNvSpPr/>
            <p:nvPr/>
          </p:nvSpPr>
          <p:spPr>
            <a:xfrm>
              <a:off x="9624392" y="3717032"/>
              <a:ext cx="72008" cy="75077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17" name="Ellipse 116">
              <a:extLst>
                <a:ext uri="{FF2B5EF4-FFF2-40B4-BE49-F238E27FC236}">
                  <a16:creationId xmlns:a16="http://schemas.microsoft.com/office/drawing/2014/main" id="{9A494282-A9BE-4139-B9D5-FC93888D0A73}"/>
                </a:ext>
              </a:extLst>
            </p:cNvPr>
            <p:cNvSpPr/>
            <p:nvPr/>
          </p:nvSpPr>
          <p:spPr>
            <a:xfrm>
              <a:off x="8256240" y="3382282"/>
              <a:ext cx="72008" cy="75077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19" name="Ellipse 118">
              <a:extLst>
                <a:ext uri="{FF2B5EF4-FFF2-40B4-BE49-F238E27FC236}">
                  <a16:creationId xmlns:a16="http://schemas.microsoft.com/office/drawing/2014/main" id="{3931FFCD-E942-4E43-AA7B-6AD978E4E42A}"/>
                </a:ext>
              </a:extLst>
            </p:cNvPr>
            <p:cNvSpPr/>
            <p:nvPr/>
          </p:nvSpPr>
          <p:spPr>
            <a:xfrm>
              <a:off x="8590509" y="1875414"/>
              <a:ext cx="72008" cy="75077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20" name="Ellipse 119">
              <a:extLst>
                <a:ext uri="{FF2B5EF4-FFF2-40B4-BE49-F238E27FC236}">
                  <a16:creationId xmlns:a16="http://schemas.microsoft.com/office/drawing/2014/main" id="{A6F5FD17-068F-4B1B-A06E-296DE09ACAC8}"/>
                </a:ext>
              </a:extLst>
            </p:cNvPr>
            <p:cNvSpPr/>
            <p:nvPr/>
          </p:nvSpPr>
          <p:spPr>
            <a:xfrm>
              <a:off x="8169709" y="2677965"/>
              <a:ext cx="72008" cy="75077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21" name="Ellipse 120">
              <a:extLst>
                <a:ext uri="{FF2B5EF4-FFF2-40B4-BE49-F238E27FC236}">
                  <a16:creationId xmlns:a16="http://schemas.microsoft.com/office/drawing/2014/main" id="{5F0EA1ED-E4B2-47D0-9E71-799E11436DB0}"/>
                </a:ext>
              </a:extLst>
            </p:cNvPr>
            <p:cNvSpPr/>
            <p:nvPr/>
          </p:nvSpPr>
          <p:spPr>
            <a:xfrm>
              <a:off x="7878367" y="2383870"/>
              <a:ext cx="72008" cy="75077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22" name="Ellipse 121">
              <a:extLst>
                <a:ext uri="{FF2B5EF4-FFF2-40B4-BE49-F238E27FC236}">
                  <a16:creationId xmlns:a16="http://schemas.microsoft.com/office/drawing/2014/main" id="{1C309C9C-2088-4BAC-96A3-1D930FEBEBF2}"/>
                </a:ext>
              </a:extLst>
            </p:cNvPr>
            <p:cNvSpPr/>
            <p:nvPr/>
          </p:nvSpPr>
          <p:spPr>
            <a:xfrm>
              <a:off x="8224545" y="2122027"/>
              <a:ext cx="72008" cy="75077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43" name="Ellipse 142">
              <a:extLst>
                <a:ext uri="{FF2B5EF4-FFF2-40B4-BE49-F238E27FC236}">
                  <a16:creationId xmlns:a16="http://schemas.microsoft.com/office/drawing/2014/main" id="{B859929D-D0F1-4871-A91D-697FD63DCCB0}"/>
                </a:ext>
              </a:extLst>
            </p:cNvPr>
            <p:cNvSpPr/>
            <p:nvPr/>
          </p:nvSpPr>
          <p:spPr>
            <a:xfrm>
              <a:off x="10090420" y="1884838"/>
              <a:ext cx="72008" cy="75077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07C5D81-BE76-4A5D-A99B-EF25C92C9F37}"/>
              </a:ext>
            </a:extLst>
          </p:cNvPr>
          <p:cNvGrpSpPr/>
          <p:nvPr/>
        </p:nvGrpSpPr>
        <p:grpSpPr>
          <a:xfrm>
            <a:off x="7313032" y="1322249"/>
            <a:ext cx="4463717" cy="3205390"/>
            <a:chOff x="7489832" y="2054625"/>
            <a:chExt cx="4463717" cy="3205390"/>
          </a:xfrm>
        </p:grpSpPr>
        <p:pic>
          <p:nvPicPr>
            <p:cNvPr id="84" name="Grafik 83">
              <a:extLst>
                <a:ext uri="{FF2B5EF4-FFF2-40B4-BE49-F238E27FC236}">
                  <a16:creationId xmlns:a16="http://schemas.microsoft.com/office/drawing/2014/main" id="{528BF9AB-5391-49D2-83C2-54F96AAB3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9832" y="2054625"/>
              <a:ext cx="4463717" cy="3205390"/>
            </a:xfrm>
            <a:prstGeom prst="rect">
              <a:avLst/>
            </a:prstGeom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160FFDFB-FD04-4952-9DA1-371C1434E7CA}"/>
                </a:ext>
              </a:extLst>
            </p:cNvPr>
            <p:cNvSpPr txBox="1"/>
            <p:nvPr/>
          </p:nvSpPr>
          <p:spPr>
            <a:xfrm>
              <a:off x="7851460" y="2340274"/>
              <a:ext cx="30200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solidFill>
                    <a:schemeClr val="bg1"/>
                  </a:solidFill>
                </a:rPr>
                <a:t>Clean </a:t>
              </a:r>
              <a:r>
                <a:rPr lang="de-DE" sz="1600" dirty="0" err="1">
                  <a:solidFill>
                    <a:schemeClr val="bg1"/>
                  </a:solidFill>
                </a:rPr>
                <a:t>surface</a:t>
              </a:r>
              <a:r>
                <a:rPr lang="de-DE" sz="1600" dirty="0">
                  <a:solidFill>
                    <a:schemeClr val="bg1"/>
                  </a:solidFill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</a:rPr>
                <a:t>no</a:t>
              </a:r>
              <a:r>
                <a:rPr lang="de-DE" sz="1600" dirty="0">
                  <a:solidFill>
                    <a:schemeClr val="bg1"/>
                  </a:solidFill>
                </a:rPr>
                <a:t> visible </a:t>
              </a:r>
              <a:r>
                <a:rPr lang="de-DE" sz="1600" dirty="0" err="1">
                  <a:solidFill>
                    <a:schemeClr val="bg1"/>
                  </a:solidFill>
                </a:rPr>
                <a:t>preicipitates</a:t>
              </a:r>
              <a:r>
                <a:rPr lang="de-DE" sz="1600" dirty="0">
                  <a:solidFill>
                    <a:schemeClr val="bg1"/>
                  </a:solidFill>
                </a:rPr>
                <a:t> on </a:t>
              </a:r>
              <a:r>
                <a:rPr lang="de-DE" sz="1600" dirty="0" err="1">
                  <a:solidFill>
                    <a:schemeClr val="bg1"/>
                  </a:solidFill>
                </a:rPr>
                <a:t>fine-grain</a:t>
              </a:r>
              <a:r>
                <a:rPr lang="de-DE" sz="1600" dirty="0">
                  <a:solidFill>
                    <a:schemeClr val="bg1"/>
                  </a:solidFill>
                </a:rPr>
                <a:t> sample after 400°C N-Infusion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349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144" grpId="0"/>
      <p:bldP spid="14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C63355-E6D7-411C-A380-5823156D5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RRR measurements on samples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E6A343F-1338-4C57-AD03-A627DC2D5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8. Annual MT Meeting | Christopher Bate, 26.09.2022</a:t>
            </a:r>
            <a:endParaRPr lang="en-US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platzhalter 3">
                <a:extLst>
                  <a:ext uri="{FF2B5EF4-FFF2-40B4-BE49-F238E27FC236}">
                    <a16:creationId xmlns:a16="http://schemas.microsoft.com/office/drawing/2014/main" id="{C2C227EC-C659-4D44-B44C-36C5065EF419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𝑹𝑹𝑹</m:t>
                    </m:r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de-DE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sub>
                    </m:sSub>
                  </m:oMath>
                </a14:m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4" name="Textplatzhalter 3">
                <a:extLst>
                  <a:ext uri="{FF2B5EF4-FFF2-40B4-BE49-F238E27FC236}">
                    <a16:creationId xmlns:a16="http://schemas.microsoft.com/office/drawing/2014/main" id="{C2C227EC-C659-4D44-B44C-36C5065EF4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le 6">
                <a:extLst>
                  <a:ext uri="{FF2B5EF4-FFF2-40B4-BE49-F238E27FC236}">
                    <a16:creationId xmlns:a16="http://schemas.microsoft.com/office/drawing/2014/main" id="{C621FEC2-6D5F-4956-918C-AB7A2D09AE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3006788"/>
                  </p:ext>
                </p:extLst>
              </p:nvPr>
            </p:nvGraphicFramePr>
            <p:xfrm>
              <a:off x="8112224" y="1877096"/>
              <a:ext cx="3096344" cy="2011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38454">
                      <a:extLst>
                        <a:ext uri="{9D8B030D-6E8A-4147-A177-3AD203B41FA5}">
                          <a16:colId xmlns:a16="http://schemas.microsoft.com/office/drawing/2014/main" val="2914227762"/>
                        </a:ext>
                      </a:extLst>
                    </a:gridCol>
                    <a:gridCol w="1257890">
                      <a:extLst>
                        <a:ext uri="{9D8B030D-6E8A-4147-A177-3AD203B41FA5}">
                          <a16:colId xmlns:a16="http://schemas.microsoft.com/office/drawing/2014/main" val="2849308924"/>
                        </a:ext>
                      </a:extLst>
                    </a:gridCol>
                  </a:tblGrid>
                  <a:tr h="1793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b="1" dirty="0"/>
                            <a:t>Infusion T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de-DE" sz="16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nor/>
                                  </m:rPr>
                                  <a:rPr lang="de-DE" sz="1600" b="0" i="0" smtClean="0">
                                    <a:latin typeface="Cambria Math" panose="02040503050406030204" pitchFamily="18" charset="0"/>
                                  </a:rPr>
                                  <m:t>wt</m:t>
                                </m:r>
                                <m:r>
                                  <m:rPr>
                                    <m:nor/>
                                  </m:rPr>
                                  <a:rPr lang="de-DE" sz="1600" b="0" i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de-DE" sz="1600" b="0" i="0" smtClean="0">
                                    <a:latin typeface="Cambria Math" panose="02040503050406030204" pitchFamily="18" charset="0"/>
                                  </a:rPr>
                                  <m:t>ppm</m:t>
                                </m:r>
                                <m:r>
                                  <m:rPr>
                                    <m:nor/>
                                  </m:rPr>
                                  <a:rPr lang="de-DE" sz="1600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78700883"/>
                      </a:ext>
                    </a:extLst>
                  </a:tr>
                  <a:tr h="1793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400°C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  <m:t>0.9</m:t>
                                </m:r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±0.5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154106555"/>
                      </a:ext>
                    </a:extLst>
                  </a:tr>
                  <a:tr h="1793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330°C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  <m:t>0.8</m:t>
                                </m:r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±0.6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601868802"/>
                      </a:ext>
                    </a:extLst>
                  </a:tr>
                  <a:tr h="1793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260°C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  <m:t>1.0</m:t>
                                </m:r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±0.6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770423200"/>
                      </a:ext>
                    </a:extLst>
                  </a:tr>
                  <a:tr h="1793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160°C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  <m:t>0.04</m:t>
                                </m:r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±0.6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327552641"/>
                      </a:ext>
                    </a:extLst>
                  </a:tr>
                  <a:tr h="1793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120°C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</a:rPr>
                                  <m:t>−0.5</m:t>
                                </m:r>
                                <m:r>
                                  <a:rPr lang="de-DE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±0.5</m:t>
                                </m:r>
                              </m:oMath>
                            </m:oMathPara>
                          </a14:m>
                          <a:endParaRPr lang="de-DE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6317744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le 6">
                <a:extLst>
                  <a:ext uri="{FF2B5EF4-FFF2-40B4-BE49-F238E27FC236}">
                    <a16:creationId xmlns:a16="http://schemas.microsoft.com/office/drawing/2014/main" id="{C621FEC2-6D5F-4956-918C-AB7A2D09AE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3006788"/>
                  </p:ext>
                </p:extLst>
              </p:nvPr>
            </p:nvGraphicFramePr>
            <p:xfrm>
              <a:off x="8112224" y="1877096"/>
              <a:ext cx="3096344" cy="2011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38454">
                      <a:extLst>
                        <a:ext uri="{9D8B030D-6E8A-4147-A177-3AD203B41FA5}">
                          <a16:colId xmlns:a16="http://schemas.microsoft.com/office/drawing/2014/main" val="2914227762"/>
                        </a:ext>
                      </a:extLst>
                    </a:gridCol>
                    <a:gridCol w="1257890">
                      <a:extLst>
                        <a:ext uri="{9D8B030D-6E8A-4147-A177-3AD203B41FA5}">
                          <a16:colId xmlns:a16="http://schemas.microsoft.com/office/drawing/2014/main" val="284930892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b="1" dirty="0"/>
                            <a:t>Infusion T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5894" t="-3636" r="-483" b="-52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870088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400°C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145894" t="-103636" r="-483" b="-42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410655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330°C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145894" t="-200000" r="-483" b="-317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18688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260°C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145894" t="-305455" r="-483" b="-22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04232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160°C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145894" t="-405455" r="-483" b="-12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755264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dirty="0"/>
                            <a:t>120°C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145894" t="-505455" r="-483" b="-2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177447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27EEB3AE-FC3F-4BA7-8C08-3A19CDF4C351}"/>
                  </a:ext>
                </a:extLst>
              </p:cNvPr>
              <p:cNvSpPr txBox="1"/>
              <p:nvPr/>
            </p:nvSpPr>
            <p:spPr>
              <a:xfrm>
                <a:off x="479376" y="4653136"/>
                <a:ext cx="11521280" cy="1343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600" dirty="0"/>
                  <a:t>Shown </a:t>
                </a:r>
                <a:r>
                  <a:rPr lang="de-DE" sz="1600" dirty="0" err="1"/>
                  <a:t>is</a:t>
                </a:r>
                <a:r>
                  <a:rPr lang="de-DE" sz="1600" dirty="0"/>
                  <a:t>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𝑅𝑅𝑅</m:t>
                    </m:r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𝑅𝑅𝑅</m:t>
                        </m:r>
                      </m:e>
                      <m:sub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𝑎𝑓𝑡𝑒𝑟</m:t>
                        </m:r>
                      </m:sub>
                    </m:sSub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𝑅𝑅𝑅</m:t>
                        </m:r>
                      </m:e>
                      <m:sub>
                        <m:r>
                          <a:rPr lang="de-DE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𝑖𝑛𝑖𝑡𝑖𝑎𝑙</m:t>
                        </m:r>
                      </m:sub>
                    </m:sSub>
                  </m:oMath>
                </a14:m>
                <a:endParaRPr lang="de-DE" sz="1600" dirty="0" err="1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Deterioration in RRR for all temperatures was found irrespective of whether nitrogen was used or not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For temperatures above 260°C,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𝑅𝑅𝑅</m:t>
                        </m:r>
                      </m:e>
                      <m:sub>
                        <m:r>
                          <a:rPr lang="de-DE" sz="1600" b="0" i="1" dirty="0" smtClean="0">
                            <a:latin typeface="Cambria Math" panose="02040503050406030204" pitchFamily="18" charset="0"/>
                          </a:rPr>
                          <m:t>𝑤𝑁</m:t>
                        </m:r>
                      </m:sub>
                    </m:sSub>
                    <m:r>
                      <a:rPr lang="de-DE" sz="1600" b="0" i="1" dirty="0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𝑅𝑅𝑅</m:t>
                        </m:r>
                      </m:e>
                      <m:sub>
                        <m:r>
                          <a:rPr lang="de-DE" sz="16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sz="1600" b="0" i="1" dirty="0" smtClean="0">
                            <a:latin typeface="Cambria Math" panose="02040503050406030204" pitchFamily="18" charset="0"/>
                          </a:rPr>
                          <m:t>𝑜𝑁</m:t>
                        </m:r>
                      </m:sub>
                    </m:sSub>
                  </m:oMath>
                </a14:m>
                <a:endParaRPr lang="de-DE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At 160°C and 120°C, no significant changes are observed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Tendency for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𝑅𝑅𝑅</m:t>
                    </m:r>
                  </m:oMath>
                </a14:m>
                <a:r>
                  <a:rPr lang="en-US" sz="1600" dirty="0"/>
                  <a:t> to decrease with T above 260°C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600" dirty="0"/>
                  <a:t> data insufficiently precise to establish this</a:t>
                </a:r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27EEB3AE-FC3F-4BA7-8C08-3A19CDF4C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" y="4653136"/>
                <a:ext cx="11521280" cy="1343188"/>
              </a:xfrm>
              <a:prstGeom prst="rect">
                <a:avLst/>
              </a:prstGeom>
              <a:blipFill>
                <a:blip r:embed="rId5"/>
                <a:stretch>
                  <a:fillRect l="-212" t="-1357" b="-4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A141B4B9-E09C-4163-95D7-D8286C3454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297022"/>
            <a:ext cx="6020860" cy="328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0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10" id="{2B0CCFEF-3092-0942-8FFD-946A8089C971}" vid="{71341955-5B0B-6345-98C1-5CB085C5AEBD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DESY_PowerPoint_16x9_en_ger</Template>
  <TotalTime>0</TotalTime>
  <Words>953</Words>
  <Application>Microsoft Office PowerPoint</Application>
  <PresentationFormat>Breitbild</PresentationFormat>
  <Paragraphs>156</Paragraphs>
  <Slides>13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1" baseType="lpstr">
      <vt:lpstr>Arial</vt:lpstr>
      <vt:lpstr>Calibri</vt:lpstr>
      <vt:lpstr>Cambria</vt:lpstr>
      <vt:lpstr>Cambria Math</vt:lpstr>
      <vt:lpstr>Futura Bk BT</vt:lpstr>
      <vt:lpstr>Gill Sans Light</vt:lpstr>
      <vt:lpstr>Helvetica Light</vt:lpstr>
      <vt:lpstr>DESY</vt:lpstr>
      <vt:lpstr>RRR measurements of niobium samples after vacuum heat treatments with and without nitrogen</vt:lpstr>
      <vt:lpstr>RF superconductivity</vt:lpstr>
      <vt:lpstr>RF superconductivity</vt:lpstr>
      <vt:lpstr>RF superconductivity is a surface phenomenon</vt:lpstr>
      <vt:lpstr>Nitrogen surface treatments</vt:lpstr>
      <vt:lpstr>Nitrogen Infusion</vt:lpstr>
      <vt:lpstr>RRR measurements on samples</vt:lpstr>
      <vt:lpstr>RRR measurements on samples</vt:lpstr>
      <vt:lpstr>RRR measurements on samples</vt:lpstr>
      <vt:lpstr>Thank you</vt:lpstr>
      <vt:lpstr>Backup</vt:lpstr>
      <vt:lpstr>RRR measurements on samples</vt:lpstr>
      <vt:lpstr>Sample furnace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Bate, Christopher</dc:creator>
  <cp:lastModifiedBy>Bate, Christopher</cp:lastModifiedBy>
  <cp:revision>266</cp:revision>
  <dcterms:created xsi:type="dcterms:W3CDTF">2022-01-16T13:11:55Z</dcterms:created>
  <dcterms:modified xsi:type="dcterms:W3CDTF">2022-09-25T22:55:33Z</dcterms:modified>
</cp:coreProperties>
</file>