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83668" r:id="rId2"/>
    <p:sldMasterId id="2147483679" r:id="rId3"/>
    <p:sldMasterId id="2147483704" r:id="rId4"/>
  </p:sldMasterIdLst>
  <p:notesMasterIdLst>
    <p:notesMasterId r:id="rId18"/>
  </p:notesMasterIdLst>
  <p:handoutMasterIdLst>
    <p:handoutMasterId r:id="rId19"/>
  </p:handoutMasterIdLst>
  <p:sldIdLst>
    <p:sldId id="919" r:id="rId5"/>
    <p:sldId id="918" r:id="rId6"/>
    <p:sldId id="943" r:id="rId7"/>
    <p:sldId id="945" r:id="rId8"/>
    <p:sldId id="952" r:id="rId9"/>
    <p:sldId id="920" r:id="rId10"/>
    <p:sldId id="950" r:id="rId11"/>
    <p:sldId id="944" r:id="rId12"/>
    <p:sldId id="947" r:id="rId13"/>
    <p:sldId id="949" r:id="rId14"/>
    <p:sldId id="951" r:id="rId15"/>
    <p:sldId id="953" r:id="rId16"/>
    <p:sldId id="946" r:id="rId17"/>
  </p:sldIdLst>
  <p:sldSz cx="9144000" cy="5143500" type="screen16x9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5" userDrawn="1">
          <p15:clr>
            <a:srgbClr val="A4A3A4"/>
          </p15:clr>
        </p15:guide>
        <p15:guide id="2" orient="horz" pos="962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pos="5534">
          <p15:clr>
            <a:srgbClr val="A4A3A4"/>
          </p15:clr>
        </p15:guide>
        <p15:guide id="7" pos="2880" userDrawn="1">
          <p15:clr>
            <a:srgbClr val="A4A3A4"/>
          </p15:clr>
        </p15:guide>
        <p15:guide id="9" pos="4325">
          <p15:clr>
            <a:srgbClr val="A4A3A4"/>
          </p15:clr>
        </p15:guide>
        <p15:guide id="10" pos="2132" userDrawn="1">
          <p15:clr>
            <a:srgbClr val="A4A3A4"/>
          </p15:clr>
        </p15:guide>
        <p15:guide id="11" pos="1587" userDrawn="1">
          <p15:clr>
            <a:srgbClr val="A4A3A4"/>
          </p15:clr>
        </p15:guide>
        <p15:guide id="12" orient="horz" pos="1620" userDrawn="1">
          <p15:clr>
            <a:srgbClr val="A4A3A4"/>
          </p15:clr>
        </p15:guide>
        <p15:guide id="14" pos="204" userDrawn="1">
          <p15:clr>
            <a:srgbClr val="A4A3A4"/>
          </p15:clr>
        </p15:guide>
        <p15:guide id="15" orient="horz" pos="55" userDrawn="1">
          <p15:clr>
            <a:srgbClr val="A4A3A4"/>
          </p15:clr>
        </p15:guide>
        <p15:guide id="17" orient="horz" pos="24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kowiak, Andreas" initials="JA" lastIdx="2" clrIdx="0">
    <p:extLst>
      <p:ext uri="{19B8F6BF-5375-455C-9EA6-DF929625EA0E}">
        <p15:presenceInfo xmlns:p15="http://schemas.microsoft.com/office/powerpoint/2012/main" userId="Jankowiak, Andre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0"/>
    <a:srgbClr val="8DB329"/>
    <a:srgbClr val="000000"/>
    <a:srgbClr val="0A2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 autoAdjust="0"/>
    <p:restoredTop sz="94898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042" y="62"/>
      </p:cViewPr>
      <p:guideLst>
        <p:guide orient="horz" pos="2845"/>
        <p:guide orient="horz" pos="962"/>
        <p:guide pos="158"/>
        <p:guide pos="5534"/>
        <p:guide pos="2880"/>
        <p:guide pos="4325"/>
        <p:guide pos="2132"/>
        <p:guide pos="1587"/>
        <p:guide orient="horz" pos="1620"/>
        <p:guide pos="204"/>
        <p:guide orient="horz" pos="55"/>
        <p:guide orient="horz" pos="24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-2702" y="-91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25E2-6E8B-4396-8C47-CF6C28613608}" type="datetimeFigureOut">
              <a:rPr lang="de-DE" smtClean="0"/>
              <a:t>26.09.2022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4909B-14F6-4928-9013-A60BC4B37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89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6A6037-A285-4C9E-B04C-6DCA60BD155D}" type="datetimeFigureOut">
              <a:rPr lang="de-DE" smtClean="0"/>
              <a:t>26.09.2022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2" y="195486"/>
            <a:ext cx="970407" cy="6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9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6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873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14498" y="4890195"/>
            <a:ext cx="540000" cy="165832"/>
          </a:xfrm>
          <a:prstGeom prst="rect">
            <a:avLst/>
          </a:prstGeom>
        </p:spPr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081" y="704089"/>
            <a:ext cx="8586787" cy="382496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601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6540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35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70797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328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04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128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5370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2050" name="Picture 2" descr="P:\MT\Templates\Matter and Technologies Logos\MT_DMA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708" y="70998"/>
            <a:ext cx="1395188" cy="9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 userDrawn="1"/>
        </p:nvGrpSpPr>
        <p:grpSpPr>
          <a:xfrm>
            <a:off x="6897630" y="4876577"/>
            <a:ext cx="2225118" cy="270000"/>
            <a:chOff x="6897630" y="4876577"/>
            <a:chExt cx="2225118" cy="270000"/>
          </a:xfrm>
        </p:grpSpPr>
        <p:grpSp>
          <p:nvGrpSpPr>
            <p:cNvPr id="18" name="Group 3"/>
            <p:cNvGrpSpPr/>
            <p:nvPr userDrawn="1"/>
          </p:nvGrpSpPr>
          <p:grpSpPr>
            <a:xfrm>
              <a:off x="6897630" y="4876577"/>
              <a:ext cx="2225118" cy="270000"/>
              <a:chOff x="1655676" y="3938760"/>
              <a:chExt cx="4680520" cy="529208"/>
            </a:xfrm>
          </p:grpSpPr>
          <p:sp>
            <p:nvSpPr>
              <p:cNvPr id="22" name="Rectangle 4"/>
              <p:cNvSpPr/>
              <p:nvPr/>
            </p:nvSpPr>
            <p:spPr>
              <a:xfrm>
                <a:off x="1655676" y="3938760"/>
                <a:ext cx="4680520" cy="529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3" name="Group 5"/>
              <p:cNvGrpSpPr/>
              <p:nvPr/>
            </p:nvGrpSpPr>
            <p:grpSpPr>
              <a:xfrm>
                <a:off x="1695190" y="3981351"/>
                <a:ext cx="4539453" cy="431258"/>
                <a:chOff x="1013231" y="3344915"/>
                <a:chExt cx="4886347" cy="485067"/>
              </a:xfrm>
              <a:solidFill>
                <a:schemeClr val="bg1"/>
              </a:solidFill>
            </p:grpSpPr>
            <p:pic>
              <p:nvPicPr>
                <p:cNvPr id="24" name="Picture 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3252" y="3395880"/>
                  <a:ext cx="854743" cy="43410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7"/>
                <p:cNvPicPr>
                  <a:picLocks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0409" y="3499780"/>
                  <a:ext cx="628487" cy="14615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3079" y="3499780"/>
                  <a:ext cx="536499" cy="20939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0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7452" y="3473858"/>
                  <a:ext cx="704350" cy="23531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13231" y="3344915"/>
                  <a:ext cx="464977" cy="45272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2262" y="4890835"/>
              <a:ext cx="349246" cy="144016"/>
            </a:xfrm>
            <a:prstGeom prst="rect">
              <a:avLst/>
            </a:prstGeom>
          </p:spPr>
        </p:pic>
        <p:pic>
          <p:nvPicPr>
            <p:cNvPr id="20" name="Picture 4" descr="File:GSI Logo rgb.png"/>
            <p:cNvPicPr/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999550"/>
              <a:ext cx="480258" cy="1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328" y="4886707"/>
              <a:ext cx="247934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802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6086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35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19417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4131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67494"/>
            <a:ext cx="1224136" cy="428758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6897630" y="4876577"/>
            <a:ext cx="2225118" cy="270000"/>
            <a:chOff x="6897630" y="4876577"/>
            <a:chExt cx="2225118" cy="270000"/>
          </a:xfrm>
        </p:grpSpPr>
        <p:grpSp>
          <p:nvGrpSpPr>
            <p:cNvPr id="15" name="Group 3"/>
            <p:cNvGrpSpPr/>
            <p:nvPr userDrawn="1"/>
          </p:nvGrpSpPr>
          <p:grpSpPr>
            <a:xfrm>
              <a:off x="6897630" y="4876577"/>
              <a:ext cx="2225118" cy="270000"/>
              <a:chOff x="1655676" y="3938760"/>
              <a:chExt cx="4680520" cy="529208"/>
            </a:xfrm>
          </p:grpSpPr>
          <p:sp>
            <p:nvSpPr>
              <p:cNvPr id="19" name="Rectangle 4"/>
              <p:cNvSpPr/>
              <p:nvPr/>
            </p:nvSpPr>
            <p:spPr>
              <a:xfrm>
                <a:off x="1655676" y="3938760"/>
                <a:ext cx="4680520" cy="529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0" name="Group 5"/>
              <p:cNvGrpSpPr/>
              <p:nvPr/>
            </p:nvGrpSpPr>
            <p:grpSpPr>
              <a:xfrm>
                <a:off x="1695190" y="3981351"/>
                <a:ext cx="4539453" cy="431258"/>
                <a:chOff x="1013231" y="3344915"/>
                <a:chExt cx="4886347" cy="485067"/>
              </a:xfrm>
              <a:solidFill>
                <a:schemeClr val="bg1"/>
              </a:solidFill>
            </p:grpSpPr>
            <p:pic>
              <p:nvPicPr>
                <p:cNvPr id="21" name="Picture 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3252" y="3395880"/>
                  <a:ext cx="854743" cy="43410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2" name="Picture 7"/>
                <p:cNvPicPr>
                  <a:picLocks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0409" y="3499780"/>
                  <a:ext cx="628487" cy="14615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3079" y="3499780"/>
                  <a:ext cx="536499" cy="20939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10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7452" y="3473858"/>
                  <a:ext cx="704350" cy="23531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13231" y="3344915"/>
                  <a:ext cx="464977" cy="45272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6" name="Grafik 15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2262" y="4890835"/>
              <a:ext cx="349246" cy="144016"/>
            </a:xfrm>
            <a:prstGeom prst="rect">
              <a:avLst/>
            </a:prstGeom>
          </p:spPr>
        </p:pic>
        <p:pic>
          <p:nvPicPr>
            <p:cNvPr id="17" name="Picture 4" descr="File:GSI Logo rgb.png"/>
            <p:cNvPicPr/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999550"/>
              <a:ext cx="480258" cy="1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328" y="4886707"/>
              <a:ext cx="247934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000" y="266400"/>
            <a:ext cx="1224829" cy="422784"/>
          </a:xfrm>
          <a:prstGeom prst="rect">
            <a:avLst/>
          </a:prstGeom>
        </p:spPr>
      </p:pic>
      <p:grpSp>
        <p:nvGrpSpPr>
          <p:cNvPr id="15" name="Gruppieren 14"/>
          <p:cNvGrpSpPr/>
          <p:nvPr userDrawn="1"/>
        </p:nvGrpSpPr>
        <p:grpSpPr>
          <a:xfrm>
            <a:off x="6897630" y="4876577"/>
            <a:ext cx="2225118" cy="270000"/>
            <a:chOff x="6897630" y="4876577"/>
            <a:chExt cx="2225118" cy="270000"/>
          </a:xfrm>
        </p:grpSpPr>
        <p:grpSp>
          <p:nvGrpSpPr>
            <p:cNvPr id="16" name="Group 3"/>
            <p:cNvGrpSpPr/>
            <p:nvPr userDrawn="1"/>
          </p:nvGrpSpPr>
          <p:grpSpPr>
            <a:xfrm>
              <a:off x="6897630" y="4876577"/>
              <a:ext cx="2225118" cy="270000"/>
              <a:chOff x="1655676" y="3938760"/>
              <a:chExt cx="4680520" cy="529208"/>
            </a:xfrm>
          </p:grpSpPr>
          <p:sp>
            <p:nvSpPr>
              <p:cNvPr id="20" name="Rectangle 4"/>
              <p:cNvSpPr/>
              <p:nvPr/>
            </p:nvSpPr>
            <p:spPr>
              <a:xfrm>
                <a:off x="1655676" y="3938760"/>
                <a:ext cx="4680520" cy="529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1" name="Group 5"/>
              <p:cNvGrpSpPr/>
              <p:nvPr/>
            </p:nvGrpSpPr>
            <p:grpSpPr>
              <a:xfrm>
                <a:off x="1695190" y="3981351"/>
                <a:ext cx="4539453" cy="431258"/>
                <a:chOff x="1013231" y="3344915"/>
                <a:chExt cx="4886347" cy="485067"/>
              </a:xfrm>
              <a:solidFill>
                <a:schemeClr val="bg1"/>
              </a:solidFill>
            </p:grpSpPr>
            <p:pic>
              <p:nvPicPr>
                <p:cNvPr id="22" name="Picture 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3252" y="3395880"/>
                  <a:ext cx="854743" cy="43410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7"/>
                <p:cNvPicPr>
                  <a:picLocks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0409" y="3499780"/>
                  <a:ext cx="628487" cy="14615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3079" y="3499780"/>
                  <a:ext cx="536499" cy="20939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10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7452" y="3473858"/>
                  <a:ext cx="704350" cy="23531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13231" y="3344915"/>
                  <a:ext cx="464977" cy="45272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2262" y="4890835"/>
              <a:ext cx="349246" cy="144016"/>
            </a:xfrm>
            <a:prstGeom prst="rect">
              <a:avLst/>
            </a:prstGeom>
          </p:spPr>
        </p:pic>
        <p:pic>
          <p:nvPicPr>
            <p:cNvPr id="18" name="Picture 4" descr="File:GSI Logo rgb.png"/>
            <p:cNvPicPr/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999550"/>
              <a:ext cx="480258" cy="1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328" y="4886707"/>
              <a:ext cx="247934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46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129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0259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15" name="Grafik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0554"/>
            <a:ext cx="9149928" cy="3174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9F27C8A-0C86-4948-8FDF-A38ECCF1286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166" y="4912344"/>
            <a:ext cx="2239602" cy="235262"/>
          </a:xfrm>
          <a:prstGeom prst="rect">
            <a:avLst/>
          </a:prstGeom>
        </p:spPr>
      </p:pic>
      <p:sp>
        <p:nvSpPr>
          <p:cNvPr id="16" name="Textfeld 15"/>
          <p:cNvSpPr txBox="1"/>
          <p:nvPr userDrawn="1"/>
        </p:nvSpPr>
        <p:spPr>
          <a:xfrm>
            <a:off x="1771052" y="4983780"/>
            <a:ext cx="17459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latin typeface="Arial"/>
                <a:cs typeface="Arial"/>
              </a:rPr>
              <a:t>U.</a:t>
            </a:r>
            <a:r>
              <a:rPr lang="en-US" sz="800" baseline="0" dirty="0" smtClean="0">
                <a:solidFill>
                  <a:schemeClr val="tx1"/>
                </a:solidFill>
                <a:latin typeface="Arial"/>
                <a:cs typeface="Arial"/>
              </a:rPr>
              <a:t> Schramm  A Maier     ARD ST4</a:t>
            </a:r>
            <a:endParaRPr lang="en-US" sz="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3851859" y="4988061"/>
            <a:ext cx="1938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aseline="0" dirty="0">
                <a:solidFill>
                  <a:schemeClr val="tx1"/>
                </a:solidFill>
                <a:latin typeface="Arial"/>
                <a:cs typeface="Arial"/>
              </a:rPr>
              <a:t>ARD</a:t>
            </a:r>
            <a:r>
              <a:rPr lang="en-US" sz="800" dirty="0">
                <a:solidFill>
                  <a:schemeClr val="tx1"/>
                </a:solidFill>
                <a:latin typeface="Arial"/>
                <a:cs typeface="Arial"/>
              </a:rPr>
              <a:t>, 8</a:t>
            </a:r>
            <a:r>
              <a:rPr lang="en-US" sz="800" baseline="30000" dirty="0">
                <a:solidFill>
                  <a:schemeClr val="tx1"/>
                </a:solidFill>
                <a:latin typeface="Arial"/>
                <a:cs typeface="Arial"/>
              </a:rPr>
              <a:t>th</a:t>
            </a:r>
            <a:r>
              <a:rPr lang="en-US" sz="800" dirty="0">
                <a:solidFill>
                  <a:schemeClr val="tx1"/>
                </a:solidFill>
                <a:latin typeface="Arial"/>
                <a:cs typeface="Arial"/>
              </a:rPr>
              <a:t> MT Days, DESY, 2022-09-27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grpSp>
        <p:nvGrpSpPr>
          <p:cNvPr id="20" name="Gruppieren 19"/>
          <p:cNvGrpSpPr/>
          <p:nvPr userDrawn="1"/>
        </p:nvGrpSpPr>
        <p:grpSpPr>
          <a:xfrm>
            <a:off x="6819173" y="297754"/>
            <a:ext cx="1966052" cy="391711"/>
            <a:chOff x="6819173" y="297754"/>
            <a:chExt cx="1966052" cy="391711"/>
          </a:xfrm>
        </p:grpSpPr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685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364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97" r:id="rId3"/>
    <p:sldLayoutId id="2147483699" r:id="rId4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0" r:id="rId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6306" y="4733924"/>
            <a:ext cx="1273854" cy="304733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193535" y="4976905"/>
            <a:ext cx="17459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U.</a:t>
            </a:r>
            <a:r>
              <a:rPr lang="en-US" sz="800" baseline="0" dirty="0" smtClean="0">
                <a:solidFill>
                  <a:srgbClr val="FFFFFF"/>
                </a:solidFill>
                <a:latin typeface="Arial"/>
                <a:cs typeface="Arial"/>
              </a:rPr>
              <a:t> Schramm  A Maier     ARD ST4</a:t>
            </a:r>
            <a:endParaRPr lang="en-US" sz="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3274342" y="4981186"/>
            <a:ext cx="1938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aseline="0" dirty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, 8</a:t>
            </a:r>
            <a:r>
              <a:rPr lang="en-US" sz="800" baseline="300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 MT Days, DESY, 2022-09-27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91" y="4803998"/>
            <a:ext cx="602297" cy="22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 userDrawn="1"/>
        </p:nvSpPr>
        <p:spPr>
          <a:xfrm>
            <a:off x="8688978" y="4888471"/>
            <a:ext cx="442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000" b="0" smtClean="0">
                <a:solidFill>
                  <a:schemeClr val="bg1"/>
                </a:solidFill>
              </a:rPr>
              <a:t>‹Nr.›</a:t>
            </a:fld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00" r:id="rId3"/>
    <p:sldLayoutId id="2147483701" r:id="rId4"/>
    <p:sldLayoutId id="2147483731" r:id="rId5"/>
    <p:sldLayoutId id="2147483737" r:id="rId6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6306" y="4733924"/>
            <a:ext cx="1273854" cy="304733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91" y="4803998"/>
            <a:ext cx="602297" cy="22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 userDrawn="1"/>
        </p:nvSpPr>
        <p:spPr>
          <a:xfrm>
            <a:off x="8688978" y="4888471"/>
            <a:ext cx="442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000" b="0" smtClean="0">
                <a:solidFill>
                  <a:schemeClr val="bg1"/>
                </a:solidFill>
              </a:rPr>
              <a:t>‹Nr.›</a:t>
            </a:fld>
            <a:endParaRPr lang="en-GB" sz="1000" b="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93535" y="4976905"/>
            <a:ext cx="13837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A. Jankowiak, J. Osterhoff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2861830" y="4981186"/>
            <a:ext cx="3076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r>
              <a:rPr lang="en-US" sz="800" baseline="0" dirty="0">
                <a:solidFill>
                  <a:srgbClr val="FFFFFF"/>
                </a:solidFill>
                <a:latin typeface="Arial"/>
                <a:cs typeface="Arial"/>
              </a:rPr>
              <a:t> ARD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, 5</a:t>
            </a:r>
            <a:r>
              <a:rPr lang="en-US" sz="800" baseline="300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 MT Days, Helmholtz-Institute Jena, 05.03.2019</a:t>
            </a:r>
          </a:p>
        </p:txBody>
      </p:sp>
    </p:spTree>
    <p:extLst>
      <p:ext uri="{BB962C8B-B14F-4D97-AF65-F5344CB8AC3E}">
        <p14:creationId xmlns:p14="http://schemas.microsoft.com/office/powerpoint/2010/main" val="24318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867150" indent="-3867150" algn="l" rtl="0" fontAlgn="base">
        <a:lnSpc>
          <a:spcPts val="2100"/>
        </a:lnSpc>
        <a:spcBef>
          <a:spcPct val="20000"/>
        </a:spcBef>
        <a:spcAft>
          <a:spcPct val="0"/>
        </a:spcAft>
        <a:buFont typeface="Arial" charset="0"/>
        <a:defRPr sz="1575" b="1">
          <a:solidFill>
            <a:srgbClr val="00589C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4442222" indent="-135731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877491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200150" indent="2436019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8.emf"/><Relationship Id="rId7" Type="http://schemas.openxmlformats.org/officeDocument/2006/relationships/image" Target="../media/image40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ST4 –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Highlights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progress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360000" y="2343274"/>
            <a:ext cx="5868000" cy="692566"/>
          </a:xfrm>
        </p:spPr>
        <p:txBody>
          <a:bodyPr/>
          <a:lstStyle/>
          <a:p>
            <a:r>
              <a:rPr lang="de-DE" dirty="0" smtClean="0"/>
              <a:t>U. Schramm (HZDR)</a:t>
            </a:r>
          </a:p>
          <a:p>
            <a:r>
              <a:rPr lang="de-DE" dirty="0" smtClean="0"/>
              <a:t>A. Maier (DESY)</a:t>
            </a: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 bwMode="auto">
          <a:xfrm>
            <a:off x="3566370" y="241884"/>
            <a:ext cx="1513177" cy="50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2" descr="C:\Users\ULI~1.SCH\AppData\Local\Temp\Rar$DIa0.771\ATH_Logo_Claim_eng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72" y="275495"/>
            <a:ext cx="1441536" cy="43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25780" y="3398520"/>
            <a:ext cx="4365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>
                <a:solidFill>
                  <a:schemeClr val="bg1"/>
                </a:solidFill>
              </a:rPr>
              <a:t>Compiled</a:t>
            </a:r>
            <a:r>
              <a:rPr lang="de-DE" i="1" dirty="0" smtClean="0">
                <a:solidFill>
                  <a:schemeClr val="bg1"/>
                </a:solidFill>
              </a:rPr>
              <a:t> (i.e. </a:t>
            </a:r>
            <a:r>
              <a:rPr lang="de-DE" i="1" dirty="0" err="1" smtClean="0">
                <a:solidFill>
                  <a:schemeClr val="bg1"/>
                </a:solidFill>
              </a:rPr>
              <a:t>selected</a:t>
            </a:r>
            <a:r>
              <a:rPr lang="de-DE" i="1" dirty="0" smtClean="0">
                <a:solidFill>
                  <a:schemeClr val="bg1"/>
                </a:solidFill>
              </a:rPr>
              <a:t>) </a:t>
            </a:r>
            <a:r>
              <a:rPr lang="de-DE" i="1" dirty="0" err="1" smtClean="0">
                <a:solidFill>
                  <a:schemeClr val="bg1"/>
                </a:solidFill>
              </a:rPr>
              <a:t>from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impressive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i="1" dirty="0" smtClean="0">
                <a:solidFill>
                  <a:schemeClr val="bg1"/>
                </a:solidFill>
              </a:rPr>
              <a:t>  </a:t>
            </a:r>
            <a:r>
              <a:rPr lang="de-DE" i="1" dirty="0" err="1" smtClean="0">
                <a:solidFill>
                  <a:schemeClr val="bg1"/>
                </a:solidFill>
              </a:rPr>
              <a:t>input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from</a:t>
            </a:r>
            <a:r>
              <a:rPr lang="de-DE" i="1" dirty="0" smtClean="0">
                <a:solidFill>
                  <a:schemeClr val="bg1"/>
                </a:solidFill>
              </a:rPr>
              <a:t> all </a:t>
            </a:r>
            <a:r>
              <a:rPr lang="de-DE" i="1" dirty="0" err="1" smtClean="0">
                <a:solidFill>
                  <a:schemeClr val="bg1"/>
                </a:solidFill>
              </a:rPr>
              <a:t>partners</a:t>
            </a:r>
            <a:r>
              <a:rPr lang="de-DE" i="1" dirty="0" smtClean="0">
                <a:solidFill>
                  <a:schemeClr val="bg1"/>
                </a:solidFill>
              </a:rPr>
              <a:t> … </a:t>
            </a:r>
          </a:p>
          <a:p>
            <a:r>
              <a:rPr lang="de-DE" i="1" dirty="0" smtClean="0">
                <a:solidFill>
                  <a:schemeClr val="bg1"/>
                </a:solidFill>
              </a:rPr>
              <a:t>Simulation </a:t>
            </a:r>
            <a:r>
              <a:rPr lang="de-DE" i="1" dirty="0" err="1" smtClean="0">
                <a:solidFill>
                  <a:schemeClr val="bg1"/>
                </a:solidFill>
              </a:rPr>
              <a:t>development</a:t>
            </a:r>
            <a:r>
              <a:rPr lang="de-DE" i="1" dirty="0" smtClean="0">
                <a:solidFill>
                  <a:schemeClr val="bg1"/>
                </a:solidFill>
              </a:rPr>
              <a:t> in DMA …</a:t>
            </a:r>
          </a:p>
        </p:txBody>
      </p:sp>
    </p:spTree>
    <p:extLst>
      <p:ext uri="{BB962C8B-B14F-4D97-AF65-F5344CB8AC3E}">
        <p14:creationId xmlns:p14="http://schemas.microsoft.com/office/powerpoint/2010/main" val="308502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04731" y="125331"/>
            <a:ext cx="8418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AA0"/>
                </a:solidFill>
              </a:rPr>
              <a:t>Laser </a:t>
            </a:r>
            <a:r>
              <a:rPr lang="de-DE" sz="2400" b="1" dirty="0" err="1" smtClean="0">
                <a:solidFill>
                  <a:srgbClr val="005AA0"/>
                </a:solidFill>
              </a:rPr>
              <a:t>matched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density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tailoring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for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highest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performance</a:t>
            </a:r>
            <a:endParaRPr lang="de-DE" sz="2400" b="1" dirty="0" smtClean="0">
              <a:solidFill>
                <a:srgbClr val="005AA0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3B94D97-CB99-3AD6-337C-7394314D5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31" y="1049298"/>
            <a:ext cx="5052401" cy="32043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210300" y="1516380"/>
            <a:ext cx="213622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-&gt;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T. Ziegler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51" y="4562366"/>
            <a:ext cx="588737" cy="116286"/>
          </a:xfrm>
          <a:prstGeom prst="rect">
            <a:avLst/>
          </a:prstGeom>
        </p:spPr>
      </p:pic>
      <p:pic>
        <p:nvPicPr>
          <p:cNvPr id="7" name="図 4">
            <a:extLst>
              <a:ext uri="{FF2B5EF4-FFF2-40B4-BE49-F238E27FC236}">
                <a16:creationId xmlns:a16="http://schemas.microsoft.com/office/drawing/2014/main" id="{ED40B0BE-B821-90E9-7190-F3D0F1A26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160" y="4421298"/>
            <a:ext cx="528899" cy="270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2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04731" y="125331"/>
            <a:ext cx="8418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AA0"/>
                </a:solidFill>
              </a:rPr>
              <a:t>Further </a:t>
            </a:r>
            <a:r>
              <a:rPr lang="de-DE" sz="2400" b="1" dirty="0" err="1" smtClean="0">
                <a:solidFill>
                  <a:srgbClr val="005AA0"/>
                </a:solidFill>
              </a:rPr>
              <a:t>topics</a:t>
            </a:r>
            <a:r>
              <a:rPr lang="de-DE" sz="2400" b="1" dirty="0" smtClean="0">
                <a:solidFill>
                  <a:srgbClr val="005AA0"/>
                </a:solidFill>
              </a:rPr>
              <a:t> in </a:t>
            </a:r>
            <a:r>
              <a:rPr lang="de-DE" sz="2400" b="1" dirty="0" err="1" smtClean="0">
                <a:solidFill>
                  <a:srgbClr val="005AA0"/>
                </a:solidFill>
              </a:rPr>
              <a:t>short</a:t>
            </a:r>
            <a:r>
              <a:rPr lang="de-DE" sz="2400" b="1" dirty="0" smtClean="0">
                <a:solidFill>
                  <a:srgbClr val="005AA0"/>
                </a:solidFill>
              </a:rPr>
              <a:t> (1)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7640" y="701040"/>
            <a:ext cx="5282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Laser </a:t>
            </a: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ionization</a:t>
            </a:r>
            <a:r>
              <a:rPr lang="de-DE" dirty="0" smtClean="0"/>
              <a:t> </a:t>
            </a:r>
            <a:r>
              <a:rPr lang="de-DE" dirty="0" err="1" smtClean="0"/>
              <a:t>dynamics</a:t>
            </a:r>
            <a:r>
              <a:rPr lang="de-DE" dirty="0" smtClean="0"/>
              <a:t> in </a:t>
            </a:r>
            <a:r>
              <a:rPr lang="de-DE" dirty="0" err="1" smtClean="0"/>
              <a:t>thin</a:t>
            </a:r>
            <a:r>
              <a:rPr lang="de-DE" dirty="0" smtClean="0"/>
              <a:t> </a:t>
            </a:r>
            <a:r>
              <a:rPr lang="de-DE" dirty="0" err="1" smtClean="0"/>
              <a:t>foils</a:t>
            </a:r>
            <a:r>
              <a:rPr lang="de-DE" dirty="0" smtClean="0"/>
              <a:t>  </a:t>
            </a:r>
          </a:p>
          <a:p>
            <a:r>
              <a:rPr lang="de-DE" dirty="0" smtClean="0"/>
              <a:t>    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chirped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probe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2B70DC-B052-AFE1-9241-226CCA8BF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7446" r="3661" b="3202"/>
          <a:stretch/>
        </p:blipFill>
        <p:spPr>
          <a:xfrm>
            <a:off x="5472063" y="440672"/>
            <a:ext cx="2895289" cy="152731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4494" y="2133600"/>
            <a:ext cx="4470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de-DE" dirty="0" err="1" smtClean="0"/>
              <a:t>efficiency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accleration</a:t>
            </a:r>
            <a:r>
              <a:rPr lang="de-DE" dirty="0" smtClean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 smtClean="0"/>
              <a:t>levitated</a:t>
            </a:r>
            <a:r>
              <a:rPr lang="de-DE" dirty="0" smtClean="0"/>
              <a:t> </a:t>
            </a:r>
            <a:r>
              <a:rPr lang="de-DE" dirty="0" err="1" smtClean="0"/>
              <a:t>microspheres</a:t>
            </a:r>
            <a:r>
              <a:rPr lang="de-DE" dirty="0" smtClean="0"/>
              <a:t> </a:t>
            </a:r>
            <a:r>
              <a:rPr lang="de-DE" dirty="0"/>
              <a:t>@</a:t>
            </a:r>
            <a:r>
              <a:rPr lang="de-DE" dirty="0" err="1"/>
              <a:t>JETi</a:t>
            </a:r>
            <a:r>
              <a:rPr lang="de-DE" dirty="0"/>
              <a:t> 200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C4F482-1536-2746-B426-A5DC917CA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87" y="4490729"/>
            <a:ext cx="1043562" cy="401857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9DCB151C-DB69-4C4B-8DC6-887EDFFF7BF9}"/>
              </a:ext>
            </a:extLst>
          </p:cNvPr>
          <p:cNvSpPr txBox="1"/>
          <p:nvPr/>
        </p:nvSpPr>
        <p:spPr>
          <a:xfrm>
            <a:off x="565888" y="2928669"/>
            <a:ext cx="44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Maximum </a:t>
            </a:r>
            <a:r>
              <a:rPr lang="de-DE" sz="1400" i="1" dirty="0" err="1" smtClean="0"/>
              <a:t>efficiency</a:t>
            </a:r>
            <a:r>
              <a:rPr lang="de-DE" sz="1400" i="1" dirty="0"/>
              <a:t> </a:t>
            </a:r>
            <a:r>
              <a:rPr lang="de-DE" sz="1400" i="1" dirty="0" smtClean="0"/>
              <a:t>(18 </a:t>
            </a:r>
            <a:r>
              <a:rPr lang="de-DE" sz="1400" i="1" dirty="0" err="1" smtClean="0"/>
              <a:t>MeV</a:t>
            </a:r>
            <a:r>
              <a:rPr lang="de-DE" sz="1400" i="1" dirty="0" smtClean="0"/>
              <a:t>/J) at </a:t>
            </a:r>
            <a:r>
              <a:rPr lang="de-DE" sz="1400" i="1" dirty="0" err="1"/>
              <a:t>matched</a:t>
            </a:r>
            <a:r>
              <a:rPr lang="de-DE" sz="1400" i="1" dirty="0"/>
              <a:t> </a:t>
            </a:r>
            <a:r>
              <a:rPr lang="de-DE" sz="1400" i="1" dirty="0" err="1" smtClean="0"/>
              <a:t>expansion</a:t>
            </a:r>
            <a:endParaRPr lang="de-DE" sz="1400" i="1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168870" y="3626161"/>
            <a:ext cx="484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predictive</a:t>
            </a:r>
            <a:r>
              <a:rPr lang="de-DE" dirty="0" smtClean="0"/>
              <a:t> </a:t>
            </a:r>
            <a:r>
              <a:rPr lang="de-DE" dirty="0"/>
              <a:t>beam 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steering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beam </a:t>
            </a:r>
            <a:r>
              <a:rPr lang="de-DE" dirty="0" err="1"/>
              <a:t>stabilization</a:t>
            </a:r>
            <a:endParaRPr lang="en-GB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 r="4222"/>
          <a:stretch/>
        </p:blipFill>
        <p:spPr>
          <a:xfrm>
            <a:off x="6289546" y="3452699"/>
            <a:ext cx="2823974" cy="1360145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5699603" y="1812470"/>
            <a:ext cx="1220104" cy="1475674"/>
            <a:chOff x="5455920" y="1584894"/>
            <a:chExt cx="1220104" cy="147567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D0A72F0-E537-42E2-9677-829C973D5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304" t="1" r="50238" b="37978"/>
            <a:stretch/>
          </p:blipFill>
          <p:spPr>
            <a:xfrm>
              <a:off x="5472063" y="1584894"/>
              <a:ext cx="1203961" cy="1348806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5455920" y="2697480"/>
              <a:ext cx="160020" cy="363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Rechteck 7"/>
          <p:cNvSpPr/>
          <p:nvPr/>
        </p:nvSpPr>
        <p:spPr>
          <a:xfrm>
            <a:off x="495300" y="1517065"/>
            <a:ext cx="5151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cs typeface="Calibri Light" panose="020F0302020204030204" pitchFamily="34" charset="0"/>
              </a:rPr>
              <a:t>Single-</a:t>
            </a:r>
            <a:r>
              <a:rPr lang="fr-FR" sz="1400" i="1" dirty="0" err="1">
                <a:cs typeface="Calibri Light" panose="020F0302020204030204" pitchFamily="34" charset="0"/>
              </a:rPr>
              <a:t>shot</a:t>
            </a:r>
            <a:r>
              <a:rPr lang="fr-FR" sz="1400" i="1" dirty="0">
                <a:cs typeface="Calibri Light" panose="020F0302020204030204" pitchFamily="34" charset="0"/>
              </a:rPr>
              <a:t> </a:t>
            </a:r>
            <a:r>
              <a:rPr lang="fr-FR" sz="1400" i="1" dirty="0" err="1">
                <a:cs typeface="Calibri Light" panose="020F0302020204030204" pitchFamily="34" charset="0"/>
              </a:rPr>
              <a:t>space</a:t>
            </a:r>
            <a:r>
              <a:rPr lang="fr-FR" sz="1400" i="1" dirty="0">
                <a:cs typeface="Calibri Light" panose="020F0302020204030204" pitchFamily="34" charset="0"/>
              </a:rPr>
              <a:t>-time </a:t>
            </a:r>
            <a:r>
              <a:rPr lang="fr-FR" sz="1400" i="1" dirty="0" err="1">
                <a:cs typeface="Calibri Light" panose="020F0302020204030204" pitchFamily="34" charset="0"/>
              </a:rPr>
              <a:t>resolved</a:t>
            </a:r>
            <a:r>
              <a:rPr lang="fr-FR" sz="1400" i="1" dirty="0">
                <a:cs typeface="Calibri Light" panose="020F0302020204030204" pitchFamily="34" charset="0"/>
              </a:rPr>
              <a:t> transmission of probe pulse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6930677" y="2141187"/>
            <a:ext cx="1220104" cy="957448"/>
            <a:chOff x="5455920" y="2697480"/>
            <a:chExt cx="1220104" cy="957448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D0A72F0-E537-42E2-9677-829C973D5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304" t="61464" r="50238" b="4815"/>
            <a:stretch/>
          </p:blipFill>
          <p:spPr>
            <a:xfrm>
              <a:off x="5472063" y="2921586"/>
              <a:ext cx="1203961" cy="733342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5455920" y="2697480"/>
              <a:ext cx="160020" cy="363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787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04731" y="125331"/>
            <a:ext cx="8418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AA0"/>
                </a:solidFill>
              </a:rPr>
              <a:t>Further </a:t>
            </a:r>
            <a:r>
              <a:rPr lang="de-DE" sz="2400" b="1" dirty="0" err="1" smtClean="0">
                <a:solidFill>
                  <a:srgbClr val="005AA0"/>
                </a:solidFill>
              </a:rPr>
              <a:t>topics</a:t>
            </a:r>
            <a:r>
              <a:rPr lang="de-DE" sz="2400" b="1" dirty="0" smtClean="0">
                <a:solidFill>
                  <a:srgbClr val="005AA0"/>
                </a:solidFill>
              </a:rPr>
              <a:t> in </a:t>
            </a:r>
            <a:r>
              <a:rPr lang="de-DE" sz="2400" b="1" dirty="0" err="1" smtClean="0">
                <a:solidFill>
                  <a:srgbClr val="005AA0"/>
                </a:solidFill>
              </a:rPr>
              <a:t>short</a:t>
            </a:r>
            <a:r>
              <a:rPr lang="de-DE" sz="2400" b="1" dirty="0" smtClean="0">
                <a:solidFill>
                  <a:srgbClr val="005AA0"/>
                </a:solidFill>
              </a:rPr>
              <a:t> (2)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7640" y="701040"/>
            <a:ext cx="501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LPA </a:t>
            </a:r>
            <a:r>
              <a:rPr lang="de-DE" b="1" dirty="0" err="1" smtClean="0">
                <a:solidFill>
                  <a:schemeClr val="accent6">
                    <a:lumMod val="75000"/>
                  </a:schemeClr>
                </a:solidFill>
              </a:rPr>
              <a:t>injection</a:t>
            </a: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6">
                    <a:lumMod val="75000"/>
                  </a:schemeClr>
                </a:solidFill>
              </a:rPr>
              <a:t>dedicated</a:t>
            </a: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6">
                    <a:lumMod val="75000"/>
                  </a:schemeClr>
                </a:solidFill>
              </a:rPr>
              <a:t>storage</a:t>
            </a: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 ring </a:t>
            </a:r>
          </a:p>
        </p:txBody>
      </p:sp>
      <p:sp>
        <p:nvSpPr>
          <p:cNvPr id="8" name="Rechteck 7"/>
          <p:cNvSpPr/>
          <p:nvPr/>
        </p:nvSpPr>
        <p:spPr>
          <a:xfrm>
            <a:off x="495300" y="1181785"/>
            <a:ext cx="5151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smtClean="0">
                <a:cs typeface="Calibri Light" panose="020F0302020204030204" pitchFamily="34" charset="0"/>
              </a:rPr>
              <a:t>High </a:t>
            </a:r>
            <a:r>
              <a:rPr lang="fr-FR" sz="1400" i="1" dirty="0" err="1" smtClean="0">
                <a:cs typeface="Calibri Light" panose="020F0302020204030204" pitchFamily="34" charset="0"/>
              </a:rPr>
              <a:t>acceptance</a:t>
            </a:r>
            <a:r>
              <a:rPr lang="fr-FR" sz="1400" i="1" dirty="0" smtClean="0">
                <a:cs typeface="Calibri Light" panose="020F0302020204030204" pitchFamily="34" charset="0"/>
              </a:rPr>
              <a:t> </a:t>
            </a:r>
            <a:r>
              <a:rPr lang="fr-FR" sz="1400" i="1" dirty="0" err="1" smtClean="0">
                <a:cs typeface="Calibri Light" panose="020F0302020204030204" pitchFamily="34" charset="0"/>
              </a:rPr>
              <a:t>transfer</a:t>
            </a:r>
            <a:r>
              <a:rPr lang="fr-FR" sz="1400" i="1" dirty="0" smtClean="0">
                <a:cs typeface="Calibri Light" panose="020F0302020204030204" pitchFamily="34" charset="0"/>
              </a:rPr>
              <a:t> line and ring </a:t>
            </a:r>
            <a:r>
              <a:rPr lang="fr-FR" sz="1400" i="1" dirty="0" err="1" smtClean="0">
                <a:cs typeface="Calibri Light" panose="020F0302020204030204" pitchFamily="34" charset="0"/>
              </a:rPr>
              <a:t>lattice</a:t>
            </a:r>
            <a:r>
              <a:rPr lang="fr-FR" sz="1400" i="1" dirty="0" smtClean="0">
                <a:cs typeface="Calibri Light" panose="020F0302020204030204" pitchFamily="34" charset="0"/>
              </a:rPr>
              <a:t> </a:t>
            </a:r>
            <a:r>
              <a:rPr lang="fr-FR" sz="1400" i="1" dirty="0" err="1" smtClean="0">
                <a:cs typeface="Calibri Light" panose="020F0302020204030204" pitchFamily="34" charset="0"/>
              </a:rPr>
              <a:t>development</a:t>
            </a:r>
            <a:endParaRPr lang="fr-FR" sz="1400" i="1" dirty="0" smtClean="0">
              <a:cs typeface="Calibri Light" panose="020F0302020204030204" pitchFamily="34" charset="0"/>
            </a:endParaRPr>
          </a:p>
          <a:p>
            <a:r>
              <a:rPr lang="fr-FR" sz="1400" i="1" dirty="0" err="1" smtClean="0">
                <a:cs typeface="Calibri Light" panose="020F0302020204030204" pitchFamily="34" charset="0"/>
              </a:rPr>
              <a:t>Beam</a:t>
            </a:r>
            <a:r>
              <a:rPr lang="fr-FR" sz="1400" i="1" dirty="0" smtClean="0">
                <a:cs typeface="Calibri Light" panose="020F0302020204030204" pitchFamily="34" charset="0"/>
              </a:rPr>
              <a:t> </a:t>
            </a:r>
            <a:r>
              <a:rPr lang="fr-FR" sz="1400" i="1" dirty="0" err="1" smtClean="0">
                <a:cs typeface="Calibri Light" panose="020F0302020204030204" pitchFamily="34" charset="0"/>
              </a:rPr>
              <a:t>dynamics</a:t>
            </a:r>
            <a:r>
              <a:rPr lang="fr-FR" sz="1400" i="1" dirty="0" smtClean="0">
                <a:cs typeface="Calibri Light" panose="020F0302020204030204" pitchFamily="34" charset="0"/>
              </a:rPr>
              <a:t> </a:t>
            </a:r>
            <a:r>
              <a:rPr lang="fr-FR" sz="1400" i="1" dirty="0" err="1" smtClean="0">
                <a:cs typeface="Calibri Light" panose="020F0302020204030204" pitchFamily="34" charset="0"/>
              </a:rPr>
              <a:t>studies</a:t>
            </a:r>
            <a:r>
              <a:rPr lang="fr-FR" sz="1400" i="1" dirty="0" smtClean="0">
                <a:cs typeface="Calibri Light" panose="020F0302020204030204" pitchFamily="34" charset="0"/>
              </a:rPr>
              <a:t> </a:t>
            </a:r>
            <a:r>
              <a:rPr lang="fr-FR" sz="1400" i="1" dirty="0" err="1" smtClean="0">
                <a:cs typeface="Calibri Light" panose="020F0302020204030204" pitchFamily="34" charset="0"/>
              </a:rPr>
              <a:t>ongoing</a:t>
            </a:r>
            <a:endParaRPr lang="fr-FR" sz="1400" i="1" dirty="0" smtClean="0">
              <a:cs typeface="Calibri Light" panose="020F0302020204030204" pitchFamily="34" charset="0"/>
            </a:endParaRPr>
          </a:p>
          <a:p>
            <a:r>
              <a:rPr lang="fr-FR" sz="1400" i="1" dirty="0" smtClean="0">
                <a:cs typeface="Calibri Light" panose="020F0302020204030204" pitchFamily="34" charset="0"/>
              </a:rPr>
              <a:t>Joint </a:t>
            </a:r>
            <a:r>
              <a:rPr lang="fr-FR" sz="1400" i="1" dirty="0" err="1" smtClean="0">
                <a:cs typeface="Calibri Light" panose="020F0302020204030204" pitchFamily="34" charset="0"/>
              </a:rPr>
              <a:t>injector</a:t>
            </a:r>
            <a:r>
              <a:rPr lang="fr-FR" sz="1400" i="1" dirty="0" smtClean="0">
                <a:cs typeface="Calibri Light" panose="020F0302020204030204" pitchFamily="34" charset="0"/>
              </a:rPr>
              <a:t> </a:t>
            </a:r>
            <a:r>
              <a:rPr lang="fr-FR" sz="1400" i="1" dirty="0" err="1" smtClean="0">
                <a:cs typeface="Calibri Light" panose="020F0302020204030204" pitchFamily="34" charset="0"/>
              </a:rPr>
              <a:t>development</a:t>
            </a:r>
            <a:r>
              <a:rPr lang="fr-FR" sz="1400" i="1" dirty="0" smtClean="0">
                <a:cs typeface="Calibri Light" panose="020F0302020204030204" pitchFamily="34" charset="0"/>
              </a:rPr>
              <a:t> </a:t>
            </a:r>
            <a:endParaRPr lang="fr-FR" sz="1400" i="1" dirty="0">
              <a:cs typeface="Calibri Light" panose="020F0302020204030204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61F6590-3D87-854F-93D9-448A1B055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53" y="2109257"/>
            <a:ext cx="786535" cy="36441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F5051F3-9992-9149-9287-9CB6E5ED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02" y="2030353"/>
            <a:ext cx="428759" cy="428759"/>
          </a:xfrm>
          <a:prstGeom prst="rect">
            <a:avLst/>
          </a:prstGeom>
        </p:spPr>
      </p:pic>
      <p:pic>
        <p:nvPicPr>
          <p:cNvPr id="25" name="Picture 5" descr="FLUTE and the compact storage ring in the experimental hall at KIT">
            <a:extLst>
              <a:ext uri="{FF2B5EF4-FFF2-40B4-BE49-F238E27FC236}">
                <a16:creationId xmlns:a16="http://schemas.microsoft.com/office/drawing/2014/main" id="{41AB15DE-F5A9-BA45-B068-F8C02B6A34DC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/>
          <a:stretch/>
        </p:blipFill>
        <p:spPr>
          <a:xfrm>
            <a:off x="5463936" y="312420"/>
            <a:ext cx="3368052" cy="1609748"/>
          </a:xfrm>
          <a:prstGeom prst="rect">
            <a:avLst/>
          </a:prstGeom>
        </p:spPr>
      </p:pic>
      <p:pic>
        <p:nvPicPr>
          <p:cNvPr id="26" name="image43.jpg" descr="image43.jpg">
            <a:extLst>
              <a:ext uri="{FF2B5EF4-FFF2-40B4-BE49-F238E27FC236}">
                <a16:creationId xmlns:a16="http://schemas.microsoft.com/office/drawing/2014/main" id="{A4D86A4B-0EB8-F341-8104-3A43E858C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26" y="1665161"/>
            <a:ext cx="949534" cy="241547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B364D7C-07C8-85A8-F6DB-8170137B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65" y="4421520"/>
            <a:ext cx="1546879" cy="2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167640" y="2270760"/>
            <a:ext cx="521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Miniaturized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TS </a:t>
            </a:r>
            <a:r>
              <a:rPr lang="de-DE" dirty="0" err="1" smtClean="0"/>
              <a:t>magnets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1E1EA4B0-795A-4192-A51C-5CC2E978F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8" t="8815" r="26495" b="12665"/>
          <a:stretch>
            <a:fillRect/>
          </a:stretch>
        </p:blipFill>
        <p:spPr bwMode="auto">
          <a:xfrm>
            <a:off x="5314791" y="2109257"/>
            <a:ext cx="1418127" cy="123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748" t="8815" r="26495" b="126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6758940" y="2857500"/>
            <a:ext cx="211468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-&gt;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S. </a:t>
            </a:r>
            <a:r>
              <a:rPr lang="de-DE" dirty="0" err="1" smtClean="0"/>
              <a:t>Fatehi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198120" y="3390900"/>
            <a:ext cx="515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Laser </a:t>
            </a:r>
            <a:r>
              <a:rPr lang="de-DE" dirty="0" err="1" smtClean="0"/>
              <a:t>acceleration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hadron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de-DE" dirty="0" smtClean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43A2E24-B2EC-17FA-5349-0173D8DA59B9}"/>
              </a:ext>
            </a:extLst>
          </p:cNvPr>
          <p:cNvSpPr txBox="1"/>
          <p:nvPr/>
        </p:nvSpPr>
        <p:spPr>
          <a:xfrm>
            <a:off x="542413" y="3856788"/>
            <a:ext cx="5934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Development, </a:t>
            </a:r>
            <a:r>
              <a:rPr lang="de-DE" sz="1400" i="1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test</a:t>
            </a: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de-DE" sz="1400" i="1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and</a:t>
            </a: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operation</a:t>
            </a: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of</a:t>
            </a: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polarimeters</a:t>
            </a: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de-DE" sz="1400" i="1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for</a:t>
            </a: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 p</a:t>
            </a:r>
            <a:r>
              <a:rPr lang="de-DE" sz="1400" i="1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de-DE" sz="1400" i="1" baseline="30000" dirty="0" smtClean="0">
                <a:solidFill>
                  <a:prstClr val="black"/>
                </a:solidFill>
                <a:cs typeface="Calibri" panose="020F0502020204030204" pitchFamily="34" charset="0"/>
              </a:rPr>
              <a:t>3</a:t>
            </a: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He</a:t>
            </a:r>
          </a:p>
          <a:p>
            <a:pPr defTabSz="342900">
              <a:defRPr/>
            </a:pPr>
            <a:r>
              <a:rPr lang="de-DE" sz="1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Experiments at PHELIX </a:t>
            </a:r>
            <a:endParaRPr lang="de-DE" sz="1400" i="1" baseline="30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04731" y="125331"/>
            <a:ext cx="8418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AA0"/>
                </a:solidFill>
              </a:rPr>
              <a:t>Most ATHENA </a:t>
            </a:r>
            <a:r>
              <a:rPr lang="de-DE" sz="2400" b="1" dirty="0" err="1" smtClean="0">
                <a:solidFill>
                  <a:srgbClr val="005AA0"/>
                </a:solidFill>
              </a:rPr>
              <a:t>infrastructures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completed</a:t>
            </a:r>
            <a:endParaRPr lang="de-DE" sz="2400" b="1" dirty="0" smtClean="0">
              <a:solidFill>
                <a:srgbClr val="005AA0"/>
              </a:solidFill>
            </a:endParaRPr>
          </a:p>
          <a:p>
            <a:r>
              <a:rPr lang="de-DE" sz="2400" b="1" dirty="0">
                <a:solidFill>
                  <a:srgbClr val="005AA0"/>
                </a:solidFill>
              </a:rPr>
              <a:t> </a:t>
            </a:r>
            <a:r>
              <a:rPr lang="de-DE" sz="2400" b="1" dirty="0" smtClean="0">
                <a:solidFill>
                  <a:srgbClr val="005AA0"/>
                </a:solidFill>
              </a:rPr>
              <a:t>                                        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collaboration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based</a:t>
            </a:r>
            <a:endParaRPr lang="de-DE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2" descr="C:\Users\ULI~1.SCH\AppData\Local\Temp\Rar$DIa0.771\ATH_Logo_Claim_eng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552" y="237395"/>
            <a:ext cx="1441536" cy="43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63197BB4-89F4-CF70-1E6A-02C0D757FD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79" b="30631"/>
          <a:stretch/>
        </p:blipFill>
        <p:spPr>
          <a:xfrm rot="10800000">
            <a:off x="327593" y="708658"/>
            <a:ext cx="3482407" cy="12142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9" name="Textfeld 8"/>
          <p:cNvSpPr txBox="1"/>
          <p:nvPr/>
        </p:nvSpPr>
        <p:spPr>
          <a:xfrm>
            <a:off x="3980100" y="1154304"/>
            <a:ext cx="292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Bunch</a:t>
            </a:r>
            <a:r>
              <a:rPr lang="de-DE" sz="1400" dirty="0" smtClean="0"/>
              <a:t> </a:t>
            </a:r>
            <a:r>
              <a:rPr lang="de-DE" sz="1400" dirty="0" err="1" smtClean="0"/>
              <a:t>compressor</a:t>
            </a:r>
            <a:r>
              <a:rPr lang="de-DE" sz="1400" dirty="0" smtClean="0"/>
              <a:t> (</a:t>
            </a:r>
            <a:r>
              <a:rPr lang="de-DE" sz="1400" dirty="0" err="1" smtClean="0"/>
              <a:t>figure</a:t>
            </a:r>
            <a:r>
              <a:rPr lang="de-DE" sz="1400" dirty="0" smtClean="0"/>
              <a:t>)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x-band </a:t>
            </a:r>
            <a:r>
              <a:rPr lang="de-DE" sz="1400" dirty="0" err="1" smtClean="0"/>
              <a:t>deflection</a:t>
            </a:r>
            <a:r>
              <a:rPr lang="de-DE" sz="1400" dirty="0" smtClean="0"/>
              <a:t> </a:t>
            </a:r>
            <a:r>
              <a:rPr lang="de-DE" sz="1400" dirty="0" err="1" smtClean="0"/>
              <a:t>cavities</a:t>
            </a:r>
            <a:r>
              <a:rPr lang="de-DE" sz="1400" dirty="0" smtClean="0"/>
              <a:t> at ARES</a:t>
            </a:r>
            <a:endParaRPr lang="de-DE" sz="1400" dirty="0"/>
          </a:p>
        </p:txBody>
      </p:sp>
      <p:pic>
        <p:nvPicPr>
          <p:cNvPr id="10" name="KALDERA_29.jpeg" descr="KALDERA_29.jpeg">
            <a:extLst>
              <a:ext uri="{FF2B5EF4-FFF2-40B4-BE49-F238E27FC236}">
                <a16:creationId xmlns:a16="http://schemas.microsoft.com/office/drawing/2014/main" id="{C8DAEBA1-7087-EBB1-06D2-04C54C9CFC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750" y="3041967"/>
            <a:ext cx="3240241" cy="1901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9" extrusionOk="0">
                <a:moveTo>
                  <a:pt x="7243" y="0"/>
                </a:moveTo>
                <a:lnTo>
                  <a:pt x="6476" y="163"/>
                </a:lnTo>
                <a:cubicBezTo>
                  <a:pt x="6290" y="202"/>
                  <a:pt x="6119" y="240"/>
                  <a:pt x="5978" y="274"/>
                </a:cubicBezTo>
                <a:cubicBezTo>
                  <a:pt x="5910" y="291"/>
                  <a:pt x="5843" y="307"/>
                  <a:pt x="5778" y="324"/>
                </a:cubicBezTo>
                <a:cubicBezTo>
                  <a:pt x="5759" y="329"/>
                  <a:pt x="5741" y="334"/>
                  <a:pt x="5723" y="338"/>
                </a:cubicBezTo>
                <a:cubicBezTo>
                  <a:pt x="5684" y="349"/>
                  <a:pt x="5658" y="357"/>
                  <a:pt x="5650" y="362"/>
                </a:cubicBezTo>
                <a:cubicBezTo>
                  <a:pt x="5618" y="383"/>
                  <a:pt x="5379" y="460"/>
                  <a:pt x="5119" y="532"/>
                </a:cubicBezTo>
                <a:cubicBezTo>
                  <a:pt x="4685" y="652"/>
                  <a:pt x="4197" y="850"/>
                  <a:pt x="3784" y="1071"/>
                </a:cubicBezTo>
                <a:cubicBezTo>
                  <a:pt x="3703" y="1116"/>
                  <a:pt x="3625" y="1162"/>
                  <a:pt x="3547" y="1210"/>
                </a:cubicBezTo>
                <a:cubicBezTo>
                  <a:pt x="3502" y="1238"/>
                  <a:pt x="3456" y="1265"/>
                  <a:pt x="3410" y="1291"/>
                </a:cubicBezTo>
                <a:cubicBezTo>
                  <a:pt x="3404" y="1295"/>
                  <a:pt x="3396" y="1300"/>
                  <a:pt x="3390" y="1304"/>
                </a:cubicBezTo>
                <a:cubicBezTo>
                  <a:pt x="3193" y="1434"/>
                  <a:pt x="2995" y="1523"/>
                  <a:pt x="2942" y="1506"/>
                </a:cubicBezTo>
                <a:cubicBezTo>
                  <a:pt x="2820" y="1467"/>
                  <a:pt x="2478" y="1711"/>
                  <a:pt x="2456" y="1853"/>
                </a:cubicBezTo>
                <a:cubicBezTo>
                  <a:pt x="2445" y="1925"/>
                  <a:pt x="2174" y="2154"/>
                  <a:pt x="1696" y="2496"/>
                </a:cubicBezTo>
                <a:cubicBezTo>
                  <a:pt x="1122" y="2907"/>
                  <a:pt x="852" y="3142"/>
                  <a:pt x="514" y="3532"/>
                </a:cubicBezTo>
                <a:cubicBezTo>
                  <a:pt x="76" y="4036"/>
                  <a:pt x="76" y="4039"/>
                  <a:pt x="29" y="4394"/>
                </a:cubicBezTo>
                <a:cubicBezTo>
                  <a:pt x="-1" y="4622"/>
                  <a:pt x="-8" y="4956"/>
                  <a:pt x="9" y="5330"/>
                </a:cubicBezTo>
                <a:cubicBezTo>
                  <a:pt x="32" y="5810"/>
                  <a:pt x="51" y="5932"/>
                  <a:pt x="121" y="6029"/>
                </a:cubicBezTo>
                <a:lnTo>
                  <a:pt x="205" y="6144"/>
                </a:lnTo>
                <a:lnTo>
                  <a:pt x="116" y="6187"/>
                </a:lnTo>
                <a:lnTo>
                  <a:pt x="115" y="6187"/>
                </a:lnTo>
                <a:cubicBezTo>
                  <a:pt x="114" y="6188"/>
                  <a:pt x="112" y="6189"/>
                  <a:pt x="111" y="6190"/>
                </a:cubicBezTo>
                <a:cubicBezTo>
                  <a:pt x="102" y="6194"/>
                  <a:pt x="94" y="6197"/>
                  <a:pt x="88" y="6201"/>
                </a:cubicBezTo>
                <a:cubicBezTo>
                  <a:pt x="86" y="6203"/>
                  <a:pt x="84" y="6205"/>
                  <a:pt x="82" y="6206"/>
                </a:cubicBezTo>
                <a:cubicBezTo>
                  <a:pt x="80" y="6207"/>
                  <a:pt x="78" y="6209"/>
                  <a:pt x="76" y="6210"/>
                </a:cubicBezTo>
                <a:cubicBezTo>
                  <a:pt x="76" y="6211"/>
                  <a:pt x="75" y="6211"/>
                  <a:pt x="75" y="6212"/>
                </a:cubicBezTo>
                <a:cubicBezTo>
                  <a:pt x="50" y="6235"/>
                  <a:pt x="39" y="6273"/>
                  <a:pt x="38" y="6368"/>
                </a:cubicBezTo>
                <a:cubicBezTo>
                  <a:pt x="39" y="6409"/>
                  <a:pt x="42" y="6459"/>
                  <a:pt x="46" y="6522"/>
                </a:cubicBezTo>
                <a:cubicBezTo>
                  <a:pt x="58" y="6683"/>
                  <a:pt x="77" y="6957"/>
                  <a:pt x="88" y="7132"/>
                </a:cubicBezTo>
                <a:cubicBezTo>
                  <a:pt x="112" y="7492"/>
                  <a:pt x="130" y="7706"/>
                  <a:pt x="148" y="7817"/>
                </a:cubicBezTo>
                <a:cubicBezTo>
                  <a:pt x="159" y="7867"/>
                  <a:pt x="171" y="7901"/>
                  <a:pt x="183" y="7917"/>
                </a:cubicBezTo>
                <a:cubicBezTo>
                  <a:pt x="186" y="7917"/>
                  <a:pt x="189" y="7915"/>
                  <a:pt x="192" y="7911"/>
                </a:cubicBezTo>
                <a:cubicBezTo>
                  <a:pt x="265" y="7835"/>
                  <a:pt x="496" y="8106"/>
                  <a:pt x="578" y="8358"/>
                </a:cubicBezTo>
                <a:cubicBezTo>
                  <a:pt x="593" y="8393"/>
                  <a:pt x="606" y="8428"/>
                  <a:pt x="619" y="8465"/>
                </a:cubicBezTo>
                <a:cubicBezTo>
                  <a:pt x="624" y="8481"/>
                  <a:pt x="632" y="8500"/>
                  <a:pt x="639" y="8519"/>
                </a:cubicBezTo>
                <a:cubicBezTo>
                  <a:pt x="709" y="8684"/>
                  <a:pt x="823" y="8918"/>
                  <a:pt x="934" y="9117"/>
                </a:cubicBezTo>
                <a:cubicBezTo>
                  <a:pt x="966" y="9174"/>
                  <a:pt x="996" y="9230"/>
                  <a:pt x="1024" y="9285"/>
                </a:cubicBezTo>
                <a:cubicBezTo>
                  <a:pt x="1118" y="9454"/>
                  <a:pt x="1188" y="9609"/>
                  <a:pt x="1204" y="9691"/>
                </a:cubicBezTo>
                <a:cubicBezTo>
                  <a:pt x="1206" y="9701"/>
                  <a:pt x="1207" y="9710"/>
                  <a:pt x="1207" y="9716"/>
                </a:cubicBezTo>
                <a:cubicBezTo>
                  <a:pt x="1207" y="9871"/>
                  <a:pt x="1466" y="10176"/>
                  <a:pt x="1592" y="10189"/>
                </a:cubicBezTo>
                <a:cubicBezTo>
                  <a:pt x="1596" y="10190"/>
                  <a:pt x="1599" y="10191"/>
                  <a:pt x="1602" y="10191"/>
                </a:cubicBezTo>
                <a:cubicBezTo>
                  <a:pt x="1604" y="10191"/>
                  <a:pt x="1607" y="10191"/>
                  <a:pt x="1609" y="10191"/>
                </a:cubicBezTo>
                <a:cubicBezTo>
                  <a:pt x="1610" y="10191"/>
                  <a:pt x="1611" y="10190"/>
                  <a:pt x="1613" y="10189"/>
                </a:cubicBezTo>
                <a:cubicBezTo>
                  <a:pt x="1616" y="10189"/>
                  <a:pt x="1620" y="10188"/>
                  <a:pt x="1623" y="10186"/>
                </a:cubicBezTo>
                <a:cubicBezTo>
                  <a:pt x="1624" y="10186"/>
                  <a:pt x="1625" y="10186"/>
                  <a:pt x="1625" y="10186"/>
                </a:cubicBezTo>
                <a:cubicBezTo>
                  <a:pt x="1626" y="10186"/>
                  <a:pt x="1626" y="10187"/>
                  <a:pt x="1627" y="10186"/>
                </a:cubicBezTo>
                <a:cubicBezTo>
                  <a:pt x="1636" y="10182"/>
                  <a:pt x="1654" y="10187"/>
                  <a:pt x="1679" y="10201"/>
                </a:cubicBezTo>
                <a:cubicBezTo>
                  <a:pt x="1896" y="10316"/>
                  <a:pt x="2606" y="11035"/>
                  <a:pt x="3213" y="11767"/>
                </a:cubicBezTo>
                <a:cubicBezTo>
                  <a:pt x="3419" y="12015"/>
                  <a:pt x="3887" y="12525"/>
                  <a:pt x="4255" y="12901"/>
                </a:cubicBezTo>
                <a:cubicBezTo>
                  <a:pt x="4622" y="13277"/>
                  <a:pt x="4942" y="13625"/>
                  <a:pt x="4965" y="13675"/>
                </a:cubicBezTo>
                <a:cubicBezTo>
                  <a:pt x="5004" y="13760"/>
                  <a:pt x="5519" y="14315"/>
                  <a:pt x="5811" y="14603"/>
                </a:cubicBezTo>
                <a:cubicBezTo>
                  <a:pt x="5917" y="14707"/>
                  <a:pt x="5996" y="14778"/>
                  <a:pt x="6011" y="14778"/>
                </a:cubicBezTo>
                <a:cubicBezTo>
                  <a:pt x="6035" y="14778"/>
                  <a:pt x="6254" y="14986"/>
                  <a:pt x="6481" y="15214"/>
                </a:cubicBezTo>
                <a:cubicBezTo>
                  <a:pt x="6482" y="15215"/>
                  <a:pt x="6483" y="15215"/>
                  <a:pt x="6483" y="15216"/>
                </a:cubicBezTo>
                <a:cubicBezTo>
                  <a:pt x="6495" y="15227"/>
                  <a:pt x="6505" y="15239"/>
                  <a:pt x="6517" y="15251"/>
                </a:cubicBezTo>
                <a:cubicBezTo>
                  <a:pt x="6705" y="15441"/>
                  <a:pt x="6891" y="15637"/>
                  <a:pt x="6970" y="15733"/>
                </a:cubicBezTo>
                <a:cubicBezTo>
                  <a:pt x="6981" y="15747"/>
                  <a:pt x="6991" y="15759"/>
                  <a:pt x="6997" y="15768"/>
                </a:cubicBezTo>
                <a:cubicBezTo>
                  <a:pt x="7002" y="15775"/>
                  <a:pt x="7006" y="15784"/>
                  <a:pt x="7011" y="15793"/>
                </a:cubicBezTo>
                <a:cubicBezTo>
                  <a:pt x="7015" y="15802"/>
                  <a:pt x="7020" y="15812"/>
                  <a:pt x="7024" y="15822"/>
                </a:cubicBezTo>
                <a:cubicBezTo>
                  <a:pt x="7040" y="15866"/>
                  <a:pt x="7054" y="15921"/>
                  <a:pt x="7061" y="15976"/>
                </a:cubicBezTo>
                <a:cubicBezTo>
                  <a:pt x="7064" y="16004"/>
                  <a:pt x="7066" y="16032"/>
                  <a:pt x="7066" y="16058"/>
                </a:cubicBezTo>
                <a:cubicBezTo>
                  <a:pt x="7066" y="16092"/>
                  <a:pt x="7068" y="16121"/>
                  <a:pt x="7072" y="16148"/>
                </a:cubicBezTo>
                <a:cubicBezTo>
                  <a:pt x="7072" y="16150"/>
                  <a:pt x="7072" y="16154"/>
                  <a:pt x="7073" y="16156"/>
                </a:cubicBezTo>
                <a:cubicBezTo>
                  <a:pt x="7075" y="16171"/>
                  <a:pt x="7077" y="16184"/>
                  <a:pt x="7081" y="16197"/>
                </a:cubicBezTo>
                <a:cubicBezTo>
                  <a:pt x="7083" y="16204"/>
                  <a:pt x="7086" y="16210"/>
                  <a:pt x="7088" y="16216"/>
                </a:cubicBezTo>
                <a:cubicBezTo>
                  <a:pt x="7090" y="16223"/>
                  <a:pt x="7093" y="16229"/>
                  <a:pt x="7096" y="16235"/>
                </a:cubicBezTo>
                <a:cubicBezTo>
                  <a:pt x="7096" y="16236"/>
                  <a:pt x="7096" y="16237"/>
                  <a:pt x="7096" y="16237"/>
                </a:cubicBezTo>
                <a:cubicBezTo>
                  <a:pt x="7118" y="16284"/>
                  <a:pt x="7155" y="16325"/>
                  <a:pt x="7214" y="16376"/>
                </a:cubicBezTo>
                <a:cubicBezTo>
                  <a:pt x="7295" y="16447"/>
                  <a:pt x="8129" y="17304"/>
                  <a:pt x="9069" y="18279"/>
                </a:cubicBezTo>
                <a:lnTo>
                  <a:pt x="10777" y="20052"/>
                </a:lnTo>
                <a:lnTo>
                  <a:pt x="10846" y="19790"/>
                </a:lnTo>
                <a:cubicBezTo>
                  <a:pt x="10884" y="19646"/>
                  <a:pt x="10929" y="19529"/>
                  <a:pt x="10947" y="19529"/>
                </a:cubicBezTo>
                <a:cubicBezTo>
                  <a:pt x="10950" y="19529"/>
                  <a:pt x="10967" y="19536"/>
                  <a:pt x="10991" y="19546"/>
                </a:cubicBezTo>
                <a:cubicBezTo>
                  <a:pt x="11014" y="19552"/>
                  <a:pt x="11044" y="19567"/>
                  <a:pt x="11083" y="19589"/>
                </a:cubicBezTo>
                <a:cubicBezTo>
                  <a:pt x="11090" y="19593"/>
                  <a:pt x="11113" y="19604"/>
                  <a:pt x="11123" y="19609"/>
                </a:cubicBezTo>
                <a:cubicBezTo>
                  <a:pt x="11233" y="19665"/>
                  <a:pt x="11383" y="19742"/>
                  <a:pt x="11548" y="19829"/>
                </a:cubicBezTo>
                <a:cubicBezTo>
                  <a:pt x="11645" y="19880"/>
                  <a:pt x="11730" y="19928"/>
                  <a:pt x="11804" y="19971"/>
                </a:cubicBezTo>
                <a:cubicBezTo>
                  <a:pt x="11804" y="19972"/>
                  <a:pt x="11805" y="19971"/>
                  <a:pt x="11805" y="19971"/>
                </a:cubicBezTo>
                <a:cubicBezTo>
                  <a:pt x="12112" y="20136"/>
                  <a:pt x="12170" y="20188"/>
                  <a:pt x="12176" y="20266"/>
                </a:cubicBezTo>
                <a:cubicBezTo>
                  <a:pt x="12177" y="20267"/>
                  <a:pt x="12178" y="20269"/>
                  <a:pt x="12179" y="20270"/>
                </a:cubicBezTo>
                <a:cubicBezTo>
                  <a:pt x="12213" y="20346"/>
                  <a:pt x="12328" y="20495"/>
                  <a:pt x="12434" y="20601"/>
                </a:cubicBezTo>
                <a:lnTo>
                  <a:pt x="12629" y="20793"/>
                </a:lnTo>
                <a:lnTo>
                  <a:pt x="12799" y="20623"/>
                </a:lnTo>
                <a:lnTo>
                  <a:pt x="12916" y="20507"/>
                </a:lnTo>
                <a:lnTo>
                  <a:pt x="12977" y="20446"/>
                </a:lnTo>
                <a:lnTo>
                  <a:pt x="12978" y="20444"/>
                </a:lnTo>
                <a:lnTo>
                  <a:pt x="13134" y="20478"/>
                </a:lnTo>
                <a:lnTo>
                  <a:pt x="13412" y="20535"/>
                </a:lnTo>
                <a:cubicBezTo>
                  <a:pt x="13664" y="20587"/>
                  <a:pt x="14269" y="20628"/>
                  <a:pt x="14843" y="20631"/>
                </a:cubicBezTo>
                <a:lnTo>
                  <a:pt x="15838" y="20635"/>
                </a:lnTo>
                <a:lnTo>
                  <a:pt x="15839" y="20639"/>
                </a:lnTo>
                <a:lnTo>
                  <a:pt x="15843" y="20639"/>
                </a:lnTo>
                <a:lnTo>
                  <a:pt x="15858" y="20691"/>
                </a:lnTo>
                <a:lnTo>
                  <a:pt x="15944" y="20921"/>
                </a:lnTo>
                <a:cubicBezTo>
                  <a:pt x="16002" y="21077"/>
                  <a:pt x="16129" y="21295"/>
                  <a:pt x="16227" y="21404"/>
                </a:cubicBezTo>
                <a:cubicBezTo>
                  <a:pt x="16309" y="21496"/>
                  <a:pt x="16390" y="21574"/>
                  <a:pt x="16424" y="21596"/>
                </a:cubicBezTo>
                <a:cubicBezTo>
                  <a:pt x="16428" y="21597"/>
                  <a:pt x="16432" y="21599"/>
                  <a:pt x="16435" y="21599"/>
                </a:cubicBezTo>
                <a:cubicBezTo>
                  <a:pt x="16455" y="21600"/>
                  <a:pt x="16502" y="21572"/>
                  <a:pt x="16568" y="21523"/>
                </a:cubicBezTo>
                <a:cubicBezTo>
                  <a:pt x="16883" y="21278"/>
                  <a:pt x="17687" y="20498"/>
                  <a:pt x="18381" y="19753"/>
                </a:cubicBezTo>
                <a:lnTo>
                  <a:pt x="19337" y="18726"/>
                </a:lnTo>
                <a:lnTo>
                  <a:pt x="19451" y="18826"/>
                </a:lnTo>
                <a:cubicBezTo>
                  <a:pt x="19451" y="18826"/>
                  <a:pt x="19451" y="18827"/>
                  <a:pt x="19451" y="18827"/>
                </a:cubicBezTo>
                <a:cubicBezTo>
                  <a:pt x="19461" y="18836"/>
                  <a:pt x="19470" y="18843"/>
                  <a:pt x="19479" y="18851"/>
                </a:cubicBezTo>
                <a:cubicBezTo>
                  <a:pt x="19487" y="18858"/>
                  <a:pt x="19496" y="18865"/>
                  <a:pt x="19504" y="18871"/>
                </a:cubicBezTo>
                <a:cubicBezTo>
                  <a:pt x="19606" y="18952"/>
                  <a:pt x="19645" y="18914"/>
                  <a:pt x="19931" y="18625"/>
                </a:cubicBezTo>
                <a:cubicBezTo>
                  <a:pt x="19987" y="18569"/>
                  <a:pt x="20031" y="18522"/>
                  <a:pt x="20066" y="18481"/>
                </a:cubicBezTo>
                <a:cubicBezTo>
                  <a:pt x="20068" y="18480"/>
                  <a:pt x="20069" y="18479"/>
                  <a:pt x="20071" y="18477"/>
                </a:cubicBezTo>
                <a:cubicBezTo>
                  <a:pt x="20168" y="18359"/>
                  <a:pt x="20196" y="18286"/>
                  <a:pt x="20196" y="18185"/>
                </a:cubicBezTo>
                <a:cubicBezTo>
                  <a:pt x="20196" y="18182"/>
                  <a:pt x="20196" y="18180"/>
                  <a:pt x="20196" y="18177"/>
                </a:cubicBezTo>
                <a:cubicBezTo>
                  <a:pt x="20196" y="18176"/>
                  <a:pt x="20196" y="18175"/>
                  <a:pt x="20196" y="18175"/>
                </a:cubicBezTo>
                <a:cubicBezTo>
                  <a:pt x="20197" y="18032"/>
                  <a:pt x="20245" y="17934"/>
                  <a:pt x="20423" y="17711"/>
                </a:cubicBezTo>
                <a:cubicBezTo>
                  <a:pt x="20432" y="17699"/>
                  <a:pt x="20442" y="17686"/>
                  <a:pt x="20451" y="17674"/>
                </a:cubicBezTo>
                <a:cubicBezTo>
                  <a:pt x="20471" y="17647"/>
                  <a:pt x="20490" y="17621"/>
                  <a:pt x="20512" y="17591"/>
                </a:cubicBezTo>
                <a:cubicBezTo>
                  <a:pt x="21075" y="16836"/>
                  <a:pt x="21452" y="15832"/>
                  <a:pt x="21532" y="14877"/>
                </a:cubicBezTo>
                <a:cubicBezTo>
                  <a:pt x="21537" y="14812"/>
                  <a:pt x="21541" y="14748"/>
                  <a:pt x="21546" y="14684"/>
                </a:cubicBezTo>
                <a:cubicBezTo>
                  <a:pt x="21578" y="14125"/>
                  <a:pt x="21592" y="13156"/>
                  <a:pt x="21583" y="12100"/>
                </a:cubicBezTo>
                <a:cubicBezTo>
                  <a:pt x="21580" y="11965"/>
                  <a:pt x="21578" y="11829"/>
                  <a:pt x="21579" y="11717"/>
                </a:cubicBezTo>
                <a:cubicBezTo>
                  <a:pt x="21579" y="11714"/>
                  <a:pt x="21580" y="11711"/>
                  <a:pt x="21580" y="11707"/>
                </a:cubicBezTo>
                <a:cubicBezTo>
                  <a:pt x="21572" y="11296"/>
                  <a:pt x="21553" y="11176"/>
                  <a:pt x="21474" y="10972"/>
                </a:cubicBezTo>
                <a:cubicBezTo>
                  <a:pt x="21383" y="10737"/>
                  <a:pt x="21238" y="10561"/>
                  <a:pt x="21136" y="10561"/>
                </a:cubicBezTo>
                <a:cubicBezTo>
                  <a:pt x="21114" y="10561"/>
                  <a:pt x="20982" y="10389"/>
                  <a:pt x="20843" y="10178"/>
                </a:cubicBezTo>
                <a:cubicBezTo>
                  <a:pt x="20610" y="9823"/>
                  <a:pt x="20591" y="9771"/>
                  <a:pt x="20591" y="9517"/>
                </a:cubicBezTo>
                <a:lnTo>
                  <a:pt x="20591" y="9490"/>
                </a:lnTo>
                <a:lnTo>
                  <a:pt x="20591" y="9241"/>
                </a:lnTo>
                <a:lnTo>
                  <a:pt x="20423" y="9297"/>
                </a:lnTo>
                <a:cubicBezTo>
                  <a:pt x="20118" y="9398"/>
                  <a:pt x="20012" y="9368"/>
                  <a:pt x="19785" y="9121"/>
                </a:cubicBezTo>
                <a:cubicBezTo>
                  <a:pt x="19666" y="8992"/>
                  <a:pt x="19379" y="8727"/>
                  <a:pt x="19146" y="8532"/>
                </a:cubicBezTo>
                <a:cubicBezTo>
                  <a:pt x="18494" y="7986"/>
                  <a:pt x="18520" y="8015"/>
                  <a:pt x="18597" y="7920"/>
                </a:cubicBezTo>
                <a:cubicBezTo>
                  <a:pt x="18653" y="7851"/>
                  <a:pt x="18544" y="7742"/>
                  <a:pt x="17867" y="7186"/>
                </a:cubicBezTo>
                <a:cubicBezTo>
                  <a:pt x="17094" y="6551"/>
                  <a:pt x="17074" y="6530"/>
                  <a:pt x="17163" y="6429"/>
                </a:cubicBezTo>
                <a:cubicBezTo>
                  <a:pt x="17250" y="6328"/>
                  <a:pt x="17232" y="6310"/>
                  <a:pt x="16573" y="5859"/>
                </a:cubicBezTo>
                <a:cubicBezTo>
                  <a:pt x="15813" y="5338"/>
                  <a:pt x="15773" y="5300"/>
                  <a:pt x="15837" y="5167"/>
                </a:cubicBezTo>
                <a:cubicBezTo>
                  <a:pt x="15872" y="5097"/>
                  <a:pt x="15861" y="5065"/>
                  <a:pt x="15788" y="5021"/>
                </a:cubicBezTo>
                <a:cubicBezTo>
                  <a:pt x="15737" y="4990"/>
                  <a:pt x="15421" y="4804"/>
                  <a:pt x="15086" y="4609"/>
                </a:cubicBezTo>
                <a:cubicBezTo>
                  <a:pt x="14751" y="4414"/>
                  <a:pt x="14460" y="4228"/>
                  <a:pt x="14439" y="4196"/>
                </a:cubicBezTo>
                <a:cubicBezTo>
                  <a:pt x="14416" y="4160"/>
                  <a:pt x="14420" y="4107"/>
                  <a:pt x="14450" y="4057"/>
                </a:cubicBezTo>
                <a:cubicBezTo>
                  <a:pt x="14487" y="3993"/>
                  <a:pt x="14375" y="3918"/>
                  <a:pt x="13936" y="3707"/>
                </a:cubicBezTo>
                <a:cubicBezTo>
                  <a:pt x="13535" y="3513"/>
                  <a:pt x="13376" y="3406"/>
                  <a:pt x="13376" y="3334"/>
                </a:cubicBezTo>
                <a:cubicBezTo>
                  <a:pt x="13376" y="3225"/>
                  <a:pt x="13279" y="3150"/>
                  <a:pt x="12747" y="2851"/>
                </a:cubicBezTo>
                <a:cubicBezTo>
                  <a:pt x="11968" y="2413"/>
                  <a:pt x="11661" y="2262"/>
                  <a:pt x="11626" y="2299"/>
                </a:cubicBezTo>
                <a:cubicBezTo>
                  <a:pt x="11576" y="2352"/>
                  <a:pt x="11265" y="2053"/>
                  <a:pt x="11101" y="1831"/>
                </a:cubicBezTo>
                <a:cubicBezTo>
                  <a:pt x="11067" y="1794"/>
                  <a:pt x="11038" y="1752"/>
                  <a:pt x="11022" y="1713"/>
                </a:cubicBezTo>
                <a:cubicBezTo>
                  <a:pt x="11006" y="1682"/>
                  <a:pt x="10997" y="1657"/>
                  <a:pt x="10997" y="1638"/>
                </a:cubicBezTo>
                <a:cubicBezTo>
                  <a:pt x="10997" y="1635"/>
                  <a:pt x="10997" y="1631"/>
                  <a:pt x="10997" y="1628"/>
                </a:cubicBezTo>
                <a:cubicBezTo>
                  <a:pt x="10959" y="1539"/>
                  <a:pt x="10857" y="1432"/>
                  <a:pt x="10758" y="1364"/>
                </a:cubicBezTo>
                <a:cubicBezTo>
                  <a:pt x="10680" y="1315"/>
                  <a:pt x="10606" y="1290"/>
                  <a:pt x="10576" y="1319"/>
                </a:cubicBezTo>
                <a:cubicBezTo>
                  <a:pt x="10535" y="1358"/>
                  <a:pt x="10437" y="1325"/>
                  <a:pt x="10284" y="1223"/>
                </a:cubicBezTo>
                <a:cubicBezTo>
                  <a:pt x="9991" y="1028"/>
                  <a:pt x="9455" y="767"/>
                  <a:pt x="9051" y="621"/>
                </a:cubicBezTo>
                <a:cubicBezTo>
                  <a:pt x="8737" y="508"/>
                  <a:pt x="8623" y="422"/>
                  <a:pt x="8658" y="325"/>
                </a:cubicBezTo>
                <a:cubicBezTo>
                  <a:pt x="8659" y="323"/>
                  <a:pt x="8659" y="321"/>
                  <a:pt x="8658" y="319"/>
                </a:cubicBezTo>
                <a:cubicBezTo>
                  <a:pt x="8646" y="306"/>
                  <a:pt x="8630" y="293"/>
                  <a:pt x="8612" y="281"/>
                </a:cubicBezTo>
                <a:cubicBezTo>
                  <a:pt x="8572" y="262"/>
                  <a:pt x="8511" y="242"/>
                  <a:pt x="8438" y="229"/>
                </a:cubicBezTo>
                <a:cubicBezTo>
                  <a:pt x="8337" y="209"/>
                  <a:pt x="8267" y="205"/>
                  <a:pt x="8216" y="218"/>
                </a:cubicBezTo>
                <a:cubicBezTo>
                  <a:pt x="8183" y="229"/>
                  <a:pt x="8157" y="245"/>
                  <a:pt x="8143" y="268"/>
                </a:cubicBezTo>
                <a:cubicBezTo>
                  <a:pt x="8114" y="319"/>
                  <a:pt x="8022" y="341"/>
                  <a:pt x="7911" y="340"/>
                </a:cubicBezTo>
                <a:cubicBezTo>
                  <a:pt x="7866" y="341"/>
                  <a:pt x="7816" y="338"/>
                  <a:pt x="7758" y="334"/>
                </a:cubicBezTo>
                <a:cubicBezTo>
                  <a:pt x="7490" y="315"/>
                  <a:pt x="7423" y="286"/>
                  <a:pt x="7341" y="155"/>
                </a:cubicBezTo>
                <a:lnTo>
                  <a:pt x="7243" y="0"/>
                </a:lnTo>
                <a:close/>
                <a:moveTo>
                  <a:pt x="14676" y="4004"/>
                </a:moveTo>
                <a:cubicBezTo>
                  <a:pt x="14666" y="4004"/>
                  <a:pt x="14648" y="4035"/>
                  <a:pt x="14634" y="4071"/>
                </a:cubicBezTo>
                <a:cubicBezTo>
                  <a:pt x="14621" y="4108"/>
                  <a:pt x="14629" y="4139"/>
                  <a:pt x="14651" y="4139"/>
                </a:cubicBezTo>
                <a:cubicBezTo>
                  <a:pt x="14674" y="4139"/>
                  <a:pt x="14693" y="4108"/>
                  <a:pt x="14693" y="4071"/>
                </a:cubicBezTo>
                <a:cubicBezTo>
                  <a:pt x="14693" y="4071"/>
                  <a:pt x="14693" y="4071"/>
                  <a:pt x="14693" y="4070"/>
                </a:cubicBezTo>
                <a:cubicBezTo>
                  <a:pt x="14693" y="4069"/>
                  <a:pt x="14693" y="4067"/>
                  <a:pt x="14693" y="4065"/>
                </a:cubicBezTo>
                <a:cubicBezTo>
                  <a:pt x="14690" y="4043"/>
                  <a:pt x="14685" y="4024"/>
                  <a:pt x="14677" y="4005"/>
                </a:cubicBezTo>
                <a:cubicBezTo>
                  <a:pt x="14677" y="4005"/>
                  <a:pt x="14676" y="4004"/>
                  <a:pt x="14676" y="4004"/>
                </a:cubicBezTo>
                <a:close/>
                <a:moveTo>
                  <a:pt x="16112" y="5113"/>
                </a:moveTo>
                <a:cubicBezTo>
                  <a:pt x="16105" y="5121"/>
                  <a:pt x="16096" y="5130"/>
                  <a:pt x="16087" y="5144"/>
                </a:cubicBezTo>
                <a:cubicBezTo>
                  <a:pt x="16038" y="5212"/>
                  <a:pt x="16036" y="5242"/>
                  <a:pt x="16077" y="5286"/>
                </a:cubicBezTo>
                <a:cubicBezTo>
                  <a:pt x="16134" y="5347"/>
                  <a:pt x="16145" y="5356"/>
                  <a:pt x="16147" y="5273"/>
                </a:cubicBezTo>
                <a:cubicBezTo>
                  <a:pt x="16145" y="5264"/>
                  <a:pt x="16146" y="5254"/>
                  <a:pt x="16146" y="5242"/>
                </a:cubicBezTo>
                <a:cubicBezTo>
                  <a:pt x="16144" y="5227"/>
                  <a:pt x="16142" y="5211"/>
                  <a:pt x="16141" y="5194"/>
                </a:cubicBezTo>
                <a:cubicBezTo>
                  <a:pt x="16138" y="5167"/>
                  <a:pt x="16130" y="5141"/>
                  <a:pt x="16112" y="5113"/>
                </a:cubicBezTo>
                <a:close/>
                <a:moveTo>
                  <a:pt x="17467" y="6382"/>
                </a:moveTo>
                <a:cubicBezTo>
                  <a:pt x="17455" y="6380"/>
                  <a:pt x="17437" y="6396"/>
                  <a:pt x="17408" y="6427"/>
                </a:cubicBezTo>
                <a:cubicBezTo>
                  <a:pt x="17352" y="6486"/>
                  <a:pt x="17344" y="6523"/>
                  <a:pt x="17378" y="6560"/>
                </a:cubicBezTo>
                <a:cubicBezTo>
                  <a:pt x="17455" y="6643"/>
                  <a:pt x="17483" y="6623"/>
                  <a:pt x="17484" y="6486"/>
                </a:cubicBezTo>
                <a:cubicBezTo>
                  <a:pt x="17484" y="6447"/>
                  <a:pt x="17482" y="6414"/>
                  <a:pt x="17472" y="6383"/>
                </a:cubicBezTo>
                <a:cubicBezTo>
                  <a:pt x="17470" y="6382"/>
                  <a:pt x="17469" y="6382"/>
                  <a:pt x="17467" y="6382"/>
                </a:cubicBezTo>
                <a:close/>
                <a:moveTo>
                  <a:pt x="19105" y="7697"/>
                </a:moveTo>
                <a:cubicBezTo>
                  <a:pt x="19088" y="7696"/>
                  <a:pt x="19065" y="7713"/>
                  <a:pt x="19037" y="7753"/>
                </a:cubicBezTo>
                <a:cubicBezTo>
                  <a:pt x="18988" y="7822"/>
                  <a:pt x="18986" y="7852"/>
                  <a:pt x="19026" y="7894"/>
                </a:cubicBezTo>
                <a:cubicBezTo>
                  <a:pt x="19056" y="7926"/>
                  <a:pt x="19089" y="7906"/>
                  <a:pt x="19109" y="7844"/>
                </a:cubicBezTo>
                <a:cubicBezTo>
                  <a:pt x="19138" y="7755"/>
                  <a:pt x="19132" y="7700"/>
                  <a:pt x="19105" y="769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4151F1E-8B5B-8B8E-1831-EFD584D86D89}"/>
              </a:ext>
            </a:extLst>
          </p:cNvPr>
          <p:cNvSpPr txBox="1"/>
          <p:nvPr/>
        </p:nvSpPr>
        <p:spPr>
          <a:xfrm>
            <a:off x="171750" y="2200065"/>
            <a:ext cx="44231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New KALDERA lab </a:t>
            </a:r>
            <a:r>
              <a:rPr lang="de-DE" sz="1400" dirty="0" err="1"/>
              <a:t>ready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October</a:t>
            </a:r>
            <a:r>
              <a:rPr lang="de-DE" sz="1400" dirty="0"/>
              <a:t> </a:t>
            </a:r>
            <a:r>
              <a:rPr lang="de-DE" sz="1400" dirty="0" smtClean="0"/>
              <a:t>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 smtClean="0"/>
              <a:t>Seed</a:t>
            </a:r>
            <a:r>
              <a:rPr lang="de-DE" sz="1400" dirty="0" smtClean="0"/>
              <a:t> </a:t>
            </a:r>
            <a:r>
              <a:rPr lang="de-DE" sz="1400" dirty="0" err="1" smtClean="0"/>
              <a:t>laser</a:t>
            </a:r>
            <a:r>
              <a:rPr lang="de-DE" sz="1400" dirty="0" smtClean="0"/>
              <a:t> </a:t>
            </a:r>
            <a:r>
              <a:rPr lang="de-DE" sz="1400" dirty="0" err="1" smtClean="0"/>
              <a:t>development</a:t>
            </a:r>
            <a:r>
              <a:rPr lang="de-DE" sz="1400" dirty="0" smtClean="0"/>
              <a:t> </a:t>
            </a:r>
            <a:r>
              <a:rPr lang="de-DE" sz="1400" dirty="0" err="1" smtClean="0"/>
              <a:t>finalized</a:t>
            </a:r>
            <a:endParaRPr lang="de-DE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Tunnel (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red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being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prepared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plasma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injector</a:t>
            </a:r>
            <a:endParaRPr lang="de-DE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/>
          <a:srcRect l="27970" t="17321" r="39832" b="12649"/>
          <a:stretch/>
        </p:blipFill>
        <p:spPr>
          <a:xfrm rot="16200000">
            <a:off x="6401113" y="2086148"/>
            <a:ext cx="2385059" cy="291796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4151F1E-8B5B-8B8E-1831-EFD584D86D89}"/>
              </a:ext>
            </a:extLst>
          </p:cNvPr>
          <p:cNvSpPr txBox="1"/>
          <p:nvPr/>
        </p:nvSpPr>
        <p:spPr>
          <a:xfrm>
            <a:off x="4552181" y="1813437"/>
            <a:ext cx="4423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Joint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penelope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front-end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development</a:t>
            </a:r>
            <a:endParaRPr lang="de-DE" sz="1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smtClean="0"/>
              <a:t>Clean </a:t>
            </a:r>
            <a:r>
              <a:rPr lang="de-DE" sz="1400" dirty="0" err="1"/>
              <a:t>room</a:t>
            </a:r>
            <a:r>
              <a:rPr lang="de-DE" sz="1400" dirty="0"/>
              <a:t> </a:t>
            </a:r>
            <a:r>
              <a:rPr lang="de-DE" sz="1400" dirty="0" err="1"/>
              <a:t>installation</a:t>
            </a:r>
            <a:r>
              <a:rPr lang="de-DE" sz="1400" dirty="0"/>
              <a:t> </a:t>
            </a:r>
            <a:r>
              <a:rPr lang="de-DE" sz="1400" dirty="0" err="1"/>
              <a:t>ATHENA_h</a:t>
            </a:r>
            <a:r>
              <a:rPr lang="de-DE" sz="1400" dirty="0"/>
              <a:t> </a:t>
            </a:r>
            <a:r>
              <a:rPr lang="de-DE" sz="1400" dirty="0" err="1"/>
              <a:t>completed</a:t>
            </a:r>
            <a:endParaRPr lang="de-DE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3853595" y="3230624"/>
            <a:ext cx="185338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Novel</a:t>
            </a:r>
            <a:r>
              <a:rPr lang="de-DE" sz="1600" dirty="0" smtClean="0"/>
              <a:t> </a:t>
            </a:r>
            <a:r>
              <a:rPr lang="de-DE" sz="1600" dirty="0" err="1" smtClean="0"/>
              <a:t>labs</a:t>
            </a:r>
            <a:r>
              <a:rPr lang="de-DE" sz="1600" dirty="0" smtClean="0"/>
              <a:t> in Jena -&gt; </a:t>
            </a:r>
            <a:r>
              <a:rPr lang="de-DE" sz="1600" dirty="0" err="1" smtClean="0"/>
              <a:t>talk</a:t>
            </a:r>
            <a:r>
              <a:rPr lang="de-DE" sz="1600" dirty="0" smtClean="0"/>
              <a:t> A. </a:t>
            </a:r>
            <a:r>
              <a:rPr lang="de-DE" sz="1600" dirty="0" err="1" smtClean="0"/>
              <a:t>Sävert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1970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4498" y="1014387"/>
            <a:ext cx="8185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Improved</a:t>
            </a:r>
            <a:r>
              <a:rPr lang="de-DE" dirty="0" smtClean="0"/>
              <a:t> beam (</a:t>
            </a: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err="1" smtClean="0"/>
              <a:t>driver</a:t>
            </a:r>
            <a:r>
              <a:rPr lang="de-DE" dirty="0" smtClean="0"/>
              <a:t>) </a:t>
            </a:r>
            <a:r>
              <a:rPr lang="de-DE" dirty="0" err="1" smtClean="0"/>
              <a:t>stability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   </a:t>
            </a:r>
          </a:p>
          <a:p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(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) </a:t>
            </a:r>
            <a:r>
              <a:rPr lang="de-DE" dirty="0" err="1" smtClean="0"/>
              <a:t>feedback</a:t>
            </a:r>
            <a:endParaRPr lang="de-DE" dirty="0" smtClean="0"/>
          </a:p>
          <a:p>
            <a:r>
              <a:rPr lang="de-DE" dirty="0" smtClean="0"/>
              <a:t>Transport beam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endParaRPr lang="de-DE" dirty="0" smtClean="0"/>
          </a:p>
        </p:txBody>
      </p:sp>
      <p:sp>
        <p:nvSpPr>
          <p:cNvPr id="3" name="Rechteck 2"/>
          <p:cNvSpPr/>
          <p:nvPr/>
        </p:nvSpPr>
        <p:spPr>
          <a:xfrm>
            <a:off x="588551" y="125331"/>
            <a:ext cx="825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005AA0"/>
                </a:solidFill>
              </a:rPr>
              <a:t>From</a:t>
            </a:r>
            <a:r>
              <a:rPr lang="de-DE" sz="2400" b="1" dirty="0">
                <a:solidFill>
                  <a:srgbClr val="005AA0"/>
                </a:solidFill>
              </a:rPr>
              <a:t> </a:t>
            </a:r>
            <a:r>
              <a:rPr lang="de-DE" sz="2400" b="1" dirty="0" err="1">
                <a:solidFill>
                  <a:srgbClr val="005AA0"/>
                </a:solidFill>
              </a:rPr>
              <a:t>plasma</a:t>
            </a:r>
            <a:r>
              <a:rPr lang="de-DE" sz="2400" b="1" dirty="0">
                <a:solidFill>
                  <a:srgbClr val="005AA0"/>
                </a:solidFill>
              </a:rPr>
              <a:t> </a:t>
            </a:r>
            <a:r>
              <a:rPr lang="de-DE" sz="2400" b="1" dirty="0" err="1">
                <a:solidFill>
                  <a:srgbClr val="005AA0"/>
                </a:solidFill>
              </a:rPr>
              <a:t>acceleration</a:t>
            </a:r>
            <a:r>
              <a:rPr lang="de-DE" sz="2400" b="1" dirty="0">
                <a:solidFill>
                  <a:srgbClr val="005AA0"/>
                </a:solidFill>
              </a:rPr>
              <a:t> </a:t>
            </a:r>
            <a:r>
              <a:rPr lang="de-DE" sz="2400" b="1" dirty="0" err="1">
                <a:solidFill>
                  <a:srgbClr val="005AA0"/>
                </a:solidFill>
              </a:rPr>
              <a:t>to</a:t>
            </a:r>
            <a:r>
              <a:rPr lang="de-DE" sz="2400" b="1" dirty="0">
                <a:solidFill>
                  <a:srgbClr val="005AA0"/>
                </a:solidFill>
              </a:rPr>
              <a:t> </a:t>
            </a:r>
            <a:r>
              <a:rPr lang="de-DE" sz="2400" b="1" dirty="0" err="1">
                <a:solidFill>
                  <a:srgbClr val="005AA0"/>
                </a:solidFill>
              </a:rPr>
              <a:t>plasma</a:t>
            </a:r>
            <a:r>
              <a:rPr lang="de-DE" sz="2400" b="1" dirty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accelerators</a:t>
            </a:r>
            <a:endParaRPr lang="de-DE" sz="2400" b="1" dirty="0" smtClean="0">
              <a:solidFill>
                <a:srgbClr val="005AA0"/>
              </a:solidFill>
            </a:endParaRPr>
          </a:p>
          <a:p>
            <a:r>
              <a:rPr lang="de-DE" sz="2400" dirty="0" smtClean="0">
                <a:solidFill>
                  <a:srgbClr val="005AA0"/>
                </a:solidFill>
              </a:rPr>
              <a:t>i.e. </a:t>
            </a:r>
            <a:r>
              <a:rPr lang="de-DE" sz="2400" dirty="0" err="1" smtClean="0">
                <a:solidFill>
                  <a:srgbClr val="005AA0"/>
                </a:solidFill>
              </a:rPr>
              <a:t>basic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research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and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application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driven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development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B3B64A-2499-7143-BB7B-B319ABD8A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2" t="11476" r="2107" b="47172"/>
          <a:stretch/>
        </p:blipFill>
        <p:spPr>
          <a:xfrm>
            <a:off x="2330245" y="2139095"/>
            <a:ext cx="3797709" cy="663677"/>
          </a:xfrm>
          <a:prstGeom prst="rect">
            <a:avLst/>
          </a:prstGeom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368708" y="2190137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LWFA</a:t>
            </a:r>
          </a:p>
          <a:p>
            <a:r>
              <a:rPr lang="de-DE" i="1" dirty="0" err="1"/>
              <a:t>e</a:t>
            </a:r>
            <a:r>
              <a:rPr lang="de-DE" i="1" dirty="0" err="1" smtClean="0"/>
              <a:t>lectron</a:t>
            </a:r>
            <a:r>
              <a:rPr lang="de-DE" i="1" dirty="0" smtClean="0"/>
              <a:t> </a:t>
            </a:r>
            <a:r>
              <a:rPr lang="de-DE" i="1" dirty="0" err="1" smtClean="0"/>
              <a:t>energy</a:t>
            </a:r>
            <a:endParaRPr lang="de-DE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6909617" y="127824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[2020-2022]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71463" y="4239472"/>
            <a:ext cx="751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Closely</a:t>
            </a:r>
            <a:r>
              <a:rPr lang="de-DE" i="1" dirty="0" smtClean="0"/>
              <a:t> </a:t>
            </a:r>
            <a:r>
              <a:rPr lang="de-DE" i="1" dirty="0" err="1" smtClean="0"/>
              <a:t>related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and</a:t>
            </a:r>
            <a:r>
              <a:rPr lang="de-DE" i="1" dirty="0" smtClean="0"/>
              <a:t> </a:t>
            </a:r>
            <a:r>
              <a:rPr lang="de-DE" i="1" dirty="0" err="1" smtClean="0"/>
              <a:t>depending</a:t>
            </a:r>
            <a:r>
              <a:rPr lang="de-DE" i="1" dirty="0" smtClean="0"/>
              <a:t> on DMA (</a:t>
            </a:r>
            <a:r>
              <a:rPr lang="de-DE" i="1" dirty="0" err="1" smtClean="0"/>
              <a:t>and</a:t>
            </a:r>
            <a:r>
              <a:rPr lang="de-DE" i="1" dirty="0" smtClean="0"/>
              <a:t> Innovation Pool) </a:t>
            </a:r>
            <a:r>
              <a:rPr lang="de-DE" i="1" dirty="0" err="1" smtClean="0"/>
              <a:t>projects</a:t>
            </a:r>
            <a:endParaRPr lang="de-DE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358875" y="3138954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TNSA</a:t>
            </a:r>
          </a:p>
          <a:p>
            <a:r>
              <a:rPr lang="de-DE" i="1" dirty="0" err="1"/>
              <a:t>p</a:t>
            </a:r>
            <a:r>
              <a:rPr lang="de-DE" i="1" dirty="0" err="1" smtClean="0"/>
              <a:t>roton</a:t>
            </a:r>
            <a:r>
              <a:rPr lang="de-DE" i="1" dirty="0" smtClean="0"/>
              <a:t> </a:t>
            </a:r>
            <a:r>
              <a:rPr lang="de-DE" i="1" dirty="0" err="1" smtClean="0"/>
              <a:t>energy</a:t>
            </a:r>
            <a:endParaRPr lang="de-DE" i="1" dirty="0"/>
          </a:p>
        </p:txBody>
      </p:sp>
      <p:sp>
        <p:nvSpPr>
          <p:cNvPr id="10" name="Rechteck 9"/>
          <p:cNvSpPr/>
          <p:nvPr/>
        </p:nvSpPr>
        <p:spPr>
          <a:xfrm>
            <a:off x="6842423" y="3788864"/>
            <a:ext cx="19143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Phys.18, 316 (2022)</a:t>
            </a:r>
            <a:endParaRPr lang="de-DE" sz="11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r="55004" b="60606"/>
          <a:stretch/>
        </p:blipFill>
        <p:spPr>
          <a:xfrm>
            <a:off x="2033374" y="2776984"/>
            <a:ext cx="2885211" cy="131429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4" t="7818" r="7719" b="75054"/>
          <a:stretch/>
        </p:blipFill>
        <p:spPr>
          <a:xfrm>
            <a:off x="5032886" y="3045682"/>
            <a:ext cx="2190135" cy="67842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765825" y="2220927"/>
            <a:ext cx="2095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i="1" dirty="0" smtClean="0">
                <a:solidFill>
                  <a:srgbClr val="000000"/>
                </a:solidFill>
              </a:rPr>
              <a:t>PRL </a:t>
            </a:r>
            <a:r>
              <a:rPr lang="de-DE" sz="1100" i="1" dirty="0">
                <a:solidFill>
                  <a:srgbClr val="000000"/>
                </a:solidFill>
              </a:rPr>
              <a:t>126, 174801 (2021</a:t>
            </a:r>
            <a:r>
              <a:rPr lang="de-DE" sz="1100" i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100" i="1" dirty="0" smtClean="0">
                <a:solidFill>
                  <a:srgbClr val="000000"/>
                </a:solidFill>
              </a:rPr>
              <a:t>PRL </a:t>
            </a:r>
            <a:r>
              <a:rPr lang="de-DE" sz="1100" i="1" dirty="0">
                <a:solidFill>
                  <a:srgbClr val="000000"/>
                </a:solidFill>
              </a:rPr>
              <a:t>126, 104801 (2021) </a:t>
            </a:r>
            <a:endParaRPr lang="de-DE" sz="1100" i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051F3-9992-9149-9287-9CB6E5ED0B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9" y="2616923"/>
            <a:ext cx="428759" cy="42875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B9A3A97-8409-6940-97D4-DD1FAB67DD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857" y="4142595"/>
            <a:ext cx="777023" cy="1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88551" y="125331"/>
            <a:ext cx="825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 smtClean="0">
                <a:solidFill>
                  <a:srgbClr val="005AA0"/>
                </a:solidFill>
              </a:rPr>
              <a:t>Increased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stability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and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quality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enables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applications</a:t>
            </a:r>
            <a:endParaRPr lang="de-DE" sz="2400" b="1" dirty="0" smtClean="0">
              <a:solidFill>
                <a:srgbClr val="005AA0"/>
              </a:solidFill>
            </a:endParaRPr>
          </a:p>
          <a:p>
            <a:r>
              <a:rPr lang="de-DE" sz="2400" dirty="0" err="1" smtClean="0">
                <a:solidFill>
                  <a:srgbClr val="005AA0"/>
                </a:solidFill>
              </a:rPr>
              <a:t>Example</a:t>
            </a:r>
            <a:r>
              <a:rPr lang="de-DE" sz="2400" dirty="0" smtClean="0">
                <a:solidFill>
                  <a:srgbClr val="005AA0"/>
                </a:solidFill>
              </a:rPr>
              <a:t>: </a:t>
            </a:r>
            <a:r>
              <a:rPr lang="de-DE" sz="2400" dirty="0" err="1" smtClean="0">
                <a:solidFill>
                  <a:srgbClr val="005AA0"/>
                </a:solidFill>
              </a:rPr>
              <a:t>seeded</a:t>
            </a:r>
            <a:r>
              <a:rPr lang="de-DE" sz="2400" dirty="0" smtClean="0">
                <a:solidFill>
                  <a:srgbClr val="005AA0"/>
                </a:solidFill>
              </a:rPr>
              <a:t> FEL </a:t>
            </a:r>
            <a:r>
              <a:rPr lang="de-DE" sz="2400" dirty="0" err="1" smtClean="0">
                <a:solidFill>
                  <a:srgbClr val="005AA0"/>
                </a:solidFill>
              </a:rPr>
              <a:t>demonstration</a:t>
            </a:r>
            <a:r>
              <a:rPr lang="de-DE" sz="2400" dirty="0" smtClean="0">
                <a:solidFill>
                  <a:srgbClr val="005AA0"/>
                </a:solidFill>
              </a:rPr>
              <a:t>   (              @ HZDR)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215" y="502479"/>
            <a:ext cx="1082442" cy="5741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50" y="1270807"/>
            <a:ext cx="4371975" cy="14820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30553"/>
          <a:stretch/>
        </p:blipFill>
        <p:spPr>
          <a:xfrm>
            <a:off x="383010" y="3200239"/>
            <a:ext cx="4525052" cy="13598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l="49936" r="13667"/>
          <a:stretch/>
        </p:blipFill>
        <p:spPr>
          <a:xfrm>
            <a:off x="5924060" y="1286585"/>
            <a:ext cx="2657232" cy="310916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805815" y="4556180"/>
            <a:ext cx="23471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Photonics, in review (2022)</a:t>
            </a:r>
            <a:endParaRPr lang="de-DE" sz="11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9A3A97-8409-6940-97D4-DD1FAB67DD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857" y="4483376"/>
            <a:ext cx="777023" cy="1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88551" y="125331"/>
            <a:ext cx="825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 smtClean="0">
                <a:solidFill>
                  <a:srgbClr val="005AA0"/>
                </a:solidFill>
              </a:rPr>
              <a:t>Beamlines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for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transport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and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phase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space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manipulation</a:t>
            </a:r>
            <a:endParaRPr lang="de-DE" sz="2400" b="1" dirty="0" smtClean="0">
              <a:solidFill>
                <a:srgbClr val="005AA0"/>
              </a:solidFill>
            </a:endParaRPr>
          </a:p>
          <a:p>
            <a:r>
              <a:rPr lang="de-DE" sz="2400" dirty="0" err="1">
                <a:solidFill>
                  <a:srgbClr val="005AA0"/>
                </a:solidFill>
              </a:rPr>
              <a:t>m</a:t>
            </a:r>
            <a:r>
              <a:rPr lang="de-DE" sz="2400" dirty="0" err="1" smtClean="0">
                <a:solidFill>
                  <a:srgbClr val="005AA0"/>
                </a:solidFill>
              </a:rPr>
              <a:t>erging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laser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plasma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and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advanced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conventional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schemes</a:t>
            </a:r>
            <a:endParaRPr lang="de-DE" sz="2400" b="1" dirty="0" smtClean="0">
              <a:solidFill>
                <a:srgbClr val="005AA0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2FBD587-EFBA-26B2-A613-946FFD9E3998}"/>
              </a:ext>
            </a:extLst>
          </p:cNvPr>
          <p:cNvSpPr txBox="1"/>
          <p:nvPr/>
        </p:nvSpPr>
        <p:spPr>
          <a:xfrm>
            <a:off x="98430" y="2064813"/>
            <a:ext cx="26197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i="1" dirty="0" smtClean="0"/>
              <a:t>Phys</a:t>
            </a:r>
            <a:r>
              <a:rPr lang="de-DE" sz="1100" i="1" dirty="0"/>
              <a:t>. Rev. AB 24, </a:t>
            </a:r>
            <a:r>
              <a:rPr lang="de-DE" sz="1100" i="1" dirty="0" smtClean="0"/>
              <a:t>111301 </a:t>
            </a:r>
            <a:r>
              <a:rPr lang="de-DE" sz="1100" i="1" dirty="0"/>
              <a:t>(2021</a:t>
            </a:r>
            <a:r>
              <a:rPr lang="de-DE" sz="1100" i="1" dirty="0" smtClean="0"/>
              <a:t>)</a:t>
            </a:r>
          </a:p>
          <a:p>
            <a:r>
              <a:rPr lang="en-US" sz="1100" i="1" dirty="0"/>
              <a:t>Phys. Rev. Lett. 129, 094801 (2022</a:t>
            </a:r>
            <a:r>
              <a:rPr lang="en-US" sz="1100" i="1" dirty="0" smtClean="0"/>
              <a:t>)</a:t>
            </a:r>
            <a:endParaRPr lang="en-US" sz="1100" i="1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87048F0-F262-8358-7E11-2FCED4681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323" y="1167410"/>
            <a:ext cx="6572377" cy="121269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870197" y="2724024"/>
            <a:ext cx="31061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Stabilizing</a:t>
            </a:r>
            <a:r>
              <a:rPr lang="de-DE" dirty="0"/>
              <a:t> LPA </a:t>
            </a:r>
            <a:r>
              <a:rPr lang="de-DE" dirty="0" err="1"/>
              <a:t>electron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beam in an </a:t>
            </a:r>
            <a:r>
              <a:rPr lang="de-DE" dirty="0"/>
              <a:t>x-band </a:t>
            </a:r>
            <a:r>
              <a:rPr lang="de-DE" dirty="0" err="1" smtClean="0"/>
              <a:t>cavity</a:t>
            </a:r>
            <a:endParaRPr lang="de-DE" dirty="0" smtClean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Dechirping</a:t>
            </a:r>
            <a:r>
              <a:rPr lang="de-DE" dirty="0" smtClean="0"/>
              <a:t> (after </a:t>
            </a:r>
            <a:r>
              <a:rPr lang="de-DE" dirty="0" err="1" smtClean="0"/>
              <a:t>decompression</a:t>
            </a:r>
            <a:r>
              <a:rPr lang="de-DE" dirty="0" smtClean="0"/>
              <a:t>) in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</a:p>
          <a:p>
            <a:r>
              <a:rPr lang="de-DE" dirty="0" smtClean="0"/>
              <a:t>    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stage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F5051F3-9992-9149-9287-9CB6E5ED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601" y="4282466"/>
            <a:ext cx="428759" cy="428759"/>
          </a:xfrm>
          <a:prstGeom prst="rect">
            <a:avLst/>
          </a:prstGeom>
        </p:spPr>
      </p:pic>
      <p:pic>
        <p:nvPicPr>
          <p:cNvPr id="21" name="Picture 5" descr="Diagram&#10;&#10;Description automatically generated">
            <a:extLst>
              <a:ext uri="{FF2B5EF4-FFF2-40B4-BE49-F238E27FC236}">
                <a16:creationId xmlns:a16="http://schemas.microsoft.com/office/drawing/2014/main" id="{304BD1C9-1D59-6C74-3609-515639F88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" y="2836068"/>
            <a:ext cx="5454142" cy="17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88551" y="107471"/>
            <a:ext cx="825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AA0"/>
                </a:solidFill>
              </a:rPr>
              <a:t>Innovative </a:t>
            </a:r>
            <a:r>
              <a:rPr lang="de-DE" sz="2400" b="1" dirty="0" err="1" smtClean="0">
                <a:solidFill>
                  <a:srgbClr val="005AA0"/>
                </a:solidFill>
              </a:rPr>
              <a:t>adapted</a:t>
            </a:r>
            <a:r>
              <a:rPr lang="de-DE" sz="2400" b="1" dirty="0" smtClean="0">
                <a:solidFill>
                  <a:srgbClr val="005AA0"/>
                </a:solidFill>
              </a:rPr>
              <a:t> beam </a:t>
            </a:r>
            <a:r>
              <a:rPr lang="de-DE" sz="2400" b="1" dirty="0" err="1" smtClean="0">
                <a:solidFill>
                  <a:srgbClr val="005AA0"/>
                </a:solidFill>
              </a:rPr>
              <a:t>diagnostics</a:t>
            </a:r>
            <a:endParaRPr lang="de-DE" sz="2400" b="1" dirty="0" smtClean="0">
              <a:solidFill>
                <a:srgbClr val="005AA0"/>
              </a:solidFill>
            </a:endParaRPr>
          </a:p>
          <a:p>
            <a:r>
              <a:rPr lang="de-DE" sz="2400" dirty="0" smtClean="0">
                <a:solidFill>
                  <a:srgbClr val="005AA0"/>
                </a:solidFill>
              </a:rPr>
              <a:t>Optical „</a:t>
            </a:r>
            <a:r>
              <a:rPr lang="de-DE" sz="2400" dirty="0" err="1" smtClean="0">
                <a:solidFill>
                  <a:srgbClr val="005AA0"/>
                </a:solidFill>
              </a:rPr>
              <a:t>pepperpot</a:t>
            </a:r>
            <a:r>
              <a:rPr lang="de-DE" sz="2400" dirty="0" smtClean="0">
                <a:solidFill>
                  <a:srgbClr val="005AA0"/>
                </a:solidFill>
              </a:rPr>
              <a:t>“ </a:t>
            </a:r>
            <a:r>
              <a:rPr lang="de-DE" sz="2400" dirty="0" err="1" smtClean="0">
                <a:solidFill>
                  <a:srgbClr val="005AA0"/>
                </a:solidFill>
              </a:rPr>
              <a:t>for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nm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emittance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measurement</a:t>
            </a:r>
            <a:endParaRPr lang="de-DE" sz="2400" dirty="0" smtClean="0">
              <a:solidFill>
                <a:srgbClr val="005AA0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9C9B616-40A3-ABCC-3FB8-DD766898DD5D}"/>
              </a:ext>
            </a:extLst>
          </p:cNvPr>
          <p:cNvGrpSpPr/>
          <p:nvPr/>
        </p:nvGrpSpPr>
        <p:grpSpPr>
          <a:xfrm>
            <a:off x="3140141" y="1121573"/>
            <a:ext cx="2711233" cy="2197514"/>
            <a:chOff x="3781577" y="1052917"/>
            <a:chExt cx="2645509" cy="2197514"/>
          </a:xfrm>
        </p:grpSpPr>
        <p:pic>
          <p:nvPicPr>
            <p:cNvPr id="13" name="Inhaltsplatzhalter 7">
              <a:extLst>
                <a:ext uri="{FF2B5EF4-FFF2-40B4-BE49-F238E27FC236}">
                  <a16:creationId xmlns:a16="http://schemas.microsoft.com/office/drawing/2014/main" id="{C84E9AAD-DC8F-5D32-436A-297F07B61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577" y="1052917"/>
              <a:ext cx="2365403" cy="2197514"/>
            </a:xfrm>
            <a:prstGeom prst="rect">
              <a:avLst/>
            </a:prstGeom>
          </p:spPr>
        </p:pic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8E3B7C59-19CD-0CA1-E0D3-78F98980950F}"/>
                </a:ext>
              </a:extLst>
            </p:cNvPr>
            <p:cNvSpPr txBox="1"/>
            <p:nvPr/>
          </p:nvSpPr>
          <p:spPr>
            <a:xfrm>
              <a:off x="3963574" y="1211941"/>
              <a:ext cx="24635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Electron signal at </a:t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en-US" sz="1200" dirty="0">
                  <a:solidFill>
                    <a:schemeClr val="bg1"/>
                  </a:solidFill>
                </a:rPr>
                <a:t>scintillation screen</a:t>
              </a:r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384296D2-A860-24F2-E6F7-AEF5F37E046C}"/>
              </a:ext>
            </a:extLst>
          </p:cNvPr>
          <p:cNvSpPr txBox="1"/>
          <p:nvPr/>
        </p:nvSpPr>
        <p:spPr>
          <a:xfrm>
            <a:off x="399741" y="3300507"/>
            <a:ext cx="34678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/>
              <a:t>Modulation by </a:t>
            </a:r>
            <a:r>
              <a:rPr lang="en-US" sz="1400" dirty="0"/>
              <a:t>laser interference pattern</a:t>
            </a:r>
          </a:p>
          <a:p>
            <a:endParaRPr lang="en-GB" sz="1400" dirty="0"/>
          </a:p>
          <a:p>
            <a:r>
              <a:rPr lang="en-GB" sz="1400" dirty="0" smtClean="0"/>
              <a:t>electron </a:t>
            </a:r>
            <a:r>
              <a:rPr lang="en-GB" sz="1400" dirty="0"/>
              <a:t>beam source size of ~ 200 </a:t>
            </a:r>
          </a:p>
          <a:p>
            <a:r>
              <a:rPr lang="en-GB" sz="1400" dirty="0" smtClean="0"/>
              <a:t>source </a:t>
            </a:r>
            <a:r>
              <a:rPr lang="en-GB" sz="1400" dirty="0"/>
              <a:t>size </a:t>
            </a:r>
            <a:r>
              <a:rPr lang="en-GB" sz="1400" dirty="0" smtClean="0"/>
              <a:t>~10 </a:t>
            </a:r>
            <a:r>
              <a:rPr lang="en-GB" sz="1400" dirty="0"/>
              <a:t>nm can be resolved</a:t>
            </a:r>
            <a:br>
              <a:rPr lang="en-GB" sz="1400" dirty="0"/>
            </a:br>
            <a:endParaRPr lang="en-GB" sz="1400" dirty="0"/>
          </a:p>
        </p:txBody>
      </p:sp>
      <p:pic>
        <p:nvPicPr>
          <p:cNvPr id="18" name="Grafik 9">
            <a:extLst>
              <a:ext uri="{FF2B5EF4-FFF2-40B4-BE49-F238E27FC236}">
                <a16:creationId xmlns:a16="http://schemas.microsoft.com/office/drawing/2014/main" id="{A3C4F482-1536-2746-B426-A5DC917CA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59" y="4351020"/>
            <a:ext cx="1043562" cy="40185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234AFB0-F28E-324D-B14B-7F7873BEF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2" r="5549"/>
          <a:stretch/>
        </p:blipFill>
        <p:spPr>
          <a:xfrm>
            <a:off x="5791200" y="1121573"/>
            <a:ext cx="3078480" cy="2298270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258174" y="1191768"/>
            <a:ext cx="2789826" cy="1584960"/>
            <a:chOff x="410574" y="2084832"/>
            <a:chExt cx="2789826" cy="1584960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D185042D-EA90-1349-A605-F7B24572D6CE}"/>
                </a:ext>
              </a:extLst>
            </p:cNvPr>
            <p:cNvSpPr/>
            <p:nvPr/>
          </p:nvSpPr>
          <p:spPr>
            <a:xfrm>
              <a:off x="1374551" y="2551994"/>
              <a:ext cx="409496" cy="93740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8000">
                  <a:schemeClr val="bg1"/>
                </a:gs>
                <a:gs pos="36000">
                  <a:srgbClr val="FF0000"/>
                </a:gs>
                <a:gs pos="83000">
                  <a:schemeClr val="bg1"/>
                </a:gs>
                <a:gs pos="69000">
                  <a:srgbClr val="FF0000"/>
                </a:gs>
                <a:gs pos="49000">
                  <a:schemeClr val="bg1"/>
                </a:gs>
                <a:gs pos="97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75D101F4-C10D-9349-8EBD-8BA11347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7866" y="2090977"/>
              <a:ext cx="695566" cy="1578815"/>
            </a:xfrm>
            <a:prstGeom prst="rect">
              <a:avLst/>
            </a:prstGeom>
          </p:spPr>
        </p:pic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6D3A0E9B-0B68-3148-ADAE-11E2257EB23C}"/>
                </a:ext>
              </a:extLst>
            </p:cNvPr>
            <p:cNvSpPr/>
            <p:nvPr/>
          </p:nvSpPr>
          <p:spPr>
            <a:xfrm>
              <a:off x="444535" y="2549779"/>
              <a:ext cx="290506" cy="94183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6D5B5105-4057-FC49-AD53-9689947D50DD}"/>
                </a:ext>
              </a:extLst>
            </p:cNvPr>
            <p:cNvSpPr txBox="1"/>
            <p:nvPr/>
          </p:nvSpPr>
          <p:spPr>
            <a:xfrm>
              <a:off x="410574" y="2828544"/>
              <a:ext cx="39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e</a:t>
              </a:r>
              <a:r>
                <a:rPr lang="de-DE" dirty="0"/>
                <a:t>-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21C3FB80-1468-8D48-A2A2-0C9202C6EF2A}"/>
                </a:ext>
              </a:extLst>
            </p:cNvPr>
            <p:cNvSpPr txBox="1"/>
            <p:nvPr/>
          </p:nvSpPr>
          <p:spPr>
            <a:xfrm>
              <a:off x="695465" y="2085489"/>
              <a:ext cx="1708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smtClean="0"/>
                <a:t>Laser </a:t>
              </a:r>
              <a:r>
                <a:rPr lang="de-DE" sz="1200" dirty="0" err="1" smtClean="0"/>
                <a:t>interference</a:t>
              </a:r>
              <a:r>
                <a:rPr lang="de-DE" sz="1200" dirty="0" smtClean="0"/>
                <a:t> </a:t>
              </a:r>
              <a:endParaRPr lang="de-DE" sz="1200" dirty="0"/>
            </a:p>
            <a:p>
              <a:pPr algn="ctr"/>
              <a:r>
                <a:rPr lang="de-DE" sz="1200" dirty="0" err="1"/>
                <a:t>pattern</a:t>
              </a:r>
              <a:endParaRPr lang="de-DE" sz="1200" dirty="0"/>
            </a:p>
          </p:txBody>
        </p:sp>
        <p:cxnSp>
          <p:nvCxnSpPr>
            <p:cNvPr id="25" name="Straight Arrow Connector 19">
              <a:extLst>
                <a:ext uri="{FF2B5EF4-FFF2-40B4-BE49-F238E27FC236}">
                  <a16:creationId xmlns:a16="http://schemas.microsoft.com/office/drawing/2014/main" id="{5D1C2B93-34EB-6348-BBBE-8C0F2E597AFB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810110" y="3013210"/>
              <a:ext cx="2390290" cy="7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9C240FC6-4B0E-9643-8B94-BCF59F3511B2}"/>
                </a:ext>
              </a:extLst>
            </p:cNvPr>
            <p:cNvSpPr txBox="1"/>
            <p:nvPr/>
          </p:nvSpPr>
          <p:spPr>
            <a:xfrm>
              <a:off x="2064305" y="2084832"/>
              <a:ext cx="1096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/>
                <a:t>Modulated</a:t>
              </a:r>
              <a:r>
                <a:rPr lang="de-DE" sz="1200" dirty="0"/>
                <a:t> </a:t>
              </a:r>
              <a:br>
                <a:rPr lang="de-DE" sz="1200" dirty="0"/>
              </a:br>
              <a:r>
                <a:rPr lang="de-DE" sz="1200" dirty="0" err="1"/>
                <a:t>electrons</a:t>
              </a:r>
              <a:endParaRPr lang="de-DE" sz="1200" dirty="0"/>
            </a:p>
          </p:txBody>
        </p:sp>
      </p:grpSp>
      <p:sp>
        <p:nvSpPr>
          <p:cNvPr id="27" name="TextBox 20">
            <a:extLst>
              <a:ext uri="{FF2B5EF4-FFF2-40B4-BE49-F238E27FC236}">
                <a16:creationId xmlns:a16="http://schemas.microsoft.com/office/drawing/2014/main" id="{84D23F12-D4E8-C643-B526-F3EE35CF70A9}"/>
              </a:ext>
            </a:extLst>
          </p:cNvPr>
          <p:cNvSpPr txBox="1"/>
          <p:nvPr/>
        </p:nvSpPr>
        <p:spPr>
          <a:xfrm>
            <a:off x="5904714" y="3546877"/>
            <a:ext cx="3042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Small </a:t>
            </a:r>
            <a:r>
              <a:rPr lang="de-DE" sz="1400" dirty="0" err="1"/>
              <a:t>source</a:t>
            </a:r>
            <a:r>
              <a:rPr lang="de-DE" sz="1400" dirty="0"/>
              <a:t> </a:t>
            </a:r>
            <a:r>
              <a:rPr lang="de-DE" sz="1400" dirty="0">
                <a:sym typeface="Wingdings" pitchFamily="2" charset="2"/>
              </a:rPr>
              <a:t> large </a:t>
            </a:r>
            <a:r>
              <a:rPr lang="de-DE" sz="1400" dirty="0" err="1">
                <a:sym typeface="Wingdings" pitchFamily="2" charset="2"/>
              </a:rPr>
              <a:t>peak</a:t>
            </a:r>
            <a:endParaRPr lang="de-DE" sz="1400" dirty="0"/>
          </a:p>
        </p:txBody>
      </p:sp>
      <p:sp>
        <p:nvSpPr>
          <p:cNvPr id="29" name="Rechteck 28"/>
          <p:cNvSpPr/>
          <p:nvPr/>
        </p:nvSpPr>
        <p:spPr>
          <a:xfrm>
            <a:off x="1353042" y="4615722"/>
            <a:ext cx="19736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/>
              <a:t>PRSTAB 24, </a:t>
            </a:r>
            <a:r>
              <a:rPr lang="en-GB" sz="1100" i="1" dirty="0" smtClean="0"/>
              <a:t>012803 (2021)</a:t>
            </a:r>
            <a:endParaRPr lang="en-GB" sz="1100" i="1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F5051F3-9992-9149-9287-9CB6E5ED0B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900" y="4317768"/>
            <a:ext cx="428759" cy="42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88551" y="125331"/>
            <a:ext cx="825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 smtClean="0">
                <a:solidFill>
                  <a:srgbClr val="005AA0"/>
                </a:solidFill>
              </a:rPr>
              <a:t>Increased</a:t>
            </a:r>
            <a:r>
              <a:rPr lang="de-DE" sz="2400" b="1" dirty="0" smtClean="0">
                <a:solidFill>
                  <a:srgbClr val="005AA0"/>
                </a:solidFill>
              </a:rPr>
              <a:t> LWFA </a:t>
            </a:r>
            <a:r>
              <a:rPr lang="de-DE" sz="2400" b="1" dirty="0" err="1" smtClean="0">
                <a:solidFill>
                  <a:srgbClr val="005AA0"/>
                </a:solidFill>
              </a:rPr>
              <a:t>peak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current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enables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applications</a:t>
            </a:r>
            <a:endParaRPr lang="de-DE" sz="2400" b="1" dirty="0" smtClean="0">
              <a:solidFill>
                <a:srgbClr val="005AA0"/>
              </a:solidFill>
            </a:endParaRPr>
          </a:p>
          <a:p>
            <a:r>
              <a:rPr lang="de-DE" sz="2400" dirty="0" err="1" smtClean="0">
                <a:solidFill>
                  <a:srgbClr val="005AA0"/>
                </a:solidFill>
              </a:rPr>
              <a:t>Example</a:t>
            </a:r>
            <a:r>
              <a:rPr lang="de-DE" sz="2400" dirty="0" smtClean="0">
                <a:solidFill>
                  <a:srgbClr val="005AA0"/>
                </a:solidFill>
              </a:rPr>
              <a:t>: hybrid LWFA – PWFA </a:t>
            </a:r>
            <a:r>
              <a:rPr lang="de-DE" sz="2400" dirty="0" err="1" smtClean="0">
                <a:solidFill>
                  <a:srgbClr val="005AA0"/>
                </a:solidFill>
              </a:rPr>
              <a:t>as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quality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booster</a:t>
            </a:r>
            <a:endParaRPr lang="de-DE" sz="2400" dirty="0" smtClean="0">
              <a:solidFill>
                <a:srgbClr val="005AA0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026591" y="2979765"/>
            <a:ext cx="5731114" cy="1735980"/>
            <a:chOff x="2907323" y="2916156"/>
            <a:chExt cx="5731114" cy="1735980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907323" y="2916156"/>
              <a:ext cx="5731114" cy="1735980"/>
              <a:chOff x="2907323" y="2916156"/>
              <a:chExt cx="5731114" cy="1735980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 rotWithShape="1">
              <a:blip r:embed="rId2"/>
              <a:srcRect l="2051" t="15814" r="5257" b="34491"/>
              <a:stretch/>
            </p:blipFill>
            <p:spPr>
              <a:xfrm>
                <a:off x="2907323" y="2916156"/>
                <a:ext cx="5731114" cy="1735980"/>
              </a:xfrm>
              <a:prstGeom prst="rect">
                <a:avLst/>
              </a:prstGeom>
            </p:spPr>
          </p:pic>
          <p:pic>
            <p:nvPicPr>
              <p:cNvPr id="5" name="Grafik 4"/>
              <p:cNvPicPr>
                <a:picLocks noChangeAspect="1"/>
              </p:cNvPicPr>
              <p:nvPr/>
            </p:nvPicPr>
            <p:blipFill rotWithShape="1">
              <a:blip r:embed="rId3"/>
              <a:srcRect l="13122" t="7131" r="11862" b="21102"/>
              <a:stretch/>
            </p:blipFill>
            <p:spPr>
              <a:xfrm>
                <a:off x="3647044" y="3045349"/>
                <a:ext cx="4479188" cy="1272209"/>
              </a:xfrm>
              <a:prstGeom prst="rect">
                <a:avLst/>
              </a:prstGeom>
            </p:spPr>
          </p:pic>
        </p:grpSp>
        <p:sp>
          <p:nvSpPr>
            <p:cNvPr id="9" name="Textfeld 8"/>
            <p:cNvSpPr txBox="1"/>
            <p:nvPr/>
          </p:nvSpPr>
          <p:spPr>
            <a:xfrm>
              <a:off x="5999841" y="3807999"/>
              <a:ext cx="1882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005AA0"/>
                  </a:solidFill>
                </a:rPr>
                <a:t>d</a:t>
              </a:r>
              <a:r>
                <a:rPr lang="de-DE" sz="1400" dirty="0" err="1" smtClean="0">
                  <a:solidFill>
                    <a:srgbClr val="005AA0"/>
                  </a:solidFill>
                </a:rPr>
                <a:t>epleted</a:t>
              </a:r>
              <a:r>
                <a:rPr lang="de-DE" sz="1400" dirty="0" smtClean="0">
                  <a:solidFill>
                    <a:srgbClr val="005AA0"/>
                  </a:solidFill>
                </a:rPr>
                <a:t> LWFA </a:t>
              </a:r>
              <a:r>
                <a:rPr lang="de-DE" sz="1400" dirty="0" err="1" smtClean="0">
                  <a:solidFill>
                    <a:srgbClr val="005AA0"/>
                  </a:solidFill>
                </a:rPr>
                <a:t>driver</a:t>
              </a:r>
              <a:endParaRPr lang="de-DE" sz="1400" dirty="0">
                <a:solidFill>
                  <a:srgbClr val="005AA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000832" y="3053009"/>
              <a:ext cx="1999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Trojan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injected</a:t>
              </a:r>
              <a:r>
                <a:rPr lang="de-DE" sz="14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witness</a:t>
              </a:r>
              <a:endParaRPr lang="de-DE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Rechteck 11"/>
          <p:cNvSpPr/>
          <p:nvPr/>
        </p:nvSpPr>
        <p:spPr>
          <a:xfrm>
            <a:off x="171750" y="3055208"/>
            <a:ext cx="2691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</a:rPr>
              <a:t>Phys</a:t>
            </a:r>
            <a:r>
              <a:rPr lang="de-DE" sz="1200" i="1" dirty="0">
                <a:latin typeface="Arial" panose="020B0604020202020204" pitchFamily="34" charset="0"/>
              </a:rPr>
              <a:t>. </a:t>
            </a:r>
            <a:r>
              <a:rPr lang="de-DE" sz="1200" i="1" dirty="0" err="1">
                <a:latin typeface="Arial" panose="020B0604020202020204" pitchFamily="34" charset="0"/>
              </a:rPr>
              <a:t>Rev</a:t>
            </a:r>
            <a:r>
              <a:rPr lang="de-DE" sz="1200" i="1" dirty="0">
                <a:latin typeface="Arial" panose="020B0604020202020204" pitchFamily="34" charset="0"/>
              </a:rPr>
              <a:t>. </a:t>
            </a:r>
            <a:r>
              <a:rPr lang="de-DE" sz="1200" i="1" dirty="0" smtClean="0">
                <a:latin typeface="Arial" panose="020B0604020202020204" pitchFamily="34" charset="0"/>
              </a:rPr>
              <a:t>Res. </a:t>
            </a:r>
            <a:r>
              <a:rPr lang="de-DE" sz="1200" i="1" dirty="0">
                <a:latin typeface="Arial" panose="020B0604020202020204" pitchFamily="34" charset="0"/>
              </a:rPr>
              <a:t>3, L042005 (2021)</a:t>
            </a:r>
          </a:p>
          <a:p>
            <a:r>
              <a:rPr lang="de-DE" sz="1200" i="1" dirty="0" smtClean="0">
                <a:latin typeface="Arial" panose="020B0604020202020204" pitchFamily="34" charset="0"/>
              </a:rPr>
              <a:t>Nature </a:t>
            </a:r>
            <a:r>
              <a:rPr lang="de-DE" sz="1200" i="1" dirty="0" err="1" smtClean="0">
                <a:latin typeface="Arial" panose="020B0604020202020204" pitchFamily="34" charset="0"/>
              </a:rPr>
              <a:t>Commun</a:t>
            </a:r>
            <a:r>
              <a:rPr lang="de-DE" sz="1200" i="1" dirty="0" smtClean="0">
                <a:latin typeface="Arial" panose="020B0604020202020204" pitchFamily="34" charset="0"/>
              </a:rPr>
              <a:t>. </a:t>
            </a:r>
            <a:r>
              <a:rPr lang="de-DE" sz="1200" i="1" dirty="0">
                <a:latin typeface="Arial" panose="020B0604020202020204" pitchFamily="34" charset="0"/>
              </a:rPr>
              <a:t>12, 2895 (2021)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F5051F3-9992-9149-9287-9CB6E5ED0B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463" y="4577252"/>
            <a:ext cx="428759" cy="4287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B9A3A97-8409-6940-97D4-DD1FAB67DD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116" y="4714894"/>
            <a:ext cx="777023" cy="15347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750" y="4620936"/>
            <a:ext cx="292826" cy="33377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07" y="4593154"/>
            <a:ext cx="583767" cy="37953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4836" y="4629068"/>
            <a:ext cx="359189" cy="35693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9"/>
          <a:srcRect l="4250" t="24258" r="11607" b="11445"/>
          <a:stretch/>
        </p:blipFill>
        <p:spPr>
          <a:xfrm>
            <a:off x="260010" y="1165386"/>
            <a:ext cx="3734826" cy="160532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4625479" y="1192980"/>
            <a:ext cx="4080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l</a:t>
            </a:r>
            <a:r>
              <a:rPr lang="de-DE" sz="1600" dirty="0" err="1" smtClean="0"/>
              <a:t>ocalized</a:t>
            </a:r>
            <a:r>
              <a:rPr lang="de-DE" sz="1600" dirty="0" smtClean="0"/>
              <a:t> </a:t>
            </a:r>
            <a:r>
              <a:rPr lang="de-DE" sz="1600" dirty="0" err="1" smtClean="0"/>
              <a:t>optical</a:t>
            </a:r>
            <a:r>
              <a:rPr lang="de-DE" sz="1600" dirty="0" smtClean="0"/>
              <a:t> </a:t>
            </a:r>
            <a:r>
              <a:rPr lang="de-DE" sz="1600" dirty="0" err="1" smtClean="0"/>
              <a:t>injection</a:t>
            </a:r>
            <a:r>
              <a:rPr lang="de-DE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i</a:t>
            </a:r>
            <a:r>
              <a:rPr lang="de-DE" sz="1600" dirty="0" err="1" smtClean="0"/>
              <a:t>mproved</a:t>
            </a:r>
            <a:r>
              <a:rPr lang="de-DE" sz="1600" dirty="0" smtClean="0"/>
              <a:t> </a:t>
            </a:r>
            <a:r>
              <a:rPr lang="de-DE" sz="1600" dirty="0" err="1" smtClean="0"/>
              <a:t>emittance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quality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d</a:t>
            </a:r>
            <a:r>
              <a:rPr lang="de-DE" sz="1600" dirty="0" err="1" smtClean="0"/>
              <a:t>ense</a:t>
            </a:r>
            <a:r>
              <a:rPr lang="de-DE" sz="1600" dirty="0" smtClean="0"/>
              <a:t> </a:t>
            </a:r>
            <a:r>
              <a:rPr lang="de-DE" sz="1600" dirty="0" err="1" smtClean="0"/>
              <a:t>plasma</a:t>
            </a:r>
            <a:r>
              <a:rPr lang="de-DE" sz="1600" dirty="0" smtClean="0"/>
              <a:t> (</a:t>
            </a:r>
            <a:r>
              <a:rPr lang="de-DE" sz="1600" dirty="0" err="1" smtClean="0"/>
              <a:t>short</a:t>
            </a:r>
            <a:r>
              <a:rPr lang="de-DE" sz="1600" dirty="0" smtClean="0"/>
              <a:t> </a:t>
            </a:r>
            <a:r>
              <a:rPr lang="de-DE" sz="1600" dirty="0" err="1" smtClean="0"/>
              <a:t>driver</a:t>
            </a:r>
            <a:r>
              <a:rPr lang="de-DE" sz="1600" dirty="0" smtClean="0"/>
              <a:t>) </a:t>
            </a:r>
            <a:r>
              <a:rPr lang="de-DE" sz="1600" dirty="0" err="1" smtClean="0"/>
              <a:t>enables</a:t>
            </a:r>
            <a:r>
              <a:rPr lang="de-DE" sz="1600" dirty="0" smtClean="0"/>
              <a:t> </a:t>
            </a:r>
            <a:r>
              <a:rPr lang="de-DE" sz="1600" dirty="0" err="1" smtClean="0"/>
              <a:t>optical</a:t>
            </a:r>
            <a:r>
              <a:rPr lang="de-DE" sz="1600" dirty="0" smtClean="0"/>
              <a:t> </a:t>
            </a:r>
            <a:r>
              <a:rPr lang="de-DE" sz="1600" dirty="0" err="1" smtClean="0"/>
              <a:t>wake</a:t>
            </a:r>
            <a:r>
              <a:rPr lang="de-DE" sz="1600" dirty="0" smtClean="0"/>
              <a:t> </a:t>
            </a:r>
            <a:r>
              <a:rPr lang="de-DE" sz="1600" dirty="0" err="1" smtClean="0"/>
              <a:t>visualization</a:t>
            </a:r>
            <a:r>
              <a:rPr lang="de-DE" sz="1600" dirty="0" smtClean="0"/>
              <a:t>  </a:t>
            </a:r>
            <a:endParaRPr lang="de-DE" sz="1600" dirty="0"/>
          </a:p>
        </p:txBody>
      </p:sp>
      <p:sp>
        <p:nvSpPr>
          <p:cNvPr id="22" name="Rechteck 21"/>
          <p:cNvSpPr/>
          <p:nvPr/>
        </p:nvSpPr>
        <p:spPr>
          <a:xfrm>
            <a:off x="203587" y="3558792"/>
            <a:ext cx="2691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</a:rPr>
              <a:t>New J. </a:t>
            </a:r>
            <a:r>
              <a:rPr lang="de-DE" sz="1200" i="1" dirty="0" err="1" smtClean="0">
                <a:latin typeface="Arial" panose="020B0604020202020204" pitchFamily="34" charset="0"/>
              </a:rPr>
              <a:t>Physics</a:t>
            </a:r>
            <a:r>
              <a:rPr lang="de-DE" sz="1200" i="1" dirty="0">
                <a:latin typeface="Arial" panose="020B0604020202020204" pitchFamily="34" charset="0"/>
              </a:rPr>
              <a:t>  </a:t>
            </a:r>
            <a:r>
              <a:rPr lang="de-DE" sz="1200" i="1" dirty="0" smtClean="0">
                <a:latin typeface="Arial" panose="020B0604020202020204" pitchFamily="34" charset="0"/>
              </a:rPr>
              <a:t>24</a:t>
            </a:r>
            <a:r>
              <a:rPr lang="de-DE" sz="1200" i="1" dirty="0">
                <a:latin typeface="Arial" panose="020B0604020202020204" pitchFamily="34" charset="0"/>
              </a:rPr>
              <a:t>, 083034 (2022) </a:t>
            </a:r>
          </a:p>
        </p:txBody>
      </p:sp>
    </p:spTree>
    <p:extLst>
      <p:ext uri="{BB962C8B-B14F-4D97-AF65-F5344CB8AC3E}">
        <p14:creationId xmlns:p14="http://schemas.microsoft.com/office/powerpoint/2010/main" val="42465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58000" y="365760"/>
            <a:ext cx="212750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-&gt;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R. </a:t>
            </a:r>
            <a:r>
              <a:rPr lang="de-DE" dirty="0" err="1" smtClean="0"/>
              <a:t>d‘Arcy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4C2CF0B-C7BC-9CA3-340B-CEFF569F55A2}"/>
              </a:ext>
            </a:extLst>
          </p:cNvPr>
          <p:cNvSpPr txBox="1"/>
          <p:nvPr/>
        </p:nvSpPr>
        <p:spPr>
          <a:xfrm>
            <a:off x="594498" y="216721"/>
            <a:ext cx="61566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350" b="1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FLASHForward Goal </a:t>
            </a:r>
            <a:r>
              <a:rPr lang="en-DE" sz="135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DE" sz="135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Develop a self-consistent plasma-accelerator stage with </a:t>
            </a:r>
            <a:r>
              <a:rPr lang="en-DE" sz="13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beam quality</a:t>
            </a:r>
            <a:r>
              <a:rPr lang="en-DE" sz="135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, </a:t>
            </a:r>
            <a:r>
              <a:rPr lang="en-DE" sz="13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energy-transfer efficiency</a:t>
            </a:r>
            <a:r>
              <a:rPr lang="en-DE" sz="135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, and</a:t>
            </a:r>
            <a:r>
              <a:rPr lang="en-DE" sz="135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DE" sz="13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repetition rate</a:t>
            </a:r>
          </a:p>
        </p:txBody>
      </p:sp>
      <p:cxnSp>
        <p:nvCxnSpPr>
          <p:cNvPr id="6" name="Straight Arrow Connector 31">
            <a:extLst>
              <a:ext uri="{FF2B5EF4-FFF2-40B4-BE49-F238E27FC236}">
                <a16:creationId xmlns:a16="http://schemas.microsoft.com/office/drawing/2014/main" id="{6A86A75E-A0CD-FC73-267B-782D5783D5DB}"/>
              </a:ext>
            </a:extLst>
          </p:cNvPr>
          <p:cNvCxnSpPr>
            <a:cxnSpLocks/>
          </p:cNvCxnSpPr>
          <p:nvPr/>
        </p:nvCxnSpPr>
        <p:spPr>
          <a:xfrm>
            <a:off x="5855567" y="792909"/>
            <a:ext cx="0" cy="27445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4">
            <a:extLst>
              <a:ext uri="{FF2B5EF4-FFF2-40B4-BE49-F238E27FC236}">
                <a16:creationId xmlns:a16="http://schemas.microsoft.com/office/drawing/2014/main" id="{73F1B980-9877-21CF-2AA0-EC9333D553E1}"/>
              </a:ext>
            </a:extLst>
          </p:cNvPr>
          <p:cNvSpPr txBox="1"/>
          <p:nvPr/>
        </p:nvSpPr>
        <p:spPr>
          <a:xfrm>
            <a:off x="182740" y="1035283"/>
            <a:ext cx="43740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Energy-Spread Preservation and High Efficiency in a Plasma-Wakefield Accelerator</a:t>
            </a:r>
            <a:endParaRPr lang="en-DE" sz="13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343BD1DE-04B8-E831-F5BD-1D9C5917ACA7}"/>
              </a:ext>
            </a:extLst>
          </p:cNvPr>
          <p:cNvSpPr txBox="1"/>
          <p:nvPr/>
        </p:nvSpPr>
        <p:spPr>
          <a:xfrm>
            <a:off x="4764130" y="1086660"/>
            <a:ext cx="4212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350" b="1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Recovery time of a plasma-wakefield accelerator</a:t>
            </a:r>
            <a:endParaRPr lang="en-DE" sz="13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36">
            <a:extLst>
              <a:ext uri="{FF2B5EF4-FFF2-40B4-BE49-F238E27FC236}">
                <a16:creationId xmlns:a16="http://schemas.microsoft.com/office/drawing/2014/main" id="{9EA436AC-CDB4-4354-CFAB-FF3D8F49A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076" y="1431439"/>
            <a:ext cx="3854566" cy="2488169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AE94EDE-6FD2-C5C9-55AB-567C5404F8DC}"/>
              </a:ext>
            </a:extLst>
          </p:cNvPr>
          <p:cNvSpPr txBox="1">
            <a:spLocks/>
          </p:cNvSpPr>
          <p:nvPr/>
        </p:nvSpPr>
        <p:spPr bwMode="auto">
          <a:xfrm>
            <a:off x="4776678" y="4134290"/>
            <a:ext cx="4374022" cy="7289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dirty="0"/>
              <a:t>The plasma recovery time (~63 ns) implies that MHz repetition rates required for FEL and HEP applications are possible</a:t>
            </a:r>
            <a:endParaRPr lang="x-none" sz="120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1CBDB1D-49E8-808A-79F3-0DAEDAF5D1A9}"/>
              </a:ext>
            </a:extLst>
          </p:cNvPr>
          <p:cNvSpPr txBox="1">
            <a:spLocks/>
          </p:cNvSpPr>
          <p:nvPr/>
        </p:nvSpPr>
        <p:spPr bwMode="auto">
          <a:xfrm>
            <a:off x="5024416" y="4667172"/>
            <a:ext cx="1757384" cy="2213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100" i="1" dirty="0" smtClean="0"/>
              <a:t>Nature </a:t>
            </a:r>
            <a:r>
              <a:rPr lang="en-US" sz="1100" b="1" i="1" dirty="0"/>
              <a:t>603</a:t>
            </a:r>
            <a:r>
              <a:rPr lang="en-US" sz="1100" i="1" dirty="0"/>
              <a:t>, 58–62 (2022)</a:t>
            </a:r>
            <a:endParaRPr lang="x-none" sz="1100" i="1" dirty="0"/>
          </a:p>
        </p:txBody>
      </p:sp>
      <p:pic>
        <p:nvPicPr>
          <p:cNvPr id="12" name="Picture 53">
            <a:extLst>
              <a:ext uri="{FF2B5EF4-FFF2-40B4-BE49-F238E27FC236}">
                <a16:creationId xmlns:a16="http://schemas.microsoft.com/office/drawing/2014/main" id="{30AE9078-31E7-CAE7-3B02-3314B2080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76" y="1543344"/>
            <a:ext cx="3775489" cy="2496971"/>
          </a:xfrm>
          <a:prstGeom prst="rect">
            <a:avLst/>
          </a:prstGeom>
        </p:spPr>
      </p:pic>
      <p:cxnSp>
        <p:nvCxnSpPr>
          <p:cNvPr id="13" name="Straight Arrow Connector 54">
            <a:extLst>
              <a:ext uri="{FF2B5EF4-FFF2-40B4-BE49-F238E27FC236}">
                <a16:creationId xmlns:a16="http://schemas.microsoft.com/office/drawing/2014/main" id="{4508A750-C819-B79C-F6AD-1337D703B7FB}"/>
              </a:ext>
            </a:extLst>
          </p:cNvPr>
          <p:cNvCxnSpPr>
            <a:cxnSpLocks/>
          </p:cNvCxnSpPr>
          <p:nvPr/>
        </p:nvCxnSpPr>
        <p:spPr>
          <a:xfrm>
            <a:off x="7566261" y="2515452"/>
            <a:ext cx="3303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6">
            <a:extLst>
              <a:ext uri="{FF2B5EF4-FFF2-40B4-BE49-F238E27FC236}">
                <a16:creationId xmlns:a16="http://schemas.microsoft.com/office/drawing/2014/main" id="{399F8A29-1C01-4B5B-2FFB-FCF9CBB69318}"/>
              </a:ext>
            </a:extLst>
          </p:cNvPr>
          <p:cNvSpPr txBox="1"/>
          <p:nvPr/>
        </p:nvSpPr>
        <p:spPr>
          <a:xfrm>
            <a:off x="4829258" y="2459812"/>
            <a:ext cx="4212461" cy="24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75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63 ns recovery time</a:t>
            </a:r>
            <a:endParaRPr lang="en-DE" sz="975" b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517F83E-3473-8894-6436-FBB090B1C9C8}"/>
              </a:ext>
            </a:extLst>
          </p:cNvPr>
          <p:cNvSpPr txBox="1">
            <a:spLocks/>
          </p:cNvSpPr>
          <p:nvPr/>
        </p:nvSpPr>
        <p:spPr bwMode="auto">
          <a:xfrm>
            <a:off x="390108" y="4134290"/>
            <a:ext cx="4374022" cy="7289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dirty="0"/>
              <a:t>Beam loading of the plasma wake enables high-quality and highly efficient acceleration for sustainable applications</a:t>
            </a:r>
            <a:endParaRPr lang="x-none" sz="120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9A3C720-4293-51DB-D7F0-1CA66C80367E}"/>
              </a:ext>
            </a:extLst>
          </p:cNvPr>
          <p:cNvSpPr txBox="1">
            <a:spLocks/>
          </p:cNvSpPr>
          <p:nvPr/>
        </p:nvSpPr>
        <p:spPr bwMode="auto">
          <a:xfrm>
            <a:off x="1546923" y="4674710"/>
            <a:ext cx="2308797" cy="211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100" i="1" dirty="0" smtClean="0"/>
              <a:t>Phys</a:t>
            </a:r>
            <a:r>
              <a:rPr lang="en-US" sz="1100" i="1" dirty="0"/>
              <a:t>. Rev. Lett. </a:t>
            </a:r>
            <a:r>
              <a:rPr lang="en-US" sz="1100" b="1" i="1" dirty="0"/>
              <a:t>126</a:t>
            </a:r>
            <a:r>
              <a:rPr lang="en-US" sz="1100" i="1" dirty="0"/>
              <a:t>, 014801 (2021)</a:t>
            </a:r>
            <a:endParaRPr lang="x-none" sz="1100" i="1" dirty="0"/>
          </a:p>
        </p:txBody>
      </p:sp>
      <p:cxnSp>
        <p:nvCxnSpPr>
          <p:cNvPr id="17" name="Straight Arrow Connector 66">
            <a:extLst>
              <a:ext uri="{FF2B5EF4-FFF2-40B4-BE49-F238E27FC236}">
                <a16:creationId xmlns:a16="http://schemas.microsoft.com/office/drawing/2014/main" id="{25F94A28-D423-5B69-DE24-0B1384E4B10D}"/>
              </a:ext>
            </a:extLst>
          </p:cNvPr>
          <p:cNvCxnSpPr>
            <a:cxnSpLocks/>
          </p:cNvCxnSpPr>
          <p:nvPr/>
        </p:nvCxnSpPr>
        <p:spPr>
          <a:xfrm>
            <a:off x="2018478" y="812202"/>
            <a:ext cx="0" cy="27445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67">
            <a:extLst>
              <a:ext uri="{FF2B5EF4-FFF2-40B4-BE49-F238E27FC236}">
                <a16:creationId xmlns:a16="http://schemas.microsoft.com/office/drawing/2014/main" id="{837EB321-6B93-FCED-CB87-1E664AACE58F}"/>
              </a:ext>
            </a:extLst>
          </p:cNvPr>
          <p:cNvCxnSpPr>
            <a:cxnSpLocks/>
          </p:cNvCxnSpPr>
          <p:nvPr/>
        </p:nvCxnSpPr>
        <p:spPr>
          <a:xfrm>
            <a:off x="3800676" y="792908"/>
            <a:ext cx="0" cy="27445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4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88551" y="125331"/>
            <a:ext cx="8253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 smtClean="0">
                <a:solidFill>
                  <a:srgbClr val="005AA0"/>
                </a:solidFill>
              </a:rPr>
              <a:t>Beamlines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for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transport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and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phase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space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manipulation</a:t>
            </a:r>
            <a:endParaRPr lang="de-DE" sz="2400" b="1" dirty="0" smtClean="0">
              <a:solidFill>
                <a:srgbClr val="005AA0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69494F57-90C9-495C-B9A0-0FFD496B6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6" y="929095"/>
            <a:ext cx="1278633" cy="549588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619C0E40-BBA0-497A-8C5C-167F82D3E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47" y="3970037"/>
            <a:ext cx="875542" cy="291847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C3A0E350-9297-4A13-A9AE-E66F5A2B9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00" y="2794688"/>
            <a:ext cx="5122635" cy="1602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89">
                <a:extLst>
                  <a:ext uri="{FF2B5EF4-FFF2-40B4-BE49-F238E27FC236}">
                    <a16:creationId xmlns:a16="http://schemas.microsoft.com/office/drawing/2014/main" id="{42BAD183-271B-456C-8C7D-4C782A224F20}"/>
                  </a:ext>
                </a:extLst>
              </p:cNvPr>
              <p:cNvSpPr txBox="1"/>
              <p:nvPr/>
            </p:nvSpPr>
            <p:spPr>
              <a:xfrm>
                <a:off x="214042" y="3140936"/>
                <a:ext cx="845488" cy="784830"/>
              </a:xfrm>
              <a:prstGeom prst="rect">
                <a:avLst/>
              </a:prstGeom>
              <a:ln>
                <a:solidFill>
                  <a:srgbClr val="E6533A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dirty="0"/>
                  <a:t>PHELIX</a:t>
                </a:r>
              </a:p>
              <a:p>
                <a:r>
                  <a:rPr lang="en-GB" sz="900" dirty="0"/>
                  <a:t>E </a:t>
                </a:r>
                <a14:m>
                  <m:oMath xmlns:m="http://schemas.openxmlformats.org/officeDocument/2006/math">
                    <m:r>
                      <a:rPr lang="de-DE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900" dirty="0"/>
                  <a:t> 40 J</a:t>
                </a:r>
              </a:p>
              <a:p>
                <a14:m>
                  <m:oMath xmlns:m="http://schemas.openxmlformats.org/officeDocument/2006/math">
                    <m:r>
                      <a:rPr lang="en-GB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900" dirty="0"/>
                  <a:t> 650 fs</a:t>
                </a:r>
              </a:p>
              <a:p>
                <a14:m>
                  <m:oMath xmlns:m="http://schemas.openxmlformats.org/officeDocument/2006/math">
                    <m:r>
                      <a:rPr lang="en-GB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sz="900" dirty="0"/>
                  <a:t> </a:t>
                </a:r>
                <a14:m>
                  <m:oMath xmlns:m="http://schemas.openxmlformats.org/officeDocument/2006/math">
                    <m:r>
                      <a:rPr lang="de-DE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900" dirty="0"/>
                  <a:t> 1053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90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90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GB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900" dirty="0"/>
                  <a:t> 3.5 µm</a:t>
                </a:r>
              </a:p>
            </p:txBody>
          </p:sp>
        </mc:Choice>
        <mc:Fallback xmlns="">
          <p:sp>
            <p:nvSpPr>
              <p:cNvPr id="8" name="Textfeld 89">
                <a:extLst>
                  <a:ext uri="{FF2B5EF4-FFF2-40B4-BE49-F238E27FC236}">
                    <a16:creationId xmlns:a16="http://schemas.microsoft.com/office/drawing/2014/main" id="{42BAD183-271B-456C-8C7D-4C782A224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42" y="3140936"/>
                <a:ext cx="845488" cy="784830"/>
              </a:xfrm>
              <a:prstGeom prst="rect">
                <a:avLst/>
              </a:prstGeom>
              <a:blipFill>
                <a:blip r:embed="rId5"/>
                <a:stretch>
                  <a:fillRect b="-752"/>
                </a:stretch>
              </a:blipFill>
              <a:ln>
                <a:solidFill>
                  <a:srgbClr val="E6533A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91">
            <a:extLst>
              <a:ext uri="{FF2B5EF4-FFF2-40B4-BE49-F238E27FC236}">
                <a16:creationId xmlns:a16="http://schemas.microsoft.com/office/drawing/2014/main" id="{E0E12FCF-ADFC-4ED4-ACDC-EEE7EAA21465}"/>
              </a:ext>
            </a:extLst>
          </p:cNvPr>
          <p:cNvSpPr txBox="1"/>
          <p:nvPr/>
        </p:nvSpPr>
        <p:spPr>
          <a:xfrm>
            <a:off x="2219779" y="2731909"/>
            <a:ext cx="1088760" cy="507831"/>
          </a:xfrm>
          <a:prstGeom prst="rect">
            <a:avLst/>
          </a:prstGeom>
          <a:ln>
            <a:solidFill>
              <a:srgbClr val="B3A2C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900" dirty="0"/>
              <a:t>Solenoid 1</a:t>
            </a:r>
          </a:p>
          <a:p>
            <a:pPr algn="ctr"/>
            <a:r>
              <a:rPr lang="de-DE" sz="900" dirty="0"/>
              <a:t>Energy </a:t>
            </a:r>
            <a:r>
              <a:rPr lang="de-DE" sz="900" dirty="0" err="1"/>
              <a:t>Selection</a:t>
            </a:r>
            <a:endParaRPr lang="de-DE" sz="900" dirty="0"/>
          </a:p>
          <a:p>
            <a:pPr algn="ctr"/>
            <a:r>
              <a:rPr lang="de-DE" sz="900" dirty="0"/>
              <a:t>Beam </a:t>
            </a:r>
            <a:r>
              <a:rPr lang="de-DE" sz="900" dirty="0" err="1"/>
              <a:t>Collimation</a:t>
            </a:r>
            <a:endParaRPr lang="en-GB" sz="1350" dirty="0"/>
          </a:p>
        </p:txBody>
      </p:sp>
      <p:sp>
        <p:nvSpPr>
          <p:cNvPr id="10" name="Textfeld 91">
            <a:extLst>
              <a:ext uri="{FF2B5EF4-FFF2-40B4-BE49-F238E27FC236}">
                <a16:creationId xmlns:a16="http://schemas.microsoft.com/office/drawing/2014/main" id="{BDAB85E7-4EA3-4A51-9136-CF7062A8C7E2}"/>
              </a:ext>
            </a:extLst>
          </p:cNvPr>
          <p:cNvSpPr txBox="1"/>
          <p:nvPr/>
        </p:nvSpPr>
        <p:spPr>
          <a:xfrm>
            <a:off x="3888739" y="2794688"/>
            <a:ext cx="1345240" cy="369332"/>
          </a:xfrm>
          <a:prstGeom prst="rect">
            <a:avLst/>
          </a:prstGeom>
          <a:ln>
            <a:solidFill>
              <a:srgbClr val="B3A2C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900" dirty="0"/>
              <a:t>Solenoid 2</a:t>
            </a:r>
          </a:p>
          <a:p>
            <a:pPr algn="ctr"/>
            <a:r>
              <a:rPr lang="de-DE" sz="900" dirty="0"/>
              <a:t>Transversal </a:t>
            </a:r>
            <a:r>
              <a:rPr lang="de-DE" sz="900" dirty="0" err="1"/>
              <a:t>Focussing</a:t>
            </a:r>
            <a:endParaRPr lang="en-GB" sz="1350" dirty="0"/>
          </a:p>
        </p:txBody>
      </p:sp>
      <p:sp>
        <p:nvSpPr>
          <p:cNvPr id="11" name="Textfeld 92">
            <a:extLst>
              <a:ext uri="{FF2B5EF4-FFF2-40B4-BE49-F238E27FC236}">
                <a16:creationId xmlns:a16="http://schemas.microsoft.com/office/drawing/2014/main" id="{FF9F0494-A206-4E55-8C55-840C44DEF462}"/>
              </a:ext>
            </a:extLst>
          </p:cNvPr>
          <p:cNvSpPr txBox="1"/>
          <p:nvPr/>
        </p:nvSpPr>
        <p:spPr>
          <a:xfrm>
            <a:off x="2546598" y="3892552"/>
            <a:ext cx="1871025" cy="369332"/>
          </a:xfrm>
          <a:prstGeom prst="rect">
            <a:avLst/>
          </a:prstGeom>
          <a:ln>
            <a:solidFill>
              <a:srgbClr val="F796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900" dirty="0"/>
              <a:t>RF-Cavity</a:t>
            </a:r>
          </a:p>
          <a:p>
            <a:pPr algn="ctr"/>
            <a:r>
              <a:rPr lang="en-GB" sz="900" dirty="0"/>
              <a:t>Temporal/Longitudinal Bunching </a:t>
            </a:r>
          </a:p>
        </p:txBody>
      </p:sp>
      <p:sp>
        <p:nvSpPr>
          <p:cNvPr id="12" name="Textfeld 94">
            <a:extLst>
              <a:ext uri="{FF2B5EF4-FFF2-40B4-BE49-F238E27FC236}">
                <a16:creationId xmlns:a16="http://schemas.microsoft.com/office/drawing/2014/main" id="{17266288-ED13-4720-BCBA-C9F313454F8A}"/>
              </a:ext>
            </a:extLst>
          </p:cNvPr>
          <p:cNvSpPr txBox="1"/>
          <p:nvPr/>
        </p:nvSpPr>
        <p:spPr>
          <a:xfrm>
            <a:off x="5880924" y="3492209"/>
            <a:ext cx="1518365" cy="230832"/>
          </a:xfrm>
          <a:prstGeom prst="rect">
            <a:avLst/>
          </a:prstGeom>
          <a:ln>
            <a:solidFill>
              <a:srgbClr val="948A5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900" dirty="0"/>
              <a:t>Diagnostics / Experiments</a:t>
            </a:r>
            <a:endParaRPr lang="en-GB" sz="900" baseline="30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964B8FA-592D-41B3-A8B2-3C4F95C6334C}"/>
              </a:ext>
            </a:extLst>
          </p:cNvPr>
          <p:cNvSpPr txBox="1">
            <a:spLocks/>
          </p:cNvSpPr>
          <p:nvPr/>
        </p:nvSpPr>
        <p:spPr>
          <a:xfrm>
            <a:off x="7004152" y="2051824"/>
            <a:ext cx="2030433" cy="10891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dirty="0" err="1">
                <a:latin typeface="+mn-lt"/>
              </a:rPr>
              <a:t>l</a:t>
            </a:r>
            <a:r>
              <a:rPr lang="de-DE" sz="1600" dirty="0" err="1" smtClean="0">
                <a:latin typeface="+mn-lt"/>
              </a:rPr>
              <a:t>ow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energy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ion</a:t>
            </a:r>
            <a:r>
              <a:rPr lang="de-DE" sz="1600" dirty="0" smtClean="0">
                <a:latin typeface="+mn-lt"/>
              </a:rPr>
              <a:t> </a:t>
            </a:r>
          </a:p>
          <a:p>
            <a:r>
              <a:rPr lang="de-DE" sz="1600" dirty="0" err="1" smtClean="0">
                <a:latin typeface="+mn-lt"/>
              </a:rPr>
              <a:t>stopping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>
                <a:latin typeface="+mn-lt"/>
              </a:rPr>
              <a:t>power </a:t>
            </a:r>
            <a:r>
              <a:rPr lang="de-DE" sz="1600" dirty="0" err="1">
                <a:latin typeface="+mn-lt"/>
              </a:rPr>
              <a:t>experiments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smtClean="0">
                <a:latin typeface="+mn-lt"/>
              </a:rPr>
              <a:t>in</a:t>
            </a:r>
          </a:p>
          <a:p>
            <a:r>
              <a:rPr lang="de-DE" sz="1600" dirty="0" err="1">
                <a:latin typeface="+mn-lt"/>
              </a:rPr>
              <a:t>l</a:t>
            </a:r>
            <a:r>
              <a:rPr lang="de-DE" sz="1600" dirty="0" err="1" smtClean="0">
                <a:latin typeface="+mn-lt"/>
              </a:rPr>
              <a:t>aser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generated</a:t>
            </a:r>
            <a:r>
              <a:rPr lang="de-DE" sz="1600" dirty="0" smtClean="0">
                <a:latin typeface="+mn-lt"/>
              </a:rPr>
              <a:t> </a:t>
            </a:r>
          </a:p>
          <a:p>
            <a:r>
              <a:rPr lang="de-DE" sz="1600" dirty="0" err="1" smtClean="0">
                <a:latin typeface="+mn-lt"/>
              </a:rPr>
              <a:t>plasmas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planned</a:t>
            </a:r>
            <a:endParaRPr lang="en-US" sz="1600" dirty="0">
              <a:latin typeface="+mn-lt"/>
            </a:endParaRPr>
          </a:p>
        </p:txBody>
      </p:sp>
      <p:pic>
        <p:nvPicPr>
          <p:cNvPr id="14" name="Grafik 3">
            <a:extLst>
              <a:ext uri="{FF2B5EF4-FFF2-40B4-BE49-F238E27FC236}">
                <a16:creationId xmlns:a16="http://schemas.microsoft.com/office/drawing/2014/main" id="{B5BF712F-F513-442F-8433-09D3FA83E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192" y="880818"/>
            <a:ext cx="2311370" cy="1481877"/>
          </a:xfrm>
          <a:prstGeom prst="rect">
            <a:avLst/>
          </a:prstGeom>
        </p:spPr>
      </p:pic>
      <p:pic>
        <p:nvPicPr>
          <p:cNvPr id="15" name="Grafik 5">
            <a:extLst>
              <a:ext uri="{FF2B5EF4-FFF2-40B4-BE49-F238E27FC236}">
                <a16:creationId xmlns:a16="http://schemas.microsoft.com/office/drawing/2014/main" id="{F3FA4554-40AE-4BB6-ACEA-FE1BAFCF3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446" y="844003"/>
            <a:ext cx="2304517" cy="1522627"/>
          </a:xfrm>
          <a:prstGeom prst="rect">
            <a:avLst/>
          </a:prstGeom>
        </p:spPr>
      </p:pic>
      <p:sp>
        <p:nvSpPr>
          <p:cNvPr id="16" name="TextBox 22">
            <a:extLst>
              <a:ext uri="{FF2B5EF4-FFF2-40B4-BE49-F238E27FC236}">
                <a16:creationId xmlns:a16="http://schemas.microsoft.com/office/drawing/2014/main" id="{3A561DD2-A97D-409A-8FE2-C17D34129D17}"/>
              </a:ext>
            </a:extLst>
          </p:cNvPr>
          <p:cNvSpPr txBox="1"/>
          <p:nvPr/>
        </p:nvSpPr>
        <p:spPr>
          <a:xfrm>
            <a:off x="6225655" y="967279"/>
            <a:ext cx="282065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50" dirty="0"/>
              <a:t>0.6 MeV/u Carbon </a:t>
            </a:r>
            <a:r>
              <a:rPr lang="de-DE" sz="1350" dirty="0" err="1" smtClean="0"/>
              <a:t>ion</a:t>
            </a:r>
            <a:r>
              <a:rPr lang="de-DE" sz="1350" dirty="0" smtClean="0"/>
              <a:t> </a:t>
            </a:r>
            <a:r>
              <a:rPr lang="de-DE" sz="1350" dirty="0" err="1"/>
              <a:t>b</a:t>
            </a:r>
            <a:r>
              <a:rPr lang="de-DE" sz="1350" dirty="0" err="1" smtClean="0"/>
              <a:t>unch</a:t>
            </a:r>
            <a:endParaRPr lang="de-DE" sz="1350" dirty="0" smtClean="0"/>
          </a:p>
          <a:p>
            <a:pPr algn="ctr"/>
            <a:r>
              <a:rPr lang="fr-FR" sz="1400" dirty="0" smtClean="0">
                <a:solidFill>
                  <a:schemeClr val="dk1"/>
                </a:solidFill>
              </a:rPr>
              <a:t>10</a:t>
            </a:r>
            <a:r>
              <a:rPr lang="fr-FR" baseline="30000" dirty="0" smtClean="0">
                <a:solidFill>
                  <a:schemeClr val="dk1"/>
                </a:solidFill>
              </a:rPr>
              <a:t>9</a:t>
            </a:r>
            <a:r>
              <a:rPr lang="fr-FR" sz="1400" dirty="0" smtClean="0">
                <a:solidFill>
                  <a:schemeClr val="dk1"/>
                </a:solidFill>
              </a:rPr>
              <a:t> ions</a:t>
            </a:r>
            <a:r>
              <a:rPr lang="de-DE" sz="1350" dirty="0" smtClean="0"/>
              <a:t> in ~ 1.2ns pulse</a:t>
            </a:r>
          </a:p>
        </p:txBody>
      </p:sp>
    </p:spTree>
    <p:extLst>
      <p:ext uri="{BB962C8B-B14F-4D97-AF65-F5344CB8AC3E}">
        <p14:creationId xmlns:p14="http://schemas.microsoft.com/office/powerpoint/2010/main" val="13869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88551" y="125331"/>
            <a:ext cx="8418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AA0"/>
                </a:solidFill>
              </a:rPr>
              <a:t>Solid </a:t>
            </a:r>
            <a:r>
              <a:rPr lang="de-DE" sz="2400" b="1" dirty="0" err="1">
                <a:solidFill>
                  <a:srgbClr val="005AA0"/>
                </a:solidFill>
              </a:rPr>
              <a:t>t</a:t>
            </a:r>
            <a:r>
              <a:rPr lang="de-DE" sz="2400" b="1" dirty="0" err="1" smtClean="0">
                <a:solidFill>
                  <a:srgbClr val="005AA0"/>
                </a:solidFill>
              </a:rPr>
              <a:t>arget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density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tailoring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boosts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proton</a:t>
            </a:r>
            <a:r>
              <a:rPr lang="de-DE" sz="2400" b="1" dirty="0" smtClean="0">
                <a:solidFill>
                  <a:srgbClr val="005AA0"/>
                </a:solidFill>
              </a:rPr>
              <a:t> </a:t>
            </a:r>
            <a:r>
              <a:rPr lang="de-DE" sz="2400" b="1" dirty="0" err="1" smtClean="0">
                <a:solidFill>
                  <a:srgbClr val="005AA0"/>
                </a:solidFill>
              </a:rPr>
              <a:t>performance</a:t>
            </a:r>
            <a:endParaRPr lang="de-DE" sz="2400" b="1" dirty="0" smtClean="0">
              <a:solidFill>
                <a:srgbClr val="005AA0"/>
              </a:solidFill>
            </a:endParaRPr>
          </a:p>
          <a:p>
            <a:r>
              <a:rPr lang="de-DE" sz="2400" dirty="0" err="1" smtClean="0">
                <a:solidFill>
                  <a:srgbClr val="005AA0"/>
                </a:solidFill>
              </a:rPr>
              <a:t>Density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controlled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>
                <a:solidFill>
                  <a:srgbClr val="005AA0"/>
                </a:solidFill>
              </a:rPr>
              <a:t>c</a:t>
            </a:r>
            <a:r>
              <a:rPr lang="de-DE" sz="2400" dirty="0" err="1" smtClean="0">
                <a:solidFill>
                  <a:srgbClr val="005AA0"/>
                </a:solidFill>
              </a:rPr>
              <a:t>ryogenic</a:t>
            </a:r>
            <a:r>
              <a:rPr lang="de-DE" sz="2400" dirty="0" smtClean="0">
                <a:solidFill>
                  <a:srgbClr val="005AA0"/>
                </a:solidFill>
              </a:rPr>
              <a:t> solid hydrogen </a:t>
            </a:r>
            <a:r>
              <a:rPr lang="de-DE" sz="2400" dirty="0" err="1" smtClean="0">
                <a:solidFill>
                  <a:srgbClr val="005AA0"/>
                </a:solidFill>
              </a:rPr>
              <a:t>jet</a:t>
            </a:r>
            <a:r>
              <a:rPr lang="de-DE" sz="2400" dirty="0" smtClean="0">
                <a:solidFill>
                  <a:srgbClr val="005AA0"/>
                </a:solidFill>
              </a:rPr>
              <a:t> </a:t>
            </a:r>
            <a:r>
              <a:rPr lang="de-DE" sz="2400" dirty="0" err="1" smtClean="0">
                <a:solidFill>
                  <a:srgbClr val="005AA0"/>
                </a:solidFill>
              </a:rPr>
              <a:t>target</a:t>
            </a:r>
            <a:endParaRPr lang="de-DE" sz="2400" dirty="0" smtClean="0">
              <a:solidFill>
                <a:srgbClr val="005AA0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6939" t="16449" r="22632" b="19501"/>
          <a:stretch/>
        </p:blipFill>
        <p:spPr>
          <a:xfrm>
            <a:off x="395536" y="981286"/>
            <a:ext cx="4472620" cy="369736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30" y="4378570"/>
            <a:ext cx="588737" cy="11628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88" y="1456440"/>
            <a:ext cx="969184" cy="42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6696236" y="9591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	</a:t>
            </a:r>
          </a:p>
        </p:txBody>
      </p:sp>
      <p:cxnSp>
        <p:nvCxnSpPr>
          <p:cNvPr id="8" name="Gerader Verbinder 7"/>
          <p:cNvCxnSpPr/>
          <p:nvPr/>
        </p:nvCxnSpPr>
        <p:spPr>
          <a:xfrm flipV="1">
            <a:off x="3275856" y="1989398"/>
            <a:ext cx="0" cy="2285534"/>
          </a:xfrm>
          <a:prstGeom prst="line">
            <a:avLst/>
          </a:prstGeom>
          <a:ln w="38100">
            <a:solidFill>
              <a:srgbClr val="8CB4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1583668" y="1972116"/>
            <a:ext cx="0" cy="2285534"/>
          </a:xfrm>
          <a:prstGeom prst="line">
            <a:avLst/>
          </a:prstGeom>
          <a:ln w="38100">
            <a:solidFill>
              <a:srgbClr val="8CB4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 rot="20162801">
            <a:off x="322188" y="2855467"/>
            <a:ext cx="790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3"/>
                </a:solidFill>
              </a:rPr>
              <a:t>TNSA </a:t>
            </a:r>
            <a:endParaRPr lang="de-DE" sz="1600" b="1" dirty="0"/>
          </a:p>
        </p:txBody>
      </p:sp>
      <p:sp>
        <p:nvSpPr>
          <p:cNvPr id="11" name="Rechteck 10"/>
          <p:cNvSpPr/>
          <p:nvPr/>
        </p:nvSpPr>
        <p:spPr>
          <a:xfrm rot="20116399">
            <a:off x="3458412" y="2055188"/>
            <a:ext cx="624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chemeClr val="accent3"/>
                </a:solidFill>
              </a:rPr>
              <a:t>MVA</a:t>
            </a:r>
            <a:endParaRPr lang="de-DE" sz="1600" b="1" dirty="0"/>
          </a:p>
        </p:txBody>
      </p:sp>
      <p:sp>
        <p:nvSpPr>
          <p:cNvPr id="12" name="Rechteck 11"/>
          <p:cNvSpPr/>
          <p:nvPr/>
        </p:nvSpPr>
        <p:spPr>
          <a:xfrm rot="20116399">
            <a:off x="1754832" y="2739332"/>
            <a:ext cx="1067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3"/>
                </a:solidFill>
              </a:rPr>
              <a:t>RTF-RPA</a:t>
            </a:r>
            <a:endParaRPr lang="de-DE" sz="1600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/>
          <a:srcRect l="66058" t="24851" r="16593" b="12500"/>
          <a:stretch/>
        </p:blipFill>
        <p:spPr>
          <a:xfrm>
            <a:off x="5204838" y="1364156"/>
            <a:ext cx="2942355" cy="280149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855774" y="4282708"/>
            <a:ext cx="202331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i="1" dirty="0" err="1" smtClean="0">
                <a:solidFill>
                  <a:srgbClr val="000000"/>
                </a:solidFill>
              </a:rPr>
              <a:t>Novel</a:t>
            </a:r>
            <a:r>
              <a:rPr lang="de-DE" sz="1100" i="1" dirty="0" smtClean="0">
                <a:solidFill>
                  <a:srgbClr val="000000"/>
                </a:solidFill>
              </a:rPr>
              <a:t> </a:t>
            </a:r>
            <a:r>
              <a:rPr lang="de-DE" sz="1100" i="1" dirty="0" err="1" smtClean="0">
                <a:solidFill>
                  <a:srgbClr val="000000"/>
                </a:solidFill>
              </a:rPr>
              <a:t>exp</a:t>
            </a:r>
            <a:r>
              <a:rPr lang="de-DE" sz="1100" i="1" dirty="0" smtClean="0">
                <a:solidFill>
                  <a:srgbClr val="000000"/>
                </a:solidFill>
              </a:rPr>
              <a:t>. in </a:t>
            </a:r>
            <a:r>
              <a:rPr lang="de-DE" sz="1100" i="1" dirty="0" err="1" smtClean="0">
                <a:solidFill>
                  <a:srgbClr val="000000"/>
                </a:solidFill>
              </a:rPr>
              <a:t>revision</a:t>
            </a:r>
            <a:r>
              <a:rPr lang="de-DE" sz="1100" i="1" dirty="0" smtClean="0">
                <a:solidFill>
                  <a:srgbClr val="000000"/>
                </a:solidFill>
              </a:rPr>
              <a:t> (2022)</a:t>
            </a:r>
          </a:p>
          <a:p>
            <a:r>
              <a:rPr lang="de-DE" sz="1100" i="1" dirty="0"/>
              <a:t>PPCF 64, 044010 (2022</a:t>
            </a:r>
            <a:r>
              <a:rPr lang="de-DE" sz="1100" i="1" dirty="0" smtClean="0"/>
              <a:t>)</a:t>
            </a:r>
          </a:p>
          <a:p>
            <a:r>
              <a:rPr lang="de-DE" sz="1100" i="1" dirty="0" err="1" smtClean="0"/>
              <a:t>Sci</a:t>
            </a:r>
            <a:r>
              <a:rPr lang="de-DE" sz="1100" i="1" dirty="0" smtClean="0"/>
              <a:t>. Reports </a:t>
            </a:r>
            <a:r>
              <a:rPr lang="de-DE" sz="1100" i="1" dirty="0"/>
              <a:t> 12, 7287 (2022)</a:t>
            </a:r>
          </a:p>
        </p:txBody>
      </p:sp>
      <p:pic>
        <p:nvPicPr>
          <p:cNvPr id="16" name="Grafi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66" y="4602074"/>
            <a:ext cx="517466" cy="153155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80" y="4559315"/>
            <a:ext cx="212755" cy="19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 flipH="1">
            <a:off x="5598844" y="1098510"/>
            <a:ext cx="26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/>
              <a:t>r</a:t>
            </a:r>
            <a:r>
              <a:rPr lang="de-DE" sz="1600" i="1" dirty="0" err="1" smtClean="0"/>
              <a:t>epetition</a:t>
            </a:r>
            <a:r>
              <a:rPr lang="de-DE" sz="1600" i="1" dirty="0" smtClean="0"/>
              <a:t> rate </a:t>
            </a:r>
            <a:r>
              <a:rPr lang="de-DE" sz="1600" i="1" dirty="0" err="1" smtClean="0"/>
              <a:t>compatible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18304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T_Template_20180606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724</Words>
  <Application>Microsoft Office PowerPoint</Application>
  <PresentationFormat>Bildschirmpräsentation (16:9)</PresentationFormat>
  <Paragraphs>125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 Neue</vt:lpstr>
      <vt:lpstr>Helvetica Neue Light</vt:lpstr>
      <vt:lpstr>Helvetica Neue Thin</vt:lpstr>
      <vt:lpstr>Wingdings</vt:lpstr>
      <vt:lpstr>MT_Template_20180606</vt:lpstr>
      <vt:lpstr>Titel_Materie</vt:lpstr>
      <vt:lpstr>Inhaltsfolie_Materie</vt:lpstr>
      <vt:lpstr>Larissa-Design</vt:lpstr>
      <vt:lpstr>ST4 – plasma acceleration Highlights and progress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Friederike Januschek</dc:creator>
  <cp:lastModifiedBy>Schramm, Prof. Dr. Ulrich (FWKT) - 3779</cp:lastModifiedBy>
  <cp:revision>307</cp:revision>
  <cp:lastPrinted>2017-11-14T14:35:41Z</cp:lastPrinted>
  <dcterms:created xsi:type="dcterms:W3CDTF">2018-06-08T12:23:54Z</dcterms:created>
  <dcterms:modified xsi:type="dcterms:W3CDTF">2022-09-26T21:01:54Z</dcterms:modified>
</cp:coreProperties>
</file>