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50" r:id="rId2"/>
    <p:sldMasterId id="2147483654" r:id="rId3"/>
    <p:sldMasterId id="2147483668" r:id="rId4"/>
    <p:sldMasterId id="2147483679" r:id="rId5"/>
  </p:sldMasterIdLst>
  <p:notesMasterIdLst>
    <p:notesMasterId r:id="rId16"/>
  </p:notesMasterIdLst>
  <p:handoutMasterIdLst>
    <p:handoutMasterId r:id="rId17"/>
  </p:handoutMasterIdLst>
  <p:sldIdLst>
    <p:sldId id="267" r:id="rId6"/>
    <p:sldId id="260" r:id="rId7"/>
    <p:sldId id="316" r:id="rId8"/>
    <p:sldId id="382" r:id="rId9"/>
    <p:sldId id="384" r:id="rId10"/>
    <p:sldId id="385" r:id="rId11"/>
    <p:sldId id="386" r:id="rId12"/>
    <p:sldId id="387" r:id="rId13"/>
    <p:sldId id="388" r:id="rId14"/>
    <p:sldId id="389" r:id="rId15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849" userDrawn="1">
          <p15:clr>
            <a:srgbClr val="A4A3A4"/>
          </p15:clr>
        </p15:guide>
        <p15:guide id="3" orient="horz" pos="826">
          <p15:clr>
            <a:srgbClr val="A4A3A4"/>
          </p15:clr>
        </p15:guide>
        <p15:guide id="4" orient="horz" pos="1824">
          <p15:clr>
            <a:srgbClr val="A4A3A4"/>
          </p15:clr>
        </p15:guide>
        <p15:guide id="5" orient="horz" pos="311">
          <p15:clr>
            <a:srgbClr val="A4A3A4"/>
          </p15:clr>
        </p15:guide>
        <p15:guide id="6" orient="horz" pos="554">
          <p15:clr>
            <a:srgbClr val="A4A3A4"/>
          </p15:clr>
        </p15:guide>
        <p15:guide id="7" pos="226">
          <p15:clr>
            <a:srgbClr val="A4A3A4"/>
          </p15:clr>
        </p15:guide>
        <p15:guide id="8" pos="5534">
          <p15:clr>
            <a:srgbClr val="A4A3A4"/>
          </p15:clr>
        </p15:guide>
        <p15:guide id="9" pos="2812">
          <p15:clr>
            <a:srgbClr val="A4A3A4"/>
          </p15:clr>
        </p15:guide>
        <p15:guide id="10" pos="2948">
          <p15:clr>
            <a:srgbClr val="A4A3A4"/>
          </p15:clr>
        </p15:guide>
        <p15:guide id="11" pos="1435">
          <p15:clr>
            <a:srgbClr val="A4A3A4"/>
          </p15:clr>
        </p15:guide>
        <p15:guide id="12" pos="4309" userDrawn="1">
          <p15:clr>
            <a:srgbClr val="A4A3A4"/>
          </p15:clr>
        </p15:guide>
        <p15:guide id="13" pos="4173">
          <p15:clr>
            <a:srgbClr val="A4A3A4"/>
          </p15:clr>
        </p15:guide>
        <p15:guide id="14" pos="1596">
          <p15:clr>
            <a:srgbClr val="A4A3A4"/>
          </p15:clr>
        </p15:guide>
        <p15:guide id="15" pos="46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ämer, Julia" initials="KJ" lastIdx="5" clrIdx="0">
    <p:extLst>
      <p:ext uri="{19B8F6BF-5375-455C-9EA6-DF929625EA0E}">
        <p15:presenceInfo xmlns:p15="http://schemas.microsoft.com/office/powerpoint/2012/main" userId="S-1-5-21-3262521613-164117625-2965018878-97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22B0F8"/>
    <a:srgbClr val="8CB423"/>
    <a:srgbClr val="50C8AA"/>
    <a:srgbClr val="005AA0"/>
    <a:srgbClr val="0A2D6E"/>
    <a:srgbClr val="A0235A"/>
    <a:srgbClr val="F0781E"/>
    <a:srgbClr val="D23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79" autoAdjust="0"/>
  </p:normalViewPr>
  <p:slideViewPr>
    <p:cSldViewPr snapToObjects="1" showGuides="1">
      <p:cViewPr>
        <p:scale>
          <a:sx n="151" d="100"/>
          <a:sy n="151" d="100"/>
        </p:scale>
        <p:origin x="468" y="-255"/>
      </p:cViewPr>
      <p:guideLst>
        <p:guide orient="horz" pos="2981"/>
        <p:guide orient="horz" pos="849"/>
        <p:guide orient="horz" pos="826"/>
        <p:guide orient="horz" pos="1824"/>
        <p:guide orient="horz" pos="311"/>
        <p:guide orient="horz" pos="554"/>
        <p:guide pos="226"/>
        <p:guide pos="5534"/>
        <p:guide pos="2812"/>
        <p:guide pos="2948"/>
        <p:guide pos="1435"/>
        <p:guide pos="4309"/>
        <p:guide pos="4173"/>
        <p:guide pos="1596"/>
        <p:guide pos="46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CEC0B-3F43-47D0-BDCA-7D37CBCB04A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4883DE-3ECC-40B2-B7C9-EDE0524F1037}">
      <dgm:prSet phldrT="[Text]" custT="1"/>
      <dgm:spPr/>
      <dgm:t>
        <a:bodyPr anchor="ctr"/>
        <a:lstStyle/>
        <a:p>
          <a:pPr algn="l"/>
          <a:r>
            <a:rPr lang="en-US" sz="1600" b="1" dirty="0"/>
            <a:t>ST1 ─ The Matter Information Fabric</a:t>
          </a:r>
        </a:p>
      </dgm:t>
    </dgm:pt>
    <dgm:pt modelId="{4B8E13C4-5531-4D0D-BB28-5ED949909C0F}" type="parTrans" cxnId="{990D3275-3A21-4A19-904A-666F62030836}">
      <dgm:prSet/>
      <dgm:spPr/>
      <dgm:t>
        <a:bodyPr/>
        <a:lstStyle/>
        <a:p>
          <a:endParaRPr lang="en-US" sz="1800"/>
        </a:p>
      </dgm:t>
    </dgm:pt>
    <dgm:pt modelId="{366BC18F-CD62-4FD3-A2EF-B07B0862132D}" type="sibTrans" cxnId="{990D3275-3A21-4A19-904A-666F62030836}">
      <dgm:prSet/>
      <dgm:spPr/>
      <dgm:t>
        <a:bodyPr/>
        <a:lstStyle/>
        <a:p>
          <a:endParaRPr lang="en-US" sz="1800"/>
        </a:p>
      </dgm:t>
    </dgm:pt>
    <dgm:pt modelId="{A704D5CE-FC8C-4197-96F0-128AFF2E6994}">
      <dgm:prSet phldrT="[Text]" custT="1"/>
      <dgm:spPr>
        <a:solidFill>
          <a:srgbClr val="F0781E"/>
        </a:solidFill>
      </dgm:spPr>
      <dgm:t>
        <a:bodyPr anchor="ctr"/>
        <a:lstStyle/>
        <a:p>
          <a:pPr algn="l"/>
          <a:r>
            <a:rPr lang="en-US" sz="1600" b="1" dirty="0"/>
            <a:t>ST2 ─ The Digital Scientific Method</a:t>
          </a:r>
        </a:p>
      </dgm:t>
    </dgm:pt>
    <dgm:pt modelId="{D8A3ABF9-5880-43BB-BC8A-2983302BD6FD}" type="parTrans" cxnId="{50344B63-EBAB-4137-8535-D674F0309A44}">
      <dgm:prSet/>
      <dgm:spPr/>
      <dgm:t>
        <a:bodyPr/>
        <a:lstStyle/>
        <a:p>
          <a:endParaRPr lang="en-US" sz="1800"/>
        </a:p>
      </dgm:t>
    </dgm:pt>
    <dgm:pt modelId="{C4D40DF6-9CC2-458D-99F7-C319C8BD4C70}" type="sibTrans" cxnId="{50344B63-EBAB-4137-8535-D674F0309A44}">
      <dgm:prSet/>
      <dgm:spPr/>
      <dgm:t>
        <a:bodyPr/>
        <a:lstStyle/>
        <a:p>
          <a:endParaRPr lang="en-US" sz="1800"/>
        </a:p>
      </dgm:t>
    </dgm:pt>
    <dgm:pt modelId="{F30D8DA5-BDFC-4969-A28B-63DE5580ABB9}">
      <dgm:prSet phldrT="[Text]" custT="1"/>
      <dgm:spPr>
        <a:solidFill>
          <a:srgbClr val="69871A"/>
        </a:solidFill>
      </dgm:spPr>
      <dgm:t>
        <a:bodyPr anchor="ctr"/>
        <a:lstStyle/>
        <a:p>
          <a:pPr algn="l"/>
          <a:r>
            <a:rPr lang="en-US" sz="1600" b="1" dirty="0"/>
            <a:t>ST3 ─ The Digital Experiment and Machine</a:t>
          </a:r>
        </a:p>
      </dgm:t>
    </dgm:pt>
    <dgm:pt modelId="{3207DBD9-0F4A-4DB0-9B56-D68545CF8B6D}" type="parTrans" cxnId="{C57F725A-9616-45C0-8FDA-0E116B8D9108}">
      <dgm:prSet/>
      <dgm:spPr/>
      <dgm:t>
        <a:bodyPr/>
        <a:lstStyle/>
        <a:p>
          <a:endParaRPr lang="en-US" sz="1800"/>
        </a:p>
      </dgm:t>
    </dgm:pt>
    <dgm:pt modelId="{529B59D7-F4A1-45DA-B2EC-F88301A56081}" type="sibTrans" cxnId="{C57F725A-9616-45C0-8FDA-0E116B8D9108}">
      <dgm:prSet/>
      <dgm:spPr/>
      <dgm:t>
        <a:bodyPr/>
        <a:lstStyle/>
        <a:p>
          <a:endParaRPr lang="en-US" sz="1800"/>
        </a:p>
      </dgm:t>
    </dgm:pt>
    <dgm:pt modelId="{F166A428-09F3-4890-B938-A5CAB31C6726}" type="pres">
      <dgm:prSet presAssocID="{E2CCEC0B-3F43-47D0-BDCA-7D37CBCB04AB}" presName="linearFlow" presStyleCnt="0">
        <dgm:presLayoutVars>
          <dgm:dir/>
          <dgm:resizeHandles val="exact"/>
        </dgm:presLayoutVars>
      </dgm:prSet>
      <dgm:spPr/>
    </dgm:pt>
    <dgm:pt modelId="{F9CA4282-8FB8-47BE-B256-E8B3BCD953DF}" type="pres">
      <dgm:prSet presAssocID="{3D4883DE-3ECC-40B2-B7C9-EDE0524F1037}" presName="composite" presStyleCnt="0"/>
      <dgm:spPr/>
    </dgm:pt>
    <dgm:pt modelId="{CD85FDB7-E70A-4096-8844-0A1F03821E90}" type="pres">
      <dgm:prSet presAssocID="{3D4883DE-3ECC-40B2-B7C9-EDE0524F103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8A6FC51-76E3-4A63-8DF4-0EA925F70BC8}" type="pres">
      <dgm:prSet presAssocID="{3D4883DE-3ECC-40B2-B7C9-EDE0524F1037}" presName="txShp" presStyleLbl="node1" presStyleIdx="0" presStyleCnt="3" custScaleY="100336" custLinFactNeighborX="-343" custLinFactNeighborY="-87">
        <dgm:presLayoutVars>
          <dgm:bulletEnabled val="1"/>
        </dgm:presLayoutVars>
      </dgm:prSet>
      <dgm:spPr/>
    </dgm:pt>
    <dgm:pt modelId="{430C7C40-2404-4A44-88EF-1B38FF8DE61F}" type="pres">
      <dgm:prSet presAssocID="{366BC18F-CD62-4FD3-A2EF-B07B0862132D}" presName="spacing" presStyleCnt="0"/>
      <dgm:spPr/>
    </dgm:pt>
    <dgm:pt modelId="{3B683439-16E3-40C1-9ED8-E9ABB7137F48}" type="pres">
      <dgm:prSet presAssocID="{A704D5CE-FC8C-4197-96F0-128AFF2E6994}" presName="composite" presStyleCnt="0"/>
      <dgm:spPr/>
    </dgm:pt>
    <dgm:pt modelId="{F36D501B-2FCA-400D-BF81-58CF5C776E32}" type="pres">
      <dgm:prSet presAssocID="{A704D5CE-FC8C-4197-96F0-128AFF2E6994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D53E3E5-27A1-4E7B-8649-3A6BE899D765}" type="pres">
      <dgm:prSet presAssocID="{A704D5CE-FC8C-4197-96F0-128AFF2E6994}" presName="txShp" presStyleLbl="node1" presStyleIdx="1" presStyleCnt="3" custLinFactNeighborX="-250">
        <dgm:presLayoutVars>
          <dgm:bulletEnabled val="1"/>
        </dgm:presLayoutVars>
      </dgm:prSet>
      <dgm:spPr/>
    </dgm:pt>
    <dgm:pt modelId="{63BBC9A8-1F94-4551-89A2-A6657CB1AF75}" type="pres">
      <dgm:prSet presAssocID="{C4D40DF6-9CC2-458D-99F7-C319C8BD4C70}" presName="spacing" presStyleCnt="0"/>
      <dgm:spPr/>
    </dgm:pt>
    <dgm:pt modelId="{0BBB9808-748B-4E06-8877-9FD1064D5553}" type="pres">
      <dgm:prSet presAssocID="{F30D8DA5-BDFC-4969-A28B-63DE5580ABB9}" presName="composite" presStyleCnt="0"/>
      <dgm:spPr/>
    </dgm:pt>
    <dgm:pt modelId="{6378A680-B2B9-4861-BCBB-719B52CE8F98}" type="pres">
      <dgm:prSet presAssocID="{F30D8DA5-BDFC-4969-A28B-63DE5580ABB9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6B648EC-1C48-42FB-9206-54C586D189AB}" type="pres">
      <dgm:prSet presAssocID="{F30D8DA5-BDFC-4969-A28B-63DE5580ABB9}" presName="txShp" presStyleLbl="node1" presStyleIdx="2" presStyleCnt="3" custLinFactNeighborX="-250">
        <dgm:presLayoutVars>
          <dgm:bulletEnabled val="1"/>
        </dgm:presLayoutVars>
      </dgm:prSet>
      <dgm:spPr/>
    </dgm:pt>
  </dgm:ptLst>
  <dgm:cxnLst>
    <dgm:cxn modelId="{2863810B-821C-4FDD-A70F-B710CE232EB0}" type="presOf" srcId="{A704D5CE-FC8C-4197-96F0-128AFF2E6994}" destId="{BD53E3E5-27A1-4E7B-8649-3A6BE899D765}" srcOrd="0" destOrd="0" presId="urn:microsoft.com/office/officeart/2005/8/layout/vList3"/>
    <dgm:cxn modelId="{5C1EE42A-432C-4581-B9C1-9AD22EB4CEA2}" type="presOf" srcId="{F30D8DA5-BDFC-4969-A28B-63DE5580ABB9}" destId="{A6B648EC-1C48-42FB-9206-54C586D189AB}" srcOrd="0" destOrd="0" presId="urn:microsoft.com/office/officeart/2005/8/layout/vList3"/>
    <dgm:cxn modelId="{50344B63-EBAB-4137-8535-D674F0309A44}" srcId="{E2CCEC0B-3F43-47D0-BDCA-7D37CBCB04AB}" destId="{A704D5CE-FC8C-4197-96F0-128AFF2E6994}" srcOrd="1" destOrd="0" parTransId="{D8A3ABF9-5880-43BB-BC8A-2983302BD6FD}" sibTransId="{C4D40DF6-9CC2-458D-99F7-C319C8BD4C70}"/>
    <dgm:cxn modelId="{990D3275-3A21-4A19-904A-666F62030836}" srcId="{E2CCEC0B-3F43-47D0-BDCA-7D37CBCB04AB}" destId="{3D4883DE-3ECC-40B2-B7C9-EDE0524F1037}" srcOrd="0" destOrd="0" parTransId="{4B8E13C4-5531-4D0D-BB28-5ED949909C0F}" sibTransId="{366BC18F-CD62-4FD3-A2EF-B07B0862132D}"/>
    <dgm:cxn modelId="{C57F725A-9616-45C0-8FDA-0E116B8D9108}" srcId="{E2CCEC0B-3F43-47D0-BDCA-7D37CBCB04AB}" destId="{F30D8DA5-BDFC-4969-A28B-63DE5580ABB9}" srcOrd="2" destOrd="0" parTransId="{3207DBD9-0F4A-4DB0-9B56-D68545CF8B6D}" sibTransId="{529B59D7-F4A1-45DA-B2EC-F88301A56081}"/>
    <dgm:cxn modelId="{A7181F89-5E06-4FF6-BB94-3C0ACCDDF4BD}" type="presOf" srcId="{3D4883DE-3ECC-40B2-B7C9-EDE0524F1037}" destId="{98A6FC51-76E3-4A63-8DF4-0EA925F70BC8}" srcOrd="0" destOrd="0" presId="urn:microsoft.com/office/officeart/2005/8/layout/vList3"/>
    <dgm:cxn modelId="{7BBFC2BE-4334-489A-9654-545ECBFD702F}" type="presOf" srcId="{E2CCEC0B-3F43-47D0-BDCA-7D37CBCB04AB}" destId="{F166A428-09F3-4890-B938-A5CAB31C6726}" srcOrd="0" destOrd="0" presId="urn:microsoft.com/office/officeart/2005/8/layout/vList3"/>
    <dgm:cxn modelId="{3909E660-E373-4216-A34B-13A2622A7BA5}" type="presParOf" srcId="{F166A428-09F3-4890-B938-A5CAB31C6726}" destId="{F9CA4282-8FB8-47BE-B256-E8B3BCD953DF}" srcOrd="0" destOrd="0" presId="urn:microsoft.com/office/officeart/2005/8/layout/vList3"/>
    <dgm:cxn modelId="{4A043F5B-D6C6-4959-BCCC-0192BCBFF6EA}" type="presParOf" srcId="{F9CA4282-8FB8-47BE-B256-E8B3BCD953DF}" destId="{CD85FDB7-E70A-4096-8844-0A1F03821E90}" srcOrd="0" destOrd="0" presId="urn:microsoft.com/office/officeart/2005/8/layout/vList3"/>
    <dgm:cxn modelId="{6B665126-FD8A-4A3F-8E63-D07EAC9B903D}" type="presParOf" srcId="{F9CA4282-8FB8-47BE-B256-E8B3BCD953DF}" destId="{98A6FC51-76E3-4A63-8DF4-0EA925F70BC8}" srcOrd="1" destOrd="0" presId="urn:microsoft.com/office/officeart/2005/8/layout/vList3"/>
    <dgm:cxn modelId="{F7A21EBC-8730-4FC1-A20F-BDDF58C29CB9}" type="presParOf" srcId="{F166A428-09F3-4890-B938-A5CAB31C6726}" destId="{430C7C40-2404-4A44-88EF-1B38FF8DE61F}" srcOrd="1" destOrd="0" presId="urn:microsoft.com/office/officeart/2005/8/layout/vList3"/>
    <dgm:cxn modelId="{3B74B462-AC62-4BFB-85E7-11B00FA0F65C}" type="presParOf" srcId="{F166A428-09F3-4890-B938-A5CAB31C6726}" destId="{3B683439-16E3-40C1-9ED8-E9ABB7137F48}" srcOrd="2" destOrd="0" presId="urn:microsoft.com/office/officeart/2005/8/layout/vList3"/>
    <dgm:cxn modelId="{20F8A83B-C7DE-45D2-B7A2-7F74A202DB8A}" type="presParOf" srcId="{3B683439-16E3-40C1-9ED8-E9ABB7137F48}" destId="{F36D501B-2FCA-400D-BF81-58CF5C776E32}" srcOrd="0" destOrd="0" presId="urn:microsoft.com/office/officeart/2005/8/layout/vList3"/>
    <dgm:cxn modelId="{D009D2A8-5A3B-49E0-BCD1-C01B5AFEF759}" type="presParOf" srcId="{3B683439-16E3-40C1-9ED8-E9ABB7137F48}" destId="{BD53E3E5-27A1-4E7B-8649-3A6BE899D765}" srcOrd="1" destOrd="0" presId="urn:microsoft.com/office/officeart/2005/8/layout/vList3"/>
    <dgm:cxn modelId="{413D1C8B-598E-4696-B3FB-051798319D39}" type="presParOf" srcId="{F166A428-09F3-4890-B938-A5CAB31C6726}" destId="{63BBC9A8-1F94-4551-89A2-A6657CB1AF75}" srcOrd="3" destOrd="0" presId="urn:microsoft.com/office/officeart/2005/8/layout/vList3"/>
    <dgm:cxn modelId="{9A98343F-8609-425A-88D1-4292385D9702}" type="presParOf" srcId="{F166A428-09F3-4890-B938-A5CAB31C6726}" destId="{0BBB9808-748B-4E06-8877-9FD1064D5553}" srcOrd="4" destOrd="0" presId="urn:microsoft.com/office/officeart/2005/8/layout/vList3"/>
    <dgm:cxn modelId="{D543248A-F21E-43FB-8417-9AAA6265C08D}" type="presParOf" srcId="{0BBB9808-748B-4E06-8877-9FD1064D5553}" destId="{6378A680-B2B9-4861-BCBB-719B52CE8F98}" srcOrd="0" destOrd="0" presId="urn:microsoft.com/office/officeart/2005/8/layout/vList3"/>
    <dgm:cxn modelId="{C2E87B11-EE02-4B20-95F5-033AFAFF5AFF}" type="presParOf" srcId="{0BBB9808-748B-4E06-8877-9FD1064D5553}" destId="{A6B648EC-1C48-42FB-9206-54C586D189A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6FC51-76E3-4A63-8DF4-0EA925F70BC8}">
      <dsp:nvSpPr>
        <dsp:cNvPr id="0" name=""/>
        <dsp:cNvSpPr/>
      </dsp:nvSpPr>
      <dsp:spPr>
        <a:xfrm rot="10800000">
          <a:off x="1671146" y="1413"/>
          <a:ext cx="5794123" cy="9295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51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ST1 ─ The Matter Information Fabric</a:t>
          </a:r>
        </a:p>
      </dsp:txBody>
      <dsp:txXfrm rot="10800000">
        <a:off x="1903522" y="1413"/>
        <a:ext cx="5561747" cy="929503"/>
      </dsp:txXfrm>
    </dsp:sp>
    <dsp:sp modelId="{CD85FDB7-E70A-4096-8844-0A1F03821E90}">
      <dsp:nvSpPr>
        <dsp:cNvPr id="0" name=""/>
        <dsp:cNvSpPr/>
      </dsp:nvSpPr>
      <dsp:spPr>
        <a:xfrm>
          <a:off x="1227824" y="3775"/>
          <a:ext cx="926391" cy="92639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3E3E5-27A1-4E7B-8649-3A6BE899D765}">
      <dsp:nvSpPr>
        <dsp:cNvPr id="0" name=""/>
        <dsp:cNvSpPr/>
      </dsp:nvSpPr>
      <dsp:spPr>
        <a:xfrm rot="10800000">
          <a:off x="1676534" y="1194544"/>
          <a:ext cx="5794123" cy="926391"/>
        </a:xfrm>
        <a:prstGeom prst="homePlate">
          <a:avLst/>
        </a:prstGeom>
        <a:solidFill>
          <a:srgbClr val="F078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51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ST2 ─ The Digital Scientific Method</a:t>
          </a:r>
        </a:p>
      </dsp:txBody>
      <dsp:txXfrm rot="10800000">
        <a:off x="1908132" y="1194544"/>
        <a:ext cx="5562525" cy="926391"/>
      </dsp:txXfrm>
    </dsp:sp>
    <dsp:sp modelId="{F36D501B-2FCA-400D-BF81-58CF5C776E32}">
      <dsp:nvSpPr>
        <dsp:cNvPr id="0" name=""/>
        <dsp:cNvSpPr/>
      </dsp:nvSpPr>
      <dsp:spPr>
        <a:xfrm>
          <a:off x="1227824" y="1194544"/>
          <a:ext cx="926391" cy="92639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648EC-1C48-42FB-9206-54C586D189AB}">
      <dsp:nvSpPr>
        <dsp:cNvPr id="0" name=""/>
        <dsp:cNvSpPr/>
      </dsp:nvSpPr>
      <dsp:spPr>
        <a:xfrm rot="10800000">
          <a:off x="1676534" y="2383758"/>
          <a:ext cx="5794123" cy="926391"/>
        </a:xfrm>
        <a:prstGeom prst="homePlate">
          <a:avLst/>
        </a:prstGeom>
        <a:solidFill>
          <a:srgbClr val="6987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51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ST3 ─ The Digital Experiment and Machine</a:t>
          </a:r>
        </a:p>
      </dsp:txBody>
      <dsp:txXfrm rot="10800000">
        <a:off x="1908132" y="2383758"/>
        <a:ext cx="5562525" cy="926391"/>
      </dsp:txXfrm>
    </dsp:sp>
    <dsp:sp modelId="{6378A680-B2B9-4861-BCBB-719B52CE8F98}">
      <dsp:nvSpPr>
        <dsp:cNvPr id="0" name=""/>
        <dsp:cNvSpPr/>
      </dsp:nvSpPr>
      <dsp:spPr>
        <a:xfrm>
          <a:off x="1227824" y="2383758"/>
          <a:ext cx="926391" cy="92639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286AD-5EA9-4866-A37C-F6230134725D}" type="datetimeFigureOut">
              <a:rPr lang="de-DE" smtClean="0"/>
              <a:t>26.09.2022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4DAD-F6EC-4137-B0EC-64D05B2A59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548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t>26.09.2022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>
              <a:solidFill>
                <a:srgbClr val="0D0D0D"/>
              </a:solidFill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76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43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285200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all" baseline="0"/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2113200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Eventuelle Subheadline,</a:t>
            </a:r>
          </a:p>
          <a:p>
            <a:r>
              <a:rPr lang="de-DE" dirty="0"/>
              <a:t>ebenfalls zweizeilig möglich</a:t>
            </a:r>
          </a:p>
        </p:txBody>
      </p:sp>
    </p:spTree>
    <p:extLst>
      <p:ext uri="{BB962C8B-B14F-4D97-AF65-F5344CB8AC3E}">
        <p14:creationId xmlns:p14="http://schemas.microsoft.com/office/powerpoint/2010/main" val="429041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_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1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8512044" y="4901870"/>
            <a:ext cx="6319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09E741E-8572-4CB3-A709-89B0D4E834C3}" type="slidenum">
              <a:rPr lang="de-DE" sz="1000" smtClean="0">
                <a:solidFill>
                  <a:schemeClr val="bg1"/>
                </a:solidFill>
              </a:rPr>
              <a:pPr algn="r"/>
              <a:t>‹Nr.›</a:t>
            </a:fld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-36511" y="4840003"/>
            <a:ext cx="4253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rgbClr val="002864"/>
                </a:solidFill>
              </a:defRPr>
            </a:lvl1pPr>
          </a:lstStyle>
          <a:p>
            <a:fld id="{DE3F5C0C-EE19-4BC4-BCC8-FE1064D43C8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18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Zwischentitel grafisch, Insgesamt Zweizeilig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Entweder zweizeiliger Titel oder Titel und Subheadline</a:t>
            </a:r>
          </a:p>
        </p:txBody>
      </p:sp>
    </p:spTree>
    <p:extLst>
      <p:ext uri="{BB962C8B-B14F-4D97-AF65-F5344CB8AC3E}">
        <p14:creationId xmlns:p14="http://schemas.microsoft.com/office/powerpoint/2010/main" val="358023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6137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0444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63560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Zwischentitel grafisch, Insgesamt Zweizeilig</a:t>
            </a:r>
          </a:p>
        </p:txBody>
      </p:sp>
    </p:spTree>
    <p:extLst>
      <p:ext uri="{BB962C8B-B14F-4D97-AF65-F5344CB8AC3E}">
        <p14:creationId xmlns:p14="http://schemas.microsoft.com/office/powerpoint/2010/main" val="234256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444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4957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chspaltig_Schlüsseltechnolog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86037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9.xml"/><Relationship Id="rId7" Type="http://schemas.microsoft.com/office/2007/relationships/hdphoto" Target="../media/hdphoto1.wdp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" y="0"/>
            <a:ext cx="9125761" cy="51435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88800"/>
            <a:ext cx="1633538" cy="216694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www.helmholtz.de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930" y="360225"/>
            <a:ext cx="1344538" cy="24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2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2"/>
            <a:ext cx="9143999" cy="51434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00"/>
            <a:ext cx="9149927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23334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8000"/>
            <a:ext cx="9144000" cy="271463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1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00"/>
            <a:ext cx="9149928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327518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7" descr="Ein Bild, das Himmel, draußen enthält.&#10;&#10;Automatisch generierte Beschreibung"/>
          <p:cNvPicPr/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42" b="24452"/>
          <a:stretch/>
        </p:blipFill>
        <p:spPr bwMode="auto">
          <a:xfrm>
            <a:off x="1" y="12240"/>
            <a:ext cx="9144000" cy="5234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4872039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3" r:id="rId3"/>
    <p:sldLayoutId id="214748369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0A2D6E"/>
                </a:solidFill>
              </a:rPr>
              <a:t>Research Field Matter</a:t>
            </a:r>
            <a:br>
              <a:rPr lang="de-DE" sz="600" dirty="0">
                <a:solidFill>
                  <a:srgbClr val="0A2D6E"/>
                </a:solidFill>
              </a:rPr>
            </a:br>
            <a:r>
              <a:rPr lang="de-DE" sz="500" dirty="0">
                <a:solidFill>
                  <a:srgbClr val="0A2D6E"/>
                </a:solidFill>
              </a:rPr>
              <a:t>   </a:t>
            </a:r>
            <a:br>
              <a:rPr lang="de-DE" dirty="0">
                <a:solidFill>
                  <a:srgbClr val="0A2D6E"/>
                </a:solidFill>
              </a:rPr>
            </a:br>
            <a:r>
              <a:rPr lang="de-DE" u="sng" dirty="0">
                <a:solidFill>
                  <a:srgbClr val="0A2D6E"/>
                </a:solidFill>
              </a:rPr>
              <a:t>Dr. </a:t>
            </a:r>
            <a:r>
              <a:rPr lang="nl-NL" sz="2000" u="sng" dirty="0">
                <a:solidFill>
                  <a:srgbClr val="0A2D6E"/>
                </a:solidFill>
              </a:rPr>
              <a:t>Michael Bussmann</a:t>
            </a:r>
            <a:r>
              <a:rPr lang="nl-NL" sz="2000" dirty="0">
                <a:solidFill>
                  <a:srgbClr val="0A2D6E"/>
                </a:solidFill>
              </a:rPr>
              <a:t>, Prof. </a:t>
            </a:r>
            <a:r>
              <a:rPr lang="nl-NL" sz="2000">
                <a:solidFill>
                  <a:srgbClr val="0A2D6E"/>
                </a:solidFill>
              </a:rPr>
              <a:t>Dr. Volker </a:t>
            </a:r>
            <a:r>
              <a:rPr lang="nl-NL" sz="2000" dirty="0">
                <a:solidFill>
                  <a:srgbClr val="0A2D6E"/>
                </a:solidFill>
              </a:rPr>
              <a:t>Gülzow</a:t>
            </a:r>
            <a:br>
              <a:rPr lang="nl-NL" sz="2000" dirty="0">
                <a:solidFill>
                  <a:srgbClr val="0A2D6E"/>
                </a:solidFill>
              </a:rPr>
            </a:br>
            <a:r>
              <a:rPr lang="en-US" sz="1400" i="1" dirty="0">
                <a:solidFill>
                  <a:srgbClr val="0A2D6E"/>
                </a:solidFill>
              </a:rPr>
              <a:t>Topic Speaker Data Management &amp; Analysis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58775" y="3759882"/>
            <a:ext cx="8425224" cy="13321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de-DE" sz="2000" dirty="0" err="1">
                <a:solidFill>
                  <a:schemeClr val="bg1"/>
                </a:solidFill>
              </a:rPr>
              <a:t>Overview</a:t>
            </a:r>
            <a:r>
              <a:rPr lang="de-DE" sz="2000" dirty="0">
                <a:solidFill>
                  <a:schemeClr val="bg1"/>
                </a:solidFill>
              </a:rPr>
              <a:t> DMA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4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8777" y="1043402"/>
            <a:ext cx="8425224" cy="151323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68000">
                <a:schemeClr val="accent1">
                  <a:lumMod val="0"/>
                  <a:lumOff val="100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POF V is coming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We have a common digitalisation strategy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What do we do with it?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What will be the outcome of POF IV and what will be the next steps in POF V?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Funding is coming from outside sources / third party funding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How do we ensure sustainability and growth </a:t>
            </a:r>
            <a:r>
              <a:rPr lang="en-GB" sz="1400" b="1">
                <a:solidFill>
                  <a:srgbClr val="002864"/>
                </a:solidFill>
              </a:rPr>
              <a:t>of DMA?</a:t>
            </a:r>
            <a:endParaRPr lang="en-GB" sz="1400" b="1" dirty="0">
              <a:solidFill>
                <a:srgbClr val="002864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DMA &amp;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steps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06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A2D6E"/>
                </a:solidFill>
              </a:rPr>
              <a:t>Research Field Matter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Digitalisation Strategy</a:t>
            </a:r>
          </a:p>
        </p:txBody>
      </p:sp>
      <p:pic>
        <p:nvPicPr>
          <p:cNvPr id="10" name="Grafik 1" descr="Ein Bild, das Karte enthält.&#10;&#10;Automatisch generierte Beschreibu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r="882"/>
          <a:stretch>
            <a:fillRect/>
          </a:stretch>
        </p:blipFill>
        <p:spPr bwMode="auto">
          <a:xfrm>
            <a:off x="139635" y="1057270"/>
            <a:ext cx="4962717" cy="3427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27968" y="1217503"/>
            <a:ext cx="3601179" cy="310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Unique Research Facilities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Many scientific domains and a diverse user community from university, research institutes and industry</a:t>
            </a:r>
          </a:p>
          <a:p>
            <a:pPr marL="214313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Digitalisation is important for</a:t>
            </a:r>
          </a:p>
          <a:p>
            <a:pPr marL="557213" lvl="1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Efficient and sustainable operation</a:t>
            </a:r>
          </a:p>
          <a:p>
            <a:pPr marL="557213" lvl="1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Optimum use of research infrastructures</a:t>
            </a:r>
          </a:p>
          <a:p>
            <a:pPr marL="557213" lvl="1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Knowledge extraction from research data</a:t>
            </a:r>
          </a:p>
          <a:p>
            <a:pPr marL="557213" lvl="1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Frontier science as a driver of innovation</a:t>
            </a:r>
            <a:endParaRPr lang="de-DE" sz="1200" dirty="0">
              <a:solidFill>
                <a:schemeClr val="bg1"/>
              </a:solidFill>
            </a:endParaRPr>
          </a:p>
          <a:p>
            <a:pPr marL="214313" indent="-214313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Topic DMA established in POF IV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-36511" y="4840003"/>
            <a:ext cx="425303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 b="0">
                <a:solidFill>
                  <a:srgbClr val="002864"/>
                </a:solidFill>
              </a:defRPr>
            </a:lvl1pPr>
          </a:lstStyle>
          <a:p>
            <a:fld id="{DE3F5C0C-EE19-4BC4-BCC8-FE1064D43C8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8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8776" y="1043402"/>
            <a:ext cx="8620633" cy="378565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68000">
                <a:schemeClr val="accent1">
                  <a:lumMod val="0"/>
                  <a:lumOff val="100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en-GB" sz="1050" b="1" dirty="0">
                <a:solidFill>
                  <a:srgbClr val="22B0F8"/>
                </a:solidFill>
              </a:rPr>
              <a:t>Enabling frontier science </a:t>
            </a:r>
            <a:r>
              <a:rPr lang="en-GB" sz="1050" b="1" dirty="0">
                <a:solidFill>
                  <a:srgbClr val="002864"/>
                </a:solidFill>
              </a:rPr>
              <a:t>through federated compute, data and service infrastructures across centres and communities</a:t>
            </a: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de-DE" sz="1050" b="1" dirty="0">
                <a:solidFill>
                  <a:srgbClr val="22B0F8"/>
                </a:solidFill>
              </a:rPr>
              <a:t>Sustaining technological leadership </a:t>
            </a:r>
            <a:r>
              <a:rPr lang="de-DE" sz="1050" b="1" dirty="0">
                <a:solidFill>
                  <a:srgbClr val="002864"/>
                </a:solidFill>
              </a:rPr>
              <a:t>in scientific simulation, data analytics and machine/experiment control through cutting edge technologies such as AI, Exascale and Quantum Computing</a:t>
            </a: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de-DE" sz="1050" b="1" dirty="0">
                <a:solidFill>
                  <a:srgbClr val="22B0F8"/>
                </a:solidFill>
              </a:rPr>
              <a:t>Providing an integrated support infrastructure</a:t>
            </a:r>
            <a:r>
              <a:rPr lang="de-DE" sz="1050" b="1" dirty="0">
                <a:solidFill>
                  <a:srgbClr val="002864"/>
                </a:solidFill>
              </a:rPr>
              <a:t> for the diverse user communities of our research infrastructure</a:t>
            </a: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de-DE" sz="1050" b="1" dirty="0">
                <a:solidFill>
                  <a:srgbClr val="22B0F8"/>
                </a:solidFill>
              </a:rPr>
              <a:t>Supporting user communities </a:t>
            </a:r>
            <a:r>
              <a:rPr lang="de-DE" sz="1050" b="1" dirty="0">
                <a:solidFill>
                  <a:srgbClr val="002864"/>
                </a:solidFill>
              </a:rPr>
              <a:t>in disseminating and using scientific data in an open, sustainable and F.A.I.R. way (Open Science!)</a:t>
            </a: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en-GB" sz="1050" b="1" dirty="0">
                <a:solidFill>
                  <a:srgbClr val="22B0F8"/>
                </a:solidFill>
              </a:rPr>
              <a:t>Developing and building large-scale research infrastructures </a:t>
            </a:r>
            <a:r>
              <a:rPr lang="en-GB" sz="1050" b="1" dirty="0">
                <a:solidFill>
                  <a:srgbClr val="002864"/>
                </a:solidFill>
              </a:rPr>
              <a:t>using modern IT technologies</a:t>
            </a: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de-DE" sz="1050" b="1" dirty="0">
                <a:solidFill>
                  <a:srgbClr val="22B0F8"/>
                </a:solidFill>
              </a:rPr>
              <a:t>Developing and using intelligent and </a:t>
            </a:r>
            <a:r>
              <a:rPr lang="de-DE" sz="1050" b="1" dirty="0" err="1">
                <a:solidFill>
                  <a:srgbClr val="22B0F8"/>
                </a:solidFill>
              </a:rPr>
              <a:t>autonomous</a:t>
            </a:r>
            <a:r>
              <a:rPr lang="de-DE" sz="1050" b="1" dirty="0">
                <a:solidFill>
                  <a:srgbClr val="22B0F8"/>
                </a:solidFill>
              </a:rPr>
              <a:t> </a:t>
            </a:r>
            <a:r>
              <a:rPr lang="de-DE" sz="1050" b="1" dirty="0" err="1">
                <a:solidFill>
                  <a:srgbClr val="22B0F8"/>
                </a:solidFill>
              </a:rPr>
              <a:t>systems</a:t>
            </a:r>
            <a:r>
              <a:rPr lang="de-DE" sz="1050" b="1" dirty="0">
                <a:solidFill>
                  <a:srgbClr val="22B0F8"/>
                </a:solidFill>
              </a:rPr>
              <a:t> </a:t>
            </a:r>
            <a:r>
              <a:rPr lang="de-DE" sz="1050" b="1" dirty="0">
                <a:solidFill>
                  <a:srgbClr val="002864"/>
                </a:solidFill>
              </a:rPr>
              <a:t>for </a:t>
            </a:r>
            <a:r>
              <a:rPr lang="de-DE" sz="1050" b="1" dirty="0" err="1">
                <a:solidFill>
                  <a:srgbClr val="002864"/>
                </a:solidFill>
              </a:rPr>
              <a:t>maintenance</a:t>
            </a:r>
            <a:r>
              <a:rPr lang="de-DE" sz="1050" b="1" dirty="0">
                <a:solidFill>
                  <a:srgbClr val="002864"/>
                </a:solidFill>
              </a:rPr>
              <a:t>/</a:t>
            </a:r>
            <a:r>
              <a:rPr lang="de-DE" sz="1050" b="1" dirty="0" err="1">
                <a:solidFill>
                  <a:srgbClr val="002864"/>
                </a:solidFill>
              </a:rPr>
              <a:t>operation</a:t>
            </a:r>
            <a:r>
              <a:rPr lang="de-DE" sz="1050" b="1" dirty="0">
                <a:solidFill>
                  <a:srgbClr val="002864"/>
                </a:solidFill>
              </a:rPr>
              <a:t> of machines, </a:t>
            </a:r>
            <a:r>
              <a:rPr lang="de-DE" sz="1050" b="1" dirty="0" err="1">
                <a:solidFill>
                  <a:srgbClr val="002864"/>
                </a:solidFill>
              </a:rPr>
              <a:t>instruments</a:t>
            </a:r>
            <a:r>
              <a:rPr lang="de-DE" sz="1050" b="1" dirty="0">
                <a:solidFill>
                  <a:srgbClr val="002864"/>
                </a:solidFill>
              </a:rPr>
              <a:t> &amp; </a:t>
            </a:r>
            <a:r>
              <a:rPr lang="de-DE" sz="1050" b="1" dirty="0" err="1">
                <a:solidFill>
                  <a:srgbClr val="002864"/>
                </a:solidFill>
              </a:rPr>
              <a:t>experiments</a:t>
            </a: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de-DE" sz="1050" b="1" dirty="0">
                <a:solidFill>
                  <a:srgbClr val="22B0F8"/>
                </a:solidFill>
              </a:rPr>
              <a:t>Using resources sustainably</a:t>
            </a:r>
            <a:r>
              <a:rPr lang="de-DE" sz="1050" b="1" dirty="0">
                <a:solidFill>
                  <a:srgbClr val="002864"/>
                </a:solidFill>
              </a:rPr>
              <a:t>, from energy to materials, from data to software</a:t>
            </a: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de-DE" sz="1050" b="1" dirty="0">
                <a:solidFill>
                  <a:srgbClr val="22B0F8"/>
                </a:solidFill>
              </a:rPr>
              <a:t>Fostering the careers of young researchers </a:t>
            </a:r>
            <a:r>
              <a:rPr lang="de-DE" sz="1050" b="1" dirty="0">
                <a:solidFill>
                  <a:srgbClr val="002864"/>
                </a:solidFill>
              </a:rPr>
              <a:t>in computer, information and data science</a:t>
            </a: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en-GB" sz="1050" b="1" dirty="0">
                <a:solidFill>
                  <a:srgbClr val="22B0F8"/>
                </a:solidFill>
              </a:rPr>
              <a:t>Cooperating with industry partners</a:t>
            </a:r>
            <a:r>
              <a:rPr lang="en-GB" sz="1050" b="1" dirty="0">
                <a:solidFill>
                  <a:srgbClr val="002864"/>
                </a:solidFill>
              </a:rPr>
              <a:t> on applied research</a:t>
            </a: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en-GB" sz="1050" b="1" dirty="0">
                <a:solidFill>
                  <a:srgbClr val="22B0F8"/>
                </a:solidFill>
              </a:rPr>
              <a:t>Growing transfer of knowledge and technologies </a:t>
            </a:r>
            <a:r>
              <a:rPr lang="en-GB" sz="1050" b="1" dirty="0">
                <a:solidFill>
                  <a:srgbClr val="002864"/>
                </a:solidFill>
              </a:rPr>
              <a:t>to industry and society both nationally and internationally</a:t>
            </a:r>
            <a:endParaRPr lang="de-DE" sz="1050" b="1" dirty="0">
              <a:solidFill>
                <a:srgbClr val="002864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10 Goals of the Matter </a:t>
            </a:r>
            <a:r>
              <a:rPr lang="de-DE" dirty="0" err="1"/>
              <a:t>Digitaisation</a:t>
            </a:r>
            <a:r>
              <a:rPr lang="de-DE" dirty="0"/>
              <a:t> Strategy</a:t>
            </a:r>
          </a:p>
        </p:txBody>
      </p:sp>
    </p:spTree>
    <p:extLst>
      <p:ext uri="{BB962C8B-B14F-4D97-AF65-F5344CB8AC3E}">
        <p14:creationId xmlns:p14="http://schemas.microsoft.com/office/powerpoint/2010/main" val="274034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8775" y="691200"/>
            <a:ext cx="8424000" cy="266400"/>
          </a:xfrm>
        </p:spPr>
        <p:txBody>
          <a:bodyPr/>
          <a:lstStyle/>
          <a:p>
            <a:r>
              <a:rPr lang="en-GB" dirty="0"/>
              <a:t>Digitalisation Strategy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</p:spPr>
        <p:txBody>
          <a:bodyPr/>
          <a:lstStyle/>
          <a:p>
            <a:r>
              <a:rPr lang="en-US" dirty="0">
                <a:solidFill>
                  <a:srgbClr val="0A2D6E"/>
                </a:solidFill>
              </a:rPr>
              <a:t>Research Field Matter</a:t>
            </a:r>
            <a:endParaRPr lang="en-US" i="1" dirty="0">
              <a:solidFill>
                <a:srgbClr val="0A2D6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854" t="11602" r="40249" b="1869"/>
          <a:stretch/>
        </p:blipFill>
        <p:spPr>
          <a:xfrm>
            <a:off x="364109" y="1070093"/>
            <a:ext cx="2736304" cy="3816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9932" y="1203598"/>
            <a:ext cx="4608512" cy="3404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</a:rPr>
              <a:t>A digitalisation strategy aligned with all Helmholtz </a:t>
            </a:r>
            <a:r>
              <a:rPr lang="en-GB" sz="1400" dirty="0" err="1">
                <a:solidFill>
                  <a:schemeClr val="bg1"/>
                </a:solidFill>
              </a:rPr>
              <a:t>centers</a:t>
            </a:r>
            <a:r>
              <a:rPr lang="en-GB" sz="1400" dirty="0">
                <a:solidFill>
                  <a:schemeClr val="bg1"/>
                </a:solidFill>
              </a:rPr>
              <a:t> in Matter for the whole Research Field.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</a:rPr>
              <a:t>Set up for cross research field collaboration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</a:rPr>
              <a:t>Fitting to the strategic position paper “</a:t>
            </a:r>
            <a:r>
              <a:rPr lang="en-GB" sz="1400" dirty="0" err="1">
                <a:solidFill>
                  <a:schemeClr val="bg1"/>
                </a:solidFill>
              </a:rPr>
              <a:t>Digitalisierungsstrategie</a:t>
            </a:r>
            <a:r>
              <a:rPr lang="en-GB" sz="1400" dirty="0">
                <a:solidFill>
                  <a:schemeClr val="bg1"/>
                </a:solidFill>
              </a:rPr>
              <a:t> der </a:t>
            </a:r>
            <a:r>
              <a:rPr lang="en-GB" sz="1400" dirty="0" err="1">
                <a:solidFill>
                  <a:schemeClr val="bg1"/>
                </a:solidFill>
              </a:rPr>
              <a:t>Helmholtzgemeinschaft</a:t>
            </a:r>
            <a:r>
              <a:rPr lang="en-GB" sz="1400" dirty="0">
                <a:solidFill>
                  <a:schemeClr val="bg1"/>
                </a:solidFill>
              </a:rPr>
              <a:t>”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</a:rPr>
              <a:t>Concrete measures to reach the goals of the strategy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4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Programmfortschrittsbericht 2021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Highlight DMA</a:t>
            </a:r>
          </a:p>
        </p:txBody>
      </p:sp>
      <p:pic>
        <p:nvPicPr>
          <p:cNvPr id="5" name="Picture 8" descr="C:\Users\bussmann\Documents\b746f28e-b527-4235-affd-9f6f0d7463e8.png">
            <a:extLst>
              <a:ext uri="{FF2B5EF4-FFF2-40B4-BE49-F238E27FC236}">
                <a16:creationId xmlns:a16="http://schemas.microsoft.com/office/drawing/2014/main" id="{5E6010AF-38EA-4DE3-B48A-654550A295B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21250"/>
          <a:stretch/>
        </p:blipFill>
        <p:spPr bwMode="auto">
          <a:xfrm>
            <a:off x="5327616" y="1311610"/>
            <a:ext cx="3456384" cy="32143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C074DA8D-F632-4640-A569-8CFE7DD489EC}"/>
              </a:ext>
            </a:extLst>
          </p:cNvPr>
          <p:cNvSpPr/>
          <p:nvPr/>
        </p:nvSpPr>
        <p:spPr>
          <a:xfrm>
            <a:off x="358775" y="1311610"/>
            <a:ext cx="4645272" cy="197233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68000">
                <a:schemeClr val="accent1">
                  <a:lumMod val="0"/>
                  <a:lumOff val="100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de-DE" sz="1050" b="1" dirty="0" err="1">
                <a:solidFill>
                  <a:srgbClr val="002864"/>
                </a:solidFill>
              </a:rPr>
              <a:t>Renowned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>
                <a:solidFill>
                  <a:srgbClr val="22B0F8"/>
                </a:solidFill>
              </a:rPr>
              <a:t>John Dawson Award for Excellence in Plasma Physics Research </a:t>
            </a:r>
            <a:r>
              <a:rPr lang="de-DE" sz="1050" b="1" dirty="0">
                <a:solidFill>
                  <a:srgbClr val="002864"/>
                </a:solidFill>
              </a:rPr>
              <a:t>for Tobias Dornheim </a:t>
            </a:r>
            <a:r>
              <a:rPr lang="de-DE" sz="1050" b="1" dirty="0" err="1">
                <a:solidFill>
                  <a:srgbClr val="002864"/>
                </a:solidFill>
              </a:rPr>
              <a:t>by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002864"/>
                </a:solidFill>
              </a:rPr>
              <a:t>the</a:t>
            </a:r>
            <a:r>
              <a:rPr lang="de-DE" sz="1050" b="1" dirty="0">
                <a:solidFill>
                  <a:srgbClr val="002864"/>
                </a:solidFill>
              </a:rPr>
              <a:t> American Physics Society</a:t>
            </a:r>
          </a:p>
          <a:p>
            <a:pPr>
              <a:spcAft>
                <a:spcPts val="225"/>
              </a:spcAft>
            </a:pPr>
            <a:endParaRPr lang="de-DE" sz="1050" b="1" dirty="0">
              <a:solidFill>
                <a:srgbClr val="002864"/>
              </a:solidFill>
            </a:endParaRPr>
          </a:p>
          <a:p>
            <a:pPr>
              <a:spcAft>
                <a:spcPts val="225"/>
              </a:spcAft>
            </a:pPr>
            <a:r>
              <a:rPr lang="de-DE" sz="1050" b="1" dirty="0">
                <a:solidFill>
                  <a:srgbClr val="002864"/>
                </a:solidFill>
              </a:rPr>
              <a:t>A </a:t>
            </a:r>
            <a:r>
              <a:rPr lang="de-DE" sz="1050" b="1" dirty="0" err="1">
                <a:solidFill>
                  <a:srgbClr val="002864"/>
                </a:solidFill>
              </a:rPr>
              <a:t>new</a:t>
            </a:r>
            <a:r>
              <a:rPr lang="de-DE" sz="1050" b="1" dirty="0">
                <a:solidFill>
                  <a:srgbClr val="002864"/>
                </a:solidFill>
              </a:rPr>
              <a:t> Monte Carlo Method for </a:t>
            </a:r>
            <a:r>
              <a:rPr lang="de-DE" sz="1050" b="1" dirty="0" err="1">
                <a:solidFill>
                  <a:srgbClr val="002864"/>
                </a:solidFill>
              </a:rPr>
              <a:t>the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002864"/>
                </a:solidFill>
              </a:rPr>
              <a:t>famous</a:t>
            </a:r>
            <a:r>
              <a:rPr lang="de-DE" sz="1050" b="1" dirty="0">
                <a:solidFill>
                  <a:srgbClr val="002864"/>
                </a:solidFill>
              </a:rPr>
              <a:t> „</a:t>
            </a:r>
            <a:r>
              <a:rPr lang="de-DE" sz="1050" b="1" dirty="0">
                <a:solidFill>
                  <a:srgbClr val="22B0F8"/>
                </a:solidFill>
              </a:rPr>
              <a:t>Fermion </a:t>
            </a:r>
            <a:r>
              <a:rPr lang="de-DE" sz="1050" b="1" dirty="0" err="1">
                <a:solidFill>
                  <a:srgbClr val="22B0F8"/>
                </a:solidFill>
              </a:rPr>
              <a:t>Sign</a:t>
            </a:r>
            <a:r>
              <a:rPr lang="de-DE" sz="1050" b="1" dirty="0">
                <a:solidFill>
                  <a:srgbClr val="22B0F8"/>
                </a:solidFill>
              </a:rPr>
              <a:t> Problem</a:t>
            </a:r>
            <a:r>
              <a:rPr lang="de-DE" sz="1050" b="1" dirty="0">
                <a:solidFill>
                  <a:srgbClr val="002864"/>
                </a:solidFill>
              </a:rPr>
              <a:t>“ </a:t>
            </a:r>
            <a:r>
              <a:rPr lang="de-DE" sz="1050" b="1" dirty="0" err="1">
                <a:solidFill>
                  <a:srgbClr val="002864"/>
                </a:solidFill>
              </a:rPr>
              <a:t>that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002864"/>
                </a:solidFill>
              </a:rPr>
              <a:t>allows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002864"/>
                </a:solidFill>
              </a:rPr>
              <a:t>to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002864"/>
                </a:solidFill>
              </a:rPr>
              <a:t>study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>
                <a:solidFill>
                  <a:srgbClr val="22B0F8"/>
                </a:solidFill>
              </a:rPr>
              <a:t>large-</a:t>
            </a:r>
            <a:r>
              <a:rPr lang="de-DE" sz="1050" b="1" dirty="0" err="1">
                <a:solidFill>
                  <a:srgbClr val="22B0F8"/>
                </a:solidFill>
              </a:rPr>
              <a:t>scale</a:t>
            </a:r>
            <a:r>
              <a:rPr lang="de-DE" sz="1050" b="1" dirty="0">
                <a:solidFill>
                  <a:srgbClr val="22B0F8"/>
                </a:solidFill>
              </a:rPr>
              <a:t> multi-</a:t>
            </a:r>
            <a:r>
              <a:rPr lang="de-DE" sz="1050" b="1" dirty="0" err="1">
                <a:solidFill>
                  <a:srgbClr val="22B0F8"/>
                </a:solidFill>
              </a:rPr>
              <a:t>particle</a:t>
            </a:r>
            <a:r>
              <a:rPr lang="de-DE" sz="1050" b="1" dirty="0">
                <a:solidFill>
                  <a:srgbClr val="22B0F8"/>
                </a:solidFill>
              </a:rPr>
              <a:t> </a:t>
            </a:r>
            <a:r>
              <a:rPr lang="de-DE" sz="1050" b="1" dirty="0" err="1">
                <a:solidFill>
                  <a:srgbClr val="22B0F8"/>
                </a:solidFill>
              </a:rPr>
              <a:t>quantum</a:t>
            </a:r>
            <a:r>
              <a:rPr lang="de-DE" sz="1050" b="1" dirty="0">
                <a:solidFill>
                  <a:srgbClr val="22B0F8"/>
                </a:solidFill>
              </a:rPr>
              <a:t> </a:t>
            </a:r>
            <a:r>
              <a:rPr lang="de-DE" sz="1050" b="1" dirty="0" err="1">
                <a:solidFill>
                  <a:srgbClr val="22B0F8"/>
                </a:solidFill>
              </a:rPr>
              <a:t>systems</a:t>
            </a:r>
            <a:r>
              <a:rPr lang="de-DE" sz="1050" b="1" dirty="0">
                <a:solidFill>
                  <a:srgbClr val="22B0F8"/>
                </a:solidFill>
              </a:rPr>
              <a:t> </a:t>
            </a:r>
            <a:r>
              <a:rPr lang="de-DE" sz="1050" b="1" dirty="0" err="1">
                <a:solidFill>
                  <a:srgbClr val="22B0F8"/>
                </a:solidFill>
              </a:rPr>
              <a:t>of</a:t>
            </a:r>
            <a:r>
              <a:rPr lang="de-DE" sz="1050" b="1" dirty="0">
                <a:solidFill>
                  <a:srgbClr val="22B0F8"/>
                </a:solidFill>
              </a:rPr>
              <a:t> </a:t>
            </a:r>
            <a:r>
              <a:rPr lang="de-DE" sz="1050" b="1" dirty="0" err="1">
                <a:solidFill>
                  <a:srgbClr val="22B0F8"/>
                </a:solidFill>
              </a:rPr>
              <a:t>interacting</a:t>
            </a:r>
            <a:r>
              <a:rPr lang="de-DE" sz="1050" b="1" dirty="0">
                <a:solidFill>
                  <a:srgbClr val="22B0F8"/>
                </a:solidFill>
              </a:rPr>
              <a:t> </a:t>
            </a:r>
            <a:r>
              <a:rPr lang="de-DE" sz="1050" b="1" dirty="0" err="1">
                <a:solidFill>
                  <a:srgbClr val="22B0F8"/>
                </a:solidFill>
              </a:rPr>
              <a:t>fermions</a:t>
            </a:r>
            <a:r>
              <a:rPr lang="de-DE" sz="1050" b="1" dirty="0">
                <a:solidFill>
                  <a:srgbClr val="002864"/>
                </a:solidFill>
              </a:rPr>
              <a:t>.</a:t>
            </a:r>
          </a:p>
          <a:p>
            <a:pPr>
              <a:spcAft>
                <a:spcPts val="225"/>
              </a:spcAft>
            </a:pPr>
            <a:endParaRPr lang="de-DE" sz="1050" b="1" dirty="0">
              <a:solidFill>
                <a:srgbClr val="002864"/>
              </a:solidFill>
            </a:endParaRPr>
          </a:p>
          <a:p>
            <a:pPr>
              <a:spcAft>
                <a:spcPts val="225"/>
              </a:spcAft>
            </a:pPr>
            <a:r>
              <a:rPr lang="de-DE" sz="1050" b="1" dirty="0">
                <a:solidFill>
                  <a:srgbClr val="002864"/>
                </a:solidFill>
              </a:rPr>
              <a:t>This </a:t>
            </a:r>
            <a:r>
              <a:rPr lang="de-DE" sz="1050" b="1" dirty="0" err="1">
                <a:solidFill>
                  <a:srgbClr val="002864"/>
                </a:solidFill>
              </a:rPr>
              <a:t>problem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002864"/>
                </a:solidFill>
              </a:rPr>
              <a:t>is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22B0F8"/>
                </a:solidFill>
              </a:rPr>
              <a:t>computationally</a:t>
            </a:r>
            <a:r>
              <a:rPr lang="de-DE" sz="1050" b="1" dirty="0">
                <a:solidFill>
                  <a:srgbClr val="22B0F8"/>
                </a:solidFill>
              </a:rPr>
              <a:t> </a:t>
            </a:r>
            <a:r>
              <a:rPr lang="de-DE" sz="1050" b="1" dirty="0" err="1">
                <a:solidFill>
                  <a:srgbClr val="22B0F8"/>
                </a:solidFill>
              </a:rPr>
              <a:t>extremely</a:t>
            </a:r>
            <a:r>
              <a:rPr lang="de-DE" sz="1050" b="1" dirty="0">
                <a:solidFill>
                  <a:srgbClr val="22B0F8"/>
                </a:solidFill>
              </a:rPr>
              <a:t> </a:t>
            </a:r>
            <a:r>
              <a:rPr lang="de-DE" sz="1050" b="1" dirty="0" err="1">
                <a:solidFill>
                  <a:srgbClr val="22B0F8"/>
                </a:solidFill>
              </a:rPr>
              <a:t>hard</a:t>
            </a:r>
            <a:r>
              <a:rPr lang="de-DE" sz="1050" b="1" dirty="0">
                <a:solidFill>
                  <a:srgbClr val="22B0F8"/>
                </a:solidFill>
              </a:rPr>
              <a:t> (NP-</a:t>
            </a:r>
            <a:r>
              <a:rPr lang="de-DE" sz="1050" b="1" dirty="0" err="1">
                <a:solidFill>
                  <a:srgbClr val="22B0F8"/>
                </a:solidFill>
              </a:rPr>
              <a:t>hard</a:t>
            </a:r>
            <a:r>
              <a:rPr lang="de-DE" sz="1050" b="1" dirty="0">
                <a:solidFill>
                  <a:srgbClr val="22B0F8"/>
                </a:solidFill>
              </a:rPr>
              <a:t>) </a:t>
            </a:r>
            <a:r>
              <a:rPr lang="de-DE" sz="1050" b="1" dirty="0">
                <a:solidFill>
                  <a:srgbClr val="002864"/>
                </a:solidFill>
              </a:rPr>
              <a:t>and </a:t>
            </a:r>
            <a:r>
              <a:rPr lang="de-DE" sz="1050" b="1" dirty="0" err="1">
                <a:solidFill>
                  <a:srgbClr val="002864"/>
                </a:solidFill>
              </a:rPr>
              <a:t>the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002864"/>
                </a:solidFill>
              </a:rPr>
              <a:t>technologies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002864"/>
                </a:solidFill>
              </a:rPr>
              <a:t>developed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002864"/>
                </a:solidFill>
              </a:rPr>
              <a:t>by</a:t>
            </a:r>
            <a:r>
              <a:rPr lang="de-DE" sz="1050" b="1" dirty="0">
                <a:solidFill>
                  <a:srgbClr val="002864"/>
                </a:solidFill>
              </a:rPr>
              <a:t> Tobias Dornheim </a:t>
            </a:r>
            <a:r>
              <a:rPr lang="de-DE" sz="1050" b="1" dirty="0" err="1">
                <a:solidFill>
                  <a:srgbClr val="002864"/>
                </a:solidFill>
              </a:rPr>
              <a:t>allow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002864"/>
                </a:solidFill>
              </a:rPr>
              <a:t>to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002864"/>
                </a:solidFill>
              </a:rPr>
              <a:t>circumvent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002864"/>
                </a:solidFill>
              </a:rPr>
              <a:t>computational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002864"/>
                </a:solidFill>
              </a:rPr>
              <a:t>problems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002864"/>
                </a:solidFill>
              </a:rPr>
              <a:t>while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22B0F8"/>
                </a:solidFill>
              </a:rPr>
              <a:t>producing</a:t>
            </a:r>
            <a:r>
              <a:rPr lang="de-DE" sz="1050" b="1" dirty="0">
                <a:solidFill>
                  <a:srgbClr val="22B0F8"/>
                </a:solidFill>
              </a:rPr>
              <a:t> </a:t>
            </a:r>
            <a:r>
              <a:rPr lang="de-DE" sz="1050" b="1" dirty="0" err="1">
                <a:solidFill>
                  <a:srgbClr val="22B0F8"/>
                </a:solidFill>
              </a:rPr>
              <a:t>highly</a:t>
            </a:r>
            <a:r>
              <a:rPr lang="de-DE" sz="1050" b="1" dirty="0">
                <a:solidFill>
                  <a:srgbClr val="22B0F8"/>
                </a:solidFill>
              </a:rPr>
              <a:t> </a:t>
            </a:r>
            <a:r>
              <a:rPr lang="de-DE" sz="1050" b="1" dirty="0" err="1">
                <a:solidFill>
                  <a:srgbClr val="22B0F8"/>
                </a:solidFill>
              </a:rPr>
              <a:t>accurate</a:t>
            </a:r>
            <a:r>
              <a:rPr lang="de-DE" sz="1050" b="1" dirty="0">
                <a:solidFill>
                  <a:srgbClr val="22B0F8"/>
                </a:solidFill>
              </a:rPr>
              <a:t> ab-</a:t>
            </a:r>
            <a:r>
              <a:rPr lang="de-DE" sz="1050" b="1" dirty="0" err="1">
                <a:solidFill>
                  <a:srgbClr val="22B0F8"/>
                </a:solidFill>
              </a:rPr>
              <a:t>inito</a:t>
            </a:r>
            <a:r>
              <a:rPr lang="de-DE" sz="1050" b="1" dirty="0">
                <a:solidFill>
                  <a:srgbClr val="22B0F8"/>
                </a:solidFill>
              </a:rPr>
              <a:t> </a:t>
            </a:r>
            <a:r>
              <a:rPr lang="de-DE" sz="1050" b="1" dirty="0" err="1">
                <a:solidFill>
                  <a:srgbClr val="22B0F8"/>
                </a:solidFill>
              </a:rPr>
              <a:t>data</a:t>
            </a:r>
            <a:r>
              <a:rPr lang="de-DE" sz="1050" b="1" dirty="0">
                <a:solidFill>
                  <a:srgbClr val="22B0F8"/>
                </a:solidFill>
              </a:rPr>
              <a:t> </a:t>
            </a:r>
            <a:r>
              <a:rPr lang="de-DE" sz="1050" b="1" dirty="0">
                <a:solidFill>
                  <a:srgbClr val="002864"/>
                </a:solidFill>
              </a:rPr>
              <a:t>on </a:t>
            </a:r>
            <a:r>
              <a:rPr lang="de-DE" sz="1050" b="1" dirty="0" err="1">
                <a:solidFill>
                  <a:srgbClr val="002864"/>
                </a:solidFill>
              </a:rPr>
              <a:t>these</a:t>
            </a:r>
            <a:r>
              <a:rPr lang="de-DE" sz="1050" b="1" dirty="0">
                <a:solidFill>
                  <a:srgbClr val="002864"/>
                </a:solidFill>
              </a:rPr>
              <a:t> </a:t>
            </a:r>
            <a:r>
              <a:rPr lang="de-DE" sz="1050" b="1" dirty="0" err="1">
                <a:solidFill>
                  <a:srgbClr val="002864"/>
                </a:solidFill>
              </a:rPr>
              <a:t>systems</a:t>
            </a:r>
            <a:r>
              <a:rPr lang="de-DE" sz="1050" b="1" dirty="0">
                <a:solidFill>
                  <a:srgbClr val="00286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73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Today‘s</a:t>
            </a:r>
            <a:r>
              <a:rPr lang="de-DE" dirty="0"/>
              <a:t> </a:t>
            </a:r>
            <a:r>
              <a:rPr lang="de-DE" dirty="0" err="1"/>
              <a:t>session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3 DMA Subtopics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8958CF43-0791-410A-BED5-9C89E13C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081120"/>
              </p:ext>
            </p:extLst>
          </p:nvPr>
        </p:nvGraphicFramePr>
        <p:xfrm>
          <a:off x="-1116632" y="1347614"/>
          <a:ext cx="871296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21EC4903-6925-4361-B2A8-2BC5557F427E}"/>
              </a:ext>
            </a:extLst>
          </p:cNvPr>
          <p:cNvSpPr/>
          <p:nvPr/>
        </p:nvSpPr>
        <p:spPr>
          <a:xfrm>
            <a:off x="6444208" y="1352751"/>
            <a:ext cx="2448272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</a:rPr>
              <a:t>Exascale Data Management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</a:rPr>
              <a:t>F.A.I.R. Data &amp; Meta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</a:rPr>
              <a:t>Long-term preservation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11228DF-A51D-4733-B889-1BD6EC7DF706}"/>
              </a:ext>
            </a:extLst>
          </p:cNvPr>
          <p:cNvSpPr/>
          <p:nvPr/>
        </p:nvSpPr>
        <p:spPr>
          <a:xfrm>
            <a:off x="6457949" y="2537030"/>
            <a:ext cx="2448272" cy="936104"/>
          </a:xfrm>
          <a:prstGeom prst="rect">
            <a:avLst/>
          </a:prstGeom>
          <a:solidFill>
            <a:srgbClr val="F07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</a:rPr>
              <a:t>Artificial Intelligence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</a:rPr>
              <a:t>Exascale Computing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</a:rPr>
              <a:t>Near-realtime analysis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</a:rPr>
              <a:t>Quantum Computing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EC54867A-31D9-4438-A6CF-095D4F6B8E88}"/>
              </a:ext>
            </a:extLst>
          </p:cNvPr>
          <p:cNvSpPr/>
          <p:nvPr/>
        </p:nvSpPr>
        <p:spPr>
          <a:xfrm>
            <a:off x="6457949" y="3721309"/>
            <a:ext cx="2448272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</a:rPr>
              <a:t>Exascale Simulations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</a:rPr>
              <a:t>In-situ Data Analytics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</a:rPr>
              <a:t>Near-realtime feedback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bg1"/>
                </a:solidFill>
              </a:rPr>
              <a:t>Machine optimization</a:t>
            </a:r>
          </a:p>
        </p:txBody>
      </p:sp>
      <p:sp>
        <p:nvSpPr>
          <p:cNvPr id="11" name="Left-Right-Up Arrow 6">
            <a:extLst>
              <a:ext uri="{FF2B5EF4-FFF2-40B4-BE49-F238E27FC236}">
                <a16:creationId xmlns:a16="http://schemas.microsoft.com/office/drawing/2014/main" id="{0FE9E600-9650-4839-BA0A-EBAF81E37841}"/>
              </a:ext>
            </a:extLst>
          </p:cNvPr>
          <p:cNvSpPr/>
          <p:nvPr/>
        </p:nvSpPr>
        <p:spPr>
          <a:xfrm rot="16200000">
            <a:off x="4193958" y="2301720"/>
            <a:ext cx="2736304" cy="1404156"/>
          </a:xfrm>
          <a:prstGeom prst="leftRightUpArrow">
            <a:avLst>
              <a:gd name="adj1" fmla="val 33096"/>
              <a:gd name="adj2" fmla="val 26902"/>
              <a:gd name="adj3" fmla="val 27854"/>
            </a:avLst>
          </a:prstGeom>
          <a:solidFill>
            <a:schemeClr val="bg1"/>
          </a:solidFill>
          <a:ln>
            <a:solidFill>
              <a:srgbClr val="A023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216000" rtlCol="0" anchor="t" anchorCtr="0"/>
          <a:lstStyle/>
          <a:p>
            <a:pPr algn="ctr"/>
            <a:r>
              <a:rPr lang="en-GB" sz="1200" dirty="0">
                <a:solidFill>
                  <a:srgbClr val="A0235A"/>
                </a:solidFill>
              </a:rPr>
              <a:t>regular exchange &amp;</a:t>
            </a:r>
          </a:p>
          <a:p>
            <a:pPr algn="ctr"/>
            <a:r>
              <a:rPr lang="en-GB" sz="1200" dirty="0">
                <a:solidFill>
                  <a:srgbClr val="A0235A"/>
                </a:solidFill>
              </a:rPr>
              <a:t>common projects</a:t>
            </a:r>
            <a:endParaRPr lang="de-DE" sz="1200" dirty="0">
              <a:solidFill>
                <a:srgbClr val="A0235A"/>
              </a:solidFill>
            </a:endParaRPr>
          </a:p>
          <a:p>
            <a:pPr algn="ctr"/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2743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58EBE96C-4378-4377-9393-29CBEE844A3D}"/>
              </a:ext>
            </a:extLst>
          </p:cNvPr>
          <p:cNvSpPr/>
          <p:nvPr/>
        </p:nvSpPr>
        <p:spPr>
          <a:xfrm>
            <a:off x="1" y="1163458"/>
            <a:ext cx="9144000" cy="360453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DMA </a:t>
            </a:r>
            <a:r>
              <a:rPr lang="de-DE" dirty="0" err="1"/>
              <a:t>connects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different initiatives</a:t>
            </a:r>
          </a:p>
        </p:txBody>
      </p:sp>
      <p:pic>
        <p:nvPicPr>
          <p:cNvPr id="1026" name="Picture 2" descr="Consortia DAPHNE4NFDI | nfdi">
            <a:extLst>
              <a:ext uri="{FF2B5EF4-FFF2-40B4-BE49-F238E27FC236}">
                <a16:creationId xmlns:a16="http://schemas.microsoft.com/office/drawing/2014/main" id="{851A54ED-3D13-441D-BF13-CA7244A7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70" y="1724495"/>
            <a:ext cx="1675761" cy="9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NCH4NFDI · DESY-Konferenzverwaltung (Indico)">
            <a:extLst>
              <a:ext uri="{FF2B5EF4-FFF2-40B4-BE49-F238E27FC236}">
                <a16:creationId xmlns:a16="http://schemas.microsoft.com/office/drawing/2014/main" id="{2ED4A44C-3A1C-4E5B-A4B0-A153FD510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1635646"/>
            <a:ext cx="1156605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s | nfdi">
            <a:extLst>
              <a:ext uri="{FF2B5EF4-FFF2-40B4-BE49-F238E27FC236}">
                <a16:creationId xmlns:a16="http://schemas.microsoft.com/office/drawing/2014/main" id="{F5168FE5-DA5D-4C90-A26E-8BD83D15A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836550"/>
            <a:ext cx="2532141" cy="90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OSC | EOSC Portal">
            <a:extLst>
              <a:ext uri="{FF2B5EF4-FFF2-40B4-BE49-F238E27FC236}">
                <a16:creationId xmlns:a16="http://schemas.microsoft.com/office/drawing/2014/main" id="{5FBA9701-5E93-454C-8FBC-F8173E7F9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731950"/>
            <a:ext cx="2697961" cy="101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7">
            <a:extLst>
              <a:ext uri="{FF2B5EF4-FFF2-40B4-BE49-F238E27FC236}">
                <a16:creationId xmlns:a16="http://schemas.microsoft.com/office/drawing/2014/main" id="{9F0321C8-9BFF-4FE7-BAB8-0BF4052B3A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27" y="2660043"/>
            <a:ext cx="1161082" cy="1161078"/>
          </a:xfrm>
          <a:prstGeom prst="rect">
            <a:avLst/>
          </a:prstGeom>
        </p:spPr>
      </p:pic>
      <p:pic>
        <p:nvPicPr>
          <p:cNvPr id="12" name="Picture 128">
            <a:extLst>
              <a:ext uri="{FF2B5EF4-FFF2-40B4-BE49-F238E27FC236}">
                <a16:creationId xmlns:a16="http://schemas.microsoft.com/office/drawing/2014/main" id="{F81C5078-8C3E-4661-A757-1A0633F906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4" y="2922463"/>
            <a:ext cx="1565054" cy="640538"/>
          </a:xfrm>
          <a:prstGeom prst="rect">
            <a:avLst/>
          </a:prstGeom>
        </p:spPr>
      </p:pic>
      <p:pic>
        <p:nvPicPr>
          <p:cNvPr id="13" name="Picture 129">
            <a:extLst>
              <a:ext uri="{FF2B5EF4-FFF2-40B4-BE49-F238E27FC236}">
                <a16:creationId xmlns:a16="http://schemas.microsoft.com/office/drawing/2014/main" id="{ADBF35AA-D841-4E57-BFE3-DAEE91885B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61" y="2535746"/>
            <a:ext cx="2287392" cy="1409672"/>
          </a:xfrm>
          <a:prstGeom prst="rect">
            <a:avLst/>
          </a:prstGeom>
        </p:spPr>
      </p:pic>
      <p:pic>
        <p:nvPicPr>
          <p:cNvPr id="15" name="Picture 87">
            <a:extLst>
              <a:ext uri="{FF2B5EF4-FFF2-40B4-BE49-F238E27FC236}">
                <a16:creationId xmlns:a16="http://schemas.microsoft.com/office/drawing/2014/main" id="{FD53B991-2FBE-4EC1-AC12-3E9FBB837E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44067" b="-11813"/>
          <a:stretch/>
        </p:blipFill>
        <p:spPr>
          <a:xfrm>
            <a:off x="2966840" y="1289912"/>
            <a:ext cx="1720250" cy="219281"/>
          </a:xfrm>
          <a:prstGeom prst="rect">
            <a:avLst/>
          </a:prstGeom>
        </p:spPr>
      </p:pic>
      <p:pic>
        <p:nvPicPr>
          <p:cNvPr id="16" name="Picture 88">
            <a:extLst>
              <a:ext uri="{FF2B5EF4-FFF2-40B4-BE49-F238E27FC236}">
                <a16:creationId xmlns:a16="http://schemas.microsoft.com/office/drawing/2014/main" id="{443DD3D6-A1A7-42FE-86C4-FDE7C26DE50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-1802" r="31246" b="2448"/>
          <a:stretch/>
        </p:blipFill>
        <p:spPr>
          <a:xfrm>
            <a:off x="4767226" y="1231836"/>
            <a:ext cx="1016721" cy="335433"/>
          </a:xfrm>
          <a:prstGeom prst="rect">
            <a:avLst/>
          </a:prstGeom>
        </p:spPr>
      </p:pic>
      <p:pic>
        <p:nvPicPr>
          <p:cNvPr id="17" name="Picture 89">
            <a:extLst>
              <a:ext uri="{FF2B5EF4-FFF2-40B4-BE49-F238E27FC236}">
                <a16:creationId xmlns:a16="http://schemas.microsoft.com/office/drawing/2014/main" id="{336219E2-E486-490A-8EF7-1FFAC760A56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" r="74435" b="-356"/>
          <a:stretch/>
        </p:blipFill>
        <p:spPr>
          <a:xfrm>
            <a:off x="8388424" y="1278554"/>
            <a:ext cx="682848" cy="250189"/>
          </a:xfrm>
          <a:prstGeom prst="rect">
            <a:avLst/>
          </a:prstGeom>
        </p:spPr>
      </p:pic>
      <p:pic>
        <p:nvPicPr>
          <p:cNvPr id="19" name="Grafik 9">
            <a:extLst>
              <a:ext uri="{FF2B5EF4-FFF2-40B4-BE49-F238E27FC236}">
                <a16:creationId xmlns:a16="http://schemas.microsoft.com/office/drawing/2014/main" id="{7D7A472B-FD57-457A-A886-1AF57375537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05"/>
          <a:stretch/>
        </p:blipFill>
        <p:spPr>
          <a:xfrm>
            <a:off x="5864083" y="1285003"/>
            <a:ext cx="929249" cy="229098"/>
          </a:xfrm>
          <a:prstGeom prst="rect">
            <a:avLst/>
          </a:prstGeom>
        </p:spPr>
      </p:pic>
      <p:pic>
        <p:nvPicPr>
          <p:cNvPr id="20" name="Picture 93">
            <a:extLst>
              <a:ext uri="{FF2B5EF4-FFF2-40B4-BE49-F238E27FC236}">
                <a16:creationId xmlns:a16="http://schemas.microsoft.com/office/drawing/2014/main" id="{FF44CD6B-A9EE-479E-BFBC-D848262DE40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0753" t="47250" r="44483" b="41200"/>
          <a:stretch/>
        </p:blipFill>
        <p:spPr>
          <a:xfrm>
            <a:off x="360000" y="1163458"/>
            <a:ext cx="2526704" cy="47218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DD3B4E5-03BF-4146-8F3C-37F5A23668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73468" y="1252008"/>
            <a:ext cx="1434819" cy="293382"/>
          </a:xfrm>
          <a:prstGeom prst="rect">
            <a:avLst/>
          </a:prstGeom>
        </p:spPr>
      </p:pic>
      <p:pic>
        <p:nvPicPr>
          <p:cNvPr id="24" name="Picture 121">
            <a:extLst>
              <a:ext uri="{FF2B5EF4-FFF2-40B4-BE49-F238E27FC236}">
                <a16:creationId xmlns:a16="http://schemas.microsoft.com/office/drawing/2014/main" id="{CA21DA2F-A209-4346-983F-0B56057053B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95886"/>
            <a:ext cx="1021520" cy="1021520"/>
          </a:xfrm>
          <a:prstGeom prst="rect">
            <a:avLst/>
          </a:prstGeom>
        </p:spPr>
      </p:pic>
      <p:pic>
        <p:nvPicPr>
          <p:cNvPr id="26" name="Picture 133">
            <a:extLst>
              <a:ext uri="{FF2B5EF4-FFF2-40B4-BE49-F238E27FC236}">
                <a16:creationId xmlns:a16="http://schemas.microsoft.com/office/drawing/2014/main" id="{804D1E75-AC7C-45B2-98F5-F3A1204F428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28" y="3931057"/>
            <a:ext cx="923695" cy="751177"/>
          </a:xfrm>
          <a:prstGeom prst="rect">
            <a:avLst/>
          </a:prstGeom>
        </p:spPr>
      </p:pic>
      <p:pic>
        <p:nvPicPr>
          <p:cNvPr id="27" name="Picture 135">
            <a:extLst>
              <a:ext uri="{FF2B5EF4-FFF2-40B4-BE49-F238E27FC236}">
                <a16:creationId xmlns:a16="http://schemas.microsoft.com/office/drawing/2014/main" id="{C8BEFF9A-D9EA-4C9F-858A-DCA43098CB4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01" y="4016801"/>
            <a:ext cx="1688216" cy="622096"/>
          </a:xfrm>
          <a:prstGeom prst="rect">
            <a:avLst/>
          </a:prstGeom>
        </p:spPr>
      </p:pic>
      <p:pic>
        <p:nvPicPr>
          <p:cNvPr id="28" name="Picture 136">
            <a:extLst>
              <a:ext uri="{FF2B5EF4-FFF2-40B4-BE49-F238E27FC236}">
                <a16:creationId xmlns:a16="http://schemas.microsoft.com/office/drawing/2014/main" id="{2344A221-791C-4FD9-BF00-346E590D382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31" y="4149262"/>
            <a:ext cx="1072662" cy="3681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87E8ABE-BEDB-4D55-8D05-4A9BF82B7E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93725" y="4050333"/>
            <a:ext cx="1850108" cy="555032"/>
          </a:xfrm>
          <a:prstGeom prst="rect">
            <a:avLst/>
          </a:prstGeom>
        </p:spPr>
      </p:pic>
      <p:pic>
        <p:nvPicPr>
          <p:cNvPr id="1038" name="Picture 14" descr="RDA">
            <a:extLst>
              <a:ext uri="{FF2B5EF4-FFF2-40B4-BE49-F238E27FC236}">
                <a16:creationId xmlns:a16="http://schemas.microsoft.com/office/drawing/2014/main" id="{88B2C10F-4EC2-45D8-AE64-968893AC9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72" y="4067872"/>
            <a:ext cx="958324" cy="54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SF Logo">
            <a:extLst>
              <a:ext uri="{FF2B5EF4-FFF2-40B4-BE49-F238E27FC236}">
                <a16:creationId xmlns:a16="http://schemas.microsoft.com/office/drawing/2014/main" id="{5E7E99C6-ADC5-42F6-BCE9-31DD3F0C7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920" y="4003488"/>
            <a:ext cx="803580" cy="61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0552FF7C-F367-4308-B5B4-8F318A1F83CE}"/>
              </a:ext>
            </a:extLst>
          </p:cNvPr>
          <p:cNvSpPr txBox="1"/>
          <p:nvPr/>
        </p:nvSpPr>
        <p:spPr>
          <a:xfrm rot="1898136">
            <a:off x="7119864" y="2575798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+ </a:t>
            </a:r>
            <a:r>
              <a:rPr lang="de-DE" sz="2400" b="1" dirty="0" err="1"/>
              <a:t>Innopool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9440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8777" y="1043402"/>
            <a:ext cx="8425224" cy="344196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68000">
                <a:schemeClr val="accent1">
                  <a:lumMod val="0"/>
                  <a:lumOff val="100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Current DMA Leads: M. Bussmann / V. </a:t>
            </a:r>
            <a:r>
              <a:rPr lang="en-GB" sz="1400" b="1" dirty="0" err="1">
                <a:solidFill>
                  <a:srgbClr val="002864"/>
                </a:solidFill>
              </a:rPr>
              <a:t>Gülzow</a:t>
            </a:r>
            <a:r>
              <a:rPr lang="en-GB" sz="1400" b="1" dirty="0">
                <a:solidFill>
                  <a:srgbClr val="002864"/>
                </a:solidFill>
              </a:rPr>
              <a:t>, but we will need a replacement for Volker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We need to establish regular meetings again, especially a yearly in-person meeting</a:t>
            </a:r>
          </a:p>
          <a:p>
            <a:pPr lvl="1">
              <a:spcAft>
                <a:spcPts val="225"/>
              </a:spcAft>
            </a:pPr>
            <a:endParaRPr lang="en-GB" sz="1400" b="1" dirty="0">
              <a:solidFill>
                <a:srgbClr val="002864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All Subtopics established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What is the best rate at which the subtopics meet regularly?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Is meeting online best or should the STs meet in person as well?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Some ST leads have changed labs, we need to have good representation of all labs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What is the state of the Deliverables &amp; Milestones?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How can we better organize reporting?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How can we increase exchange between STs?</a:t>
            </a:r>
          </a:p>
          <a:p>
            <a:pPr lvl="1">
              <a:spcAft>
                <a:spcPts val="225"/>
              </a:spcAft>
            </a:pPr>
            <a:endParaRPr lang="en-GB" sz="1400" b="1" dirty="0">
              <a:solidFill>
                <a:srgbClr val="002864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Collaboration within MT established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How do we decide what is ARD, DTS or DMA?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How do we increase crosstalk between topics?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DMA &amp;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steps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21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8777" y="1043402"/>
            <a:ext cx="8425224" cy="344196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68000">
                <a:schemeClr val="accent1">
                  <a:lumMod val="0"/>
                  <a:lumOff val="100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Collaboration with Programs MU &amp; MML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Again, how do we decide what is DMA and what isn’t?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How do we strengthen collaboration with other programs and between </a:t>
            </a:r>
            <a:r>
              <a:rPr lang="en-GB" sz="1400" b="1" dirty="0" err="1">
                <a:solidFill>
                  <a:srgbClr val="002864"/>
                </a:solidFill>
              </a:rPr>
              <a:t>centers</a:t>
            </a:r>
            <a:r>
              <a:rPr lang="en-GB" sz="1400" b="1" dirty="0">
                <a:solidFill>
                  <a:srgbClr val="002864"/>
                </a:solidFill>
              </a:rPr>
              <a:t>?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endParaRPr lang="en-GB" sz="1400" b="1" dirty="0">
              <a:solidFill>
                <a:srgbClr val="002864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 err="1">
                <a:solidFill>
                  <a:srgbClr val="002864"/>
                </a:solidFill>
              </a:rPr>
              <a:t>Collaboartion</a:t>
            </a:r>
            <a:r>
              <a:rPr lang="en-GB" sz="1400" b="1" dirty="0">
                <a:solidFill>
                  <a:srgbClr val="002864"/>
                </a:solidFill>
              </a:rPr>
              <a:t> with RF Information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Currently via </a:t>
            </a:r>
            <a:r>
              <a:rPr lang="en-GB" sz="1400" b="1" dirty="0" err="1">
                <a:solidFill>
                  <a:srgbClr val="002864"/>
                </a:solidFill>
              </a:rPr>
              <a:t>Exascale</a:t>
            </a:r>
            <a:r>
              <a:rPr lang="en-GB" sz="1400" b="1" dirty="0">
                <a:solidFill>
                  <a:srgbClr val="002864"/>
                </a:solidFill>
              </a:rPr>
              <a:t> (HZDR + more) &amp; Quantum Computing (DESY + more)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Common </a:t>
            </a:r>
            <a:r>
              <a:rPr lang="en-GB" sz="1400" b="1" dirty="0" err="1">
                <a:solidFill>
                  <a:srgbClr val="002864"/>
                </a:solidFill>
              </a:rPr>
              <a:t>Governanace</a:t>
            </a:r>
            <a:r>
              <a:rPr lang="en-GB" sz="1400" b="1" dirty="0">
                <a:solidFill>
                  <a:srgbClr val="002864"/>
                </a:solidFill>
              </a:rPr>
              <a:t> with RF Information via a CCA?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More common subjects?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endParaRPr lang="en-GB" sz="1400" b="1" dirty="0">
              <a:solidFill>
                <a:srgbClr val="002864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Collaboration outside Matter (Incubator, NFDI, EOSC, RDA, Euro-HPC, HSF, WLCG, LEAPS, …)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DMA is everywhere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But how do we make use of this?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How do we ensure synergies?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002864"/>
                </a:solidFill>
              </a:rPr>
              <a:t>How do we make this better visible?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DMA &amp;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steps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5398935"/>
      </p:ext>
    </p:extLst>
  </p:cSld>
  <p:clrMapOvr>
    <a:masterClrMapping/>
  </p:clrMapOvr>
</p:sld>
</file>

<file path=ppt/theme/theme1.xml><?xml version="1.0" encoding="utf-8"?>
<a:theme xmlns:a="http://schemas.openxmlformats.org/drawingml/2006/main" name="1_Titel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wischen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el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Office PowerPoint</Application>
  <PresentationFormat>Bildschirmpräsentation (16:9)</PresentationFormat>
  <Paragraphs>113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Wingdings</vt:lpstr>
      <vt:lpstr>1_Titelfolie</vt:lpstr>
      <vt:lpstr>Zwischenfolie</vt:lpstr>
      <vt:lpstr>Inhaltsfolie</vt:lpstr>
      <vt:lpstr>Titel_Materie</vt:lpstr>
      <vt:lpstr>Inhaltsfolie_Materie</vt:lpstr>
      <vt:lpstr>Research Field Matter     Dr. Michael Bussmann, Prof. Dr. Volker Gülzow Topic Speaker Data Management &amp; Analysis</vt:lpstr>
      <vt:lpstr>Research Field Matter</vt:lpstr>
      <vt:lpstr>Research Field Matter</vt:lpstr>
      <vt:lpstr>Research Field Matter</vt:lpstr>
      <vt:lpstr>Programmfortschrittsbericht 2021</vt:lpstr>
      <vt:lpstr>Today‘s session</vt:lpstr>
      <vt:lpstr>Research Field Matter</vt:lpstr>
      <vt:lpstr>Research Field Matter</vt:lpstr>
      <vt:lpstr>Research Field Matter</vt:lpstr>
      <vt:lpstr>Research Field Matter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Dazenko, Irina</dc:creator>
  <cp:lastModifiedBy>Bussmann, Dr. Michael (FWU) - 4167</cp:lastModifiedBy>
  <cp:revision>523</cp:revision>
  <cp:lastPrinted>2018-09-06T12:56:39Z</cp:lastPrinted>
  <dcterms:created xsi:type="dcterms:W3CDTF">2017-08-27T12:31:56Z</dcterms:created>
  <dcterms:modified xsi:type="dcterms:W3CDTF">2022-09-26T09:17:00Z</dcterms:modified>
</cp:coreProperties>
</file>