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5"/>
  </p:notesMasterIdLst>
  <p:handoutMasterIdLst>
    <p:handoutMasterId r:id="rId16"/>
  </p:handoutMasterIdLst>
  <p:sldIdLst>
    <p:sldId id="256" r:id="rId2"/>
    <p:sldId id="261" r:id="rId3"/>
    <p:sldId id="262" r:id="rId4"/>
    <p:sldId id="263" r:id="rId5"/>
    <p:sldId id="257" r:id="rId6"/>
    <p:sldId id="258" r:id="rId7"/>
    <p:sldId id="260" r:id="rId8"/>
    <p:sldId id="264" r:id="rId9"/>
    <p:sldId id="270" r:id="rId10"/>
    <p:sldId id="266" r:id="rId11"/>
    <p:sldId id="267" r:id="rId12"/>
    <p:sldId id="268" r:id="rId13"/>
    <p:sldId id="269" r:id="rId14"/>
  </p:sldIdLst>
  <p:sldSz cx="12192000" cy="6858000"/>
  <p:notesSz cx="6858000" cy="9144000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66FF"/>
    <a:srgbClr val="333333"/>
    <a:srgbClr val="666666"/>
    <a:srgbClr val="EAEAEA"/>
    <a:srgbClr val="FDBB6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55" autoAdjust="0"/>
  </p:normalViewPr>
  <p:slideViewPr>
    <p:cSldViewPr snapToGrid="0" snapToObjects="1">
      <p:cViewPr varScale="1">
        <p:scale>
          <a:sx n="109" d="100"/>
          <a:sy n="109" d="100"/>
        </p:scale>
        <p:origin x="126" y="13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851660-0934-124D-A4B3-496C7F320307}" type="datetimeFigureOut">
              <a:rPr lang="de-DE" smtClean="0"/>
              <a:t>21.02.2022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3A3EDE-7EBB-0F4A-80C2-34DB9D2E2ED3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282155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C828EF-C252-394A-93BF-1C478CFA0896}" type="datetimeFigureOut">
              <a:rPr lang="de-DE" smtClean="0"/>
              <a:t>21.02.2022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E02386-BEE7-5D4D-B4E7-4BB579C47884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2901983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E02386-BEE7-5D4D-B4E7-4BB579C47884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243467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xmlns="" id="{50716A1C-18EB-1742-BCAC-8F37B2C6FF1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09716" y="1212688"/>
            <a:ext cx="8429105" cy="5358938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668751" y="3650764"/>
            <a:ext cx="8810021" cy="779866"/>
          </a:xfrm>
        </p:spPr>
        <p:txBody>
          <a:bodyPr anchor="b" anchorCtr="0">
            <a:noAutofit/>
          </a:bodyPr>
          <a:lstStyle>
            <a:lvl1pPr algn="ctr">
              <a:defRPr sz="3600">
                <a:solidFill>
                  <a:srgbClr val="333333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828800" y="4430630"/>
            <a:ext cx="8534400" cy="58466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66666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de-DE" dirty="0"/>
          </a:p>
        </p:txBody>
      </p:sp>
      <p:sp>
        <p:nvSpPr>
          <p:cNvPr id="13" name="Rechteck 12"/>
          <p:cNvSpPr/>
          <p:nvPr userDrawn="1"/>
        </p:nvSpPr>
        <p:spPr>
          <a:xfrm>
            <a:off x="538789" y="6650182"/>
            <a:ext cx="4495031" cy="207818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</p:spTree>
    <p:extLst>
      <p:ext uri="{BB962C8B-B14F-4D97-AF65-F5344CB8AC3E}">
        <p14:creationId xmlns:p14="http://schemas.microsoft.com/office/powerpoint/2010/main" val="24099368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/>
          <p:cNvSpPr txBox="1">
            <a:spLocks/>
          </p:cNvSpPr>
          <p:nvPr userDrawn="1"/>
        </p:nvSpPr>
        <p:spPr>
          <a:xfrm>
            <a:off x="686554" y="0"/>
            <a:ext cx="9089623" cy="496430"/>
          </a:xfrm>
          <a:prstGeom prst="rect">
            <a:avLst/>
          </a:prstGeom>
          <a:solidFill>
            <a:srgbClr val="EAEAEA"/>
          </a:solidFill>
        </p:spPr>
        <p:txBody>
          <a:bodyPr vert="horz" lIns="91440" tIns="45720" rIns="91440" bIns="45720" rtlCol="0" anchor="b" anchorCtr="0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333333"/>
                </a:solidFill>
                <a:latin typeface="Arial"/>
                <a:ea typeface="+mj-ea"/>
                <a:cs typeface="Arial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400" b="1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1" y="1"/>
            <a:ext cx="686553" cy="496430"/>
          </a:xfrm>
          <a:prstGeom prst="rect">
            <a:avLst/>
          </a:prstGeom>
          <a:solidFill>
            <a:srgbClr val="FDBB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9" name="Rectangle 8"/>
          <p:cNvSpPr/>
          <p:nvPr userDrawn="1"/>
        </p:nvSpPr>
        <p:spPr>
          <a:xfrm>
            <a:off x="9776176" y="0"/>
            <a:ext cx="2415824" cy="496430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2490" y="140945"/>
            <a:ext cx="1055522" cy="35144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6096" y="49146"/>
            <a:ext cx="615722" cy="512869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1" y="6637873"/>
            <a:ext cx="304432" cy="220127"/>
          </a:xfrm>
          <a:prstGeom prst="rect">
            <a:avLst/>
          </a:prstGeom>
          <a:solidFill>
            <a:srgbClr val="FDBB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3" name="TextBox 12"/>
          <p:cNvSpPr txBox="1"/>
          <p:nvPr userDrawn="1"/>
        </p:nvSpPr>
        <p:spPr>
          <a:xfrm>
            <a:off x="304434" y="6637873"/>
            <a:ext cx="11887567" cy="246221"/>
          </a:xfrm>
          <a:prstGeom prst="rect">
            <a:avLst/>
          </a:prstGeom>
          <a:solidFill>
            <a:srgbClr val="EAEAEA"/>
          </a:solidFill>
        </p:spPr>
        <p:txBody>
          <a:bodyPr wrap="square" rtlCol="0">
            <a:spAutoFit/>
          </a:bodyPr>
          <a:lstStyle/>
          <a:p>
            <a:r>
              <a:rPr lang="de-DE" sz="1000" smtClean="0">
                <a:latin typeface="Arial" panose="020B0604020202020204" pitchFamily="34" charset="0"/>
                <a:cs typeface="Arial" panose="020B0604020202020204" pitchFamily="34" charset="0"/>
              </a:rPr>
              <a:t>Fair GmbH | GSI GmbH   Dr. Michael Deveaux </a:t>
            </a:r>
            <a:endParaRPr lang="en-US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11249872" y="6574435"/>
            <a:ext cx="942128" cy="365125"/>
          </a:xfrm>
        </p:spPr>
        <p:txBody>
          <a:bodyPr/>
          <a:lstStyle/>
          <a:p>
            <a:fld id="{125CBDDA-5CCF-8748-8988-9DC6C8981774}" type="slidenum">
              <a:rPr lang="de-DE" smtClean="0"/>
              <a:t>‹#›</a:t>
            </a:fld>
            <a:endParaRPr lang="de-DE"/>
          </a:p>
        </p:txBody>
      </p:sp>
      <p:sp>
        <p:nvSpPr>
          <p:cNvPr id="15" name="Datumsplatzhalter 4"/>
          <p:cNvSpPr>
            <a:spLocks noGrp="1"/>
          </p:cNvSpPr>
          <p:nvPr>
            <p:ph type="dt" sz="half" idx="2"/>
          </p:nvPr>
        </p:nvSpPr>
        <p:spPr>
          <a:xfrm>
            <a:off x="10102409" y="6574436"/>
            <a:ext cx="107484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16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3924663" y="6582404"/>
            <a:ext cx="6119483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pPr algn="l"/>
            <a:endParaRPr lang="de-DE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 hasCustomPrompt="1"/>
          </p:nvPr>
        </p:nvSpPr>
        <p:spPr>
          <a:xfrm>
            <a:off x="686553" y="0"/>
            <a:ext cx="9254615" cy="486196"/>
          </a:xfrm>
        </p:spPr>
        <p:txBody>
          <a:bodyPr/>
          <a:lstStyle>
            <a:lvl1pPr marL="0" indent="0">
              <a:buNone/>
              <a:defRPr b="1"/>
            </a:lvl1pPr>
          </a:lstStyle>
          <a:p>
            <a:pPr lvl="0"/>
            <a:r>
              <a:rPr lang="de-DE" smtClean="0"/>
              <a:t>Click to insert title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0873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/>
          <p:cNvSpPr txBox="1">
            <a:spLocks/>
          </p:cNvSpPr>
          <p:nvPr userDrawn="1"/>
        </p:nvSpPr>
        <p:spPr>
          <a:xfrm>
            <a:off x="686554" y="0"/>
            <a:ext cx="9089623" cy="496430"/>
          </a:xfrm>
          <a:prstGeom prst="rect">
            <a:avLst/>
          </a:prstGeom>
          <a:solidFill>
            <a:srgbClr val="EAEAEA"/>
          </a:solidFill>
        </p:spPr>
        <p:txBody>
          <a:bodyPr vert="horz" lIns="91440" tIns="45720" rIns="91440" bIns="45720" rtlCol="0" anchor="b" anchorCtr="0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333333"/>
                </a:solidFill>
                <a:latin typeface="Arial"/>
                <a:ea typeface="+mj-ea"/>
                <a:cs typeface="Arial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2400" smtClean="0"/>
              <a:t> </a:t>
            </a:r>
            <a:endParaRPr lang="de-DE" sz="2400"/>
          </a:p>
        </p:txBody>
      </p:sp>
      <p:sp>
        <p:nvSpPr>
          <p:cNvPr id="8" name="Rectangle 7"/>
          <p:cNvSpPr/>
          <p:nvPr userDrawn="1"/>
        </p:nvSpPr>
        <p:spPr>
          <a:xfrm>
            <a:off x="1" y="1"/>
            <a:ext cx="686553" cy="496430"/>
          </a:xfrm>
          <a:prstGeom prst="rect">
            <a:avLst/>
          </a:prstGeom>
          <a:solidFill>
            <a:srgbClr val="FDBB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9776176" y="0"/>
            <a:ext cx="2415824" cy="496430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3220" y="201314"/>
            <a:ext cx="889505" cy="29511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51184" y="136685"/>
            <a:ext cx="527884" cy="440596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1" y="6637873"/>
            <a:ext cx="304432" cy="220127"/>
          </a:xfrm>
          <a:prstGeom prst="rect">
            <a:avLst/>
          </a:prstGeom>
          <a:solidFill>
            <a:srgbClr val="FDBB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3" name="TextBox 12"/>
          <p:cNvSpPr txBox="1"/>
          <p:nvPr userDrawn="1"/>
        </p:nvSpPr>
        <p:spPr>
          <a:xfrm>
            <a:off x="304434" y="6637873"/>
            <a:ext cx="11887567" cy="246221"/>
          </a:xfrm>
          <a:prstGeom prst="rect">
            <a:avLst/>
          </a:prstGeom>
          <a:solidFill>
            <a:srgbClr val="EAEAEA"/>
          </a:solidFill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de-DE" sz="1000" smtClean="0">
                <a:solidFill>
                  <a:prstClr val="black"/>
                </a:solidFill>
                <a:cs typeface="Arial" panose="020B0604020202020204" pitchFamily="34" charset="0"/>
              </a:rPr>
              <a:t>Fair GmbH|GSI GmbH  -  Dr. Michael Deveaux - </a:t>
            </a:r>
            <a:endParaRPr lang="en-US" sz="100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14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11249872" y="6574435"/>
            <a:ext cx="942128" cy="365125"/>
          </a:xfrm>
        </p:spPr>
        <p:txBody>
          <a:bodyPr/>
          <a:lstStyle>
            <a:lvl1pPr>
              <a:defRPr/>
            </a:lvl1pPr>
          </a:lstStyle>
          <a:p>
            <a:fld id="{8EFF1ADF-9389-4A0D-80E6-D0C20F26924F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16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4395537" y="6582404"/>
            <a:ext cx="6737683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pPr algn="l"/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17" name="Titel 1"/>
          <p:cNvSpPr>
            <a:spLocks noGrp="1"/>
          </p:cNvSpPr>
          <p:nvPr>
            <p:ph type="title"/>
          </p:nvPr>
        </p:nvSpPr>
        <p:spPr>
          <a:xfrm>
            <a:off x="820095" y="40792"/>
            <a:ext cx="9061827" cy="42316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810280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/>
          <p:cNvSpPr/>
          <p:nvPr/>
        </p:nvSpPr>
        <p:spPr>
          <a:xfrm>
            <a:off x="0" y="6612411"/>
            <a:ext cx="12192000" cy="255600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563420" y="1450685"/>
            <a:ext cx="10949112" cy="49035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0619990" y="6552644"/>
            <a:ext cx="9931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333333"/>
                </a:solidFill>
                <a:latin typeface="Arial"/>
                <a:cs typeface="Arial"/>
              </a:defRPr>
            </a:lvl1pPr>
          </a:lstStyle>
          <a:p>
            <a:fld id="{125CBDDA-5CCF-8748-8988-9DC6C8981774}" type="slidenum">
              <a:rPr lang="de-DE" smtClean="0"/>
              <a:pPr/>
              <a:t>‹#›</a:t>
            </a:fld>
            <a:endParaRPr lang="de-DE" dirty="0"/>
          </a:p>
        </p:txBody>
      </p:sp>
      <p:pic>
        <p:nvPicPr>
          <p:cNvPr id="7" name="Bild 6" descr="GSI_Logo_rgb.png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84761" y="583588"/>
            <a:ext cx="1127771" cy="376847"/>
          </a:xfrm>
          <a:prstGeom prst="rect">
            <a:avLst/>
          </a:prstGeom>
        </p:spPr>
      </p:pic>
      <p:cxnSp>
        <p:nvCxnSpPr>
          <p:cNvPr id="9" name="Gerade Verbindung 8"/>
          <p:cNvCxnSpPr/>
          <p:nvPr/>
        </p:nvCxnSpPr>
        <p:spPr>
          <a:xfrm>
            <a:off x="0" y="1068273"/>
            <a:ext cx="12192000" cy="0"/>
          </a:xfrm>
          <a:prstGeom prst="line">
            <a:avLst/>
          </a:prstGeom>
          <a:ln w="254000">
            <a:solidFill>
              <a:srgbClr val="EAEA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feld 10"/>
          <p:cNvSpPr txBox="1"/>
          <p:nvPr/>
        </p:nvSpPr>
        <p:spPr>
          <a:xfrm>
            <a:off x="580357" y="6616076"/>
            <a:ext cx="2704711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000" dirty="0">
                <a:solidFill>
                  <a:srgbClr val="333333"/>
                </a:solidFill>
                <a:latin typeface="Arial"/>
                <a:cs typeface="Arial"/>
              </a:rPr>
              <a:t>FAIR GmbH | GSI GmbH</a:t>
            </a:r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563421" y="270001"/>
            <a:ext cx="7446047" cy="78755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4" name="Rechteck 3"/>
          <p:cNvSpPr>
            <a:spLocks/>
          </p:cNvSpPr>
          <p:nvPr/>
        </p:nvSpPr>
        <p:spPr>
          <a:xfrm>
            <a:off x="-1" y="939485"/>
            <a:ext cx="340800" cy="255600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12" name="Rechteck 11"/>
          <p:cNvSpPr>
            <a:spLocks/>
          </p:cNvSpPr>
          <p:nvPr/>
        </p:nvSpPr>
        <p:spPr>
          <a:xfrm>
            <a:off x="-1" y="6609871"/>
            <a:ext cx="340800" cy="255600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>
          <a:xfrm>
            <a:off x="9467275" y="6552644"/>
            <a:ext cx="11311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333333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3031068" y="6560612"/>
            <a:ext cx="6434265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rgbClr val="333333"/>
                </a:solidFill>
              </a:defRPr>
            </a:lvl1pPr>
          </a:lstStyle>
          <a:p>
            <a:pPr algn="l"/>
            <a:endParaRPr lang="de-DE" dirty="0"/>
          </a:p>
        </p:txBody>
      </p:sp>
      <p:pic>
        <p:nvPicPr>
          <p:cNvPr id="13" name="Bild 12" descr="FAIR_Logo_rgb.png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1227" y="430945"/>
            <a:ext cx="775862" cy="645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886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5" r:id="rId2"/>
    <p:sldLayoutId id="2147483656" r:id="rId3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457200" rtl="0" eaLnBrk="1" latinLnBrk="0" hangingPunct="1">
        <a:spcBef>
          <a:spcPct val="0"/>
        </a:spcBef>
        <a:buNone/>
        <a:defRPr sz="2400" b="1" kern="1200">
          <a:solidFill>
            <a:srgbClr val="333333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2400" kern="1200">
          <a:solidFill>
            <a:srgbClr val="333333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2000" kern="1200">
          <a:solidFill>
            <a:srgbClr val="333333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800" kern="1200">
          <a:solidFill>
            <a:srgbClr val="333333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600" kern="1200">
          <a:solidFill>
            <a:srgbClr val="333333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400" kern="1200">
          <a:solidFill>
            <a:srgbClr val="333333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4" Type="http://schemas.openxmlformats.org/officeDocument/2006/relationships/image" Target="../media/image10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42.jp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4.jpeg"/><Relationship Id="rId5" Type="http://schemas.openxmlformats.org/officeDocument/2006/relationships/image" Target="../media/image6.png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image" Target="../media/image24.png"/><Relationship Id="rId7" Type="http://schemas.openxmlformats.org/officeDocument/2006/relationships/image" Target="../media/image9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microsoft.com/office/2007/relationships/hdphoto" Target="../media/hdphoto1.wdp"/><Relationship Id="rId9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30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41375" y="5563152"/>
            <a:ext cx="2416233" cy="46401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smtClean="0"/>
              <a:t>MIMOSIS – status &amp; plans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smtClean="0"/>
              <a:t>M. Deveaux on behalf of the MIMOSIS-team</a:t>
            </a:r>
            <a:endParaRPr lang="de-DE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569" t="14823" r="3743" b="10429"/>
          <a:stretch/>
        </p:blipFill>
        <p:spPr>
          <a:xfrm>
            <a:off x="209082" y="122022"/>
            <a:ext cx="943081" cy="80882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6500" y="213625"/>
            <a:ext cx="1125700" cy="61697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0395" y="6256867"/>
            <a:ext cx="2501606" cy="60113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1291"/>
            <a:ext cx="2116667" cy="1501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199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smtClean="0"/>
              <a:t>Dosimetry: Source of uncertainty</a:t>
            </a:r>
            <a:endParaRPr lang="en-US"/>
          </a:p>
        </p:txBody>
      </p:sp>
      <p:grpSp>
        <p:nvGrpSpPr>
          <p:cNvPr id="23" name="Group 22"/>
          <p:cNvGrpSpPr/>
          <p:nvPr/>
        </p:nvGrpSpPr>
        <p:grpSpPr>
          <a:xfrm>
            <a:off x="820095" y="463153"/>
            <a:ext cx="9456893" cy="6123627"/>
            <a:chOff x="153087" y="463153"/>
            <a:chExt cx="10123901" cy="6635759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/>
            <a:srcRect l="16174" t="29891" r="770" b="35954"/>
            <a:stretch/>
          </p:blipFill>
          <p:spPr>
            <a:xfrm>
              <a:off x="2599815" y="2260051"/>
              <a:ext cx="3592873" cy="295500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grpSp>
          <p:nvGrpSpPr>
            <p:cNvPr id="4" name="Group 3"/>
            <p:cNvGrpSpPr/>
            <p:nvPr/>
          </p:nvGrpSpPr>
          <p:grpSpPr>
            <a:xfrm>
              <a:off x="2448272" y="1023496"/>
              <a:ext cx="3528392" cy="2815761"/>
              <a:chOff x="4007768" y="764704"/>
              <a:chExt cx="3528392" cy="2815761"/>
            </a:xfrm>
          </p:grpSpPr>
          <p:pic>
            <p:nvPicPr>
              <p:cNvPr id="5" name="Picture 4"/>
              <p:cNvPicPr>
                <a:picLocks noChangeAspect="1"/>
              </p:cNvPicPr>
              <p:nvPr/>
            </p:nvPicPr>
            <p:blipFill rotWithShape="1">
              <a:blip r:embed="rId3"/>
              <a:srcRect t="3876" r="49633"/>
              <a:stretch/>
            </p:blipFill>
            <p:spPr>
              <a:xfrm>
                <a:off x="4007768" y="764704"/>
                <a:ext cx="3528392" cy="2725902"/>
              </a:xfrm>
              <a:prstGeom prst="rect">
                <a:avLst/>
              </a:prstGeom>
            </p:spPr>
          </p:pic>
          <p:cxnSp>
            <p:nvCxnSpPr>
              <p:cNvPr id="6" name="Straight Connector 5"/>
              <p:cNvCxnSpPr/>
              <p:nvPr/>
            </p:nvCxnSpPr>
            <p:spPr>
              <a:xfrm>
                <a:off x="5231904" y="2852936"/>
                <a:ext cx="216024" cy="727529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" name="Straight Connector 6"/>
              <p:cNvCxnSpPr/>
              <p:nvPr/>
            </p:nvCxnSpPr>
            <p:spPr>
              <a:xfrm flipH="1">
                <a:off x="6096000" y="2780928"/>
                <a:ext cx="360040" cy="799537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" name="Group 7"/>
            <p:cNvGrpSpPr/>
            <p:nvPr/>
          </p:nvGrpSpPr>
          <p:grpSpPr>
            <a:xfrm>
              <a:off x="4536504" y="2535664"/>
              <a:ext cx="3888432" cy="3568136"/>
              <a:chOff x="6096000" y="2276872"/>
              <a:chExt cx="3888432" cy="3568136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 rotWithShape="1">
              <a:blip r:embed="rId3"/>
              <a:srcRect l="51076" t="9756"/>
              <a:stretch/>
            </p:blipFill>
            <p:spPr>
              <a:xfrm rot="5400000">
                <a:off x="6868216" y="2728792"/>
                <a:ext cx="3568136" cy="2664296"/>
              </a:xfrm>
              <a:prstGeom prst="rect">
                <a:avLst/>
              </a:prstGeom>
            </p:spPr>
          </p:pic>
          <p:cxnSp>
            <p:nvCxnSpPr>
              <p:cNvPr id="10" name="Straight Connector 9"/>
              <p:cNvCxnSpPr/>
              <p:nvPr/>
            </p:nvCxnSpPr>
            <p:spPr>
              <a:xfrm flipH="1">
                <a:off x="6096000" y="3356992"/>
                <a:ext cx="1872208" cy="223473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/>
              <p:cNvCxnSpPr/>
              <p:nvPr/>
            </p:nvCxnSpPr>
            <p:spPr>
              <a:xfrm>
                <a:off x="6096000" y="3891614"/>
                <a:ext cx="1852052" cy="284984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" name="Curved Left Arrow 11"/>
            <p:cNvSpPr/>
            <p:nvPr/>
          </p:nvSpPr>
          <p:spPr>
            <a:xfrm>
              <a:off x="8450614" y="3615784"/>
              <a:ext cx="668724" cy="1440160"/>
            </a:xfrm>
            <a:prstGeom prst="curvedLeftArrow">
              <a:avLst>
                <a:gd name="adj1" fmla="val 46275"/>
                <a:gd name="adj2" fmla="val 46275"/>
                <a:gd name="adj3" fmla="val 29927"/>
              </a:avLst>
            </a:prstGeom>
            <a:solidFill>
              <a:srgbClr val="FDBB6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9135329" y="3935011"/>
              <a:ext cx="1141659" cy="769441"/>
            </a:xfrm>
            <a:prstGeom prst="rect">
              <a:avLst/>
            </a:prstGeom>
          </p:spPr>
          <p:txBody>
            <a:bodyPr vert="horz" wrap="none" lIns="91440" tIns="45720" rIns="91440" bIns="45720" rtlCol="0" anchor="t">
              <a:spAutoFit/>
            </a:bodyPr>
            <a:lstStyle/>
            <a:p>
              <a:pPr algn="l"/>
              <a:r>
                <a:rPr lang="de-DE" smtClean="0"/>
                <a:t>Upside </a:t>
              </a:r>
            </a:p>
            <a:p>
              <a:pPr algn="l"/>
              <a:r>
                <a:rPr lang="de-DE" smtClean="0"/>
                <a:t>down?</a:t>
              </a:r>
              <a:endParaRPr lang="en-US" dirty="0" smtClean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03167" y="6668025"/>
              <a:ext cx="6205545" cy="430887"/>
            </a:xfrm>
            <a:prstGeom prst="rect">
              <a:avLst/>
            </a:prstGeom>
            <a:solidFill>
              <a:schemeClr val="bg2"/>
            </a:solidFill>
          </p:spPr>
          <p:txBody>
            <a:bodyPr vert="horz" wrap="none" lIns="91440" tIns="45720" rIns="91440" bIns="45720" rtlCol="0" anchor="t">
              <a:spAutoFit/>
            </a:bodyPr>
            <a:lstStyle/>
            <a:p>
              <a:pPr algn="l"/>
              <a:r>
                <a:rPr lang="de-DE" smtClean="0">
                  <a:solidFill>
                    <a:srgbClr val="FF0000"/>
                  </a:solidFill>
                </a:rPr>
                <a:t>R</a:t>
              </a:r>
              <a:r>
                <a:rPr lang="de-DE" smtClean="0"/>
                <a:t>ough assumption: &gt;70% of ions hit the sensor.</a:t>
              </a:r>
              <a:endParaRPr lang="en-US" dirty="0" smtClean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061576" y="463153"/>
              <a:ext cx="401904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mtClean="0">
                  <a:solidFill>
                    <a:srgbClr val="FF0000"/>
                  </a:solidFill>
                </a:rPr>
                <a:t>D</a:t>
              </a:r>
              <a:r>
                <a:rPr lang="de-DE" smtClean="0"/>
                <a:t>osimetry with beam monitoring:</a:t>
              </a:r>
            </a:p>
            <a:p>
              <a:r>
                <a:rPr lang="de-DE" smtClean="0"/>
                <a:t>Only 2D projections, not very precise.</a:t>
              </a:r>
              <a:endParaRPr lang="en-US"/>
            </a:p>
          </p:txBody>
        </p:sp>
        <p:sp>
          <p:nvSpPr>
            <p:cNvPr id="16" name="TextBox 15"/>
            <p:cNvSpPr txBox="1"/>
            <p:nvPr/>
          </p:nvSpPr>
          <p:spPr>
            <a:xfrm rot="4938837">
              <a:off x="2931681" y="2201781"/>
              <a:ext cx="6890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mtClean="0">
                  <a:solidFill>
                    <a:schemeClr val="bg1"/>
                  </a:solidFill>
                </a:rPr>
                <a:t>Time</a:t>
              </a:r>
              <a:endParaRPr lang="en-US">
                <a:solidFill>
                  <a:schemeClr val="bg1"/>
                </a:solidFill>
              </a:endParaRPr>
            </a:p>
          </p:txBody>
        </p:sp>
        <p:cxnSp>
          <p:nvCxnSpPr>
            <p:cNvPr id="17" name="Straight Arrow Connector 16"/>
            <p:cNvCxnSpPr/>
            <p:nvPr/>
          </p:nvCxnSpPr>
          <p:spPr>
            <a:xfrm flipH="1" flipV="1">
              <a:off x="3047114" y="2098415"/>
              <a:ext cx="96363" cy="576064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/>
            <p:nvPr/>
          </p:nvSpPr>
          <p:spPr>
            <a:xfrm rot="595561">
              <a:off x="6522586" y="4916688"/>
              <a:ext cx="6890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mtClean="0">
                  <a:solidFill>
                    <a:schemeClr val="bg1"/>
                  </a:solidFill>
                </a:rPr>
                <a:t>Time</a:t>
              </a:r>
              <a:endParaRPr lang="en-US">
                <a:solidFill>
                  <a:schemeClr val="bg1"/>
                </a:solidFill>
              </a:endParaRPr>
            </a:p>
          </p:txBody>
        </p:sp>
        <p:cxnSp>
          <p:nvCxnSpPr>
            <p:cNvPr id="19" name="Straight Arrow Connector 18"/>
            <p:cNvCxnSpPr/>
            <p:nvPr/>
          </p:nvCxnSpPr>
          <p:spPr>
            <a:xfrm>
              <a:off x="6598375" y="4860065"/>
              <a:ext cx="639921" cy="114187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8889" b="89958"/>
            <a:stretch/>
          </p:blipFill>
          <p:spPr>
            <a:xfrm>
              <a:off x="153087" y="4150406"/>
              <a:ext cx="2143506" cy="1408323"/>
            </a:xfrm>
            <a:prstGeom prst="rect">
              <a:avLst/>
            </a:prstGeom>
          </p:spPr>
        </p:pic>
        <p:cxnSp>
          <p:nvCxnSpPr>
            <p:cNvPr id="21" name="Straight Arrow Connector 20"/>
            <p:cNvCxnSpPr>
              <a:stCxn id="20" idx="3"/>
            </p:cNvCxnSpPr>
            <p:nvPr/>
          </p:nvCxnSpPr>
          <p:spPr>
            <a:xfrm flipV="1">
              <a:off x="2296593" y="4150406"/>
              <a:ext cx="1375815" cy="704162"/>
            </a:xfrm>
            <a:prstGeom prst="straightConnector1">
              <a:avLst/>
            </a:prstGeom>
            <a:ln w="381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/>
            <p:cNvSpPr txBox="1"/>
            <p:nvPr/>
          </p:nvSpPr>
          <p:spPr>
            <a:xfrm>
              <a:off x="153087" y="5636571"/>
              <a:ext cx="462177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mtClean="0">
                  <a:solidFill>
                    <a:srgbClr val="FF0000"/>
                  </a:solidFill>
                </a:rPr>
                <a:t>D</a:t>
              </a:r>
              <a:r>
                <a:rPr lang="de-DE" smtClean="0"/>
                <a:t>osimetry foil (2nd beam time):</a:t>
              </a:r>
            </a:p>
            <a:p>
              <a:r>
                <a:rPr lang="de-DE" smtClean="0"/>
                <a:t>In saturation, only rough shape information.</a:t>
              </a:r>
              <a:endParaRPr lang="en-US"/>
            </a:p>
          </p:txBody>
        </p:sp>
      </p:grpSp>
      <p:sp>
        <p:nvSpPr>
          <p:cNvPr id="24" name="Slide Number Placeholder 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F1ADF-9389-4A0D-80E6-D0C20F26924F}" type="slidenum">
              <a:rPr lang="de-DE" smtClean="0"/>
              <a:pPr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37490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smtClean="0"/>
              <a:t>Findings</a:t>
            </a:r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435972" y="2908317"/>
            <a:ext cx="8568000" cy="3550958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de-DE" sz="1600" b="0" u="sng" strike="noStrike" spc="-1" smtClean="0">
                <a:solidFill>
                  <a:srgbClr val="FF0000"/>
                </a:solidFill>
                <a:latin typeface="Lato"/>
              </a:rPr>
              <a:t>Q</a:t>
            </a:r>
            <a:r>
              <a:rPr lang="de-DE" sz="1600" b="0" u="sng" strike="noStrike" spc="-1" smtClean="0">
                <a:latin typeface="Lato"/>
              </a:rPr>
              <a:t>ualitative findings:</a:t>
            </a:r>
            <a:endParaRPr lang="en-US" sz="1600" b="0" u="sng" strike="noStrike" spc="-1" smtClean="0">
              <a:latin typeface="Lato"/>
            </a:endParaRPr>
          </a:p>
          <a:p>
            <a:endParaRPr lang="en-US" sz="1000" spc="-1">
              <a:latin typeface="Lato"/>
            </a:endParaRPr>
          </a:p>
          <a:p>
            <a:r>
              <a:rPr lang="en-US" sz="1600" b="0" strike="noStrike" spc="-1" smtClean="0">
                <a:solidFill>
                  <a:srgbClr val="FF0000"/>
                </a:solidFill>
                <a:latin typeface="Lato"/>
              </a:rPr>
              <a:t>B</a:t>
            </a:r>
            <a:r>
              <a:rPr lang="en-US" sz="1600" b="0" strike="noStrike" spc="-1" smtClean="0">
                <a:latin typeface="Lato"/>
              </a:rPr>
              <a:t>it </a:t>
            </a:r>
            <a:r>
              <a:rPr lang="en-US" sz="1600" b="0" strike="noStrike" spc="-1">
                <a:latin typeface="Lato"/>
              </a:rPr>
              <a:t>flips found to dominate SEE cross section</a:t>
            </a:r>
            <a:r>
              <a:rPr lang="en-US" sz="1600" b="0" strike="noStrike" spc="-1" smtClean="0">
                <a:latin typeface="Lato"/>
              </a:rPr>
              <a:t>.</a:t>
            </a:r>
          </a:p>
          <a:p>
            <a:pPr lvl="1"/>
            <a:r>
              <a:rPr lang="de-DE" sz="1600" spc="-1" smtClean="0">
                <a:latin typeface="Lato"/>
              </a:rPr>
              <a:t>=&gt; Bug in Hamming code implementation identified. Will be fixed for MIMOSIS-2.</a:t>
            </a:r>
            <a:endParaRPr lang="en-US" sz="1600" b="0" strike="noStrike" spc="-1">
              <a:latin typeface="Arial"/>
            </a:endParaRPr>
          </a:p>
          <a:p>
            <a:endParaRPr lang="en-US" sz="900" b="0" strike="noStrike" spc="-1">
              <a:latin typeface="Arial"/>
            </a:endParaRPr>
          </a:p>
          <a:p>
            <a:r>
              <a:rPr lang="en-US" sz="1600" b="0" strike="noStrike" spc="-1" smtClean="0">
                <a:solidFill>
                  <a:srgbClr val="FF0000"/>
                </a:solidFill>
                <a:latin typeface="Lato"/>
              </a:rPr>
              <a:t>E</a:t>
            </a:r>
            <a:r>
              <a:rPr lang="en-US" sz="1600" b="0" strike="noStrike" spc="-1" smtClean="0">
                <a:latin typeface="Lato"/>
              </a:rPr>
              <a:t>xpect ~1 SEE / 4 hours for each of the 16 most exposed sensors of the CBM-MVD. </a:t>
            </a:r>
          </a:p>
          <a:p>
            <a:pPr lvl="1"/>
            <a:r>
              <a:rPr lang="de-DE" sz="1600" spc="-1" smtClean="0">
                <a:latin typeface="Lato"/>
              </a:rPr>
              <a:t>Most conservative assumptions: 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de-DE" sz="1200" spc="-1" smtClean="0">
                <a:latin typeface="Lato"/>
              </a:rPr>
              <a:t>Exposed to highest allowed Pb-beam halo over full surface.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de-DE" sz="1200" spc="-1" smtClean="0">
                <a:latin typeface="Lato"/>
              </a:rPr>
              <a:t>All SEE (including bit flips) are latch-ups </a:t>
            </a:r>
          </a:p>
          <a:p>
            <a:pPr marL="1657350" lvl="3" indent="-285750">
              <a:buFont typeface="Symbol" panose="05050102010706020507" pitchFamily="18" charset="2"/>
              <a:buChar char="Þ"/>
            </a:pPr>
            <a:r>
              <a:rPr lang="de-DE" sz="1200" spc="-1" smtClean="0">
                <a:latin typeface="Lato"/>
              </a:rPr>
              <a:t>Assumes Hamming code protection fully absent</a:t>
            </a:r>
            <a:r>
              <a:rPr lang="de-DE" sz="1600" spc="-1" smtClean="0">
                <a:latin typeface="Lato"/>
              </a:rPr>
              <a:t>.</a:t>
            </a:r>
          </a:p>
          <a:p>
            <a:pPr lvl="3"/>
            <a:endParaRPr lang="en-US" sz="900" spc="-1" smtClean="0">
              <a:latin typeface="Lato"/>
            </a:endParaRPr>
          </a:p>
          <a:p>
            <a:r>
              <a:rPr lang="de-DE" sz="1600" spc="-1" smtClean="0">
                <a:solidFill>
                  <a:srgbClr val="FF0000"/>
                </a:solidFill>
                <a:latin typeface="Arial"/>
              </a:rPr>
              <a:t>B</a:t>
            </a:r>
            <a:r>
              <a:rPr lang="de-DE" sz="1600" spc="-1" smtClean="0">
                <a:latin typeface="Arial"/>
              </a:rPr>
              <a:t>eam loss simulation: </a:t>
            </a:r>
          </a:p>
          <a:p>
            <a:pPr lvl="1"/>
            <a:r>
              <a:rPr lang="de-DE" sz="1600" spc="-1" smtClean="0">
                <a:latin typeface="Arial"/>
              </a:rPr>
              <a:t>Multiple spills at 600 kHz/mm² Xe </a:t>
            </a:r>
            <a:r>
              <a:rPr lang="de-DE" sz="1200" spc="-1" smtClean="0">
                <a:latin typeface="Arial"/>
              </a:rPr>
              <a:t>(Max. beam, 20% of CBM beam loss).</a:t>
            </a:r>
          </a:p>
          <a:p>
            <a:pPr lvl="1"/>
            <a:r>
              <a:rPr lang="de-DE" sz="1600" spc="-1" smtClean="0">
                <a:latin typeface="Arial"/>
              </a:rPr>
              <a:t>=&gt; No fatal error (slow control keeps reponding).</a:t>
            </a:r>
            <a:endParaRPr lang="en-US" sz="2000" b="0" strike="noStrike" spc="-1">
              <a:latin typeface="Arial"/>
            </a:endParaRPr>
          </a:p>
          <a:p>
            <a:endParaRPr lang="en-US" sz="2000" b="0" strike="noStrike" spc="-1">
              <a:latin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35972" y="2461594"/>
            <a:ext cx="7698294" cy="3967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US" sz="1600" b="0" strike="noStrike" spc="-1" smtClean="0">
                <a:latin typeface="Lato"/>
              </a:rPr>
              <a:t>(* </a:t>
            </a:r>
            <a:r>
              <a:rPr lang="en-US" sz="1600" b="0" strike="noStrike" spc="-1">
                <a:latin typeface="Lato"/>
              </a:rPr>
              <a:t>Mean + 1 </a:t>
            </a:r>
            <a:r>
              <a:rPr lang="en-US" sz="1600" b="0" strike="noStrike" spc="-1" smtClean="0">
                <a:latin typeface="Lato"/>
              </a:rPr>
              <a:t>x uncertainty, used to estimate sensor robustness during run.)</a:t>
            </a:r>
            <a:endParaRPr lang="en-US" sz="1600" b="0" strike="noStrike" spc="-1">
              <a:latin typeface="Arial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5383057"/>
              </p:ext>
            </p:extLst>
          </p:nvPr>
        </p:nvGraphicFramePr>
        <p:xfrm>
          <a:off x="1435972" y="602314"/>
          <a:ext cx="9432000" cy="185928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548957"/>
                <a:gridCol w="2030990"/>
                <a:gridCol w="2494053"/>
                <a:gridCol w="2358000"/>
              </a:tblGrid>
              <a:tr h="0">
                <a:tc>
                  <a:txBody>
                    <a:bodyPr/>
                    <a:lstStyle/>
                    <a:p>
                      <a:r>
                        <a:rPr lang="en-US" sz="1800" b="0" strike="noStrike" spc="-1">
                          <a:latin typeface="Lato"/>
                        </a:rPr>
                        <a:t>Projectile</a:t>
                      </a:r>
                      <a:endParaRPr lang="en-US" sz="1800" b="0" strike="noStrike" spc="-1">
                        <a:latin typeface="Arial"/>
                      </a:endParaRPr>
                    </a:p>
                  </a:txBody>
                  <a:tcPr marL="90000" marR="90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strike="noStrike" spc="-1">
                          <a:latin typeface="Lato"/>
                        </a:rPr>
                        <a:t>SEE Cross </a:t>
                      </a:r>
                      <a:r>
                        <a:rPr lang="en-US" sz="1600" b="0" strike="noStrike" spc="-1" smtClean="0">
                          <a:latin typeface="Lato"/>
                        </a:rPr>
                        <a:t>Section (upper limit*)</a:t>
                      </a:r>
                      <a:endParaRPr lang="en-US" sz="1600" b="0" strike="noStrike" spc="-1">
                        <a:latin typeface="Arial"/>
                      </a:endParaRPr>
                    </a:p>
                  </a:txBody>
                  <a:tcPr marL="90000" marR="90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strike="noStrike" spc="-1">
                          <a:latin typeface="Lato"/>
                        </a:rPr>
                        <a:t>Latch-up Cross </a:t>
                      </a:r>
                      <a:r>
                        <a:rPr lang="en-US" sz="1600" b="0" strike="noStrike" spc="-1" smtClean="0">
                          <a:latin typeface="Lato"/>
                        </a:rPr>
                        <a:t>Section</a:t>
                      </a:r>
                    </a:p>
                    <a:p>
                      <a:pPr algn="ctr"/>
                      <a:r>
                        <a:rPr lang="de-DE" sz="1600" b="0" strike="noStrike" spc="-1" smtClean="0">
                          <a:latin typeface="Lato"/>
                        </a:rPr>
                        <a:t>(upper limit</a:t>
                      </a:r>
                      <a:r>
                        <a:rPr lang="en-US" sz="1600" b="0" strike="noStrike" spc="-1" smtClean="0">
                          <a:latin typeface="Lato"/>
                        </a:rPr>
                        <a:t>*</a:t>
                      </a:r>
                      <a:r>
                        <a:rPr lang="de-DE" sz="1600" b="0" strike="noStrike" spc="-1" smtClean="0">
                          <a:latin typeface="Lato"/>
                        </a:rPr>
                        <a:t>)</a:t>
                      </a:r>
                      <a:endParaRPr lang="en-US" sz="1600" b="0" strike="noStrike" spc="-1">
                        <a:latin typeface="Arial"/>
                      </a:endParaRPr>
                    </a:p>
                  </a:txBody>
                  <a:tcPr marL="90000" marR="9000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strike="noStrike" spc="-1">
                          <a:latin typeface="Lato"/>
                        </a:rPr>
                        <a:t>Bitflip </a:t>
                      </a:r>
                      <a:r>
                        <a:rPr lang="en-US" sz="1600" b="0" strike="noStrike" spc="-1" smtClean="0">
                          <a:latin typeface="Lato"/>
                        </a:rPr>
                        <a:t>Cross Section </a:t>
                      </a:r>
                      <a:r>
                        <a:rPr lang="de-DE" sz="1600" b="0" strike="noStrike" spc="-1" smtClean="0">
                          <a:latin typeface="Lato"/>
                        </a:rPr>
                        <a:t>(upper limit</a:t>
                      </a:r>
                      <a:r>
                        <a:rPr lang="en-US" sz="1600" b="0" strike="noStrike" spc="-1" smtClean="0">
                          <a:latin typeface="Lato"/>
                        </a:rPr>
                        <a:t>*</a:t>
                      </a:r>
                      <a:r>
                        <a:rPr lang="de-DE" sz="1600" b="0" strike="noStrike" spc="-1" smtClean="0">
                          <a:latin typeface="Lato"/>
                        </a:rPr>
                        <a:t>)</a:t>
                      </a:r>
                      <a:endParaRPr lang="en-US" sz="1600" b="0" strike="noStrike" spc="-1" smtClean="0">
                        <a:latin typeface="+mn-lt"/>
                      </a:endParaRPr>
                    </a:p>
                  </a:txBody>
                  <a:tcPr marL="90000" marR="90000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b="0" strike="noStrike" spc="-1">
                          <a:solidFill>
                            <a:schemeClr val="tx1"/>
                          </a:solidFill>
                          <a:latin typeface="Lato"/>
                        </a:rPr>
                        <a:t>Pb (1.05 </a:t>
                      </a:r>
                      <a:r>
                        <a:rPr lang="en-US" sz="1800" b="0" i="1" strike="noStrike" spc="-1">
                          <a:solidFill>
                            <a:schemeClr val="tx1"/>
                          </a:solidFill>
                          <a:latin typeface="Lato"/>
                        </a:rPr>
                        <a:t>A</a:t>
                      </a:r>
                      <a:r>
                        <a:rPr lang="en-US" sz="1800" b="0" strike="noStrike" spc="-1">
                          <a:solidFill>
                            <a:schemeClr val="tx1"/>
                          </a:solidFill>
                          <a:latin typeface="Lato"/>
                        </a:rPr>
                        <a:t> GeV)</a:t>
                      </a:r>
                      <a:r>
                        <a:rPr>
                          <a:solidFill>
                            <a:schemeClr val="tx1"/>
                          </a:solidFill>
                        </a:rPr>
                        <a:t/>
                      </a:r>
                      <a:br>
                        <a:rPr>
                          <a:solidFill>
                            <a:schemeClr val="tx1"/>
                          </a:solidFill>
                        </a:rPr>
                      </a:br>
                      <a:r>
                        <a:rPr lang="en-US" sz="1800" b="0" strike="noStrike" spc="-1">
                          <a:solidFill>
                            <a:schemeClr val="tx1"/>
                          </a:solidFill>
                          <a:latin typeface="Lato"/>
                        </a:rPr>
                        <a:t>LET: 12 MeV cm²/mg</a:t>
                      </a:r>
                      <a:endParaRPr lang="en-US" sz="1800" b="0" strike="noStrike" spc="-1">
                        <a:solidFill>
                          <a:schemeClr val="tx1"/>
                        </a:solidFill>
                        <a:latin typeface="Arial"/>
                      </a:endParaRPr>
                    </a:p>
                  </a:txBody>
                  <a:tcPr marL="90000" marR="90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b="0" strike="noStrike" spc="-1" smtClean="0">
                          <a:solidFill>
                            <a:schemeClr val="tx1"/>
                          </a:solidFill>
                          <a:latin typeface="Lato"/>
                          <a:ea typeface="Noto Sans CJK SC Regular"/>
                        </a:rPr>
                        <a:t>8 x</a:t>
                      </a:r>
                      <a:r>
                        <a:rPr lang="de-DE" sz="1800" b="0" strike="noStrike" spc="-1" baseline="0" smtClean="0">
                          <a:solidFill>
                            <a:schemeClr val="tx1"/>
                          </a:solidFill>
                          <a:latin typeface="Lato"/>
                          <a:ea typeface="Noto Sans CJK SC Regular"/>
                        </a:rPr>
                        <a:t> 10</a:t>
                      </a:r>
                      <a:r>
                        <a:rPr lang="de-DE" sz="1800" b="0" strike="noStrike" spc="-1" baseline="30000" smtClean="0">
                          <a:solidFill>
                            <a:schemeClr val="tx1"/>
                          </a:solidFill>
                          <a:latin typeface="Lato"/>
                          <a:ea typeface="Noto Sans CJK SC Regular"/>
                        </a:rPr>
                        <a:t>-8</a:t>
                      </a:r>
                      <a:r>
                        <a:rPr lang="de-DE" sz="1800" b="0" strike="noStrike" spc="-1" baseline="0" smtClean="0">
                          <a:solidFill>
                            <a:schemeClr val="tx1"/>
                          </a:solidFill>
                          <a:latin typeface="Lato"/>
                          <a:ea typeface="Noto Sans CJK SC Regular"/>
                        </a:rPr>
                        <a:t> cm²</a:t>
                      </a:r>
                      <a:endParaRPr lang="en-US" sz="1800" b="0" strike="noStrike" spc="-1">
                        <a:solidFill>
                          <a:schemeClr val="tx1"/>
                        </a:solidFill>
                        <a:latin typeface="Arial"/>
                      </a:endParaRPr>
                    </a:p>
                  </a:txBody>
                  <a:tcPr marL="90000" marR="90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strike="noStrike" spc="-1">
                          <a:solidFill>
                            <a:schemeClr val="tx1"/>
                          </a:solidFill>
                          <a:latin typeface="Lato"/>
                        </a:rPr>
                        <a:t>N/A</a:t>
                      </a:r>
                      <a:endParaRPr lang="en-US" sz="1800" b="0" strike="noStrike" spc="-1">
                        <a:solidFill>
                          <a:schemeClr val="tx1"/>
                        </a:solidFill>
                        <a:latin typeface="Arial"/>
                      </a:endParaRPr>
                    </a:p>
                  </a:txBody>
                  <a:tcPr marL="90000" marR="90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strike="noStrike" spc="-1">
                          <a:solidFill>
                            <a:schemeClr val="tx1"/>
                          </a:solidFill>
                          <a:latin typeface="Lato"/>
                        </a:rPr>
                        <a:t>N/A</a:t>
                      </a:r>
                      <a:endParaRPr lang="en-US" sz="1800" b="0" strike="noStrike" spc="-1">
                        <a:solidFill>
                          <a:schemeClr val="tx1"/>
                        </a:solidFill>
                        <a:latin typeface="Arial"/>
                      </a:endParaRPr>
                    </a:p>
                  </a:txBody>
                  <a:tcPr marL="90000" marR="90000"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b="0" strike="noStrike" spc="-1">
                          <a:solidFill>
                            <a:schemeClr val="tx1"/>
                          </a:solidFill>
                          <a:latin typeface="Lato"/>
                        </a:rPr>
                        <a:t>Xe (1.3 </a:t>
                      </a:r>
                      <a:r>
                        <a:rPr lang="en-US" sz="1800" b="0" i="1" strike="noStrike" spc="-1">
                          <a:solidFill>
                            <a:schemeClr val="tx1"/>
                          </a:solidFill>
                          <a:latin typeface="Lato"/>
                        </a:rPr>
                        <a:t>A</a:t>
                      </a:r>
                      <a:r>
                        <a:rPr lang="en-US" sz="1800" b="0" strike="noStrike" spc="-1">
                          <a:solidFill>
                            <a:schemeClr val="tx1"/>
                          </a:solidFill>
                          <a:latin typeface="Lato"/>
                        </a:rPr>
                        <a:t> GeV)</a:t>
                      </a:r>
                      <a:endParaRPr lang="en-US" sz="1800" b="0" strike="noStrike" spc="-1">
                        <a:solidFill>
                          <a:schemeClr val="tx1"/>
                        </a:solidFill>
                        <a:latin typeface="Arial"/>
                      </a:endParaRPr>
                    </a:p>
                    <a:p>
                      <a:r>
                        <a:rPr lang="en-US" sz="1800" b="0" strike="noStrike" spc="-1">
                          <a:solidFill>
                            <a:schemeClr val="tx1"/>
                          </a:solidFill>
                          <a:latin typeface="Lato"/>
                        </a:rPr>
                        <a:t>LET: 5 MeV cm²/mg</a:t>
                      </a:r>
                      <a:endParaRPr lang="en-US" sz="1800" b="0" strike="noStrike" spc="-1">
                        <a:solidFill>
                          <a:schemeClr val="tx1"/>
                        </a:solidFill>
                        <a:latin typeface="Arial"/>
                      </a:endParaRPr>
                    </a:p>
                  </a:txBody>
                  <a:tcPr marL="90000" marR="90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strike="noStrike" spc="-1" smtClean="0">
                          <a:solidFill>
                            <a:schemeClr val="tx1"/>
                          </a:solidFill>
                          <a:latin typeface="Lato"/>
                        </a:rPr>
                        <a:t>6.5 x 10</a:t>
                      </a:r>
                      <a:r>
                        <a:rPr lang="en-US" sz="1800" b="0" strike="noStrike" spc="-1" baseline="30000" smtClean="0">
                          <a:solidFill>
                            <a:schemeClr val="tx1"/>
                          </a:solidFill>
                          <a:latin typeface="Lato"/>
                        </a:rPr>
                        <a:t>-9</a:t>
                      </a:r>
                      <a:r>
                        <a:rPr lang="en-US" sz="1800" b="0" strike="noStrike" spc="-1" baseline="0" smtClean="0">
                          <a:solidFill>
                            <a:schemeClr val="tx1"/>
                          </a:solidFill>
                          <a:latin typeface="Lato"/>
                        </a:rPr>
                        <a:t> cm²</a:t>
                      </a:r>
                      <a:endParaRPr lang="en-US" sz="1800" b="0" strike="noStrike" spc="-1">
                        <a:solidFill>
                          <a:schemeClr val="tx1"/>
                        </a:solidFill>
                        <a:latin typeface="Arial"/>
                      </a:endParaRPr>
                    </a:p>
                  </a:txBody>
                  <a:tcPr marL="90000" marR="90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strike="noStrike" spc="-1" smtClean="0">
                          <a:solidFill>
                            <a:schemeClr val="tx1"/>
                          </a:solidFill>
                          <a:latin typeface="Lato"/>
                        </a:rPr>
                        <a:t>7 x </a:t>
                      </a:r>
                      <a:r>
                        <a:rPr lang="en-US" sz="1800" b="0" strike="noStrike" spc="-1" baseline="0" smtClean="0">
                          <a:solidFill>
                            <a:schemeClr val="tx1"/>
                          </a:solidFill>
                          <a:latin typeface="Lato"/>
                        </a:rPr>
                        <a:t>10</a:t>
                      </a:r>
                      <a:r>
                        <a:rPr lang="en-US" sz="1800" b="0" strike="noStrike" spc="-1" baseline="30000" smtClean="0">
                          <a:solidFill>
                            <a:schemeClr val="tx1"/>
                          </a:solidFill>
                          <a:latin typeface="Lato"/>
                        </a:rPr>
                        <a:t>-10 </a:t>
                      </a:r>
                      <a:r>
                        <a:rPr lang="en-US" sz="1800" b="0" strike="noStrike" spc="-1" baseline="0" smtClean="0">
                          <a:solidFill>
                            <a:schemeClr val="tx1"/>
                          </a:solidFill>
                          <a:latin typeface="Lato"/>
                        </a:rPr>
                        <a:t>cm²</a:t>
                      </a:r>
                      <a:r>
                        <a:rPr lang="en-US" sz="1800" b="0" strike="noStrike" spc="-1" smtClean="0">
                          <a:solidFill>
                            <a:schemeClr val="tx1"/>
                          </a:solidFill>
                          <a:latin typeface="Lato"/>
                        </a:rPr>
                        <a:t> </a:t>
                      </a:r>
                      <a:endParaRPr lang="en-US" sz="1800" b="0" strike="noStrike" spc="-1">
                        <a:solidFill>
                          <a:schemeClr val="tx1"/>
                        </a:solidFill>
                        <a:latin typeface="Arial"/>
                      </a:endParaRPr>
                    </a:p>
                  </a:txBody>
                  <a:tcPr marL="90000" marR="90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strike="noStrike" spc="-1" baseline="0" smtClean="0">
                          <a:solidFill>
                            <a:schemeClr val="tx1"/>
                          </a:solidFill>
                          <a:latin typeface="Lato"/>
                        </a:rPr>
                        <a:t>4x10</a:t>
                      </a:r>
                      <a:r>
                        <a:rPr lang="en-US" sz="1800" b="0" strike="noStrike" spc="-1" baseline="30000" smtClean="0">
                          <a:solidFill>
                            <a:schemeClr val="tx1"/>
                          </a:solidFill>
                          <a:latin typeface="Lato"/>
                        </a:rPr>
                        <a:t>-9</a:t>
                      </a:r>
                      <a:r>
                        <a:rPr lang="en-US" sz="1800" b="0" strike="noStrike" spc="-1" baseline="0" smtClean="0">
                          <a:solidFill>
                            <a:schemeClr val="tx1"/>
                          </a:solidFill>
                          <a:latin typeface="Lato"/>
                        </a:rPr>
                        <a:t>  cm²</a:t>
                      </a:r>
                      <a:r>
                        <a:rPr lang="en-US" sz="1800" b="0" strike="noStrike" spc="-1" smtClean="0">
                          <a:solidFill>
                            <a:schemeClr val="tx1"/>
                          </a:solidFill>
                          <a:latin typeface="Lato"/>
                        </a:rPr>
                        <a:t> </a:t>
                      </a:r>
                      <a:endParaRPr lang="en-US" sz="1800" b="0" strike="noStrike" spc="-1">
                        <a:solidFill>
                          <a:schemeClr val="tx1"/>
                        </a:solidFill>
                        <a:latin typeface="Arial"/>
                      </a:endParaRPr>
                    </a:p>
                  </a:txBody>
                  <a:tcPr marL="90000" marR="90000" anchor="ctr"/>
                </a:tc>
              </a:tr>
            </a:tbl>
          </a:graphicData>
        </a:graphic>
      </p:graphicFrame>
      <p:sp>
        <p:nvSpPr>
          <p:cNvPr id="6" name="Rectangle 24"/>
          <p:cNvSpPr/>
          <p:nvPr/>
        </p:nvSpPr>
        <p:spPr>
          <a:xfrm rot="19395599">
            <a:off x="9822007" y="2300314"/>
            <a:ext cx="1209600" cy="322560"/>
          </a:xfrm>
          <a:prstGeom prst="rect">
            <a:avLst/>
          </a:prstGeom>
          <a:solidFill>
            <a:srgbClr val="FFFFFF"/>
          </a:solidFill>
          <a:ln w="12600">
            <a:solidFill>
              <a:srgbClr val="FF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1200" b="0" strike="noStrike" spc="-1">
                <a:solidFill>
                  <a:srgbClr val="FF0000"/>
                </a:solidFill>
                <a:latin typeface="Lato"/>
              </a:rPr>
              <a:t>preliminary</a:t>
            </a:r>
            <a:endParaRPr lang="en-US" sz="1200" b="0" strike="noStrike" spc="-1">
              <a:latin typeface="Lato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13610" y="6176714"/>
            <a:ext cx="6542176" cy="338554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de-DE" sz="1600" smtClean="0">
                <a:solidFill>
                  <a:srgbClr val="FF0000"/>
                </a:solidFill>
              </a:rPr>
              <a:t>S</a:t>
            </a:r>
            <a:r>
              <a:rPr lang="de-DE" sz="1600" smtClean="0"/>
              <a:t>o far: Sensor performance satisfactory (despite bug). Study ongoing.</a:t>
            </a:r>
            <a:endParaRPr lang="en-US" sz="160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F1ADF-9389-4A0D-80E6-D0C20F26924F}" type="slidenum">
              <a:rPr lang="de-DE" smtClean="0"/>
              <a:pPr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17512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smtClean="0"/>
              <a:t>Beam tests (DESY and CERN)</a:t>
            </a:r>
            <a:endParaRPr lang="en-US"/>
          </a:p>
        </p:txBody>
      </p:sp>
      <p:grpSp>
        <p:nvGrpSpPr>
          <p:cNvPr id="20" name="Group 19"/>
          <p:cNvGrpSpPr/>
          <p:nvPr/>
        </p:nvGrpSpPr>
        <p:grpSpPr>
          <a:xfrm>
            <a:off x="5794409" y="697952"/>
            <a:ext cx="6451698" cy="5971447"/>
            <a:chOff x="5794409" y="697952"/>
            <a:chExt cx="6451698" cy="5971447"/>
          </a:xfrm>
        </p:grpSpPr>
        <p:grpSp>
          <p:nvGrpSpPr>
            <p:cNvPr id="3" name="Group 2"/>
            <p:cNvGrpSpPr/>
            <p:nvPr/>
          </p:nvGrpSpPr>
          <p:grpSpPr>
            <a:xfrm>
              <a:off x="5794409" y="697952"/>
              <a:ext cx="5906619" cy="5971447"/>
              <a:chOff x="0" y="589225"/>
              <a:chExt cx="5906619" cy="5971447"/>
            </a:xfrm>
          </p:grpSpPr>
          <p:pic>
            <p:nvPicPr>
              <p:cNvPr id="4" name="Picture 3">
                <a:extLst>
                  <a:ext uri="{FF2B5EF4-FFF2-40B4-BE49-F238E27FC236}">
                    <a16:creationId xmlns="" xmlns:a16="http://schemas.microsoft.com/office/drawing/2014/main" id="{F02F22A9-9DA8-4F87-B22B-5E50C621CC6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-1308" t="886" r="52861" b="-886"/>
              <a:stretch/>
            </p:blipFill>
            <p:spPr>
              <a:xfrm>
                <a:off x="0" y="589225"/>
                <a:ext cx="5906619" cy="5971447"/>
              </a:xfrm>
              <a:prstGeom prst="rect">
                <a:avLst/>
              </a:prstGeom>
            </p:spPr>
          </p:pic>
          <p:sp>
            <p:nvSpPr>
              <p:cNvPr id="5" name="Rectangle 4"/>
              <p:cNvSpPr/>
              <p:nvPr/>
            </p:nvSpPr>
            <p:spPr>
              <a:xfrm>
                <a:off x="780769" y="5099786"/>
                <a:ext cx="5004816" cy="1061720"/>
              </a:xfrm>
              <a:prstGeom prst="rect">
                <a:avLst/>
              </a:prstGeom>
              <a:solidFill>
                <a:srgbClr val="FDBB63">
                  <a:alpha val="61176"/>
                </a:srgb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2087130" y="5359410"/>
                <a:ext cx="3688830" cy="523220"/>
              </a:xfrm>
              <a:prstGeom prst="rect">
                <a:avLst/>
              </a:prstGeom>
            </p:spPr>
            <p:txBody>
              <a:bodyPr vert="horz" wrap="none" lIns="91440" tIns="45720" rIns="91440" bIns="45720" rtlCol="0" anchor="t">
                <a:spAutoFit/>
              </a:bodyPr>
              <a:lstStyle/>
              <a:p>
                <a:pPr algn="l"/>
                <a:r>
                  <a:rPr lang="de-DE" sz="1400" dirty="0"/>
                  <a:t>Below </a:t>
                </a:r>
                <a:r>
                  <a:rPr lang="de-DE" sz="1400"/>
                  <a:t>detection </a:t>
                </a:r>
                <a:r>
                  <a:rPr lang="de-DE" sz="1400" smtClean="0"/>
                  <a:t>limit</a:t>
                </a:r>
              </a:p>
              <a:p>
                <a:pPr algn="l"/>
                <a:r>
                  <a:rPr lang="de-DE" sz="1400" smtClean="0"/>
                  <a:t>~0.01% of all pixels (10</a:t>
                </a:r>
                <a:r>
                  <a:rPr lang="de-DE" sz="1400" baseline="30000" smtClean="0"/>
                  <a:t>-3</a:t>
                </a:r>
                <a:r>
                  <a:rPr lang="de-DE" sz="1400" smtClean="0"/>
                  <a:t> dark rate) masked.</a:t>
                </a:r>
                <a:endParaRPr lang="en-US" sz="1400" dirty="0"/>
              </a:p>
            </p:txBody>
          </p:sp>
        </p:grpSp>
        <p:sp>
          <p:nvSpPr>
            <p:cNvPr id="7" name="TextBox 6"/>
            <p:cNvSpPr txBox="1"/>
            <p:nvPr/>
          </p:nvSpPr>
          <p:spPr>
            <a:xfrm rot="5400000">
              <a:off x="9782612" y="3037346"/>
              <a:ext cx="4557658" cy="369332"/>
            </a:xfrm>
            <a:prstGeom prst="rect">
              <a:avLst/>
            </a:prstGeom>
          </p:spPr>
          <p:txBody>
            <a:bodyPr vert="horz" wrap="none" lIns="91440" tIns="45720" rIns="91440" bIns="45720" rtlCol="0" anchor="t">
              <a:spAutoFit/>
            </a:bodyPr>
            <a:lstStyle/>
            <a:p>
              <a:pPr algn="l"/>
              <a:r>
                <a:rPr lang="de-DE" smtClean="0"/>
                <a:t>Plots&amp;Data analysis: R. Bugiel, H. Darwish</a:t>
              </a:r>
              <a:endParaRPr lang="en-US" dirty="0" smtClean="0"/>
            </a:p>
          </p:txBody>
        </p:sp>
        <p:sp>
          <p:nvSpPr>
            <p:cNvPr id="8" name="TextBox 7"/>
            <p:cNvSpPr txBox="1"/>
            <p:nvPr/>
          </p:nvSpPr>
          <p:spPr>
            <a:xfrm rot="1134612">
              <a:off x="8160348" y="2080164"/>
              <a:ext cx="2295821" cy="52322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txBody>
            <a:bodyPr vert="horz" wrap="none" lIns="91440" tIns="45720" rIns="91440" bIns="45720" rtlCol="0" anchor="t">
              <a:spAutoFit/>
            </a:bodyPr>
            <a:lstStyle/>
            <a:p>
              <a:pPr algn="l"/>
              <a:r>
                <a:rPr lang="de-DE" sz="1400" smtClean="0">
                  <a:solidFill>
                    <a:srgbClr val="FF0000"/>
                  </a:solidFill>
                </a:rPr>
                <a:t>Preliminary</a:t>
              </a:r>
            </a:p>
            <a:p>
              <a:pPr algn="l"/>
              <a:r>
                <a:rPr lang="de-DE" sz="1400" smtClean="0">
                  <a:solidFill>
                    <a:srgbClr val="FF0000"/>
                  </a:solidFill>
                </a:rPr>
                <a:t>Analysis status: Dec. 2021</a:t>
              </a:r>
              <a:endParaRPr lang="en-US" sz="1400" dirty="0" smtClean="0">
                <a:solidFill>
                  <a:srgbClr val="FF0000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 rot="1134612">
              <a:off x="8160348" y="4595067"/>
              <a:ext cx="2295821" cy="52322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txBody>
            <a:bodyPr vert="horz" wrap="none" lIns="91440" tIns="45720" rIns="91440" bIns="45720" rtlCol="0" anchor="t">
              <a:spAutoFit/>
            </a:bodyPr>
            <a:lstStyle/>
            <a:p>
              <a:pPr algn="l"/>
              <a:r>
                <a:rPr lang="de-DE" sz="1400" smtClean="0">
                  <a:solidFill>
                    <a:srgbClr val="FF0000"/>
                  </a:solidFill>
                </a:rPr>
                <a:t>Preliminary</a:t>
              </a:r>
            </a:p>
            <a:p>
              <a:pPr algn="l"/>
              <a:r>
                <a:rPr lang="de-DE" sz="1400" smtClean="0">
                  <a:solidFill>
                    <a:srgbClr val="FF0000"/>
                  </a:solidFill>
                </a:rPr>
                <a:t>Analysis status: Dec. 2021</a:t>
              </a:r>
              <a:endParaRPr lang="en-US" sz="1400" dirty="0" smtClean="0">
                <a:solidFill>
                  <a:srgbClr val="FF0000"/>
                </a:solidFill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93" t="26397" r="21542" b="39398"/>
          <a:stretch/>
        </p:blipFill>
        <p:spPr>
          <a:xfrm>
            <a:off x="820095" y="656320"/>
            <a:ext cx="4871586" cy="3573186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11" name="Straight Arrow Connector 10"/>
          <p:cNvCxnSpPr/>
          <p:nvPr/>
        </p:nvCxnSpPr>
        <p:spPr>
          <a:xfrm>
            <a:off x="1183620" y="1838443"/>
            <a:ext cx="941333" cy="604470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2914176" y="3681536"/>
            <a:ext cx="1043015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sz="1400" smtClean="0"/>
              <a:t>Telescope </a:t>
            </a:r>
          </a:p>
          <a:p>
            <a:pPr algn="l"/>
            <a:r>
              <a:rPr lang="de-DE" sz="1400" smtClean="0"/>
              <a:t>(6 planes)</a:t>
            </a:r>
            <a:endParaRPr lang="en-US" sz="1400" dirty="0" smtClean="0"/>
          </a:p>
        </p:txBody>
      </p:sp>
      <p:cxnSp>
        <p:nvCxnSpPr>
          <p:cNvPr id="13" name="Straight Arrow Connector 12"/>
          <p:cNvCxnSpPr/>
          <p:nvPr/>
        </p:nvCxnSpPr>
        <p:spPr>
          <a:xfrm flipH="1" flipV="1">
            <a:off x="3255888" y="3193612"/>
            <a:ext cx="193131" cy="517948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5009275" y="3537506"/>
            <a:ext cx="0" cy="351074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>
            <a:off x="3578230" y="1629425"/>
            <a:ext cx="277120" cy="373314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3707348" y="1359971"/>
            <a:ext cx="1911314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sz="1400" smtClean="0"/>
              <a:t>HV, VBB connector</a:t>
            </a:r>
            <a:endParaRPr lang="en-US" sz="1400" dirty="0" smtClean="0"/>
          </a:p>
        </p:txBody>
      </p:sp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F8B862F0-27E8-456D-953E-1443094FBF5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49" r="-15290"/>
          <a:stretch/>
        </p:blipFill>
        <p:spPr>
          <a:xfrm>
            <a:off x="827740" y="663773"/>
            <a:ext cx="711760" cy="5097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</p:pic>
      <p:sp>
        <p:nvSpPr>
          <p:cNvPr id="18" name="TextBox 17"/>
          <p:cNvSpPr txBox="1"/>
          <p:nvPr/>
        </p:nvSpPr>
        <p:spPr>
          <a:xfrm>
            <a:off x="183425" y="1315223"/>
            <a:ext cx="1885811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sz="1400" smtClean="0"/>
              <a:t>Scintillator - Trigger</a:t>
            </a:r>
          </a:p>
          <a:p>
            <a:pPr algn="l"/>
            <a:r>
              <a:rPr lang="de-DE" sz="1400" smtClean="0"/>
              <a:t>(not really used).</a:t>
            </a:r>
            <a:endParaRPr lang="en-US" sz="1400" dirty="0" smtClean="0"/>
          </a:p>
        </p:txBody>
      </p:sp>
      <p:sp>
        <p:nvSpPr>
          <p:cNvPr id="19" name="TextBox 18"/>
          <p:cNvSpPr txBox="1"/>
          <p:nvPr/>
        </p:nvSpPr>
        <p:spPr>
          <a:xfrm>
            <a:off x="4005771" y="3238300"/>
            <a:ext cx="1569601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sz="1400" smtClean="0"/>
              <a:t>Coolant (+15°C)</a:t>
            </a:r>
            <a:endParaRPr lang="en-US" sz="1400" dirty="0" smtClean="0"/>
          </a:p>
        </p:txBody>
      </p:sp>
      <p:sp>
        <p:nvSpPr>
          <p:cNvPr id="21" name="TextBox 20"/>
          <p:cNvSpPr txBox="1"/>
          <p:nvPr/>
        </p:nvSpPr>
        <p:spPr>
          <a:xfrm>
            <a:off x="152404" y="4486210"/>
            <a:ext cx="5560112" cy="1477328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smtClean="0">
                <a:solidFill>
                  <a:srgbClr val="FF0000"/>
                </a:solidFill>
              </a:rPr>
              <a:t>B</a:t>
            </a:r>
            <a:r>
              <a:rPr lang="de-DE" smtClean="0"/>
              <a:t>eam tests performed with MIMOSIS-1 telescope.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de-DE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smtClean="0"/>
              <a:t>Includes sensors with 3x10</a:t>
            </a:r>
            <a:r>
              <a:rPr lang="de-DE" baseline="30000" smtClean="0"/>
              <a:t>14</a:t>
            </a:r>
            <a:r>
              <a:rPr lang="de-DE" smtClean="0"/>
              <a:t> n</a:t>
            </a:r>
            <a:r>
              <a:rPr lang="de-DE" baseline="-25000" smtClean="0"/>
              <a:t>eq</a:t>
            </a:r>
            <a:r>
              <a:rPr lang="de-DE" smtClean="0"/>
              <a:t>/cm²; 5 MRad.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smtClean="0"/>
              <a:t>Very satisfactory results </a:t>
            </a:r>
            <a:r>
              <a:rPr lang="de-DE" sz="1200" smtClean="0"/>
              <a:t>(but not yet ready for showing)</a:t>
            </a:r>
            <a:r>
              <a:rPr lang="de-DE" smtClean="0"/>
              <a:t>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smtClean="0"/>
              <a:t>Get updated: A. Dorokhov, VCI 2022, 24. Feb. 22.</a:t>
            </a:r>
            <a:endParaRPr lang="en-US" dirty="0" smtClean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F1ADF-9389-4A0D-80E6-D0C20F26924F}" type="slidenum">
              <a:rPr lang="de-DE" smtClean="0"/>
              <a:pPr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21339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smtClean="0"/>
              <a:t>Summary and conclusion</a:t>
            </a:r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27971" y="582481"/>
            <a:ext cx="5724644" cy="1600438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smtClean="0">
                <a:solidFill>
                  <a:srgbClr val="FF0000"/>
                </a:solidFill>
              </a:rPr>
              <a:t>M</a:t>
            </a:r>
            <a:r>
              <a:rPr lang="de-DE" smtClean="0"/>
              <a:t>IMOSIS is a CMOS MAPS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de-DE" sz="2000" smtClean="0"/>
              <a:t>5µm / 5µs space/time resolution.</a:t>
            </a:r>
            <a:endParaRPr lang="de-DE" sz="2000" smtClean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de-DE" sz="2000" smtClean="0"/>
              <a:t>Low power (&lt;&lt;100 mW/cm²).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de-DE" sz="2000" smtClean="0"/>
              <a:t>Advanced </a:t>
            </a:r>
            <a:r>
              <a:rPr lang="de-DE" sz="2000" smtClean="0"/>
              <a:t>radiation tolerance.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de-DE" sz="2000" smtClean="0"/>
              <a:t>20/80 MHz/cm² recorded rate (average/peak).</a:t>
            </a:r>
            <a:endParaRPr lang="en-US" sz="2000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227592" y="2486003"/>
            <a:ext cx="10019089" cy="1292662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smtClean="0">
                <a:solidFill>
                  <a:srgbClr val="FF0000"/>
                </a:solidFill>
              </a:rPr>
              <a:t>T</a:t>
            </a:r>
            <a:r>
              <a:rPr lang="de-DE" smtClean="0"/>
              <a:t>he MIMOSIS-1, first full size sensor is being tested for performance and radiation tolerance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de-DE" sz="2000" smtClean="0"/>
              <a:t>Beam tests show very good detection performances.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de-DE" sz="2000" smtClean="0"/>
              <a:t>First tests on SEE suggest reaching requirements for CBM.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de-DE" sz="2000" smtClean="0"/>
              <a:t>Beam tests for doses up to 5 MRad and 3 x 10</a:t>
            </a:r>
            <a:r>
              <a:rPr lang="de-DE" sz="2000" baseline="30000" smtClean="0"/>
              <a:t>14</a:t>
            </a:r>
            <a:r>
              <a:rPr lang="de-DE" sz="2000"/>
              <a:t> </a:t>
            </a:r>
            <a:r>
              <a:rPr lang="de-DE" sz="2000" smtClean="0"/>
              <a:t>n</a:t>
            </a:r>
            <a:r>
              <a:rPr lang="de-DE" sz="2000" baseline="-25000" smtClean="0"/>
              <a:t>eq</a:t>
            </a:r>
            <a:r>
              <a:rPr lang="de-DE" sz="2000" smtClean="0"/>
              <a:t>/cm² done, analysis progressing.</a:t>
            </a:r>
            <a:endParaRPr lang="en-US" sz="2000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227592" y="3928254"/>
            <a:ext cx="5814412" cy="369332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smtClean="0">
                <a:solidFill>
                  <a:srgbClr val="0000FF"/>
                </a:solidFill>
              </a:rPr>
              <a:t>MIMOSIS will be made available to interested partners.</a:t>
            </a:r>
            <a:endParaRPr lang="en-US" dirty="0" smtClean="0">
              <a:solidFill>
                <a:srgbClr val="0000FF"/>
              </a:solidFill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F1ADF-9389-4A0D-80E6-D0C20F26924F}" type="slidenum">
              <a:rPr lang="de-DE" smtClean="0"/>
              <a:pPr/>
              <a:t>13</a:t>
            </a:fld>
            <a:endParaRPr lang="de-DE"/>
          </a:p>
        </p:txBody>
      </p:sp>
      <p:grpSp>
        <p:nvGrpSpPr>
          <p:cNvPr id="3" name="Group 2"/>
          <p:cNvGrpSpPr/>
          <p:nvPr/>
        </p:nvGrpSpPr>
        <p:grpSpPr>
          <a:xfrm>
            <a:off x="0" y="4854621"/>
            <a:ext cx="12192000" cy="1716404"/>
            <a:chOff x="0" y="4854621"/>
            <a:chExt cx="12192000" cy="1716404"/>
          </a:xfrm>
        </p:grpSpPr>
        <p:cxnSp>
          <p:nvCxnSpPr>
            <p:cNvPr id="7" name="Straight Connector 6"/>
            <p:cNvCxnSpPr/>
            <p:nvPr/>
          </p:nvCxnSpPr>
          <p:spPr>
            <a:xfrm>
              <a:off x="0" y="4854621"/>
              <a:ext cx="12192000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69" t="14823" r="3743" b="10429"/>
            <a:stretch/>
          </p:blipFill>
          <p:spPr>
            <a:xfrm>
              <a:off x="3867382" y="4964193"/>
              <a:ext cx="877260" cy="674815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25181" y="5738610"/>
              <a:ext cx="819461" cy="446606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51016" y="6230294"/>
              <a:ext cx="856082" cy="285360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4875764" y="6218937"/>
              <a:ext cx="3893166" cy="276999"/>
            </a:xfrm>
            <a:prstGeom prst="rect">
              <a:avLst/>
            </a:prstGeom>
          </p:spPr>
          <p:txBody>
            <a:bodyPr vert="horz" wrap="square" lIns="91440" tIns="45720" rIns="91440" bIns="45720" rtlCol="0" anchor="t">
              <a:spAutoFit/>
            </a:bodyPr>
            <a:lstStyle/>
            <a:p>
              <a:r>
                <a:rPr lang="de-DE" sz="1200"/>
                <a:t>H. </a:t>
              </a:r>
              <a:r>
                <a:rPr lang="de-DE" sz="1200" smtClean="0"/>
                <a:t>Darwish, M. Deveaux, O. Keller, C.J. Schmidt </a:t>
              </a:r>
              <a:endParaRPr lang="en-US" sz="1200" dirty="0" smtClean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886253" y="4983404"/>
              <a:ext cx="5434134" cy="646331"/>
            </a:xfrm>
            <a:prstGeom prst="rect">
              <a:avLst/>
            </a:prstGeom>
          </p:spPr>
          <p:txBody>
            <a:bodyPr vert="horz" wrap="square" lIns="91440" tIns="45720" rIns="91440" bIns="45720" rtlCol="0" anchor="t">
              <a:spAutoFit/>
            </a:bodyPr>
            <a:lstStyle/>
            <a:p>
              <a:r>
                <a:rPr lang="de-DE" sz="1200" smtClean="0"/>
                <a:t>J</a:t>
              </a:r>
              <a:r>
                <a:rPr lang="de-DE" sz="1200"/>
                <a:t>. Baudot, G. Bertolone, A. Besson, R. Bugiel, </a:t>
              </a:r>
              <a:r>
                <a:rPr lang="de-DE" sz="1200" smtClean="0"/>
                <a:t>S. </a:t>
              </a:r>
              <a:r>
                <a:rPr lang="de-DE" sz="1200"/>
                <a:t>Bugiel, Z. El Bitar</a:t>
              </a:r>
              <a:r>
                <a:rPr lang="de-DE" sz="1200" smtClean="0"/>
                <a:t>, G. Claus,     C</a:t>
              </a:r>
              <a:r>
                <a:rPr lang="de-DE" sz="1200"/>
                <a:t>. Colledani, A. Dorokhov, G. Doziere, M. Goffe, A. Himmi, </a:t>
              </a:r>
              <a:r>
                <a:rPr lang="de-DE" sz="1200" smtClean="0"/>
                <a:t>C. Hu, K. Jaaskelainen, F. Morel, H</a:t>
              </a:r>
              <a:r>
                <a:rPr lang="de-DE" sz="1200"/>
                <a:t>. Pham, M. Specht, I. Valin, M. Winter, Y. Zhao</a:t>
              </a:r>
              <a:endParaRPr lang="en-US" sz="1200" dirty="0" smtClean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886253" y="5731081"/>
              <a:ext cx="5242797" cy="461665"/>
            </a:xfrm>
            <a:prstGeom prst="rect">
              <a:avLst/>
            </a:prstGeom>
          </p:spPr>
          <p:txBody>
            <a:bodyPr vert="horz" wrap="square" lIns="91440" tIns="45720" rIns="91440" bIns="45720" rtlCol="0" anchor="t">
              <a:spAutoFit/>
            </a:bodyPr>
            <a:lstStyle/>
            <a:p>
              <a:r>
                <a:rPr lang="de-DE" sz="1200" smtClean="0"/>
                <a:t>J. Andary, B</a:t>
              </a:r>
              <a:r>
                <a:rPr lang="de-DE" sz="1200" smtClean="0"/>
                <a:t>. Arnoldi-Meadows, </a:t>
              </a:r>
              <a:r>
                <a:rPr lang="de-DE" sz="1200" smtClean="0"/>
                <a:t>I. Fröhlich, F. Hebermehl, M</a:t>
              </a:r>
              <a:r>
                <a:rPr lang="de-DE" sz="1200"/>
                <a:t>. Koziel, </a:t>
              </a:r>
              <a:endParaRPr lang="de-DE" sz="1200" smtClean="0"/>
            </a:p>
            <a:p>
              <a:r>
                <a:rPr lang="de-DE" sz="1200" smtClean="0"/>
                <a:t>F. Matejcek, J</a:t>
              </a:r>
              <a:r>
                <a:rPr lang="de-DE" sz="1200" smtClean="0"/>
                <a:t>. Michel, C. Müntz, Q.Yang, </a:t>
              </a:r>
              <a:r>
                <a:rPr lang="de-DE" sz="1200" smtClean="0"/>
                <a:t>J</a:t>
              </a:r>
              <a:r>
                <a:rPr lang="de-DE" sz="1200" smtClean="0"/>
                <a:t>. Stroth </a:t>
              </a:r>
              <a:endParaRPr lang="en-US" sz="1200" dirty="0" smtClean="0"/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58209" y="6266966"/>
              <a:ext cx="1583325" cy="304059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269133" y="5002557"/>
              <a:ext cx="2986715" cy="461665"/>
            </a:xfrm>
            <a:prstGeom prst="rect">
              <a:avLst/>
            </a:prstGeom>
          </p:spPr>
          <p:txBody>
            <a:bodyPr vert="horz" wrap="none" lIns="91440" tIns="45720" rIns="91440" bIns="45720" rtlCol="0" anchor="t">
              <a:spAutoFit/>
            </a:bodyPr>
            <a:lstStyle/>
            <a:p>
              <a:pPr algn="l"/>
              <a:r>
                <a:rPr lang="de-DE" sz="2400" smtClean="0">
                  <a:solidFill>
                    <a:srgbClr val="FF0000"/>
                  </a:solidFill>
                </a:rPr>
                <a:t>T</a:t>
              </a:r>
              <a:r>
                <a:rPr lang="de-DE" sz="2400" smtClean="0"/>
                <a:t>he MIMOSIS </a:t>
              </a:r>
              <a:r>
                <a:rPr lang="de-DE" sz="2400" smtClean="0"/>
                <a:t>team:</a:t>
              </a:r>
              <a:endParaRPr lang="en-US" sz="2400" dirty="0" smtClean="0"/>
            </a:p>
          </p:txBody>
        </p:sp>
        <p:grpSp>
          <p:nvGrpSpPr>
            <p:cNvPr id="17" name="Group 16"/>
            <p:cNvGrpSpPr/>
            <p:nvPr/>
          </p:nvGrpSpPr>
          <p:grpSpPr>
            <a:xfrm>
              <a:off x="821970" y="5503138"/>
              <a:ext cx="1704381" cy="1064086"/>
              <a:chOff x="5972649" y="550048"/>
              <a:chExt cx="2961686" cy="1864765"/>
            </a:xfrm>
          </p:grpSpPr>
          <p:pic>
            <p:nvPicPr>
              <p:cNvPr id="18" name="Picture 17"/>
              <p:cNvPicPr>
                <a:picLocks noChangeAspect="1"/>
              </p:cNvPicPr>
              <p:nvPr/>
            </p:nvPicPr>
            <p:blipFill rotWithShape="1"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24821" t="18293" r="27392" b="41589"/>
              <a:stretch/>
            </p:blipFill>
            <p:spPr>
              <a:xfrm>
                <a:off x="5972650" y="550048"/>
                <a:ext cx="2961685" cy="1864765"/>
              </a:xfrm>
              <a:prstGeom prst="rect">
                <a:avLst/>
              </a:prstGeom>
            </p:spPr>
          </p:pic>
          <p:sp>
            <p:nvSpPr>
              <p:cNvPr id="21" name="Rectangle 20"/>
              <p:cNvSpPr/>
              <p:nvPr/>
            </p:nvSpPr>
            <p:spPr>
              <a:xfrm>
                <a:off x="5972649" y="550048"/>
                <a:ext cx="2961685" cy="1863118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800"/>
              </a:p>
            </p:txBody>
          </p:sp>
        </p:grp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58500" y="5265787"/>
              <a:ext cx="1333500" cy="9456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30401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de-DE" smtClean="0"/>
              <a:t>MIMOSIS - Motivation</a:t>
            </a:r>
            <a:endParaRPr lang="en-US"/>
          </a:p>
        </p:txBody>
      </p:sp>
      <p:grpSp>
        <p:nvGrpSpPr>
          <p:cNvPr id="3" name="Gruppieren 23"/>
          <p:cNvGrpSpPr/>
          <p:nvPr/>
        </p:nvGrpSpPr>
        <p:grpSpPr>
          <a:xfrm>
            <a:off x="7805687" y="2292473"/>
            <a:ext cx="2796593" cy="2020764"/>
            <a:chOff x="6660290" y="85062"/>
            <a:chExt cx="2328528" cy="1682549"/>
          </a:xfrm>
        </p:grpSpPr>
        <p:pic>
          <p:nvPicPr>
            <p:cNvPr id="4" name="Picture 2" descr="http://nuclear.gla.ac.uk/research/facilities/Images/FAIR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60290" y="85062"/>
              <a:ext cx="2328528" cy="16825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Rechteck 22"/>
            <p:cNvSpPr/>
            <p:nvPr/>
          </p:nvSpPr>
          <p:spPr bwMode="gray">
            <a:xfrm>
              <a:off x="8280400" y="234511"/>
              <a:ext cx="431800" cy="121089"/>
            </a:xfrm>
            <a:prstGeom prst="rect">
              <a:avLst/>
            </a:prstGeom>
            <a:solidFill>
              <a:srgbClr val="FFFFFF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rtlCol="0" anchor="ctr" anchorCtr="1"/>
            <a:lstStyle/>
            <a:p>
              <a:pPr algn="ctr" eaLnBrk="0" hangingPunct="0">
                <a:defRPr/>
              </a:pPr>
              <a:endParaRPr lang="de-DE" sz="1600" b="1" kern="0" smtClean="0">
                <a:solidFill>
                  <a:srgbClr val="FFFFFF"/>
                </a:solidFill>
                <a:ea typeface="Arial Unicode MS" panose="020B0604020202020204" pitchFamily="34" charset="-128"/>
                <a:cs typeface="Arial" panose="020B0604020202020204" pitchFamily="34" charset="0"/>
              </a:endParaRPr>
            </a:p>
          </p:txBody>
        </p:sp>
      </p:grpSp>
      <p:pic>
        <p:nvPicPr>
          <p:cNvPr id="6" name="Picture 2" descr="http://www.fair-center.eu/fileadmin/fair/experiments/CBM/images/CBM_SIS100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097"/>
          <a:stretch/>
        </p:blipFill>
        <p:spPr bwMode="auto">
          <a:xfrm>
            <a:off x="5384910" y="3795777"/>
            <a:ext cx="3280505" cy="2450138"/>
          </a:xfrm>
          <a:prstGeom prst="rect">
            <a:avLst/>
          </a:prstGeom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Enlarge pic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5167" y="5364108"/>
            <a:ext cx="2312936" cy="881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val 7"/>
          <p:cNvSpPr/>
          <p:nvPr/>
        </p:nvSpPr>
        <p:spPr>
          <a:xfrm>
            <a:off x="9260708" y="2670857"/>
            <a:ext cx="578539" cy="590380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algn="ctr" eaLnBrk="0" hangingPunct="0">
              <a:defRPr/>
            </a:pPr>
            <a:endParaRPr lang="en-US" sz="1400" kern="0" dirty="0" smtClean="0">
              <a:solidFill>
                <a:srgbClr val="FF0000"/>
              </a:solidFill>
            </a:endParaRPr>
          </a:p>
        </p:txBody>
      </p:sp>
      <p:cxnSp>
        <p:nvCxnSpPr>
          <p:cNvPr id="9" name="Straight Arrow Connector 8"/>
          <p:cNvCxnSpPr>
            <a:stCxn id="8" idx="2"/>
            <a:endCxn id="6" idx="0"/>
          </p:cNvCxnSpPr>
          <p:nvPr/>
        </p:nvCxnSpPr>
        <p:spPr>
          <a:xfrm flipH="1">
            <a:off x="7025163" y="2966047"/>
            <a:ext cx="2235545" cy="829730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tailEnd type="triangle"/>
          </a:ln>
          <a:effectLst/>
        </p:spPr>
      </p:cxnSp>
      <p:pic>
        <p:nvPicPr>
          <p:cNvPr id="10" name="Grafik 2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5098" y="640284"/>
            <a:ext cx="2384114" cy="1831679"/>
          </a:xfrm>
          <a:prstGeom prst="rect">
            <a:avLst/>
          </a:prstGeom>
        </p:spPr>
      </p:pic>
      <p:cxnSp>
        <p:nvCxnSpPr>
          <p:cNvPr id="11" name="Straight Arrow Connector 4"/>
          <p:cNvCxnSpPr>
            <a:endCxn id="8" idx="1"/>
          </p:cNvCxnSpPr>
          <p:nvPr/>
        </p:nvCxnSpPr>
        <p:spPr>
          <a:xfrm>
            <a:off x="8409274" y="1448408"/>
            <a:ext cx="936159" cy="1308908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tailEnd type="triangle"/>
          </a:ln>
          <a:effectLst/>
        </p:spPr>
      </p:cxnSp>
      <p:sp>
        <p:nvSpPr>
          <p:cNvPr id="12" name="Cloud Callout 1"/>
          <p:cNvSpPr/>
          <p:nvPr/>
        </p:nvSpPr>
        <p:spPr bwMode="gray">
          <a:xfrm>
            <a:off x="1089418" y="534643"/>
            <a:ext cx="6099947" cy="3688979"/>
          </a:xfrm>
          <a:prstGeom prst="cloudCallout">
            <a:avLst>
              <a:gd name="adj1" fmla="val 37669"/>
              <a:gd name="adj2" fmla="val 44732"/>
            </a:avLst>
          </a:prstGeom>
          <a:solidFill>
            <a:srgbClr val="FFFFFF"/>
          </a:solidFill>
          <a:ln w="25400" cap="flat" cmpd="sng" algn="ctr">
            <a:solidFill>
              <a:schemeClr val="tx1"/>
            </a:solidFill>
            <a:prstDash val="solid"/>
            <a:headEnd/>
            <a:tailEnd/>
          </a:ln>
          <a:effectLst/>
        </p:spPr>
        <p:txBody>
          <a:bodyPr rtlCol="0" anchor="ctr" anchorCtr="1"/>
          <a:lstStyle/>
          <a:p>
            <a:pPr algn="ctr" eaLnBrk="0" hangingPunct="0">
              <a:defRPr/>
            </a:pPr>
            <a:r>
              <a:rPr lang="de-DE" sz="1600" b="1" kern="0" dirty="0" smtClean="0">
                <a:solidFill>
                  <a:srgbClr val="FFFFFF"/>
                </a:solidFill>
                <a:ea typeface="Arial Unicode MS" panose="020B0604020202020204" pitchFamily="34" charset="-128"/>
              </a:rPr>
              <a:t>999</a:t>
            </a:r>
            <a:endParaRPr lang="en-US" sz="1600" b="1" kern="0" dirty="0" smtClean="0">
              <a:solidFill>
                <a:srgbClr val="FFFFFF"/>
              </a:solidFill>
              <a:ea typeface="Arial Unicode MS" panose="020B0604020202020204" pitchFamily="34" charset="-128"/>
            </a:endParaRPr>
          </a:p>
        </p:txBody>
      </p:sp>
      <p:pic>
        <p:nvPicPr>
          <p:cNvPr id="13" name="Grafik 3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3158" y="1152052"/>
            <a:ext cx="3482290" cy="2348956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4" name="Grafik 4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3158" y="1152052"/>
            <a:ext cx="3482289" cy="2348956"/>
          </a:xfrm>
          <a:prstGeom prst="rect">
            <a:avLst/>
          </a:prstGeom>
          <a:effectLst/>
        </p:spPr>
      </p:pic>
      <p:sp>
        <p:nvSpPr>
          <p:cNvPr id="15" name="Textfeld 3"/>
          <p:cNvSpPr txBox="1"/>
          <p:nvPr/>
        </p:nvSpPr>
        <p:spPr>
          <a:xfrm>
            <a:off x="9837594" y="3043400"/>
            <a:ext cx="349455" cy="184666"/>
          </a:xfrm>
          <a:prstGeom prst="rect">
            <a:avLst/>
          </a:prstGeom>
          <a:solidFill>
            <a:srgbClr val="010066"/>
          </a:solidFill>
        </p:spPr>
        <p:txBody>
          <a:bodyPr wrap="none" lIns="0" tIns="0" rIns="0" bIns="0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200" b="1" dirty="0" smtClean="0">
                <a:solidFill>
                  <a:srgbClr val="FFFF00"/>
                </a:solidFill>
                <a:cs typeface="Arial" panose="020B0604020202020204" pitchFamily="34" charset="0"/>
              </a:rPr>
              <a:t>CBM</a:t>
            </a:r>
            <a:endParaRPr lang="en-US" sz="1200" b="1" dirty="0">
              <a:solidFill>
                <a:srgbClr val="FFFF00"/>
              </a:solidFill>
              <a:cs typeface="Arial" panose="020B0604020202020204" pitchFamily="34" charset="0"/>
            </a:endParaRPr>
          </a:p>
        </p:txBody>
      </p:sp>
      <p:sp>
        <p:nvSpPr>
          <p:cNvPr id="16" name="TextBox 3"/>
          <p:cNvSpPr txBox="1"/>
          <p:nvPr/>
        </p:nvSpPr>
        <p:spPr>
          <a:xfrm>
            <a:off x="686553" y="4844675"/>
            <a:ext cx="3142211" cy="116955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eaLnBrk="0" hangingPunct="0">
              <a:defRPr/>
            </a:pPr>
            <a:r>
              <a:rPr lang="de-DE" sz="1400" kern="0" smtClean="0">
                <a:solidFill>
                  <a:srgbClr val="FF0000"/>
                </a:solidFill>
                <a:cs typeface="Arial" panose="020B0604020202020204" pitchFamily="34" charset="0"/>
              </a:rPr>
              <a:t>C</a:t>
            </a:r>
            <a:r>
              <a:rPr lang="de-DE" sz="1400" kern="0" smtClean="0">
                <a:solidFill>
                  <a:srgbClr val="000000"/>
                </a:solidFill>
                <a:cs typeface="Arial" panose="020B0604020202020204" pitchFamily="34" charset="0"/>
              </a:rPr>
              <a:t>BM Micro Vertex Detector:</a:t>
            </a:r>
          </a:p>
          <a:p>
            <a:pPr eaLnBrk="0" hangingPunct="0">
              <a:defRPr/>
            </a:pPr>
            <a:endParaRPr lang="de-DE" sz="1400" kern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eaLnBrk="0" hangingPunct="0">
              <a:defRPr/>
            </a:pPr>
            <a:r>
              <a:rPr lang="de-DE" sz="1400" kern="0" smtClean="0">
                <a:solidFill>
                  <a:srgbClr val="000000"/>
                </a:solidFill>
                <a:cs typeface="Arial" panose="020B0604020202020204" pitchFamily="34" charset="0"/>
              </a:rPr>
              <a:t>Find open charm in up to</a:t>
            </a:r>
          </a:p>
          <a:p>
            <a:pPr eaLnBrk="0" hangingPunct="0">
              <a:defRPr/>
            </a:pPr>
            <a:r>
              <a:rPr lang="de-DE" sz="1400" kern="0" smtClean="0">
                <a:solidFill>
                  <a:srgbClr val="000000"/>
                </a:solidFill>
                <a:cs typeface="Arial" panose="020B0604020202020204" pitchFamily="34" charset="0"/>
              </a:rPr>
              <a:t>100 kHz Au+Au collisions.</a:t>
            </a:r>
          </a:p>
          <a:p>
            <a:pPr eaLnBrk="0" hangingPunct="0">
              <a:defRPr/>
            </a:pPr>
            <a:r>
              <a:rPr lang="de-DE" sz="1400" kern="0" smtClean="0">
                <a:solidFill>
                  <a:srgbClr val="000000"/>
                </a:solidFill>
                <a:cs typeface="Arial" panose="020B0604020202020204" pitchFamily="34" charset="0"/>
              </a:rPr>
              <a:t>10 MHz  p + Au collisions.</a:t>
            </a:r>
            <a:endParaRPr lang="de-DE" sz="1400" kern="0" dirty="0" smtClean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03019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de-DE" smtClean="0"/>
              <a:t>CBM-MVD Sensor requirements</a:t>
            </a:r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000811" y="5923005"/>
            <a:ext cx="7661136" cy="369332"/>
          </a:xfrm>
          <a:prstGeom prst="rect">
            <a:avLst/>
          </a:prstGeom>
          <a:solidFill>
            <a:schemeClr val="bg2"/>
          </a:solidFill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smtClean="0">
                <a:solidFill>
                  <a:srgbClr val="FF0000"/>
                </a:solidFill>
              </a:rPr>
              <a:t>H</a:t>
            </a:r>
            <a:r>
              <a:rPr lang="de-DE" smtClean="0"/>
              <a:t>ow to arrive there (starting from ALPIDE) based on 180 nm technology?</a:t>
            </a:r>
            <a:endParaRPr lang="en-US" dirty="0" smtClean="0"/>
          </a:p>
        </p:txBody>
      </p: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9" name="Table 8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869900569"/>
                  </p:ext>
                </p:extLst>
              </p:nvPr>
            </p:nvGraphicFramePr>
            <p:xfrm>
              <a:off x="1386339" y="1146331"/>
              <a:ext cx="6096000" cy="3703320"/>
            </p:xfrm>
            <a:graphic>
              <a:graphicData uri="http://schemas.openxmlformats.org/drawingml/2006/table">
                <a:tbl>
                  <a:tblPr firstRow="1" bandRow="1">
                    <a:tableStyleId>{073A0DAA-6AF3-43AB-8588-CEC1D06C72B9}</a:tableStyleId>
                  </a:tblPr>
                  <a:tblGrid>
                    <a:gridCol w="4094216"/>
                    <a:gridCol w="2001784"/>
                  </a:tblGrid>
                  <a:tr h="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mpd="sng"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mtClean="0"/>
                            <a:t>Requirement</a:t>
                          </a:r>
                          <a:endParaRPr lang="en-US"/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mpd="sng">
                          <a:noFill/>
                        </a:lnB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de-DE" smtClean="0"/>
                            <a:t>Time resolution</a:t>
                          </a:r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mpd="sng">
                          <a:noFill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mtClean="0"/>
                            <a:t>~5 µs</a:t>
                          </a:r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mpd="sng">
                          <a:noFill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de-DE" smtClean="0"/>
                            <a:t>Spatial resolution</a:t>
                          </a:r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mpd="sng">
                          <a:noFill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mtClean="0"/>
                            <a:t>~5</a:t>
                          </a:r>
                          <a:r>
                            <a:rPr lang="de-DE" baseline="0" smtClean="0"/>
                            <a:t> µm</a:t>
                          </a:r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mpd="sng">
                          <a:noFill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de-DE" smtClean="0"/>
                            <a:t>Sensor thickness</a:t>
                          </a:r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mtClean="0"/>
                            <a:t>~50 µm</a:t>
                          </a:r>
                          <a:endParaRPr lang="en-US"/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de-DE" smtClean="0"/>
                            <a:t>Power dissipation</a:t>
                          </a:r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≾</m:t>
                              </m:r>
                            </m:oMath>
                          </a14:m>
                          <a:r>
                            <a:rPr lang="en-US" smtClean="0"/>
                            <a:t>200 mW/cm²</a:t>
                          </a:r>
                          <a:endParaRPr lang="en-US"/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de-DE" smtClean="0"/>
                            <a:t>Radiation doses (non-ionizing)</a:t>
                          </a:r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mtClean="0"/>
                            <a:t>&gt;</a:t>
                          </a:r>
                          <a:r>
                            <a:rPr lang="de-DE" baseline="0" smtClean="0"/>
                            <a:t> </a:t>
                          </a:r>
                          <a:r>
                            <a:rPr lang="de-DE" baseline="0" smtClean="0"/>
                            <a:t>7x</a:t>
                          </a:r>
                          <a:r>
                            <a:rPr lang="de-DE" smtClean="0"/>
                            <a:t>10</a:t>
                          </a:r>
                          <a:r>
                            <a:rPr lang="de-DE" baseline="30000" smtClean="0"/>
                            <a:t>13</a:t>
                          </a:r>
                          <a:r>
                            <a:rPr lang="de-DE" baseline="0" smtClean="0"/>
                            <a:t> n</a:t>
                          </a:r>
                          <a:r>
                            <a:rPr lang="de-DE" baseline="-25000" smtClean="0"/>
                            <a:t>eq</a:t>
                          </a:r>
                          <a:r>
                            <a:rPr lang="de-DE" baseline="0" smtClean="0"/>
                            <a:t>/cm²</a:t>
                          </a:r>
                          <a:endParaRPr lang="en-US"/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de-DE" smtClean="0"/>
                            <a:t>Radiation</a:t>
                          </a:r>
                          <a:r>
                            <a:rPr lang="de-DE" baseline="0" smtClean="0"/>
                            <a:t> doses (ionizing)</a:t>
                          </a:r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mtClean="0"/>
                            <a:t>&gt; </a:t>
                          </a:r>
                          <a:r>
                            <a:rPr lang="de-DE" smtClean="0"/>
                            <a:t>5 Mrad</a:t>
                          </a:r>
                          <a:endParaRPr lang="en-US"/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de-DE" smtClean="0"/>
                            <a:t>Radiation gradient on chip</a:t>
                          </a:r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mtClean="0"/>
                            <a:t>100%</a:t>
                          </a:r>
                          <a:endParaRPr lang="en-US"/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de-DE" smtClean="0"/>
                            <a:t>HI-tolerance</a:t>
                          </a:r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mtClean="0"/>
                            <a:t>10 Hz/mm²</a:t>
                          </a:r>
                          <a:endParaRPr lang="en-US"/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de-DE" smtClean="0"/>
                            <a:t>Rate (average/peak)</a:t>
                          </a:r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mtClean="0"/>
                            <a:t>150/700</a:t>
                          </a:r>
                          <a:r>
                            <a:rPr lang="de-DE" baseline="0" smtClean="0"/>
                            <a:t> kHz/mm²</a:t>
                          </a:r>
                          <a:endParaRPr lang="en-US"/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</a:tbl>
              </a:graphicData>
            </a:graphic>
          </p:graphicFrame>
        </mc:Choice>
        <mc:Fallback>
          <p:graphicFrame>
            <p:nvGraphicFramePr>
              <p:cNvPr id="9" name="Table 8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869900569"/>
                  </p:ext>
                </p:extLst>
              </p:nvPr>
            </p:nvGraphicFramePr>
            <p:xfrm>
              <a:off x="1386339" y="1146331"/>
              <a:ext cx="6096000" cy="3703320"/>
            </p:xfrm>
            <a:graphic>
              <a:graphicData uri="http://schemas.openxmlformats.org/drawingml/2006/table">
                <a:tbl>
                  <a:tblPr firstRow="1" bandRow="1">
                    <a:tableStyleId>{073A0DAA-6AF3-43AB-8588-CEC1D06C72B9}</a:tableStyleId>
                  </a:tblPr>
                  <a:tblGrid>
                    <a:gridCol w="4094216"/>
                    <a:gridCol w="2001784"/>
                  </a:tblGrid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mpd="sng"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mtClean="0"/>
                            <a:t>Requirement</a:t>
                          </a:r>
                          <a:endParaRPr lang="en-US"/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mpd="sng">
                          <a:noFill/>
                        </a:lnB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de-DE" smtClean="0"/>
                            <a:t>Time resolution</a:t>
                          </a:r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mpd="sng">
                          <a:noFill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mtClean="0"/>
                            <a:t>~5 µs</a:t>
                          </a:r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mpd="sng">
                          <a:noFill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de-DE" smtClean="0"/>
                            <a:t>Spatial resolution</a:t>
                          </a:r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mpd="sng">
                          <a:noFill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mtClean="0"/>
                            <a:t>~5</a:t>
                          </a:r>
                          <a:r>
                            <a:rPr lang="de-DE" baseline="0" smtClean="0"/>
                            <a:t> µm</a:t>
                          </a:r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mpd="sng">
                          <a:noFill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de-DE" smtClean="0"/>
                            <a:t>Sensor thickness</a:t>
                          </a:r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mtClean="0"/>
                            <a:t>~50 µm</a:t>
                          </a:r>
                          <a:endParaRPr lang="en-US"/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de-DE" smtClean="0"/>
                            <a:t>Power dissipation</a:t>
                          </a:r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2"/>
                          <a:stretch>
                            <a:fillRect l="-204559" t="-406557" r="-608" b="-522951"/>
                          </a:stretch>
                        </a:blip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de-DE" smtClean="0"/>
                            <a:t>Radiation doses (non-ionizing)</a:t>
                          </a:r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mtClean="0"/>
                            <a:t>&gt;</a:t>
                          </a:r>
                          <a:r>
                            <a:rPr lang="de-DE" baseline="0" smtClean="0"/>
                            <a:t> </a:t>
                          </a:r>
                          <a:r>
                            <a:rPr lang="de-DE" baseline="0" smtClean="0"/>
                            <a:t>7x</a:t>
                          </a:r>
                          <a:r>
                            <a:rPr lang="de-DE" smtClean="0"/>
                            <a:t>10</a:t>
                          </a:r>
                          <a:r>
                            <a:rPr lang="de-DE" baseline="30000" smtClean="0"/>
                            <a:t>13</a:t>
                          </a:r>
                          <a:r>
                            <a:rPr lang="de-DE" baseline="0" smtClean="0"/>
                            <a:t> n</a:t>
                          </a:r>
                          <a:r>
                            <a:rPr lang="de-DE" baseline="-25000" smtClean="0"/>
                            <a:t>eq</a:t>
                          </a:r>
                          <a:r>
                            <a:rPr lang="de-DE" baseline="0" smtClean="0"/>
                            <a:t>/cm²</a:t>
                          </a:r>
                          <a:endParaRPr lang="en-US"/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de-DE" smtClean="0"/>
                            <a:t>Radiation</a:t>
                          </a:r>
                          <a:r>
                            <a:rPr lang="de-DE" baseline="0" smtClean="0"/>
                            <a:t> doses (ionizing)</a:t>
                          </a:r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mtClean="0"/>
                            <a:t>&gt; </a:t>
                          </a:r>
                          <a:r>
                            <a:rPr lang="de-DE" smtClean="0"/>
                            <a:t>5 Mrad</a:t>
                          </a:r>
                          <a:endParaRPr lang="en-US"/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de-DE" smtClean="0"/>
                            <a:t>Radiation gradient on chip</a:t>
                          </a:r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mtClean="0"/>
                            <a:t>100%</a:t>
                          </a:r>
                          <a:endParaRPr lang="en-US"/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de-DE" smtClean="0"/>
                            <a:t>HI-tolerance</a:t>
                          </a:r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mtClean="0"/>
                            <a:t>10 Hz/mm²</a:t>
                          </a:r>
                          <a:endParaRPr lang="en-US"/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de-DE" smtClean="0"/>
                            <a:t>Rate (average/peak)</a:t>
                          </a:r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mtClean="0"/>
                            <a:t>150/700</a:t>
                          </a:r>
                          <a:r>
                            <a:rPr lang="de-DE" baseline="0" smtClean="0"/>
                            <a:t> kHz/mm²</a:t>
                          </a:r>
                          <a:endParaRPr lang="en-US"/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</a:tbl>
              </a:graphicData>
            </a:graphic>
          </p:graphicFrame>
        </mc:Fallback>
      </mc:AlternateContent>
      <p:sp>
        <p:nvSpPr>
          <p:cNvPr id="3" name="Right Brace 2"/>
          <p:cNvSpPr/>
          <p:nvPr/>
        </p:nvSpPr>
        <p:spPr>
          <a:xfrm>
            <a:off x="7640733" y="3006091"/>
            <a:ext cx="257156" cy="1831793"/>
          </a:xfrm>
          <a:prstGeom prst="rightBrac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7942892" y="3735561"/>
            <a:ext cx="2557220" cy="369332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smtClean="0"/>
              <a:t>Beyond ALPIDE</a:t>
            </a:r>
            <a:endParaRPr lang="en-US" dirty="0" smtClean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3</a:t>
            </a:fld>
            <a:endParaRPr lang="de-DE"/>
          </a:p>
        </p:txBody>
      </p:sp>
      <p:sp>
        <p:nvSpPr>
          <p:cNvPr id="11" name="Right Brace 10"/>
          <p:cNvSpPr/>
          <p:nvPr/>
        </p:nvSpPr>
        <p:spPr>
          <a:xfrm>
            <a:off x="7625732" y="1977818"/>
            <a:ext cx="257156" cy="658941"/>
          </a:xfrm>
          <a:prstGeom prst="rightBrac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7912890" y="2009782"/>
            <a:ext cx="3018775" cy="646331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smtClean="0"/>
              <a:t>Requied for good vertexing.</a:t>
            </a:r>
          </a:p>
          <a:p>
            <a:pPr algn="l"/>
            <a:r>
              <a:rPr lang="de-DE" smtClean="0"/>
              <a:t>Calls for CMOS MAPS</a:t>
            </a:r>
            <a:endParaRPr lang="en-US" dirty="0" smtClean="0"/>
          </a:p>
        </p:txBody>
      </p:sp>
      <p:sp>
        <p:nvSpPr>
          <p:cNvPr id="13" name="TextBox 12"/>
          <p:cNvSpPr txBox="1"/>
          <p:nvPr/>
        </p:nvSpPr>
        <p:spPr>
          <a:xfrm>
            <a:off x="7912890" y="2636759"/>
            <a:ext cx="3685624" cy="369332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smtClean="0"/>
              <a:t>Actively cooled, vacuum operation</a:t>
            </a:r>
            <a:endParaRPr lang="en-US" dirty="0" smtClean="0"/>
          </a:p>
        </p:txBody>
      </p:sp>
      <p:sp>
        <p:nvSpPr>
          <p:cNvPr id="14" name="Right Brace 13"/>
          <p:cNvSpPr/>
          <p:nvPr/>
        </p:nvSpPr>
        <p:spPr>
          <a:xfrm>
            <a:off x="7640733" y="2656114"/>
            <a:ext cx="257156" cy="331148"/>
          </a:xfrm>
          <a:prstGeom prst="rightBrac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498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  <p:bldP spid="11" grpId="0" animBg="1"/>
      <p:bldP spid="12" grpId="0"/>
      <p:bldP spid="13" grpId="0"/>
      <p:bldP spid="1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de-DE" smtClean="0"/>
              <a:t>CBM – MVD, particular requirements</a:t>
            </a:r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58813" r="63387"/>
          <a:stretch/>
        </p:blipFill>
        <p:spPr>
          <a:xfrm>
            <a:off x="4783914" y="589041"/>
            <a:ext cx="2428061" cy="170835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42756" y="1618095"/>
            <a:ext cx="28777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mtClean="0">
                <a:solidFill>
                  <a:srgbClr val="FF0000"/>
                </a:solidFill>
              </a:rPr>
              <a:t>S</a:t>
            </a:r>
            <a:r>
              <a:rPr lang="de-DE" smtClean="0"/>
              <a:t>ensor must handle beam</a:t>
            </a:r>
          </a:p>
          <a:p>
            <a:r>
              <a:rPr lang="de-DE" smtClean="0"/>
              <a:t>fluctuations in time.</a:t>
            </a:r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7211975" y="589041"/>
            <a:ext cx="2221612" cy="1708358"/>
            <a:chOff x="4673672" y="549275"/>
            <a:chExt cx="4141687" cy="3045358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73672" y="549275"/>
              <a:ext cx="4141687" cy="3045358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5625550" y="765299"/>
              <a:ext cx="914400" cy="1529395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sz="1000">
                <a:solidFill>
                  <a:srgbClr val="FFFFFF"/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 rot="16200000">
              <a:off x="4912214" y="1345376"/>
              <a:ext cx="1703672" cy="3729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de-DE" sz="700" smtClean="0">
                  <a:solidFill>
                    <a:srgbClr val="FF0000"/>
                  </a:solidFill>
                  <a:latin typeface="Arial"/>
                </a:rPr>
                <a:t>Size of MIMOSIS-1</a:t>
              </a:r>
              <a:endParaRPr lang="en-US" sz="700">
                <a:solidFill>
                  <a:srgbClr val="FF0000"/>
                </a:solidFill>
                <a:latin typeface="Arial"/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742756" y="971764"/>
            <a:ext cx="34034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mtClean="0">
                <a:solidFill>
                  <a:srgbClr val="FF0000"/>
                </a:solidFill>
              </a:rPr>
              <a:t>S</a:t>
            </a:r>
            <a:r>
              <a:rPr lang="de-DE" smtClean="0"/>
              <a:t>ensor must handle occupancy</a:t>
            </a:r>
          </a:p>
          <a:p>
            <a:r>
              <a:rPr lang="de-DE" smtClean="0"/>
              <a:t>gradients in space.</a:t>
            </a:r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742756" y="610475"/>
            <a:ext cx="38331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mtClean="0">
                <a:solidFill>
                  <a:srgbClr val="FF0000"/>
                </a:solidFill>
              </a:rPr>
              <a:t>S</a:t>
            </a:r>
            <a:r>
              <a:rPr lang="de-DE" smtClean="0"/>
              <a:t>ensor must handle 100kHz Au+Au</a:t>
            </a:r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4</a:t>
            </a:fld>
            <a:endParaRPr lang="de-DE"/>
          </a:p>
        </p:txBody>
      </p:sp>
      <p:grpSp>
        <p:nvGrpSpPr>
          <p:cNvPr id="377" name="Group 376"/>
          <p:cNvGrpSpPr/>
          <p:nvPr/>
        </p:nvGrpSpPr>
        <p:grpSpPr>
          <a:xfrm>
            <a:off x="143933" y="2365103"/>
            <a:ext cx="11954934" cy="4492897"/>
            <a:chOff x="143933" y="2365103"/>
            <a:chExt cx="11954934" cy="4492897"/>
          </a:xfrm>
        </p:grpSpPr>
        <p:cxnSp>
          <p:nvCxnSpPr>
            <p:cNvPr id="11" name="Straight Connector 10"/>
            <p:cNvCxnSpPr/>
            <p:nvPr/>
          </p:nvCxnSpPr>
          <p:spPr>
            <a:xfrm>
              <a:off x="143933" y="2365103"/>
              <a:ext cx="11954934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686553" y="2404063"/>
              <a:ext cx="3943361" cy="41703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mtClean="0">
                  <a:solidFill>
                    <a:srgbClr val="FF0000"/>
                  </a:solidFill>
                </a:rPr>
                <a:t>S</a:t>
              </a:r>
              <a:r>
                <a:rPr lang="de-DE" smtClean="0"/>
                <a:t>olution:</a:t>
              </a:r>
            </a:p>
            <a:p>
              <a:endParaRPr lang="de-DE" sz="900"/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de-DE" smtClean="0"/>
                <a:t>Discriminator on 27x30µm² pixel</a:t>
              </a:r>
            </a:p>
            <a:p>
              <a:r>
                <a:rPr lang="de-DE"/>
                <a:t> </a:t>
              </a:r>
              <a:r>
                <a:rPr lang="de-DE" smtClean="0"/>
                <a:t>    </a:t>
              </a:r>
              <a:r>
                <a:rPr lang="de-DE" sz="1400" smtClean="0"/>
                <a:t>( 5 µs readout time possible)</a:t>
              </a:r>
            </a:p>
            <a:p>
              <a:endParaRPr lang="de-DE" sz="1400" smtClean="0"/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de-DE" smtClean="0"/>
                <a:t>Multiple data concentration steps </a:t>
              </a:r>
              <a:r>
                <a:rPr lang="de-DE" sz="1400" smtClean="0"/>
                <a:t>(early averaging of Poisson fluctuations)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de-DE" sz="1400" smtClean="0"/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de-DE" smtClean="0"/>
                <a:t>Elastic output buffer </a:t>
              </a:r>
            </a:p>
            <a:p>
              <a:r>
                <a:rPr lang="de-DE" sz="1400" smtClean="0"/>
                <a:t>      (max. 3x nominal beam for 50µs)</a:t>
              </a:r>
            </a:p>
            <a:p>
              <a:endParaRPr lang="de-DE" sz="1400"/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de-DE" smtClean="0"/>
                <a:t>8 x 320 Mbps links (switchable)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de-DE" sz="1400"/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de-DE" smtClean="0"/>
                <a:t>Triple retundant electronics </a:t>
              </a:r>
            </a:p>
            <a:p>
              <a:r>
                <a:rPr lang="de-DE" sz="1400"/>
                <a:t> </a:t>
              </a:r>
              <a:r>
                <a:rPr lang="de-DE" sz="1400" smtClean="0"/>
                <a:t>     (Become HI-tolerant)</a:t>
              </a:r>
            </a:p>
            <a:p>
              <a:endParaRPr lang="de-DE" sz="1400"/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de-DE" smtClean="0"/>
                <a:t>Numerous self-test features.</a:t>
              </a:r>
              <a:endParaRPr lang="en-US"/>
            </a:p>
          </p:txBody>
        </p:sp>
        <p:pic>
          <p:nvPicPr>
            <p:cNvPr id="373" name="Picture 37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784145" y="2432808"/>
              <a:ext cx="4962511" cy="4425192"/>
            </a:xfrm>
            <a:prstGeom prst="rect">
              <a:avLst/>
            </a:prstGeom>
            <a:solidFill>
              <a:schemeClr val="bg1"/>
            </a:solidFill>
          </p:spPr>
        </p:pic>
      </p:grpSp>
    </p:spTree>
    <p:extLst>
      <p:ext uri="{BB962C8B-B14F-4D97-AF65-F5344CB8AC3E}">
        <p14:creationId xmlns:p14="http://schemas.microsoft.com/office/powerpoint/2010/main" val="3273400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F1ADF-9389-4A0D-80E6-D0C20F26924F}" type="slidenum">
              <a:rPr lang="de-DE" smtClean="0">
                <a:latin typeface="+mn-lt"/>
              </a:rPr>
              <a:pPr/>
              <a:t>5</a:t>
            </a:fld>
            <a:endParaRPr lang="de-DE">
              <a:latin typeface="+mn-lt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smtClean="0">
                <a:latin typeface="+mn-lt"/>
              </a:rPr>
              <a:t>MIMOSIS R&amp;D plan</a:t>
            </a:r>
            <a:endParaRPr lang="en-US">
              <a:latin typeface="+mn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15071" y="601535"/>
            <a:ext cx="3956929" cy="1200329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sz="1800" smtClean="0">
                <a:solidFill>
                  <a:srgbClr val="FF0000"/>
                </a:solidFill>
                <a:latin typeface="+mn-lt"/>
              </a:rPr>
              <a:t>M</a:t>
            </a:r>
            <a:r>
              <a:rPr lang="de-DE" sz="1800" smtClean="0">
                <a:latin typeface="+mn-lt"/>
              </a:rPr>
              <a:t>IMOSIS-0 (2018)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sz="1800" smtClean="0">
                <a:latin typeface="+mn-lt"/>
              </a:rPr>
              <a:t>Demonstrate pixel concept.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sz="1800" smtClean="0">
                <a:latin typeface="+mn-lt"/>
              </a:rPr>
              <a:t>Demonstrate zero suppression.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sz="1800" smtClean="0">
                <a:latin typeface="+mn-lt"/>
              </a:rPr>
              <a:t>Demonstrate readout concept.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15071" y="2262417"/>
            <a:ext cx="3576620" cy="1200329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sz="1800" smtClean="0">
                <a:solidFill>
                  <a:srgbClr val="FF0000"/>
                </a:solidFill>
                <a:latin typeface="+mn-lt"/>
              </a:rPr>
              <a:t>M</a:t>
            </a:r>
            <a:r>
              <a:rPr lang="de-DE" sz="1800" smtClean="0">
                <a:latin typeface="+mn-lt"/>
              </a:rPr>
              <a:t>IMOSIS-1 (2020)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sz="1800" smtClean="0">
                <a:latin typeface="+mn-lt"/>
              </a:rPr>
              <a:t>Full dimension sensor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sz="1800" smtClean="0">
                <a:latin typeface="+mn-lt"/>
              </a:rPr>
              <a:t>Add buffer structure.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sz="1800" smtClean="0">
                <a:latin typeface="+mn-lt"/>
              </a:rPr>
              <a:t>SEE hardening 1/2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15071" y="3981959"/>
            <a:ext cx="3576620" cy="1200329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sz="1800" smtClean="0">
                <a:solidFill>
                  <a:srgbClr val="FF0000"/>
                </a:solidFill>
                <a:latin typeface="+mn-lt"/>
              </a:rPr>
              <a:t>M</a:t>
            </a:r>
            <a:r>
              <a:rPr lang="de-DE" sz="1800" smtClean="0">
                <a:latin typeface="+mn-lt"/>
              </a:rPr>
              <a:t>IMOSIS-2 (</a:t>
            </a:r>
            <a:r>
              <a:rPr lang="de-DE" sz="1800" smtClean="0">
                <a:latin typeface="+mn-lt"/>
              </a:rPr>
              <a:t>Q2/2022e</a:t>
            </a:r>
            <a:r>
              <a:rPr lang="de-DE" sz="1800" smtClean="0">
                <a:latin typeface="+mn-lt"/>
              </a:rPr>
              <a:t>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sz="1800" smtClean="0">
                <a:latin typeface="+mn-lt"/>
              </a:rPr>
              <a:t>On-chip pixel grouping.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sz="1800" smtClean="0">
                <a:latin typeface="+mn-lt"/>
              </a:rPr>
              <a:t>Final pixels.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sz="1800" smtClean="0">
                <a:latin typeface="+mn-lt"/>
              </a:rPr>
              <a:t>SEE hardening 2/2</a:t>
            </a:r>
            <a:endParaRPr lang="en-US" sz="1800" dirty="0" smtClean="0">
              <a:latin typeface="+mn-lt"/>
            </a:endParaRPr>
          </a:p>
        </p:txBody>
      </p:sp>
      <p:sp>
        <p:nvSpPr>
          <p:cNvPr id="24" name="Down Arrow 23"/>
          <p:cNvSpPr/>
          <p:nvPr/>
        </p:nvSpPr>
        <p:spPr>
          <a:xfrm>
            <a:off x="2079653" y="1844984"/>
            <a:ext cx="323728" cy="356050"/>
          </a:xfrm>
          <a:prstGeom prst="downArrow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000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1691" y="935517"/>
            <a:ext cx="310906" cy="252669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1691" y="1217514"/>
            <a:ext cx="310906" cy="252669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1500" y="2609912"/>
            <a:ext cx="310906" cy="252669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1500" y="3108565"/>
            <a:ext cx="310906" cy="252669"/>
          </a:xfrm>
          <a:prstGeom prst="rect">
            <a:avLst/>
          </a:prstGeom>
        </p:spPr>
      </p:pic>
      <p:cxnSp>
        <p:nvCxnSpPr>
          <p:cNvPr id="30" name="Straight Connector 29"/>
          <p:cNvCxnSpPr/>
          <p:nvPr/>
        </p:nvCxnSpPr>
        <p:spPr>
          <a:xfrm>
            <a:off x="404602" y="3649508"/>
            <a:ext cx="3874397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Down Arrow 30"/>
          <p:cNvSpPr/>
          <p:nvPr/>
        </p:nvSpPr>
        <p:spPr>
          <a:xfrm>
            <a:off x="2079653" y="3563269"/>
            <a:ext cx="323728" cy="356050"/>
          </a:xfrm>
          <a:prstGeom prst="downArrow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000"/>
          </a:p>
        </p:txBody>
      </p:sp>
      <p:sp>
        <p:nvSpPr>
          <p:cNvPr id="32" name="TextBox 31"/>
          <p:cNvSpPr txBox="1"/>
          <p:nvPr/>
        </p:nvSpPr>
        <p:spPr>
          <a:xfrm>
            <a:off x="4502597" y="5814556"/>
            <a:ext cx="2917344" cy="738664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sz="1400" smtClean="0">
                <a:solidFill>
                  <a:srgbClr val="FF0000"/>
                </a:solidFill>
                <a:latin typeface="+mn-lt"/>
              </a:rPr>
              <a:t>A</a:t>
            </a:r>
            <a:r>
              <a:rPr lang="de-DE" sz="1400" smtClean="0">
                <a:latin typeface="+mn-lt"/>
              </a:rPr>
              <a:t>ll submissions:</a:t>
            </a:r>
          </a:p>
          <a:p>
            <a:pPr algn="l"/>
            <a:r>
              <a:rPr lang="de-DE" sz="1400" smtClean="0">
                <a:latin typeface="+mn-lt"/>
              </a:rPr>
              <a:t>Additional CE18 test structures to study specific design questions.</a:t>
            </a:r>
            <a:endParaRPr lang="en-US" sz="1400" dirty="0" smtClean="0">
              <a:latin typeface="+mn-lt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3002" y="3267001"/>
            <a:ext cx="3821016" cy="2154004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34" name="Group 33"/>
          <p:cNvGrpSpPr/>
          <p:nvPr/>
        </p:nvGrpSpPr>
        <p:grpSpPr>
          <a:xfrm>
            <a:off x="5467679" y="544568"/>
            <a:ext cx="3712838" cy="2318013"/>
            <a:chOff x="5972649" y="550048"/>
            <a:chExt cx="2961686" cy="1864765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4821" t="18293" r="27392" b="41589"/>
            <a:stretch/>
          </p:blipFill>
          <p:spPr>
            <a:xfrm>
              <a:off x="5972650" y="550048"/>
              <a:ext cx="2961685" cy="1864765"/>
            </a:xfrm>
            <a:prstGeom prst="rect">
              <a:avLst/>
            </a:prstGeom>
          </p:spPr>
        </p:pic>
        <p:sp>
          <p:nvSpPr>
            <p:cNvPr id="36" name="TextBox 35"/>
            <p:cNvSpPr txBox="1"/>
            <p:nvPr/>
          </p:nvSpPr>
          <p:spPr>
            <a:xfrm>
              <a:off x="6768060" y="2181005"/>
              <a:ext cx="1231640" cy="198077"/>
            </a:xfrm>
            <a:prstGeom prst="rect">
              <a:avLst/>
            </a:prstGeom>
          </p:spPr>
          <p:txBody>
            <a:bodyPr vert="horz" wrap="none" lIns="91440" tIns="45720" rIns="91440" bIns="45720" rtlCol="0" anchor="t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de-DE" sz="1000" smtClean="0">
                  <a:solidFill>
                    <a:schemeClr val="bg1"/>
                  </a:solidFill>
                  <a:latin typeface="+mn-lt"/>
                </a:rPr>
                <a:t>MIMOSIS-1, 60µm thick</a:t>
              </a:r>
              <a:endParaRPr lang="en-US" sz="1000" dirty="0">
                <a:solidFill>
                  <a:schemeClr val="bg1"/>
                </a:solidFill>
                <a:latin typeface="+mn-lt"/>
              </a:endParaRPr>
            </a:p>
          </p:txBody>
        </p:sp>
        <p:pic>
          <p:nvPicPr>
            <p:cNvPr id="37" name="Picture 36"/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8569" t="14823" r="3743" b="10429"/>
            <a:stretch/>
          </p:blipFill>
          <p:spPr>
            <a:xfrm>
              <a:off x="5972650" y="550048"/>
              <a:ext cx="670210" cy="519000"/>
            </a:xfrm>
            <a:prstGeom prst="rect">
              <a:avLst/>
            </a:prstGeom>
          </p:spPr>
        </p:pic>
        <p:sp>
          <p:nvSpPr>
            <p:cNvPr id="38" name="Rectangle 37"/>
            <p:cNvSpPr/>
            <p:nvPr/>
          </p:nvSpPr>
          <p:spPr>
            <a:xfrm>
              <a:off x="5972649" y="550048"/>
              <a:ext cx="2961685" cy="186311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"/>
            </a:p>
          </p:txBody>
        </p:sp>
      </p:grpSp>
      <p:sp>
        <p:nvSpPr>
          <p:cNvPr id="39" name="TextBox 38"/>
          <p:cNvSpPr txBox="1"/>
          <p:nvPr/>
        </p:nvSpPr>
        <p:spPr>
          <a:xfrm>
            <a:off x="4278999" y="3453849"/>
            <a:ext cx="1589089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sz="2000" smtClean="0">
                <a:latin typeface="+mn-lt"/>
              </a:rPr>
              <a:t>We are here</a:t>
            </a:r>
            <a:endParaRPr lang="en-US" sz="2000" dirty="0" smtClean="0">
              <a:latin typeface="+mn-lt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6817556" y="2871578"/>
            <a:ext cx="1372262" cy="307777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sz="1400" smtClean="0">
                <a:latin typeface="+mn-lt"/>
              </a:rPr>
              <a:t>MIMOSIS-1</a:t>
            </a:r>
            <a:endParaRPr lang="en-US" sz="1400" dirty="0" smtClean="0">
              <a:latin typeface="+mn-lt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6964362" y="5428169"/>
            <a:ext cx="3332917" cy="307777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sz="1400" smtClean="0">
                <a:latin typeface="+mn-lt"/>
              </a:rPr>
              <a:t>Commisioning during 2020 lock-down</a:t>
            </a:r>
            <a:endParaRPr lang="en-US" sz="1400" dirty="0" smtClean="0">
              <a:latin typeface="+mn-lt"/>
            </a:endParaRP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1691" y="1470183"/>
            <a:ext cx="310906" cy="252669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68447" y="2844476"/>
            <a:ext cx="310906" cy="252669"/>
          </a:xfrm>
          <a:prstGeom prst="rect">
            <a:avLst/>
          </a:prstGeom>
        </p:spPr>
      </p:pic>
      <p:sp>
        <p:nvSpPr>
          <p:cNvPr id="44" name="TextBox 43"/>
          <p:cNvSpPr txBox="1"/>
          <p:nvPr/>
        </p:nvSpPr>
        <p:spPr>
          <a:xfrm>
            <a:off x="615071" y="5629890"/>
            <a:ext cx="3576620" cy="92333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sz="1800" smtClean="0">
                <a:solidFill>
                  <a:srgbClr val="FF0000"/>
                </a:solidFill>
                <a:latin typeface="+mn-lt"/>
              </a:rPr>
              <a:t>M</a:t>
            </a:r>
            <a:r>
              <a:rPr lang="de-DE" smtClean="0"/>
              <a:t>IMOSIS-3</a:t>
            </a:r>
            <a:endParaRPr lang="de-DE" sz="1800" smtClean="0">
              <a:latin typeface="+mn-lt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sz="1800" smtClean="0">
                <a:latin typeface="+mn-lt"/>
              </a:rPr>
              <a:t>Final sensor for mass production</a:t>
            </a:r>
          </a:p>
        </p:txBody>
      </p:sp>
      <p:sp>
        <p:nvSpPr>
          <p:cNvPr id="45" name="Down Arrow 44"/>
          <p:cNvSpPr/>
          <p:nvPr/>
        </p:nvSpPr>
        <p:spPr>
          <a:xfrm>
            <a:off x="2067720" y="5244928"/>
            <a:ext cx="323728" cy="356050"/>
          </a:xfrm>
          <a:prstGeom prst="downArrow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000"/>
          </a:p>
        </p:txBody>
      </p:sp>
      <p:grpSp>
        <p:nvGrpSpPr>
          <p:cNvPr id="4" name="Group 3"/>
          <p:cNvGrpSpPr/>
          <p:nvPr/>
        </p:nvGrpSpPr>
        <p:grpSpPr>
          <a:xfrm>
            <a:off x="10027257" y="633053"/>
            <a:ext cx="2030531" cy="1629364"/>
            <a:chOff x="10027257" y="633053"/>
            <a:chExt cx="2030531" cy="1629364"/>
          </a:xfrm>
        </p:grpSpPr>
        <p:pic>
          <p:nvPicPr>
            <p:cNvPr id="46" name="Picture 45"/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8569" t="14823" r="3743" b="10429"/>
            <a:stretch/>
          </p:blipFill>
          <p:spPr>
            <a:xfrm>
              <a:off x="10174018" y="633053"/>
              <a:ext cx="943081" cy="808820"/>
            </a:xfrm>
            <a:prstGeom prst="rect">
              <a:avLst/>
            </a:prstGeom>
          </p:spPr>
        </p:pic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201436" y="885622"/>
              <a:ext cx="832007" cy="456004"/>
            </a:xfrm>
            <a:prstGeom prst="rect">
              <a:avLst/>
            </a:prstGeom>
          </p:spPr>
        </p:pic>
        <p:sp>
          <p:nvSpPr>
            <p:cNvPr id="49" name="Rectangle 48"/>
            <p:cNvSpPr/>
            <p:nvPr/>
          </p:nvSpPr>
          <p:spPr>
            <a:xfrm>
              <a:off x="10027258" y="1604787"/>
              <a:ext cx="2030530" cy="65763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50" name="Picture 49"/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097612" y="1861600"/>
              <a:ext cx="1885230" cy="362037"/>
            </a:xfrm>
            <a:prstGeom prst="rect">
              <a:avLst/>
            </a:prstGeom>
          </p:spPr>
        </p:pic>
        <p:sp>
          <p:nvSpPr>
            <p:cNvPr id="51" name="TextBox 50"/>
            <p:cNvSpPr txBox="1"/>
            <p:nvPr/>
          </p:nvSpPr>
          <p:spPr>
            <a:xfrm>
              <a:off x="10027257" y="1604787"/>
              <a:ext cx="1162498" cy="261610"/>
            </a:xfrm>
            <a:prstGeom prst="rect">
              <a:avLst/>
            </a:prstGeom>
          </p:spPr>
          <p:txBody>
            <a:bodyPr vert="horz" wrap="none" lIns="91440" tIns="45720" rIns="91440" bIns="45720" rtlCol="0" anchor="t">
              <a:spAutoFit/>
            </a:bodyPr>
            <a:lstStyle/>
            <a:p>
              <a:pPr algn="l"/>
              <a:r>
                <a:rPr lang="de-DE" sz="1100" smtClean="0">
                  <a:solidFill>
                    <a:srgbClr val="FF0000"/>
                  </a:solidFill>
                </a:rPr>
                <a:t>I</a:t>
              </a:r>
              <a:r>
                <a:rPr lang="de-DE" sz="1100" smtClean="0"/>
                <a:t>n synergy with:</a:t>
              </a:r>
              <a:endParaRPr lang="en-US" sz="1100" dirty="0" smtClean="0"/>
            </a:p>
          </p:txBody>
        </p:sp>
      </p:grpSp>
    </p:spTree>
    <p:extLst>
      <p:ext uri="{BB962C8B-B14F-4D97-AF65-F5344CB8AC3E}">
        <p14:creationId xmlns:p14="http://schemas.microsoft.com/office/powerpoint/2010/main" val="2216395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945"/>
    </mc:Choice>
    <mc:Fallback xmlns="">
      <p:transition spd="slow" advTm="90945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F1ADF-9389-4A0D-80E6-D0C20F26924F}" type="slidenum">
              <a:rPr lang="de-DE" smtClean="0"/>
              <a:pPr/>
              <a:t>6</a:t>
            </a:fld>
            <a:endParaRPr lang="de-DE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smtClean="0"/>
              <a:t>MIMOSIS-1</a:t>
            </a:r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218670" y="581458"/>
            <a:ext cx="5942717" cy="923330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smtClean="0">
                <a:solidFill>
                  <a:srgbClr val="FF0000"/>
                </a:solidFill>
              </a:rPr>
              <a:t>S</a:t>
            </a:r>
            <a:r>
              <a:rPr lang="de-DE" smtClean="0"/>
              <a:t>ize: 504 x 1024 pixels (3 cm x 13mm active)</a:t>
            </a:r>
          </a:p>
          <a:p>
            <a:pPr algn="l"/>
            <a:r>
              <a:rPr lang="de-DE" smtClean="0">
                <a:solidFill>
                  <a:srgbClr val="FF0000"/>
                </a:solidFill>
              </a:rPr>
              <a:t>F</a:t>
            </a:r>
            <a:r>
              <a:rPr lang="de-DE" smtClean="0"/>
              <a:t>ull </a:t>
            </a:r>
            <a:r>
              <a:rPr lang="de-DE" smtClean="0"/>
              <a:t>set of data concentration buffers</a:t>
            </a:r>
            <a:r>
              <a:rPr lang="de-DE" smtClean="0"/>
              <a:t>.</a:t>
            </a:r>
          </a:p>
          <a:p>
            <a:r>
              <a:rPr lang="de-DE">
                <a:solidFill>
                  <a:srgbClr val="FF0000"/>
                </a:solidFill>
              </a:rPr>
              <a:t>P</a:t>
            </a:r>
            <a:r>
              <a:rPr lang="de-DE"/>
              <a:t>ixels types: 2x DC, </a:t>
            </a:r>
            <a:r>
              <a:rPr lang="de-DE">
                <a:solidFill>
                  <a:srgbClr val="3366FF"/>
                </a:solidFill>
              </a:rPr>
              <a:t>2x AC (up to 20V depletion </a:t>
            </a:r>
            <a:r>
              <a:rPr lang="de-DE">
                <a:solidFill>
                  <a:srgbClr val="3366FF"/>
                </a:solidFill>
              </a:rPr>
              <a:t>voltage</a:t>
            </a:r>
            <a:r>
              <a:rPr lang="de-DE" smtClean="0">
                <a:solidFill>
                  <a:srgbClr val="3366FF"/>
                </a:solidFill>
              </a:rPr>
              <a:t>)</a:t>
            </a:r>
            <a:endParaRPr lang="de-DE">
              <a:solidFill>
                <a:srgbClr val="3366FF"/>
              </a:solidFill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33575" y="554641"/>
            <a:ext cx="3712838" cy="2318013"/>
            <a:chOff x="8316075" y="586631"/>
            <a:chExt cx="3712838" cy="2318013"/>
          </a:xfrm>
        </p:grpSpPr>
        <p:grpSp>
          <p:nvGrpSpPr>
            <p:cNvPr id="4" name="Group 3"/>
            <p:cNvGrpSpPr/>
            <p:nvPr/>
          </p:nvGrpSpPr>
          <p:grpSpPr>
            <a:xfrm>
              <a:off x="8316075" y="586631"/>
              <a:ext cx="3712838" cy="2318013"/>
              <a:chOff x="5972649" y="550048"/>
              <a:chExt cx="2961686" cy="1864765"/>
            </a:xfrm>
          </p:grpSpPr>
          <p:pic>
            <p:nvPicPr>
              <p:cNvPr id="5" name="Picture 4"/>
              <p:cNvPicPr>
                <a:picLocks noChangeAspect="1"/>
              </p:cNvPicPr>
              <p:nvPr/>
            </p:nvPicPr>
            <p:blipFill rotWithShape="1"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24821" t="18293" r="27392" b="41589"/>
              <a:stretch/>
            </p:blipFill>
            <p:spPr>
              <a:xfrm>
                <a:off x="5972650" y="550048"/>
                <a:ext cx="2961685" cy="1864765"/>
              </a:xfrm>
              <a:prstGeom prst="rect">
                <a:avLst/>
              </a:prstGeom>
            </p:spPr>
          </p:pic>
          <p:sp>
            <p:nvSpPr>
              <p:cNvPr id="6" name="TextBox 5"/>
              <p:cNvSpPr txBox="1"/>
              <p:nvPr/>
            </p:nvSpPr>
            <p:spPr>
              <a:xfrm>
                <a:off x="6768060" y="2181005"/>
                <a:ext cx="1231640" cy="198077"/>
              </a:xfrm>
              <a:prstGeom prst="rect">
                <a:avLst/>
              </a:prstGeom>
            </p:spPr>
            <p:txBody>
              <a:bodyPr vert="horz" wrap="none" lIns="91440" tIns="45720" rIns="91440" bIns="45720" rtlCol="0" anchor="t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de-DE" sz="1000" smtClean="0">
                    <a:solidFill>
                      <a:schemeClr val="bg1"/>
                    </a:solidFill>
                    <a:latin typeface="+mn-lt"/>
                  </a:rPr>
                  <a:t>MIMOSIS-1, 60µm thick</a:t>
                </a:r>
                <a:endParaRPr lang="en-US" sz="1000" dirty="0">
                  <a:solidFill>
                    <a:schemeClr val="bg1"/>
                  </a:solidFill>
                  <a:latin typeface="+mn-lt"/>
                </a:endParaRPr>
              </a:p>
            </p:txBody>
          </p:sp>
          <p:pic>
            <p:nvPicPr>
              <p:cNvPr id="7" name="Picture 6"/>
              <p:cNvPicPr>
                <a:picLocks noChangeAspect="1"/>
              </p:cNvPicPr>
              <p:nvPr/>
            </p:nvPicPr>
            <p:blipFill rotWithShape="1"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8569" t="14823" r="3743" b="10429"/>
              <a:stretch/>
            </p:blipFill>
            <p:spPr>
              <a:xfrm>
                <a:off x="5972650" y="550048"/>
                <a:ext cx="670210" cy="519000"/>
              </a:xfrm>
              <a:prstGeom prst="rect">
                <a:avLst/>
              </a:prstGeom>
            </p:spPr>
          </p:pic>
          <p:sp>
            <p:nvSpPr>
              <p:cNvPr id="8" name="Rectangle 7"/>
              <p:cNvSpPr/>
              <p:nvPr/>
            </p:nvSpPr>
            <p:spPr>
              <a:xfrm>
                <a:off x="5972649" y="550048"/>
                <a:ext cx="2961685" cy="1863118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800"/>
              </a:p>
            </p:txBody>
          </p:sp>
        </p:grpSp>
        <p:cxnSp>
          <p:nvCxnSpPr>
            <p:cNvPr id="11" name="Straight Connector 10"/>
            <p:cNvCxnSpPr/>
            <p:nvPr/>
          </p:nvCxnSpPr>
          <p:spPr>
            <a:xfrm flipH="1">
              <a:off x="9638655" y="1266834"/>
              <a:ext cx="11016" cy="101365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10471533" y="1273863"/>
              <a:ext cx="5508" cy="101365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11298903" y="1266834"/>
              <a:ext cx="31947" cy="976514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9509EE40-1D4F-4852-85FA-77A4FD8FCA7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566" y="4369424"/>
            <a:ext cx="3297699" cy="1942321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7465448" y="4091489"/>
            <a:ext cx="3297698" cy="2145202"/>
            <a:chOff x="307975" y="638596"/>
            <a:chExt cx="3297698" cy="2145202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xmlns="" id="{75A70D79-A96D-4F71-9DAD-64950D9967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50000"/>
            <a:stretch/>
          </p:blipFill>
          <p:spPr>
            <a:xfrm>
              <a:off x="307975" y="638596"/>
              <a:ext cx="3297698" cy="2145202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1365155" y="1719663"/>
              <a:ext cx="1183337" cy="523220"/>
            </a:xfrm>
            <a:prstGeom prst="rect">
              <a:avLst/>
            </a:prstGeom>
          </p:spPr>
          <p:txBody>
            <a:bodyPr vert="horz" wrap="none" lIns="91440" tIns="45720" rIns="91440" bIns="45720" rtlCol="0" anchor="t">
              <a:spAutoFit/>
            </a:bodyPr>
            <a:lstStyle/>
            <a:p>
              <a:pPr algn="l"/>
              <a:r>
                <a:rPr lang="de-DE" sz="2800" smtClean="0"/>
                <a:t>Split 4</a:t>
              </a:r>
              <a:endParaRPr lang="en-US" sz="2800" dirty="0" smtClean="0"/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3768989" y="4212315"/>
            <a:ext cx="3318843" cy="2048472"/>
            <a:chOff x="4398618" y="656006"/>
            <a:chExt cx="3318843" cy="2048472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98618" y="656006"/>
              <a:ext cx="3318843" cy="2048472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4662853" y="1737526"/>
              <a:ext cx="1183337" cy="523220"/>
            </a:xfrm>
            <a:prstGeom prst="rect">
              <a:avLst/>
            </a:prstGeom>
          </p:spPr>
          <p:txBody>
            <a:bodyPr vert="horz" wrap="none" lIns="91440" tIns="45720" rIns="91440" bIns="45720" rtlCol="0" anchor="t">
              <a:spAutoFit/>
            </a:bodyPr>
            <a:lstStyle/>
            <a:p>
              <a:pPr algn="l"/>
              <a:r>
                <a:rPr lang="de-DE" sz="2800" smtClean="0"/>
                <a:t>Split 3</a:t>
              </a:r>
              <a:endParaRPr lang="en-US" sz="2800" dirty="0" smtClean="0"/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469643" y="5184981"/>
            <a:ext cx="1183337" cy="523220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sz="2800" smtClean="0"/>
              <a:t>Split 1</a:t>
            </a:r>
            <a:endParaRPr lang="en-US" sz="2800" dirty="0" smtClean="0"/>
          </a:p>
        </p:txBody>
      </p:sp>
      <p:sp>
        <p:nvSpPr>
          <p:cNvPr id="25" name="TextBox 24"/>
          <p:cNvSpPr txBox="1"/>
          <p:nvPr/>
        </p:nvSpPr>
        <p:spPr>
          <a:xfrm>
            <a:off x="1017600" y="6339092"/>
            <a:ext cx="1120820" cy="369332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smtClean="0"/>
              <a:t>Standard</a:t>
            </a:r>
            <a:endParaRPr lang="en-US" dirty="0" smtClean="0"/>
          </a:p>
        </p:txBody>
      </p:sp>
      <p:sp>
        <p:nvSpPr>
          <p:cNvPr id="26" name="TextBox 25"/>
          <p:cNvSpPr txBox="1"/>
          <p:nvPr/>
        </p:nvSpPr>
        <p:spPr>
          <a:xfrm>
            <a:off x="7854977" y="6317257"/>
            <a:ext cx="2518638" cy="369332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smtClean="0"/>
              <a:t>Rad. hard, candidate 1</a:t>
            </a:r>
            <a:endParaRPr lang="en-US" dirty="0" smtClean="0"/>
          </a:p>
        </p:txBody>
      </p:sp>
      <p:sp>
        <p:nvSpPr>
          <p:cNvPr id="27" name="TextBox 26"/>
          <p:cNvSpPr txBox="1"/>
          <p:nvPr/>
        </p:nvSpPr>
        <p:spPr>
          <a:xfrm>
            <a:off x="4127167" y="6317472"/>
            <a:ext cx="2518638" cy="369332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smtClean="0"/>
              <a:t>Rad. hard, candidate 2</a:t>
            </a:r>
            <a:endParaRPr lang="en-US" dirty="0" smtClean="0"/>
          </a:p>
        </p:txBody>
      </p:sp>
      <p:sp>
        <p:nvSpPr>
          <p:cNvPr id="28" name="TextBox 27"/>
          <p:cNvSpPr txBox="1"/>
          <p:nvPr/>
        </p:nvSpPr>
        <p:spPr>
          <a:xfrm rot="2469552">
            <a:off x="9488234" y="5083788"/>
            <a:ext cx="2909771" cy="43088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de-DE" sz="1100" smtClean="0"/>
              <a:t>First proposed by W. Snoeys et al.</a:t>
            </a:r>
          </a:p>
          <a:p>
            <a:r>
              <a:rPr lang="de-DE" sz="1100" smtClean="0"/>
              <a:t>H. Pernegger et al., 2017 JINST 12 P06008</a:t>
            </a:r>
            <a:endParaRPr lang="en-US" sz="1100"/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9059" y="5578407"/>
            <a:ext cx="624426" cy="610767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8267" y="5578407"/>
            <a:ext cx="624426" cy="610767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1017600" y="1492636"/>
            <a:ext cx="338554" cy="369332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smtClean="0"/>
              <a:t>A</a:t>
            </a:r>
            <a:endParaRPr lang="en-US" dirty="0" smtClean="0"/>
          </a:p>
        </p:txBody>
      </p:sp>
      <p:sp>
        <p:nvSpPr>
          <p:cNvPr id="34" name="TextBox 33"/>
          <p:cNvSpPr txBox="1"/>
          <p:nvPr/>
        </p:nvSpPr>
        <p:spPr>
          <a:xfrm>
            <a:off x="1580148" y="1499994"/>
            <a:ext cx="351378" cy="369332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smtClean="0"/>
              <a:t>B</a:t>
            </a:r>
            <a:endParaRPr lang="en-US" dirty="0" smtClean="0"/>
          </a:p>
        </p:txBody>
      </p:sp>
      <p:sp>
        <p:nvSpPr>
          <p:cNvPr id="35" name="TextBox 34"/>
          <p:cNvSpPr txBox="1"/>
          <p:nvPr/>
        </p:nvSpPr>
        <p:spPr>
          <a:xfrm>
            <a:off x="2452048" y="1499994"/>
            <a:ext cx="351378" cy="369332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smtClean="0"/>
              <a:t>C</a:t>
            </a:r>
            <a:endParaRPr lang="en-US" dirty="0" smtClean="0"/>
          </a:p>
        </p:txBody>
      </p:sp>
      <p:sp>
        <p:nvSpPr>
          <p:cNvPr id="36" name="TextBox 35"/>
          <p:cNvSpPr txBox="1"/>
          <p:nvPr/>
        </p:nvSpPr>
        <p:spPr>
          <a:xfrm>
            <a:off x="3041690" y="1499994"/>
            <a:ext cx="351378" cy="369332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smtClean="0"/>
              <a:t>D</a:t>
            </a:r>
            <a:endParaRPr lang="en-US" dirty="0" smtClean="0"/>
          </a:p>
        </p:txBody>
      </p:sp>
      <p:grpSp>
        <p:nvGrpSpPr>
          <p:cNvPr id="37" name="Group 36"/>
          <p:cNvGrpSpPr/>
          <p:nvPr/>
        </p:nvGrpSpPr>
        <p:grpSpPr>
          <a:xfrm>
            <a:off x="4223965" y="1611099"/>
            <a:ext cx="7728581" cy="1288863"/>
            <a:chOff x="243019" y="4213235"/>
            <a:chExt cx="7728581" cy="1288863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 rotWithShape="1">
            <a:blip r:embed="rId8"/>
            <a:srcRect t="9823" b="46023"/>
            <a:stretch/>
          </p:blipFill>
          <p:spPr>
            <a:xfrm>
              <a:off x="2966350" y="4349970"/>
              <a:ext cx="5005250" cy="1152128"/>
            </a:xfrm>
            <a:prstGeom prst="rect">
              <a:avLst/>
            </a:prstGeom>
          </p:spPr>
        </p:pic>
        <p:sp>
          <p:nvSpPr>
            <p:cNvPr id="39" name="TextBox 38"/>
            <p:cNvSpPr txBox="1"/>
            <p:nvPr/>
          </p:nvSpPr>
          <p:spPr>
            <a:xfrm>
              <a:off x="243019" y="4213235"/>
              <a:ext cx="1250663" cy="430887"/>
            </a:xfrm>
            <a:prstGeom prst="rect">
              <a:avLst/>
            </a:prstGeom>
          </p:spPr>
          <p:txBody>
            <a:bodyPr vert="horz" wrap="none" lIns="91440" tIns="45720" rIns="91440" bIns="45720" rtlCol="0" anchor="t">
              <a:spAutoFit/>
            </a:bodyPr>
            <a:lstStyle/>
            <a:p>
              <a:pPr algn="l"/>
              <a:r>
                <a:rPr lang="de-DE" smtClean="0">
                  <a:solidFill>
                    <a:srgbClr val="FF0000"/>
                  </a:solidFill>
                </a:rPr>
                <a:t>A</a:t>
              </a:r>
              <a:r>
                <a:rPr lang="de-DE" smtClean="0"/>
                <a:t>C-pixel</a:t>
              </a: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4376482" y="2056535"/>
            <a:ext cx="3029504" cy="369332"/>
            <a:chOff x="849080" y="4972526"/>
            <a:chExt cx="3029504" cy="369332"/>
          </a:xfrm>
        </p:grpSpPr>
        <p:sp>
          <p:nvSpPr>
            <p:cNvPr id="41" name="TextBox 40"/>
            <p:cNvSpPr txBox="1"/>
            <p:nvPr/>
          </p:nvSpPr>
          <p:spPr>
            <a:xfrm>
              <a:off x="849080" y="4972526"/>
              <a:ext cx="2428870" cy="369332"/>
            </a:xfrm>
            <a:prstGeom prst="rect">
              <a:avLst/>
            </a:prstGeom>
            <a:ln>
              <a:solidFill>
                <a:srgbClr val="0066FF"/>
              </a:solidFill>
            </a:ln>
          </p:spPr>
          <p:txBody>
            <a:bodyPr vert="horz" wrap="none" lIns="91440" tIns="45720" rIns="91440" bIns="45720" rtlCol="0" anchor="t">
              <a:spAutoFit/>
            </a:bodyPr>
            <a:lstStyle/>
            <a:p>
              <a:pPr algn="l"/>
              <a:r>
                <a:rPr lang="de-DE" sz="1800" smtClean="0">
                  <a:solidFill>
                    <a:srgbClr val="0066FF"/>
                  </a:solidFill>
                </a:rPr>
                <a:t>up to 20V HV top bias</a:t>
              </a:r>
              <a:endParaRPr lang="en-US" sz="1800" dirty="0" smtClean="0">
                <a:solidFill>
                  <a:srgbClr val="0066FF"/>
                </a:solidFill>
              </a:endParaRPr>
            </a:p>
          </p:txBody>
        </p:sp>
        <p:cxnSp>
          <p:nvCxnSpPr>
            <p:cNvPr id="42" name="Straight Arrow Connector 41"/>
            <p:cNvCxnSpPr>
              <a:stCxn id="41" idx="3"/>
            </p:cNvCxnSpPr>
            <p:nvPr/>
          </p:nvCxnSpPr>
          <p:spPr>
            <a:xfrm>
              <a:off x="3277950" y="5157192"/>
              <a:ext cx="600634" cy="1"/>
            </a:xfrm>
            <a:prstGeom prst="straightConnector1">
              <a:avLst/>
            </a:prstGeom>
            <a:ln w="28575">
              <a:solidFill>
                <a:srgbClr val="0066FF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3" name="Group 42"/>
          <p:cNvGrpSpPr/>
          <p:nvPr/>
        </p:nvGrpSpPr>
        <p:grpSpPr>
          <a:xfrm>
            <a:off x="7925929" y="2493737"/>
            <a:ext cx="3795098" cy="955434"/>
            <a:chOff x="1248931" y="5017231"/>
            <a:chExt cx="3795098" cy="955434"/>
          </a:xfrm>
        </p:grpSpPr>
        <p:cxnSp>
          <p:nvCxnSpPr>
            <p:cNvPr id="44" name="Straight Arrow Connector 43"/>
            <p:cNvCxnSpPr/>
            <p:nvPr/>
          </p:nvCxnSpPr>
          <p:spPr>
            <a:xfrm flipH="1" flipV="1">
              <a:off x="1248931" y="5017231"/>
              <a:ext cx="2609306" cy="586104"/>
            </a:xfrm>
            <a:prstGeom prst="straightConnector1">
              <a:avLst/>
            </a:prstGeom>
            <a:ln>
              <a:solidFill>
                <a:srgbClr val="0066FF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TextBox 44"/>
            <p:cNvSpPr txBox="1"/>
            <p:nvPr/>
          </p:nvSpPr>
          <p:spPr>
            <a:xfrm>
              <a:off x="2704927" y="5603333"/>
              <a:ext cx="2339102" cy="369332"/>
            </a:xfrm>
            <a:prstGeom prst="rect">
              <a:avLst/>
            </a:prstGeom>
            <a:ln>
              <a:solidFill>
                <a:srgbClr val="0066FF"/>
              </a:solidFill>
            </a:ln>
          </p:spPr>
          <p:txBody>
            <a:bodyPr vert="horz" wrap="none" lIns="91440" tIns="45720" rIns="91440" bIns="45720" rtlCol="0" anchor="t">
              <a:spAutoFit/>
            </a:bodyPr>
            <a:lstStyle/>
            <a:p>
              <a:pPr algn="l"/>
              <a:r>
                <a:rPr lang="de-DE" sz="1800" smtClean="0">
                  <a:solidFill>
                    <a:srgbClr val="0066FF"/>
                  </a:solidFill>
                </a:rPr>
                <a:t>Decoupling capacitor</a:t>
              </a:r>
              <a:endParaRPr lang="en-US" sz="1800" dirty="0" smtClean="0">
                <a:solidFill>
                  <a:srgbClr val="0066FF"/>
                </a:solidFill>
              </a:endParaRP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4360355" y="2493737"/>
            <a:ext cx="3112471" cy="523220"/>
            <a:chOff x="849080" y="4972526"/>
            <a:chExt cx="3112471" cy="523220"/>
          </a:xfrm>
        </p:grpSpPr>
        <p:sp>
          <p:nvSpPr>
            <p:cNvPr id="47" name="TextBox 46"/>
            <p:cNvSpPr txBox="1"/>
            <p:nvPr/>
          </p:nvSpPr>
          <p:spPr>
            <a:xfrm>
              <a:off x="849080" y="4972526"/>
              <a:ext cx="2603533" cy="523220"/>
            </a:xfrm>
            <a:prstGeom prst="rect">
              <a:avLst/>
            </a:prstGeom>
            <a:ln>
              <a:solidFill>
                <a:srgbClr val="0066FF"/>
              </a:solidFill>
            </a:ln>
          </p:spPr>
          <p:txBody>
            <a:bodyPr vert="horz" wrap="none" lIns="91440" tIns="45720" rIns="91440" bIns="45720" rtlCol="0" anchor="t">
              <a:spAutoFit/>
            </a:bodyPr>
            <a:lstStyle/>
            <a:p>
              <a:pPr algn="l"/>
              <a:r>
                <a:rPr lang="de-DE" sz="1400" smtClean="0">
                  <a:solidFill>
                    <a:srgbClr val="0066FF"/>
                  </a:solidFill>
                </a:rPr>
                <a:t>Back bias possible.</a:t>
              </a:r>
            </a:p>
            <a:p>
              <a:pPr algn="l"/>
              <a:r>
                <a:rPr lang="de-DE" sz="1400" smtClean="0">
                  <a:solidFill>
                    <a:srgbClr val="0066FF"/>
                  </a:solidFill>
                </a:rPr>
                <a:t>P-Well bias (ALPIDE) possible</a:t>
              </a:r>
              <a:endParaRPr lang="en-US" sz="1400" dirty="0" smtClean="0">
                <a:solidFill>
                  <a:srgbClr val="0066FF"/>
                </a:solidFill>
              </a:endParaRPr>
            </a:p>
          </p:txBody>
        </p:sp>
        <p:cxnSp>
          <p:nvCxnSpPr>
            <p:cNvPr id="48" name="Straight Arrow Connector 47"/>
            <p:cNvCxnSpPr>
              <a:stCxn id="47" idx="3"/>
            </p:cNvCxnSpPr>
            <p:nvPr/>
          </p:nvCxnSpPr>
          <p:spPr>
            <a:xfrm flipV="1">
              <a:off x="3452613" y="5223648"/>
              <a:ext cx="508938" cy="10488"/>
            </a:xfrm>
            <a:prstGeom prst="straightConnector1">
              <a:avLst/>
            </a:prstGeom>
            <a:ln w="28575">
              <a:solidFill>
                <a:srgbClr val="0066FF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Right Brace 9"/>
          <p:cNvSpPr/>
          <p:nvPr/>
        </p:nvSpPr>
        <p:spPr>
          <a:xfrm rot="16200000">
            <a:off x="7110783" y="481326"/>
            <a:ext cx="285809" cy="6799598"/>
          </a:xfrm>
          <a:prstGeom prst="rightBrac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6103376" y="3326175"/>
            <a:ext cx="2419252" cy="369332"/>
          </a:xfrm>
          <a:prstGeom prst="rect">
            <a:avLst/>
          </a:prstGeom>
          <a:solidFill>
            <a:schemeClr val="bg2"/>
          </a:solidFill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sz="1100" smtClean="0"/>
              <a:t>Most likely </a:t>
            </a:r>
            <a:r>
              <a:rPr lang="de-DE" smtClean="0"/>
              <a:t>Fully Depleted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874137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671"/>
    </mc:Choice>
    <mc:Fallback xmlns="">
      <p:transition spd="slow" advTm="726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5" grpId="0"/>
      <p:bldP spid="26" grpId="0"/>
      <p:bldP spid="27" grpId="0"/>
      <p:bldP spid="28" grpId="0" animBg="1"/>
      <p:bldP spid="10" grpId="0" animBg="1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F1ADF-9389-4A0D-80E6-D0C20F26924F}" type="slidenum">
              <a:rPr lang="de-DE" smtClean="0"/>
              <a:pPr/>
              <a:t>7</a:t>
            </a:fld>
            <a:endParaRPr lang="de-DE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smtClean="0"/>
              <a:t>Past and confirmed beam tests (MIMOSIS-1)</a:t>
            </a:r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Table 4"/>
              <p:cNvGraphicFramePr>
                <a:graphicFrameLocks noGrp="1"/>
              </p:cNvGraphicFramePr>
              <p:nvPr>
                <p:extLst/>
              </p:nvPr>
            </p:nvGraphicFramePr>
            <p:xfrm>
              <a:off x="29041" y="561083"/>
              <a:ext cx="10274968" cy="3020568"/>
            </p:xfrm>
            <a:graphic>
              <a:graphicData uri="http://schemas.openxmlformats.org/drawingml/2006/table">
                <a:tbl>
                  <a:tblPr firstRow="1" bandRow="1">
                    <a:tableStyleId>{073A0DAA-6AF3-43AB-8588-CEC1D06C72B9}</a:tableStyleId>
                  </a:tblPr>
                  <a:tblGrid>
                    <a:gridCol w="2406316"/>
                    <a:gridCol w="2302042"/>
                    <a:gridCol w="1668379"/>
                    <a:gridCol w="3898231"/>
                  </a:tblGrid>
                  <a:tr h="31294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600" smtClean="0"/>
                            <a:t>Date</a:t>
                          </a:r>
                          <a:endParaRPr lang="en-US" sz="160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600" smtClean="0"/>
                            <a:t>Location</a:t>
                          </a:r>
                          <a:endParaRPr lang="en-US" sz="160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600" smtClean="0"/>
                            <a:t>Beam</a:t>
                          </a:r>
                          <a:endParaRPr lang="en-US" sz="160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600" smtClean="0"/>
                            <a:t>Goal</a:t>
                          </a:r>
                          <a:endParaRPr lang="en-US" sz="1600"/>
                        </a:p>
                      </a:txBody>
                      <a:tcPr/>
                    </a:tc>
                  </a:tr>
                  <a:tr h="312943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de-DE" sz="1600" smtClean="0"/>
                            <a:t>13. – 14.  Mar 2021 </a:t>
                          </a:r>
                          <a:endParaRPr lang="en-US" sz="160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600" smtClean="0"/>
                            <a:t>GSI /</a:t>
                          </a:r>
                          <a:r>
                            <a:rPr lang="de-DE" sz="1600" baseline="0" smtClean="0"/>
                            <a:t> mCBM</a:t>
                          </a:r>
                          <a:endParaRPr lang="en-US" sz="160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600" smtClean="0"/>
                            <a:t>1 AGeV Pb</a:t>
                          </a:r>
                          <a:endParaRPr lang="en-US" sz="160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600" smtClean="0"/>
                            <a:t>Single-Event-Effects (SEE)</a:t>
                          </a:r>
                          <a:endParaRPr lang="en-US" sz="1600"/>
                        </a:p>
                      </a:txBody>
                      <a:tcPr/>
                    </a:tc>
                  </a:tr>
                  <a:tr h="312943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de-DE" sz="1600" smtClean="0"/>
                            <a:t>23. – 24. May 2021</a:t>
                          </a:r>
                          <a:endParaRPr lang="en-US" sz="160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600" smtClean="0"/>
                            <a:t>GSI / mCBM</a:t>
                          </a:r>
                          <a:endParaRPr lang="en-US" sz="160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600" smtClean="0"/>
                            <a:t>1 AGeV Xe</a:t>
                          </a:r>
                          <a:endParaRPr lang="en-US" sz="160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de-DE" sz="1600" smtClean="0"/>
                            <a:t>SEE</a:t>
                          </a:r>
                          <a:endParaRPr lang="en-US" sz="1600" smtClean="0"/>
                        </a:p>
                      </a:txBody>
                      <a:tcPr/>
                    </a:tc>
                  </a:tr>
                  <a:tr h="312943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de-DE" sz="1600" smtClean="0"/>
                            <a:t>07. – 13.  Jun 2021</a:t>
                          </a:r>
                          <a:endParaRPr lang="en-US" sz="160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600" smtClean="0"/>
                            <a:t>DESY</a:t>
                          </a:r>
                          <a:endParaRPr lang="en-US" sz="160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600" smtClean="0"/>
                            <a:t>5 GeV e</a:t>
                          </a:r>
                          <a:r>
                            <a:rPr lang="de-DE" sz="1600" baseline="30000" smtClean="0"/>
                            <a:t>-</a:t>
                          </a:r>
                          <a:endParaRPr lang="en-US" sz="160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600" smtClean="0"/>
                            <a:t>Performance</a:t>
                          </a:r>
                          <a:endParaRPr lang="en-US" sz="1600"/>
                        </a:p>
                      </a:txBody>
                      <a:tcPr/>
                    </a:tc>
                  </a:tr>
                  <a:tr h="312943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de-DE" sz="1600" smtClean="0"/>
                            <a:t>19. – 26.</a:t>
                          </a:r>
                          <a:r>
                            <a:rPr lang="de-DE" sz="1600" baseline="0" smtClean="0"/>
                            <a:t> Sep 2021</a:t>
                          </a:r>
                          <a:endParaRPr lang="en-US" sz="160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600" smtClean="0"/>
                            <a:t>DESY</a:t>
                          </a:r>
                          <a:endParaRPr lang="en-US" sz="160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600" smtClean="0"/>
                            <a:t>5 GeV e-</a:t>
                          </a:r>
                          <a:endParaRPr lang="en-US" sz="160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600" smtClean="0"/>
                            <a:t>Performance (X-ray</a:t>
                          </a:r>
                          <a:r>
                            <a:rPr lang="de-DE" sz="1600" baseline="0" smtClean="0"/>
                            <a:t> irradiated)</a:t>
                          </a:r>
                          <a:endParaRPr lang="en-US" sz="1600"/>
                        </a:p>
                      </a:txBody>
                      <a:tcPr/>
                    </a:tc>
                  </a:tr>
                  <a:tr h="312943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de-DE" sz="1600" smtClean="0"/>
                            <a:t>05.</a:t>
                          </a:r>
                          <a:r>
                            <a:rPr lang="de-DE" sz="1600" baseline="0" smtClean="0"/>
                            <a:t> – 12.  Oct 2021</a:t>
                          </a:r>
                          <a:endParaRPr lang="en-US" sz="160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600" smtClean="0"/>
                            <a:t>CERN</a:t>
                          </a:r>
                          <a:endParaRPr lang="en-US" sz="160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600" smtClean="0"/>
                            <a:t>~100</a:t>
                          </a:r>
                          <a:r>
                            <a:rPr lang="de-DE" sz="1600" baseline="0" smtClean="0"/>
                            <a:t> GeV 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de-DE" sz="1600" b="0" i="1" baseline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de-DE" sz="1600" b="0" i="0" baseline="0" smtClean="0">
                                      <a:latin typeface="Cambria Math" panose="02040503050406030204" pitchFamily="18" charset="0"/>
                                    </a:rPr>
                                    <m:t>π</m:t>
                                  </m:r>
                                </m:e>
                                <m:sup>
                                  <m:r>
                                    <a:rPr lang="de-DE" sz="1600" b="0" i="0" baseline="0" smtClean="0">
                                      <a:latin typeface="Cambria Math" panose="02040503050406030204" pitchFamily="18" charset="0"/>
                                    </a:rPr>
                                    <m:t>±</m:t>
                                  </m:r>
                                </m:sup>
                              </m:sSup>
                            </m:oMath>
                          </a14:m>
                          <a:r>
                            <a:rPr lang="de-DE" sz="1600" baseline="0" smtClean="0"/>
                            <a:t> </a:t>
                          </a:r>
                          <a:endParaRPr lang="en-US" sz="160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600" smtClean="0"/>
                            <a:t>Performance (neutron</a:t>
                          </a:r>
                          <a:r>
                            <a:rPr lang="de-DE" sz="1600" baseline="0" smtClean="0"/>
                            <a:t> irradiated)</a:t>
                          </a:r>
                          <a:endParaRPr lang="en-US" sz="1600"/>
                        </a:p>
                      </a:txBody>
                      <a:tcPr/>
                    </a:tc>
                  </a:tr>
                  <a:tr h="312943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de-DE" sz="1600" smtClean="0"/>
                            <a:t>14.</a:t>
                          </a:r>
                          <a:r>
                            <a:rPr lang="de-DE" sz="1600" baseline="0" smtClean="0"/>
                            <a:t> – 20. Feb 2022</a:t>
                          </a:r>
                          <a:endParaRPr lang="en-US" sz="160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600" smtClean="0"/>
                            <a:t>DESY</a:t>
                          </a:r>
                          <a:endParaRPr lang="en-US" sz="160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600" smtClean="0"/>
                            <a:t>5 GeV e-</a:t>
                          </a:r>
                          <a:endParaRPr lang="en-US" sz="160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600" smtClean="0"/>
                            <a:t>Performance (mixed irradiated) ++</a:t>
                          </a:r>
                          <a:endParaRPr lang="en-US" sz="1600"/>
                        </a:p>
                      </a:txBody>
                      <a:tcPr/>
                    </a:tc>
                  </a:tr>
                  <a:tr h="312943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de-DE" sz="1600" smtClean="0"/>
                            <a:t>21. – 28. Mar</a:t>
                          </a:r>
                          <a:r>
                            <a:rPr lang="de-DE" sz="1600" baseline="0" smtClean="0"/>
                            <a:t> 2022</a:t>
                          </a:r>
                          <a:endParaRPr lang="en-US" sz="160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600" smtClean="0"/>
                            <a:t>COSY</a:t>
                          </a:r>
                          <a:endParaRPr lang="en-US" sz="160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600" smtClean="0"/>
                            <a:t>0.3 – 3 GeV p</a:t>
                          </a:r>
                          <a:endParaRPr lang="en-US" sz="160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600" smtClean="0"/>
                            <a:t>Performance,</a:t>
                          </a:r>
                          <a:r>
                            <a:rPr lang="de-DE" sz="1600" baseline="0" smtClean="0"/>
                            <a:t> dE/dx?</a:t>
                          </a:r>
                          <a:endParaRPr lang="en-US" sz="1600"/>
                        </a:p>
                      </a:txBody>
                      <a:tcPr/>
                    </a:tc>
                  </a:tr>
                  <a:tr h="312943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de-DE" sz="1600" smtClean="0"/>
                            <a:t>23.</a:t>
                          </a:r>
                          <a:r>
                            <a:rPr lang="de-DE" sz="1600" baseline="0" smtClean="0"/>
                            <a:t> – 29. May 2022</a:t>
                          </a:r>
                          <a:endParaRPr lang="en-US" sz="160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600" smtClean="0"/>
                            <a:t>GSI/UNILAC</a:t>
                          </a:r>
                          <a:endParaRPr lang="en-US" sz="160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600" smtClean="0"/>
                            <a:t>10 MeV Au</a:t>
                          </a:r>
                          <a:endParaRPr lang="en-US" sz="160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600" smtClean="0"/>
                            <a:t>SEE, slow fragments</a:t>
                          </a:r>
                          <a:endParaRPr lang="en-US" sz="1600"/>
                        </a:p>
                      </a:txBody>
                      <a:tcPr/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Table 4"/>
              <p:cNvGraphicFramePr>
                <a:graphicFrameLocks noGrp="1"/>
              </p:cNvGraphicFramePr>
              <p:nvPr>
                <p:extLst/>
              </p:nvPr>
            </p:nvGraphicFramePr>
            <p:xfrm>
              <a:off x="29041" y="561083"/>
              <a:ext cx="10274968" cy="3020568"/>
            </p:xfrm>
            <a:graphic>
              <a:graphicData uri="http://schemas.openxmlformats.org/drawingml/2006/table">
                <a:tbl>
                  <a:tblPr firstRow="1" bandRow="1">
                    <a:tableStyleId>{073A0DAA-6AF3-43AB-8588-CEC1D06C72B9}</a:tableStyleId>
                  </a:tblPr>
                  <a:tblGrid>
                    <a:gridCol w="2406316"/>
                    <a:gridCol w="2302042"/>
                    <a:gridCol w="1668379"/>
                    <a:gridCol w="3898231"/>
                  </a:tblGrid>
                  <a:tr h="33528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600" smtClean="0"/>
                            <a:t>Date</a:t>
                          </a:r>
                          <a:endParaRPr lang="en-US" sz="160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600" smtClean="0"/>
                            <a:t>Location</a:t>
                          </a:r>
                          <a:endParaRPr lang="en-US" sz="160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600" smtClean="0"/>
                            <a:t>Beam</a:t>
                          </a:r>
                          <a:endParaRPr lang="en-US" sz="160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600" smtClean="0"/>
                            <a:t>Goal</a:t>
                          </a:r>
                          <a:endParaRPr lang="en-US" sz="1600"/>
                        </a:p>
                      </a:txBody>
                      <a:tcPr/>
                    </a:tc>
                  </a:tr>
                  <a:tr h="33528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de-DE" sz="1600" smtClean="0"/>
                            <a:t>13. – 14.  Mar 2021 </a:t>
                          </a:r>
                          <a:endParaRPr lang="en-US" sz="160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600" smtClean="0"/>
                            <a:t>GSI /</a:t>
                          </a:r>
                          <a:r>
                            <a:rPr lang="de-DE" sz="1600" baseline="0" smtClean="0"/>
                            <a:t> mCBM</a:t>
                          </a:r>
                          <a:endParaRPr lang="en-US" sz="160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600" smtClean="0"/>
                            <a:t>1 AGeV Pb</a:t>
                          </a:r>
                          <a:endParaRPr lang="en-US" sz="160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600" smtClean="0"/>
                            <a:t>Single-Event-Effects (SEE)</a:t>
                          </a:r>
                          <a:endParaRPr lang="en-US" sz="1600"/>
                        </a:p>
                      </a:txBody>
                      <a:tcPr/>
                    </a:tc>
                  </a:tr>
                  <a:tr h="33528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de-DE" sz="1600" smtClean="0"/>
                            <a:t>23. – 24. May 2021</a:t>
                          </a:r>
                          <a:endParaRPr lang="en-US" sz="160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600" smtClean="0"/>
                            <a:t>GSI / mCBM</a:t>
                          </a:r>
                          <a:endParaRPr lang="en-US" sz="160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600" smtClean="0"/>
                            <a:t>1 AGeV Xe</a:t>
                          </a:r>
                          <a:endParaRPr lang="en-US" sz="160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de-DE" sz="1600" smtClean="0"/>
                            <a:t>SEE</a:t>
                          </a:r>
                          <a:endParaRPr lang="en-US" sz="1600" smtClean="0"/>
                        </a:p>
                      </a:txBody>
                      <a:tcPr/>
                    </a:tc>
                  </a:tr>
                  <a:tr h="33528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de-DE" sz="1600" smtClean="0"/>
                            <a:t>07. – 13.  Jun 2021</a:t>
                          </a:r>
                          <a:endParaRPr lang="en-US" sz="160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600" smtClean="0"/>
                            <a:t>DESY</a:t>
                          </a:r>
                          <a:endParaRPr lang="en-US" sz="160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600" smtClean="0"/>
                            <a:t>5 GeV e</a:t>
                          </a:r>
                          <a:r>
                            <a:rPr lang="de-DE" sz="1600" baseline="30000" smtClean="0"/>
                            <a:t>-</a:t>
                          </a:r>
                          <a:endParaRPr lang="en-US" sz="160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600" smtClean="0"/>
                            <a:t>Performance</a:t>
                          </a:r>
                          <a:endParaRPr lang="en-US" sz="1600"/>
                        </a:p>
                      </a:txBody>
                      <a:tcPr/>
                    </a:tc>
                  </a:tr>
                  <a:tr h="33528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de-DE" sz="1600" smtClean="0"/>
                            <a:t>19. – 26.</a:t>
                          </a:r>
                          <a:r>
                            <a:rPr lang="de-DE" sz="1600" baseline="0" smtClean="0"/>
                            <a:t> Sep 2021</a:t>
                          </a:r>
                          <a:endParaRPr lang="en-US" sz="160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600" smtClean="0"/>
                            <a:t>DESY</a:t>
                          </a:r>
                          <a:endParaRPr lang="en-US" sz="160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600" smtClean="0"/>
                            <a:t>5 GeV e-</a:t>
                          </a:r>
                          <a:endParaRPr lang="en-US" sz="160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600" smtClean="0"/>
                            <a:t>Performance (X-ray</a:t>
                          </a:r>
                          <a:r>
                            <a:rPr lang="de-DE" sz="1600" baseline="0" smtClean="0"/>
                            <a:t> irradiated)</a:t>
                          </a:r>
                          <a:endParaRPr lang="en-US" sz="1600"/>
                        </a:p>
                      </a:txBody>
                      <a:tcPr/>
                    </a:tc>
                  </a:tr>
                  <a:tr h="338328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de-DE" sz="1600" smtClean="0"/>
                            <a:t>05.</a:t>
                          </a:r>
                          <a:r>
                            <a:rPr lang="de-DE" sz="1600" baseline="0" smtClean="0"/>
                            <a:t> – 12.  Oct 2021</a:t>
                          </a:r>
                          <a:endParaRPr lang="en-US" sz="160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600" smtClean="0"/>
                            <a:t>CERN</a:t>
                          </a:r>
                          <a:endParaRPr lang="en-US" sz="160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2"/>
                          <a:stretch>
                            <a:fillRect l="-282482" t="-496429" r="-235036" b="-31785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600" smtClean="0"/>
                            <a:t>Performance (neutron</a:t>
                          </a:r>
                          <a:r>
                            <a:rPr lang="de-DE" sz="1600" baseline="0" smtClean="0"/>
                            <a:t> irradiated)</a:t>
                          </a:r>
                          <a:endParaRPr lang="en-US" sz="1600"/>
                        </a:p>
                      </a:txBody>
                      <a:tcPr/>
                    </a:tc>
                  </a:tr>
                  <a:tr h="33528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de-DE" sz="1600" smtClean="0"/>
                            <a:t>14.</a:t>
                          </a:r>
                          <a:r>
                            <a:rPr lang="de-DE" sz="1600" baseline="0" smtClean="0"/>
                            <a:t> – 20. Feb 2022</a:t>
                          </a:r>
                          <a:endParaRPr lang="en-US" sz="160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600" smtClean="0"/>
                            <a:t>DESY</a:t>
                          </a:r>
                          <a:endParaRPr lang="en-US" sz="160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600" smtClean="0"/>
                            <a:t>5 GeV e-</a:t>
                          </a:r>
                          <a:endParaRPr lang="en-US" sz="160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600" smtClean="0"/>
                            <a:t>Performance (mixed irradiated) ++</a:t>
                          </a:r>
                          <a:endParaRPr lang="en-US" sz="1600"/>
                        </a:p>
                      </a:txBody>
                      <a:tcPr/>
                    </a:tc>
                  </a:tr>
                  <a:tr h="33528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de-DE" sz="1600" smtClean="0"/>
                            <a:t>21. – 28. Mar</a:t>
                          </a:r>
                          <a:r>
                            <a:rPr lang="de-DE" sz="1600" baseline="0" smtClean="0"/>
                            <a:t> 2022</a:t>
                          </a:r>
                          <a:endParaRPr lang="en-US" sz="160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600" smtClean="0"/>
                            <a:t>COSY</a:t>
                          </a:r>
                          <a:endParaRPr lang="en-US" sz="160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600" smtClean="0"/>
                            <a:t>0.3 – 3 GeV p</a:t>
                          </a:r>
                          <a:endParaRPr lang="en-US" sz="160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600" smtClean="0"/>
                            <a:t>Performance,</a:t>
                          </a:r>
                          <a:r>
                            <a:rPr lang="de-DE" sz="1600" baseline="0" smtClean="0"/>
                            <a:t> dE/dx?</a:t>
                          </a:r>
                          <a:endParaRPr lang="en-US" sz="1600"/>
                        </a:p>
                      </a:txBody>
                      <a:tcPr/>
                    </a:tc>
                  </a:tr>
                  <a:tr h="33528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de-DE" sz="1600" smtClean="0"/>
                            <a:t>23.</a:t>
                          </a:r>
                          <a:r>
                            <a:rPr lang="de-DE" sz="1600" baseline="0" smtClean="0"/>
                            <a:t> – 29. May 2022</a:t>
                          </a:r>
                          <a:endParaRPr lang="en-US" sz="160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600" smtClean="0"/>
                            <a:t>GSI/UNILAC</a:t>
                          </a:r>
                          <a:endParaRPr lang="en-US" sz="160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600" smtClean="0"/>
                            <a:t>10 MeV Au</a:t>
                          </a:r>
                          <a:endParaRPr lang="en-US" sz="160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600" smtClean="0"/>
                            <a:t>SEE, slow fragments</a:t>
                          </a:r>
                          <a:endParaRPr lang="en-US" sz="1600"/>
                        </a:p>
                      </a:txBody>
                      <a:tcPr/>
                    </a:tc>
                  </a:tr>
                </a:tbl>
              </a:graphicData>
            </a:graphic>
          </p:graphicFrame>
        </mc:Fallback>
      </mc:AlternateContent>
      <p:cxnSp>
        <p:nvCxnSpPr>
          <p:cNvPr id="7" name="Straight Connector 6"/>
          <p:cNvCxnSpPr/>
          <p:nvPr/>
        </p:nvCxnSpPr>
        <p:spPr>
          <a:xfrm>
            <a:off x="20804" y="2911714"/>
            <a:ext cx="10628352" cy="0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0649156" y="2757825"/>
            <a:ext cx="1165640" cy="307777"/>
          </a:xfrm>
          <a:prstGeom prst="rect">
            <a:avLst/>
          </a:prstGeom>
          <a:ln w="19050">
            <a:solidFill>
              <a:srgbClr val="FF0000"/>
            </a:solidFill>
          </a:ln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sz="1400" smtClean="0">
                <a:solidFill>
                  <a:srgbClr val="FF0000"/>
                </a:solidFill>
              </a:rPr>
              <a:t>We are here</a:t>
            </a:r>
            <a:endParaRPr lang="en-US" sz="1400" dirty="0" smtClean="0">
              <a:solidFill>
                <a:srgbClr val="FF0000"/>
              </a:solidFill>
            </a:endParaRPr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0312748"/>
              </p:ext>
            </p:extLst>
          </p:nvPr>
        </p:nvGraphicFramePr>
        <p:xfrm>
          <a:off x="101230" y="4278659"/>
          <a:ext cx="6861044" cy="1389495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013489"/>
                <a:gridCol w="1977064"/>
                <a:gridCol w="2870491"/>
              </a:tblGrid>
              <a:tr h="341245">
                <a:tc>
                  <a:txBody>
                    <a:bodyPr/>
                    <a:lstStyle/>
                    <a:p>
                      <a:pPr algn="ctr"/>
                      <a:r>
                        <a:rPr lang="de-DE" sz="1600" smtClean="0"/>
                        <a:t>Date</a:t>
                      </a:r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smtClean="0"/>
                        <a:t>Location</a:t>
                      </a:r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smtClean="0"/>
                        <a:t>Radiation</a:t>
                      </a:r>
                      <a:endParaRPr lang="en-US" sz="1600"/>
                    </a:p>
                  </a:txBody>
                  <a:tcPr/>
                </a:tc>
              </a:tr>
              <a:tr h="341245">
                <a:tc>
                  <a:txBody>
                    <a:bodyPr/>
                    <a:lstStyle/>
                    <a:p>
                      <a:pPr algn="r"/>
                      <a:r>
                        <a:rPr lang="de-DE" sz="1600" smtClean="0"/>
                        <a:t>Jul – Aug 2021</a:t>
                      </a:r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smtClean="0"/>
                        <a:t>Ljubjana (TRIGA)</a:t>
                      </a:r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smtClean="0"/>
                        <a:t>~1 MeV reactor neutrons</a:t>
                      </a:r>
                      <a:endParaRPr lang="en-US" sz="1600"/>
                    </a:p>
                  </a:txBody>
                  <a:tcPr/>
                </a:tc>
              </a:tr>
              <a:tr h="341245">
                <a:tc>
                  <a:txBody>
                    <a:bodyPr/>
                    <a:lstStyle/>
                    <a:p>
                      <a:pPr marL="0" marR="0" lvl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smtClean="0"/>
                        <a:t>Sep 2021</a:t>
                      </a:r>
                      <a:endParaRPr lang="en-US" sz="160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smtClean="0"/>
                        <a:t>Karlsruhe</a:t>
                      </a:r>
                      <a:r>
                        <a:rPr lang="de-DE" sz="1600" baseline="0" smtClean="0"/>
                        <a:t> (KIT)</a:t>
                      </a:r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smtClean="0"/>
                        <a:t>~10 keV X-rays</a:t>
                      </a:r>
                      <a:endParaRPr lang="en-US" sz="1600"/>
                    </a:p>
                  </a:txBody>
                  <a:tcPr/>
                </a:tc>
              </a:tr>
              <a:tr h="341245">
                <a:tc>
                  <a:txBody>
                    <a:bodyPr/>
                    <a:lstStyle/>
                    <a:p>
                      <a:pPr algn="r"/>
                      <a:r>
                        <a:rPr lang="de-DE" sz="1600" smtClean="0"/>
                        <a:t>Q1 2022</a:t>
                      </a:r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mtClean="0"/>
                        <a:t>TRIGA+KIT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mtClean="0"/>
                        <a:t>Neutrons</a:t>
                      </a:r>
                      <a:r>
                        <a:rPr lang="de-DE" baseline="0" smtClean="0"/>
                        <a:t> + X-rays</a:t>
                      </a:r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555313" y="5837054"/>
            <a:ext cx="7314823" cy="615553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smtClean="0">
                <a:solidFill>
                  <a:srgbClr val="FF0000"/>
                </a:solidFill>
              </a:rPr>
              <a:t>S</a:t>
            </a:r>
            <a:r>
              <a:rPr lang="de-DE" smtClean="0"/>
              <a:t>pecial thanks to IPHC for massive support in beam time preparation.</a:t>
            </a:r>
          </a:p>
          <a:p>
            <a:pPr algn="l"/>
            <a:r>
              <a:rPr lang="de-DE" sz="1600" smtClean="0"/>
              <a:t>Meanwhile: 14 IPHC people (9-10 FTE) involved in MIMOSIS.</a:t>
            </a:r>
            <a:endParaRPr lang="en-US" sz="1600" dirty="0" smtClean="0"/>
          </a:p>
        </p:txBody>
      </p:sp>
      <p:sp>
        <p:nvSpPr>
          <p:cNvPr id="13" name="TextBox 12"/>
          <p:cNvSpPr txBox="1"/>
          <p:nvPr/>
        </p:nvSpPr>
        <p:spPr>
          <a:xfrm>
            <a:off x="29041" y="3826578"/>
            <a:ext cx="2659702" cy="369332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b="1" smtClean="0"/>
              <a:t>Irradiation campaigns:</a:t>
            </a:r>
            <a:endParaRPr lang="en-US" b="1" dirty="0" smtClean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9129" b="19693"/>
          <a:stretch/>
        </p:blipFill>
        <p:spPr>
          <a:xfrm>
            <a:off x="9137722" y="3731740"/>
            <a:ext cx="3054278" cy="3126259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7653553" y="3965077"/>
            <a:ext cx="1677062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sz="1200" smtClean="0"/>
              <a:t>Shielding for PCB-ICs</a:t>
            </a:r>
          </a:p>
          <a:p>
            <a:pPr algn="l"/>
            <a:r>
              <a:rPr lang="de-DE" sz="1200" smtClean="0"/>
              <a:t>(X-rays @ KIT)</a:t>
            </a:r>
            <a:endParaRPr lang="en-US" sz="1200" dirty="0" smtClean="0"/>
          </a:p>
        </p:txBody>
      </p:sp>
      <p:cxnSp>
        <p:nvCxnSpPr>
          <p:cNvPr id="16" name="Straight Arrow Connector 15"/>
          <p:cNvCxnSpPr>
            <a:stCxn id="15" idx="3"/>
          </p:cNvCxnSpPr>
          <p:nvPr/>
        </p:nvCxnSpPr>
        <p:spPr>
          <a:xfrm>
            <a:off x="9330615" y="4195910"/>
            <a:ext cx="649092" cy="23083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32455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/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smtClean="0"/>
              <a:t>Testing for SEE @ GSI</a:t>
            </a:r>
            <a:endParaRPr lang="en-US"/>
          </a:p>
        </p:txBody>
      </p:sp>
      <p:pic>
        <p:nvPicPr>
          <p:cNvPr id="3" name="Picture 9_0"/>
          <p:cNvPicPr/>
          <p:nvPr/>
        </p:nvPicPr>
        <p:blipFill>
          <a:blip r:embed="rId2"/>
          <a:srcRect l="41729" t="17455" r="3881" b="20601"/>
          <a:stretch/>
        </p:blipFill>
        <p:spPr>
          <a:xfrm>
            <a:off x="576000" y="792000"/>
            <a:ext cx="4603320" cy="2952000"/>
          </a:xfrm>
          <a:prstGeom prst="rect">
            <a:avLst/>
          </a:prstGeom>
          <a:ln w="0">
            <a:noFill/>
          </a:ln>
        </p:spPr>
      </p:pic>
      <p:sp>
        <p:nvSpPr>
          <p:cNvPr id="4" name="Freeform 3"/>
          <p:cNvSpPr/>
          <p:nvPr/>
        </p:nvSpPr>
        <p:spPr>
          <a:xfrm>
            <a:off x="1331640" y="3348000"/>
            <a:ext cx="288000" cy="189000"/>
          </a:xfrm>
          <a:custGeom>
            <a:avLst/>
            <a:gdLst/>
            <a:ahLst/>
            <a:cxnLst/>
            <a:rect l="0" t="0" r="r" b="b"/>
            <a:pathLst>
              <a:path w="802" h="527">
                <a:moveTo>
                  <a:pt x="400" y="0"/>
                </a:moveTo>
                <a:lnTo>
                  <a:pt x="801" y="526"/>
                </a:lnTo>
                <a:lnTo>
                  <a:pt x="0" y="526"/>
                </a:lnTo>
                <a:lnTo>
                  <a:pt x="400" y="0"/>
                </a:lnTo>
              </a:path>
            </a:pathLst>
          </a:custGeom>
          <a:solidFill>
            <a:srgbClr val="729FCF">
              <a:alpha val="60000"/>
            </a:srgbClr>
          </a:solidFill>
          <a:ln w="0">
            <a:solidFill>
              <a:srgbClr val="3465A4">
                <a:alpha val="60000"/>
              </a:srgb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" name="Freeform 4"/>
          <p:cNvSpPr/>
          <p:nvPr/>
        </p:nvSpPr>
        <p:spPr>
          <a:xfrm>
            <a:off x="1620000" y="3348000"/>
            <a:ext cx="288000" cy="189000"/>
          </a:xfrm>
          <a:custGeom>
            <a:avLst/>
            <a:gdLst/>
            <a:ahLst/>
            <a:cxnLst/>
            <a:rect l="0" t="0" r="r" b="b"/>
            <a:pathLst>
              <a:path w="802" h="527">
                <a:moveTo>
                  <a:pt x="400" y="0"/>
                </a:moveTo>
                <a:lnTo>
                  <a:pt x="801" y="526"/>
                </a:lnTo>
                <a:lnTo>
                  <a:pt x="0" y="526"/>
                </a:lnTo>
                <a:lnTo>
                  <a:pt x="400" y="0"/>
                </a:lnTo>
              </a:path>
            </a:pathLst>
          </a:custGeom>
          <a:solidFill>
            <a:srgbClr val="729FCF">
              <a:alpha val="60000"/>
            </a:srgbClr>
          </a:solidFill>
          <a:ln w="0">
            <a:solidFill>
              <a:srgbClr val="3465A4">
                <a:alpha val="60000"/>
              </a:srgb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" name="TextBox 5"/>
          <p:cNvSpPr txBox="1"/>
          <p:nvPr/>
        </p:nvSpPr>
        <p:spPr>
          <a:xfrm>
            <a:off x="1584000" y="3505320"/>
            <a:ext cx="1224000" cy="3967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US" sz="1800" b="0" strike="noStrike" spc="-1">
                <a:latin typeface="Lato"/>
              </a:rPr>
              <a:t>Pb</a:t>
            </a:r>
            <a:endParaRPr lang="en-US" sz="1800" b="0" strike="noStrike" spc="-1">
              <a:latin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24000" y="3505320"/>
            <a:ext cx="720000" cy="3967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US" sz="1800" b="0" strike="noStrike" spc="-1">
                <a:latin typeface="Lato"/>
              </a:rPr>
              <a:t>Xe</a:t>
            </a:r>
            <a:endParaRPr lang="en-US" sz="1800" b="0" strike="noStrike" spc="-1">
              <a:latin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40000" y="3744000"/>
            <a:ext cx="4354920" cy="76716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US" sz="1000" b="0" strike="noStrike" spc="-1">
                <a:latin typeface="Lato"/>
              </a:rPr>
              <a:t>H. Hillemanns, Radiation Hardness of Monolithic Active Pixel Sensors and </a:t>
            </a:r>
            <a:r>
              <a:t/>
            </a:r>
            <a:br/>
            <a:r>
              <a:rPr lang="en-US" sz="1000" b="0" strike="noStrike" spc="-1">
                <a:latin typeface="Lato"/>
              </a:rPr>
              <a:t>Readout Electronics for the ALICE Inner Tracking System Upgrade</a:t>
            </a:r>
            <a:endParaRPr lang="en-US" sz="1000" b="0" strike="noStrike" spc="-1">
              <a:latin typeface="Arial"/>
            </a:endParaRPr>
          </a:p>
          <a:p>
            <a:r>
              <a:rPr lang="en-US" sz="1000" b="0" strike="noStrike" spc="-1">
                <a:solidFill>
                  <a:srgbClr val="999999"/>
                </a:solidFill>
                <a:latin typeface="Lato"/>
              </a:rPr>
              <a:t>https://indico.cern.ch/event/695271/contributions/2956083/attachments/</a:t>
            </a:r>
            <a:r>
              <a:t/>
            </a:r>
            <a:br/>
            <a:r>
              <a:rPr lang="en-US" sz="1000" b="0" strike="noStrike" spc="-1">
                <a:solidFill>
                  <a:srgbClr val="999999"/>
                </a:solidFill>
                <a:latin typeface="Lato"/>
              </a:rPr>
              <a:t>1637991/2614211/CERN_LHC_Rad_symp_23042018_HHI.pdf</a:t>
            </a:r>
            <a:endParaRPr lang="en-US" sz="1000" b="0" strike="noStrike" spc="-1">
              <a:latin typeface="Arial"/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8962738"/>
              </p:ext>
            </p:extLst>
          </p:nvPr>
        </p:nvGraphicFramePr>
        <p:xfrm>
          <a:off x="886552" y="4631890"/>
          <a:ext cx="6859971" cy="110744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286657"/>
                <a:gridCol w="2286657"/>
                <a:gridCol w="2286657"/>
              </a:tblGrid>
              <a:tr h="0">
                <a:tc>
                  <a:txBody>
                    <a:bodyPr/>
                    <a:lstStyle/>
                    <a:p>
                      <a:endParaRPr lang="en-US" sz="1800" b="0" strike="noStrike" spc="-1">
                        <a:latin typeface="Arial"/>
                      </a:endParaRPr>
                    </a:p>
                  </a:txBody>
                  <a:tcPr marL="90000" marR="90000"/>
                </a:tc>
                <a:tc>
                  <a:txBody>
                    <a:bodyPr/>
                    <a:lstStyle/>
                    <a:p>
                      <a:r>
                        <a:rPr lang="de-DE" sz="1800" b="0" strike="noStrike" spc="-1" smtClean="0">
                          <a:latin typeface="Lato"/>
                        </a:rPr>
                        <a:t>Beam</a:t>
                      </a:r>
                      <a:endParaRPr lang="en-US" sz="1800" b="0" strike="noStrike" spc="-1">
                        <a:latin typeface="Lato"/>
                      </a:endParaRPr>
                    </a:p>
                  </a:txBody>
                  <a:tcPr marL="90000" marR="90000"/>
                </a:tc>
                <a:tc>
                  <a:txBody>
                    <a:bodyPr/>
                    <a:lstStyle/>
                    <a:p>
                      <a:r>
                        <a:rPr lang="de-DE" sz="1800" b="0" strike="noStrike" spc="-1" smtClean="0">
                          <a:latin typeface="Lato"/>
                        </a:rPr>
                        <a:t>LET</a:t>
                      </a:r>
                      <a:endParaRPr lang="en-US" sz="1800" b="0" strike="noStrike" spc="-1">
                        <a:latin typeface="Lato"/>
                      </a:endParaRPr>
                    </a:p>
                  </a:txBody>
                  <a:tcPr marL="90000" marR="90000"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de-DE" sz="1800" smtClean="0"/>
                        <a:t>13. – 14.  Mar 2021 </a:t>
                      </a:r>
                      <a:endParaRPr lang="en-US" sz="1800"/>
                    </a:p>
                  </a:txBody>
                  <a:tcPr marL="90000" marR="90000"/>
                </a:tc>
                <a:tc>
                  <a:txBody>
                    <a:bodyPr/>
                    <a:lstStyle/>
                    <a:p>
                      <a:r>
                        <a:rPr lang="en-US" sz="1800" b="0" strike="noStrike" spc="-1">
                          <a:latin typeface="Lato"/>
                          <a:ea typeface="Noto Sans CJK SC Regular"/>
                        </a:rPr>
                        <a:t>Pb at </a:t>
                      </a:r>
                      <a:r>
                        <a:rPr lang="en-US" sz="1800" b="0" strike="noStrike" spc="-1">
                          <a:latin typeface="Lato"/>
                        </a:rPr>
                        <a:t>1.05 </a:t>
                      </a:r>
                      <a:r>
                        <a:rPr lang="en-US" sz="1800" b="0" i="1" strike="noStrike" spc="-1">
                          <a:latin typeface="Lato"/>
                        </a:rPr>
                        <a:t>A</a:t>
                      </a:r>
                      <a:r>
                        <a:rPr lang="en-US" sz="1800" b="0" strike="noStrike" spc="-1">
                          <a:latin typeface="Lato"/>
                        </a:rPr>
                        <a:t> GeV</a:t>
                      </a:r>
                    </a:p>
                  </a:txBody>
                  <a:tcPr marL="90000" marR="90000"/>
                </a:tc>
                <a:tc>
                  <a:txBody>
                    <a:bodyPr/>
                    <a:lstStyle/>
                    <a:p>
                      <a:r>
                        <a:rPr lang="en-US" sz="1800" b="0" strike="noStrike" spc="-1">
                          <a:latin typeface="Lato"/>
                        </a:rPr>
                        <a:t>12 MeV cm²/mg</a:t>
                      </a:r>
                    </a:p>
                  </a:txBody>
                  <a:tcPr marL="90000" marR="90000"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de-DE" sz="1800" smtClean="0"/>
                        <a:t>23. – 24. May 2021</a:t>
                      </a:r>
                      <a:endParaRPr lang="en-US" sz="1800" b="0" strike="noStrike" spc="-1">
                        <a:latin typeface="Lato"/>
                      </a:endParaRPr>
                    </a:p>
                  </a:txBody>
                  <a:tcPr marL="90000" marR="90000"/>
                </a:tc>
                <a:tc>
                  <a:txBody>
                    <a:bodyPr/>
                    <a:lstStyle/>
                    <a:p>
                      <a:r>
                        <a:rPr lang="en-US" sz="1800" b="0" strike="noStrike" spc="-1">
                          <a:latin typeface="Lato"/>
                        </a:rPr>
                        <a:t>Xe at 1.3 </a:t>
                      </a:r>
                      <a:r>
                        <a:rPr lang="en-US" sz="1800" b="0" i="1" strike="noStrike" spc="-1">
                          <a:latin typeface="Lato"/>
                        </a:rPr>
                        <a:t>A</a:t>
                      </a:r>
                      <a:r>
                        <a:rPr lang="en-US" sz="1800" b="0" strike="noStrike" spc="-1">
                          <a:latin typeface="Lato"/>
                        </a:rPr>
                        <a:t> GeV </a:t>
                      </a:r>
                    </a:p>
                  </a:txBody>
                  <a:tcPr marL="90000" marR="90000"/>
                </a:tc>
                <a:tc>
                  <a:txBody>
                    <a:bodyPr/>
                    <a:lstStyle/>
                    <a:p>
                      <a:r>
                        <a:rPr lang="en-US" sz="1800" b="0" strike="noStrike" spc="-1">
                          <a:latin typeface="Lato"/>
                        </a:rPr>
                        <a:t>5 MeV cm²/mg</a:t>
                      </a:r>
                    </a:p>
                  </a:txBody>
                  <a:tcPr marL="90000" marR="90000"/>
                </a:tc>
              </a:tr>
            </a:tbl>
          </a:graphicData>
        </a:graphic>
      </p:graphicFrame>
      <p:cxnSp>
        <p:nvCxnSpPr>
          <p:cNvPr id="10" name="Straight Connector 9"/>
          <p:cNvCxnSpPr/>
          <p:nvPr/>
        </p:nvCxnSpPr>
        <p:spPr>
          <a:xfrm flipV="1">
            <a:off x="2717460" y="923026"/>
            <a:ext cx="0" cy="242497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096156" y="2102680"/>
            <a:ext cx="1480853" cy="923330"/>
          </a:xfrm>
          <a:prstGeom prst="rect">
            <a:avLst/>
          </a:prstGeom>
          <a:solidFill>
            <a:schemeClr val="bg1"/>
          </a:solidFill>
          <a:ln>
            <a:solidFill>
              <a:srgbClr val="4A7EBB"/>
            </a:solidFill>
          </a:ln>
        </p:spPr>
        <p:txBody>
          <a:bodyPr wrap="square" rtlCol="0">
            <a:spAutoFit/>
          </a:bodyPr>
          <a:lstStyle/>
          <a:p>
            <a:r>
              <a:rPr lang="de-DE" smtClean="0">
                <a:solidFill>
                  <a:schemeClr val="tx2"/>
                </a:solidFill>
              </a:rPr>
              <a:t>Max LET expected in CBM-MVD</a:t>
            </a:r>
            <a:endParaRPr lang="en-US">
              <a:solidFill>
                <a:schemeClr val="tx2"/>
              </a:solidFill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 flipH="1" flipV="1">
            <a:off x="2717460" y="2544792"/>
            <a:ext cx="378696" cy="8627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/>
          <a:srcRect t="15569" b="36434"/>
          <a:stretch/>
        </p:blipFill>
        <p:spPr>
          <a:xfrm>
            <a:off x="6796093" y="792000"/>
            <a:ext cx="2866628" cy="275182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4" name="TextBox 13"/>
          <p:cNvSpPr txBox="1"/>
          <p:nvPr/>
        </p:nvSpPr>
        <p:spPr>
          <a:xfrm>
            <a:off x="7143212" y="3543827"/>
            <a:ext cx="21723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mtClean="0"/>
              <a:t>MIMOSIS-1 at the </a:t>
            </a:r>
          </a:p>
          <a:p>
            <a:r>
              <a:rPr lang="de-DE" smtClean="0"/>
              <a:t>mCBM beam dump</a:t>
            </a:r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1887011" y="5927154"/>
            <a:ext cx="5528116" cy="646331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de-DE" smtClean="0">
                <a:solidFill>
                  <a:srgbClr val="FF0000"/>
                </a:solidFill>
              </a:rPr>
              <a:t>B</a:t>
            </a:r>
            <a:r>
              <a:rPr lang="de-DE" smtClean="0"/>
              <a:t>eam conditions simulate beam halo @ CBM. </a:t>
            </a:r>
          </a:p>
          <a:p>
            <a:r>
              <a:rPr lang="de-DE" smtClean="0"/>
              <a:t>Do not simulate high LET of slow nuclear fragments.</a:t>
            </a:r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F1ADF-9389-4A0D-80E6-D0C20F26924F}" type="slidenum">
              <a:rPr lang="de-DE" smtClean="0"/>
              <a:pPr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63863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F1ADF-9389-4A0D-80E6-D0C20F26924F}" type="slidenum">
              <a:rPr lang="de-DE" smtClean="0"/>
              <a:pPr/>
              <a:t>9</a:t>
            </a:fld>
            <a:endParaRPr lang="de-DE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/>
              <a:t>Experimental setup</a:t>
            </a:r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406161" y="710625"/>
            <a:ext cx="1265313" cy="1933042"/>
          </a:xfrm>
          <a:prstGeom prst="rect">
            <a:avLst/>
          </a:prstGeom>
          <a:solidFill>
            <a:srgbClr val="00CC00"/>
          </a:solidFill>
          <a:ln w="36000">
            <a:solidFill>
              <a:srgbClr val="AEA79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" name="Rectangle 4"/>
          <p:cNvSpPr/>
          <p:nvPr/>
        </p:nvSpPr>
        <p:spPr>
          <a:xfrm>
            <a:off x="1514271" y="954259"/>
            <a:ext cx="1069997" cy="591010"/>
          </a:xfrm>
          <a:prstGeom prst="rect">
            <a:avLst/>
          </a:prstGeom>
          <a:solidFill>
            <a:srgbClr val="333333"/>
          </a:solidFill>
          <a:ln w="0"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" name="Rectangle 5"/>
          <p:cNvSpPr/>
          <p:nvPr/>
        </p:nvSpPr>
        <p:spPr>
          <a:xfrm>
            <a:off x="2660696" y="2867810"/>
            <a:ext cx="1264987" cy="627162"/>
          </a:xfrm>
          <a:prstGeom prst="rect">
            <a:avLst/>
          </a:prstGeom>
          <a:solidFill>
            <a:srgbClr val="00CC00"/>
          </a:solidFill>
          <a:ln w="36000">
            <a:solidFill>
              <a:srgbClr val="AEA79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" name="Freeform 6"/>
          <p:cNvSpPr/>
          <p:nvPr/>
        </p:nvSpPr>
        <p:spPr>
          <a:xfrm>
            <a:off x="1591026" y="2464478"/>
            <a:ext cx="0" cy="896260"/>
          </a:xfrm>
          <a:custGeom>
            <a:avLst/>
            <a:gdLst/>
            <a:ahLst/>
            <a:cxnLst/>
            <a:rect l="0" t="0" r="r" b="b"/>
            <a:pathLst>
              <a:path w="1" h="2852">
                <a:moveTo>
                  <a:pt x="0" y="0"/>
                </a:moveTo>
                <a:lnTo>
                  <a:pt x="0" y="2851"/>
                </a:lnTo>
              </a:path>
            </a:pathLst>
          </a:custGeom>
          <a:ln w="36000">
            <a:solidFill>
              <a:srgbClr val="6666FF"/>
            </a:solidFill>
            <a:round/>
          </a:ln>
        </p:spPr>
      </p:sp>
      <p:sp>
        <p:nvSpPr>
          <p:cNvPr id="8" name="Freeform 7"/>
          <p:cNvSpPr/>
          <p:nvPr/>
        </p:nvSpPr>
        <p:spPr>
          <a:xfrm>
            <a:off x="1819985" y="2464478"/>
            <a:ext cx="0" cy="537567"/>
          </a:xfrm>
          <a:custGeom>
            <a:avLst/>
            <a:gdLst/>
            <a:ahLst/>
            <a:cxnLst/>
            <a:rect l="0" t="0" r="r" b="b"/>
            <a:pathLst>
              <a:path w="1" h="1711">
                <a:moveTo>
                  <a:pt x="0" y="0"/>
                </a:moveTo>
                <a:lnTo>
                  <a:pt x="0" y="1710"/>
                </a:lnTo>
              </a:path>
            </a:pathLst>
          </a:custGeom>
          <a:ln w="36000">
            <a:solidFill>
              <a:srgbClr val="FF0000"/>
            </a:solidFill>
            <a:round/>
          </a:ln>
        </p:spPr>
      </p:sp>
      <p:sp>
        <p:nvSpPr>
          <p:cNvPr id="9" name="Freeform 8"/>
          <p:cNvSpPr/>
          <p:nvPr/>
        </p:nvSpPr>
        <p:spPr>
          <a:xfrm>
            <a:off x="1591026" y="3360423"/>
            <a:ext cx="1375057" cy="0"/>
          </a:xfrm>
          <a:custGeom>
            <a:avLst/>
            <a:gdLst/>
            <a:ahLst/>
            <a:cxnLst/>
            <a:rect l="0" t="0" r="r" b="b"/>
            <a:pathLst>
              <a:path w="4211" h="1">
                <a:moveTo>
                  <a:pt x="0" y="0"/>
                </a:moveTo>
                <a:lnTo>
                  <a:pt x="4210" y="0"/>
                </a:lnTo>
              </a:path>
            </a:pathLst>
          </a:custGeom>
          <a:ln w="36000">
            <a:solidFill>
              <a:srgbClr val="6666FF"/>
            </a:solidFill>
            <a:round/>
          </a:ln>
        </p:spPr>
      </p:sp>
      <p:sp>
        <p:nvSpPr>
          <p:cNvPr id="10" name="Freeform 9"/>
          <p:cNvSpPr/>
          <p:nvPr/>
        </p:nvSpPr>
        <p:spPr>
          <a:xfrm>
            <a:off x="1819985" y="3002045"/>
            <a:ext cx="992915" cy="0"/>
          </a:xfrm>
          <a:custGeom>
            <a:avLst/>
            <a:gdLst/>
            <a:ahLst/>
            <a:cxnLst/>
            <a:rect l="0" t="0" r="r" b="b"/>
            <a:pathLst>
              <a:path w="3041" h="1">
                <a:moveTo>
                  <a:pt x="0" y="0"/>
                </a:moveTo>
                <a:lnTo>
                  <a:pt x="3040" y="0"/>
                </a:lnTo>
              </a:path>
            </a:pathLst>
          </a:custGeom>
          <a:ln w="36000">
            <a:solidFill>
              <a:srgbClr val="FF0000"/>
            </a:solidFill>
            <a:round/>
          </a:ln>
        </p:spPr>
      </p:sp>
      <p:sp>
        <p:nvSpPr>
          <p:cNvPr id="11" name="TextBox 10"/>
          <p:cNvSpPr txBox="1"/>
          <p:nvPr/>
        </p:nvSpPr>
        <p:spPr>
          <a:xfrm>
            <a:off x="1361741" y="761867"/>
            <a:ext cx="1451485" cy="343917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US" sz="900" b="0" strike="noStrike" spc="-1">
                <a:latin typeface="Source Code Pro"/>
              </a:rPr>
              <a:t>MIMOSIS-1 on PCB</a:t>
            </a:r>
            <a:endParaRPr lang="en-US" sz="900" b="0" strike="noStrike" spc="-1">
              <a:latin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836755" y="3989276"/>
            <a:ext cx="3808968" cy="247092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US" sz="1200" b="0" strike="noStrike" spc="-1">
                <a:latin typeface="Noto Sans"/>
              </a:rPr>
              <a:t>Overcurrent Protection PCB</a:t>
            </a:r>
            <a:r>
              <a:rPr lang="en-US" sz="1200" b="0" strike="noStrike" spc="-1" smtClean="0">
                <a:latin typeface="Noto Sans"/>
              </a:rPr>
              <a:t>, resettable</a:t>
            </a:r>
            <a:endParaRPr lang="en-US" sz="1200" b="0" strike="noStrike" spc="-1">
              <a:latin typeface="Arial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476384" y="3347534"/>
            <a:ext cx="1451485" cy="350519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US" sz="900" b="0" strike="noStrike" spc="-1">
                <a:solidFill>
                  <a:srgbClr val="6666FF"/>
                </a:solidFill>
                <a:latin typeface="Noto Sans"/>
              </a:rPr>
              <a:t>Sensing element </a:t>
            </a:r>
            <a:r>
              <a:t/>
            </a:r>
            <a:br/>
            <a:r>
              <a:rPr lang="en-US" sz="900" b="0" strike="noStrike" spc="-1">
                <a:solidFill>
                  <a:srgbClr val="6666FF"/>
                </a:solidFill>
                <a:latin typeface="Noto Sans"/>
              </a:rPr>
              <a:t>Part Power</a:t>
            </a:r>
            <a:endParaRPr lang="en-US" sz="900" b="0" strike="noStrike" spc="-1">
              <a:latin typeface="Arial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629240" y="2986641"/>
            <a:ext cx="1451485" cy="350519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US" sz="900" b="0" strike="noStrike" spc="-1">
                <a:solidFill>
                  <a:srgbClr val="FF0000"/>
                </a:solidFill>
                <a:latin typeface="Noto Sans"/>
              </a:rPr>
              <a:t>Digital Front</a:t>
            </a:r>
            <a:r>
              <a:t/>
            </a:r>
            <a:br/>
            <a:r>
              <a:rPr lang="en-US" sz="900" b="0" strike="noStrike" spc="-1">
                <a:solidFill>
                  <a:srgbClr val="FF0000"/>
                </a:solidFill>
                <a:latin typeface="Noto Sans"/>
              </a:rPr>
              <a:t>End Power</a:t>
            </a:r>
            <a:endParaRPr lang="en-US" sz="900" b="0" strike="noStrike" spc="-1">
              <a:latin typeface="Arial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2927869" y="3315783"/>
            <a:ext cx="76102" cy="89595"/>
          </a:xfrm>
          <a:prstGeom prst="ellipse">
            <a:avLst/>
          </a:prstGeom>
          <a:solidFill>
            <a:srgbClr val="6666FF"/>
          </a:solidFill>
          <a:ln w="0">
            <a:solidFill>
              <a:srgbClr val="6666FF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" name="Oval 15"/>
          <p:cNvSpPr/>
          <p:nvPr/>
        </p:nvSpPr>
        <p:spPr>
          <a:xfrm>
            <a:off x="2775665" y="2957719"/>
            <a:ext cx="76428" cy="89909"/>
          </a:xfrm>
          <a:prstGeom prst="ellipse">
            <a:avLst/>
          </a:prstGeom>
          <a:solidFill>
            <a:srgbClr val="FF3333"/>
          </a:solidFill>
          <a:ln w="0">
            <a:solidFill>
              <a:srgbClr val="FF3333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7" name="Rectangle 16"/>
          <p:cNvSpPr/>
          <p:nvPr/>
        </p:nvSpPr>
        <p:spPr>
          <a:xfrm>
            <a:off x="4215065" y="879440"/>
            <a:ext cx="1735642" cy="1686892"/>
          </a:xfrm>
          <a:prstGeom prst="rect">
            <a:avLst/>
          </a:prstGeom>
          <a:solidFill>
            <a:srgbClr val="808080"/>
          </a:solidFill>
          <a:ln w="36000">
            <a:solidFill>
              <a:srgbClr val="AEA79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8" name="Rectangle 17"/>
          <p:cNvSpPr/>
          <p:nvPr/>
        </p:nvSpPr>
        <p:spPr>
          <a:xfrm>
            <a:off x="4504121" y="1115530"/>
            <a:ext cx="940330" cy="1177933"/>
          </a:xfrm>
          <a:prstGeom prst="rect">
            <a:avLst/>
          </a:prstGeom>
          <a:solidFill>
            <a:srgbClr val="EEEEEE"/>
          </a:solidFill>
          <a:ln w="0"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9" name="TextBox 18"/>
          <p:cNvSpPr txBox="1"/>
          <p:nvPr/>
        </p:nvSpPr>
        <p:spPr>
          <a:xfrm>
            <a:off x="4741245" y="845174"/>
            <a:ext cx="1280664" cy="343603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US" sz="1000" b="0" strike="noStrike" spc="-1">
                <a:solidFill>
                  <a:srgbClr val="EEEEEE"/>
                </a:solidFill>
                <a:latin typeface="Source Code Pro"/>
              </a:rPr>
              <a:t>OSCILLOSCOPE</a:t>
            </a:r>
            <a:endParaRPr lang="en-US" sz="1000" b="0" strike="noStrike" spc="-1">
              <a:latin typeface="Arial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118940" y="1299120"/>
            <a:ext cx="665972" cy="1254952"/>
          </a:xfrm>
          <a:prstGeom prst="rect">
            <a:avLst/>
          </a:prstGeom>
          <a:solidFill>
            <a:srgbClr val="808080"/>
          </a:solidFill>
          <a:ln w="36000">
            <a:solidFill>
              <a:srgbClr val="AEA79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1" name="TextBox 20"/>
          <p:cNvSpPr txBox="1"/>
          <p:nvPr/>
        </p:nvSpPr>
        <p:spPr>
          <a:xfrm>
            <a:off x="3442617" y="1254165"/>
            <a:ext cx="1280664" cy="343917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US" sz="1000" b="0" strike="noStrike" spc="-1">
                <a:solidFill>
                  <a:srgbClr val="EEEEEE"/>
                </a:solidFill>
                <a:latin typeface="Source Code Pro"/>
              </a:rPr>
              <a:t>PC</a:t>
            </a:r>
            <a:endParaRPr lang="en-US" sz="1000" b="0" strike="noStrike" spc="-1">
              <a:latin typeface="Arial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1781771" y="2419523"/>
            <a:ext cx="76755" cy="89909"/>
          </a:xfrm>
          <a:prstGeom prst="ellipse">
            <a:avLst/>
          </a:prstGeom>
          <a:solidFill>
            <a:srgbClr val="FF3333"/>
          </a:solidFill>
          <a:ln w="0">
            <a:solidFill>
              <a:srgbClr val="FF3333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3" name="Oval 22"/>
          <p:cNvSpPr/>
          <p:nvPr/>
        </p:nvSpPr>
        <p:spPr>
          <a:xfrm>
            <a:off x="1552812" y="2419523"/>
            <a:ext cx="76428" cy="89909"/>
          </a:xfrm>
          <a:prstGeom prst="ellipse">
            <a:avLst/>
          </a:prstGeom>
          <a:solidFill>
            <a:srgbClr val="6666FF"/>
          </a:solidFill>
          <a:ln w="0">
            <a:solidFill>
              <a:srgbClr val="6666FF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4" name="Oval 23"/>
          <p:cNvSpPr/>
          <p:nvPr/>
        </p:nvSpPr>
        <p:spPr>
          <a:xfrm>
            <a:off x="2546380" y="2420152"/>
            <a:ext cx="76428" cy="89595"/>
          </a:xfrm>
          <a:prstGeom prst="ellipse">
            <a:avLst/>
          </a:prstGeom>
          <a:solidFill>
            <a:srgbClr val="CC9900"/>
          </a:solidFill>
          <a:ln w="0">
            <a:solidFill>
              <a:srgbClr val="CC99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5" name="Oval 24"/>
          <p:cNvSpPr/>
          <p:nvPr/>
        </p:nvSpPr>
        <p:spPr>
          <a:xfrm>
            <a:off x="3195368" y="2419523"/>
            <a:ext cx="76428" cy="89909"/>
          </a:xfrm>
          <a:prstGeom prst="ellipse">
            <a:avLst/>
          </a:prstGeom>
          <a:solidFill>
            <a:srgbClr val="CC9900"/>
          </a:solidFill>
          <a:ln w="0">
            <a:solidFill>
              <a:srgbClr val="CC99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6" name="Freeform 25"/>
          <p:cNvSpPr/>
          <p:nvPr/>
        </p:nvSpPr>
        <p:spPr>
          <a:xfrm>
            <a:off x="2584268" y="2464478"/>
            <a:ext cx="611100" cy="0"/>
          </a:xfrm>
          <a:custGeom>
            <a:avLst/>
            <a:gdLst/>
            <a:ahLst/>
            <a:cxnLst/>
            <a:rect l="0" t="0" r="r" b="b"/>
            <a:pathLst>
              <a:path w="1872" h="1">
                <a:moveTo>
                  <a:pt x="0" y="0"/>
                </a:moveTo>
                <a:lnTo>
                  <a:pt x="1871" y="0"/>
                </a:lnTo>
              </a:path>
            </a:pathLst>
          </a:custGeom>
          <a:ln w="36000">
            <a:solidFill>
              <a:srgbClr val="CC9900"/>
            </a:solidFill>
            <a:round/>
          </a:ln>
        </p:spPr>
      </p:sp>
      <p:sp>
        <p:nvSpPr>
          <p:cNvPr id="27" name="TextBox 26"/>
          <p:cNvSpPr txBox="1"/>
          <p:nvPr/>
        </p:nvSpPr>
        <p:spPr>
          <a:xfrm>
            <a:off x="2658410" y="2195380"/>
            <a:ext cx="460530" cy="343917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US" sz="900" b="0" strike="noStrike" spc="-1">
                <a:solidFill>
                  <a:srgbClr val="CC9900"/>
                </a:solidFill>
                <a:latin typeface="Noto Sans"/>
              </a:rPr>
              <a:t>Data</a:t>
            </a:r>
            <a:endParaRPr lang="en-US" sz="900" b="0" strike="noStrike" spc="-1">
              <a:latin typeface="Arial"/>
            </a:endParaRPr>
          </a:p>
        </p:txBody>
      </p:sp>
      <p:sp>
        <p:nvSpPr>
          <p:cNvPr id="28" name="Oval 27"/>
          <p:cNvSpPr/>
          <p:nvPr/>
        </p:nvSpPr>
        <p:spPr>
          <a:xfrm>
            <a:off x="4532210" y="2374569"/>
            <a:ext cx="76428" cy="89909"/>
          </a:xfrm>
          <a:prstGeom prst="ellipse">
            <a:avLst/>
          </a:prstGeom>
          <a:solidFill>
            <a:srgbClr val="FF3333"/>
          </a:solidFill>
          <a:ln w="0">
            <a:solidFill>
              <a:srgbClr val="FF3333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9" name="Oval 28"/>
          <p:cNvSpPr/>
          <p:nvPr/>
        </p:nvSpPr>
        <p:spPr>
          <a:xfrm>
            <a:off x="4685067" y="2374569"/>
            <a:ext cx="76428" cy="89909"/>
          </a:xfrm>
          <a:prstGeom prst="ellipse">
            <a:avLst/>
          </a:prstGeom>
          <a:solidFill>
            <a:srgbClr val="6666FF"/>
          </a:solidFill>
          <a:ln w="0">
            <a:solidFill>
              <a:srgbClr val="6666FF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0" name="TextBox 29"/>
          <p:cNvSpPr txBox="1"/>
          <p:nvPr/>
        </p:nvSpPr>
        <p:spPr>
          <a:xfrm>
            <a:off x="3887142" y="3422039"/>
            <a:ext cx="2237325" cy="343603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US" sz="900" b="0" strike="noStrike" spc="-1">
                <a:solidFill>
                  <a:srgbClr val="6666FF"/>
                </a:solidFill>
                <a:latin typeface="Noto Sans"/>
              </a:rPr>
              <a:t>Voltage Drop over Shunt resistor ∝ I</a:t>
            </a:r>
            <a:endParaRPr lang="en-US" sz="900" b="0" strike="noStrike" spc="-1">
              <a:latin typeface="Arial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849154" y="2682334"/>
            <a:ext cx="2237325" cy="343917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US" sz="900" b="0" strike="noStrike" spc="-1">
                <a:solidFill>
                  <a:srgbClr val="FF0000"/>
                </a:solidFill>
                <a:latin typeface="Noto Sans"/>
              </a:rPr>
              <a:t>Voltage Drop over Shunt resistor ∝ I</a:t>
            </a:r>
            <a:endParaRPr lang="en-US" sz="900" b="0" strike="noStrike" spc="-1">
              <a:latin typeface="Arial"/>
            </a:endParaRPr>
          </a:p>
        </p:txBody>
      </p:sp>
      <p:sp>
        <p:nvSpPr>
          <p:cNvPr id="32" name="Freeform 31"/>
          <p:cNvSpPr/>
          <p:nvPr/>
        </p:nvSpPr>
        <p:spPr>
          <a:xfrm>
            <a:off x="2813226" y="3002045"/>
            <a:ext cx="1772549" cy="0"/>
          </a:xfrm>
          <a:custGeom>
            <a:avLst/>
            <a:gdLst/>
            <a:ahLst/>
            <a:cxnLst/>
            <a:rect l="0" t="0" r="r" b="b"/>
            <a:pathLst>
              <a:path w="5428" h="1">
                <a:moveTo>
                  <a:pt x="0" y="0"/>
                </a:moveTo>
                <a:lnTo>
                  <a:pt x="5427" y="0"/>
                </a:lnTo>
              </a:path>
            </a:pathLst>
          </a:custGeom>
          <a:ln w="18000">
            <a:solidFill>
              <a:srgbClr val="FF0000"/>
            </a:solidFill>
            <a:round/>
          </a:ln>
        </p:spPr>
      </p:sp>
      <p:sp>
        <p:nvSpPr>
          <p:cNvPr id="33" name="Freeform 32"/>
          <p:cNvSpPr/>
          <p:nvPr/>
        </p:nvSpPr>
        <p:spPr>
          <a:xfrm>
            <a:off x="4570425" y="2419523"/>
            <a:ext cx="0" cy="582522"/>
          </a:xfrm>
          <a:custGeom>
            <a:avLst/>
            <a:gdLst/>
            <a:ahLst/>
            <a:cxnLst/>
            <a:rect l="0" t="0" r="r" b="b"/>
            <a:pathLst>
              <a:path w="1" h="1854">
                <a:moveTo>
                  <a:pt x="0" y="0"/>
                </a:moveTo>
                <a:lnTo>
                  <a:pt x="0" y="1853"/>
                </a:lnTo>
              </a:path>
            </a:pathLst>
          </a:custGeom>
          <a:ln w="18000">
            <a:solidFill>
              <a:srgbClr val="FF0000"/>
            </a:solidFill>
            <a:round/>
          </a:ln>
        </p:spPr>
      </p:sp>
      <p:sp>
        <p:nvSpPr>
          <p:cNvPr id="34" name="Freeform 33"/>
          <p:cNvSpPr/>
          <p:nvPr/>
        </p:nvSpPr>
        <p:spPr>
          <a:xfrm>
            <a:off x="2966410" y="3360423"/>
            <a:ext cx="1772549" cy="0"/>
          </a:xfrm>
          <a:custGeom>
            <a:avLst/>
            <a:gdLst/>
            <a:ahLst/>
            <a:cxnLst/>
            <a:rect l="0" t="0" r="r" b="b"/>
            <a:pathLst>
              <a:path w="5428" h="1">
                <a:moveTo>
                  <a:pt x="0" y="0"/>
                </a:moveTo>
                <a:lnTo>
                  <a:pt x="5427" y="0"/>
                </a:lnTo>
              </a:path>
            </a:pathLst>
          </a:custGeom>
          <a:ln w="18000">
            <a:solidFill>
              <a:srgbClr val="6666FF"/>
            </a:solidFill>
            <a:round/>
          </a:ln>
        </p:spPr>
      </p:sp>
      <p:sp>
        <p:nvSpPr>
          <p:cNvPr id="35" name="Freeform 34"/>
          <p:cNvSpPr/>
          <p:nvPr/>
        </p:nvSpPr>
        <p:spPr>
          <a:xfrm>
            <a:off x="4723281" y="2419523"/>
            <a:ext cx="0" cy="941214"/>
          </a:xfrm>
          <a:custGeom>
            <a:avLst/>
            <a:gdLst/>
            <a:ahLst/>
            <a:cxnLst/>
            <a:rect l="0" t="0" r="r" b="b"/>
            <a:pathLst>
              <a:path w="1" h="2995">
                <a:moveTo>
                  <a:pt x="0" y="0"/>
                </a:moveTo>
                <a:lnTo>
                  <a:pt x="0" y="2994"/>
                </a:lnTo>
              </a:path>
            </a:pathLst>
          </a:custGeom>
          <a:ln w="18000">
            <a:solidFill>
              <a:srgbClr val="6666FF"/>
            </a:solidFill>
            <a:round/>
          </a:ln>
        </p:spPr>
      </p:sp>
      <p:sp>
        <p:nvSpPr>
          <p:cNvPr id="36" name="Rectangle 35"/>
          <p:cNvSpPr/>
          <p:nvPr/>
        </p:nvSpPr>
        <p:spPr>
          <a:xfrm>
            <a:off x="3057862" y="591480"/>
            <a:ext cx="3132255" cy="2091168"/>
          </a:xfrm>
          <a:prstGeom prst="rect">
            <a:avLst/>
          </a:prstGeom>
          <a:noFill/>
          <a:ln w="18000">
            <a:solidFill>
              <a:srgbClr val="000000"/>
            </a:solidFill>
            <a:custDash>
              <a:ds d="197000" sp="197000"/>
            </a:custDash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7" name="TextBox 36"/>
          <p:cNvSpPr txBox="1"/>
          <p:nvPr/>
        </p:nvSpPr>
        <p:spPr>
          <a:xfrm>
            <a:off x="3882896" y="591480"/>
            <a:ext cx="2342496" cy="343603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US" sz="900" b="0" i="1" strike="noStrike" spc="-1">
                <a:solidFill>
                  <a:srgbClr val="000000"/>
                </a:solidFill>
                <a:latin typeface="Noto Sans"/>
              </a:rPr>
              <a:t>Information accessible to experimenters</a:t>
            </a:r>
            <a:endParaRPr lang="en-US" sz="900" b="0" strike="noStrike" spc="-1">
              <a:latin typeface="Arial"/>
            </a:endParaRPr>
          </a:p>
        </p:txBody>
      </p:sp>
      <p:sp>
        <p:nvSpPr>
          <p:cNvPr id="38" name="Freeform 37"/>
          <p:cNvSpPr/>
          <p:nvPr/>
        </p:nvSpPr>
        <p:spPr>
          <a:xfrm>
            <a:off x="4505101" y="1426438"/>
            <a:ext cx="938697" cy="37410"/>
          </a:xfrm>
          <a:custGeom>
            <a:avLst/>
            <a:gdLst/>
            <a:ahLst/>
            <a:cxnLst/>
            <a:rect l="0" t="0" r="r" b="b"/>
            <a:pathLst>
              <a:path w="2875" h="190">
                <a:moveTo>
                  <a:pt x="0" y="107"/>
                </a:moveTo>
                <a:cubicBezTo>
                  <a:pt x="102" y="131"/>
                  <a:pt x="197" y="69"/>
                  <a:pt x="300" y="86"/>
                </a:cubicBezTo>
                <a:cubicBezTo>
                  <a:pt x="407" y="105"/>
                  <a:pt x="525" y="43"/>
                  <a:pt x="628" y="86"/>
                </a:cubicBezTo>
                <a:cubicBezTo>
                  <a:pt x="753" y="137"/>
                  <a:pt x="836" y="36"/>
                  <a:pt x="937" y="65"/>
                </a:cubicBezTo>
                <a:cubicBezTo>
                  <a:pt x="1033" y="91"/>
                  <a:pt x="1144" y="189"/>
                  <a:pt x="1220" y="119"/>
                </a:cubicBezTo>
                <a:cubicBezTo>
                  <a:pt x="1347" y="0"/>
                  <a:pt x="1399" y="124"/>
                  <a:pt x="1512" y="107"/>
                </a:cubicBezTo>
                <a:cubicBezTo>
                  <a:pt x="1619" y="91"/>
                  <a:pt x="1714" y="59"/>
                  <a:pt x="1830" y="107"/>
                </a:cubicBezTo>
                <a:cubicBezTo>
                  <a:pt x="1918" y="143"/>
                  <a:pt x="1996" y="55"/>
                  <a:pt x="2113" y="53"/>
                </a:cubicBezTo>
                <a:cubicBezTo>
                  <a:pt x="2228" y="51"/>
                  <a:pt x="2313" y="132"/>
                  <a:pt x="2405" y="74"/>
                </a:cubicBezTo>
                <a:cubicBezTo>
                  <a:pt x="2500" y="13"/>
                  <a:pt x="2597" y="172"/>
                  <a:pt x="2697" y="74"/>
                </a:cubicBezTo>
                <a:lnTo>
                  <a:pt x="2795" y="172"/>
                </a:lnTo>
                <a:lnTo>
                  <a:pt x="2874" y="86"/>
                </a:lnTo>
              </a:path>
            </a:pathLst>
          </a:custGeom>
          <a:ln w="18000">
            <a:solidFill>
              <a:srgbClr val="FF0000"/>
            </a:solidFill>
            <a:round/>
          </a:ln>
        </p:spPr>
      </p:sp>
      <p:sp>
        <p:nvSpPr>
          <p:cNvPr id="39" name="Freeform 38"/>
          <p:cNvSpPr/>
          <p:nvPr/>
        </p:nvSpPr>
        <p:spPr>
          <a:xfrm>
            <a:off x="4505428" y="1471393"/>
            <a:ext cx="938697" cy="37410"/>
          </a:xfrm>
          <a:custGeom>
            <a:avLst/>
            <a:gdLst/>
            <a:ahLst/>
            <a:cxnLst/>
            <a:rect l="0" t="0" r="r" b="b"/>
            <a:pathLst>
              <a:path w="2875" h="190">
                <a:moveTo>
                  <a:pt x="0" y="107"/>
                </a:moveTo>
                <a:cubicBezTo>
                  <a:pt x="102" y="131"/>
                  <a:pt x="197" y="69"/>
                  <a:pt x="300" y="86"/>
                </a:cubicBezTo>
                <a:cubicBezTo>
                  <a:pt x="407" y="105"/>
                  <a:pt x="525" y="43"/>
                  <a:pt x="628" y="86"/>
                </a:cubicBezTo>
                <a:cubicBezTo>
                  <a:pt x="753" y="137"/>
                  <a:pt x="836" y="36"/>
                  <a:pt x="937" y="65"/>
                </a:cubicBezTo>
                <a:cubicBezTo>
                  <a:pt x="1033" y="91"/>
                  <a:pt x="1144" y="189"/>
                  <a:pt x="1220" y="119"/>
                </a:cubicBezTo>
                <a:cubicBezTo>
                  <a:pt x="1347" y="0"/>
                  <a:pt x="1399" y="124"/>
                  <a:pt x="1512" y="107"/>
                </a:cubicBezTo>
                <a:cubicBezTo>
                  <a:pt x="1619" y="91"/>
                  <a:pt x="1714" y="59"/>
                  <a:pt x="1830" y="107"/>
                </a:cubicBezTo>
                <a:cubicBezTo>
                  <a:pt x="1918" y="143"/>
                  <a:pt x="1996" y="55"/>
                  <a:pt x="2113" y="53"/>
                </a:cubicBezTo>
                <a:cubicBezTo>
                  <a:pt x="2228" y="51"/>
                  <a:pt x="2313" y="132"/>
                  <a:pt x="2405" y="74"/>
                </a:cubicBezTo>
                <a:cubicBezTo>
                  <a:pt x="2500" y="13"/>
                  <a:pt x="2597" y="172"/>
                  <a:pt x="2697" y="74"/>
                </a:cubicBezTo>
                <a:lnTo>
                  <a:pt x="2795" y="172"/>
                </a:lnTo>
                <a:lnTo>
                  <a:pt x="2874" y="86"/>
                </a:lnTo>
              </a:path>
            </a:pathLst>
          </a:custGeom>
          <a:ln w="18000">
            <a:solidFill>
              <a:srgbClr val="6666FF"/>
            </a:solidFill>
            <a:round/>
          </a:ln>
        </p:spPr>
      </p:sp>
      <p:sp>
        <p:nvSpPr>
          <p:cNvPr id="40" name="TextBox 39"/>
          <p:cNvSpPr txBox="1"/>
          <p:nvPr/>
        </p:nvSpPr>
        <p:spPr>
          <a:xfrm>
            <a:off x="4532210" y="2030966"/>
            <a:ext cx="1451812" cy="343603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US" sz="900" b="0" i="1" strike="noStrike" spc="-1">
                <a:solidFill>
                  <a:srgbClr val="000000"/>
                </a:solidFill>
                <a:latin typeface="Noto Sans"/>
              </a:rPr>
              <a:t>Current drawn</a:t>
            </a:r>
            <a:endParaRPr lang="en-US" sz="900" b="0" strike="noStrike" spc="-1">
              <a:latin typeface="Arial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3195368" y="1852091"/>
            <a:ext cx="519321" cy="500472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US" sz="900" b="0" i="1" strike="noStrike" spc="-1">
                <a:solidFill>
                  <a:srgbClr val="000000"/>
                </a:solidFill>
                <a:latin typeface="Noto Sans"/>
              </a:rPr>
              <a:t>Digital</a:t>
            </a:r>
            <a:r>
              <a:t/>
            </a:r>
            <a:br/>
            <a:r>
              <a:rPr lang="en-US" sz="900" b="0" i="1" strike="noStrike" spc="-1">
                <a:solidFill>
                  <a:srgbClr val="000000"/>
                </a:solidFill>
                <a:latin typeface="Noto Sans"/>
              </a:rPr>
              <a:t>settings</a:t>
            </a:r>
            <a:endParaRPr lang="en-US" sz="900" b="0" strike="noStrike" spc="-1">
              <a:latin typeface="Arial"/>
            </a:endParaRPr>
          </a:p>
        </p:txBody>
      </p:sp>
      <p:pic>
        <p:nvPicPr>
          <p:cNvPr id="42" name="Picture 3"/>
          <p:cNvPicPr/>
          <p:nvPr/>
        </p:nvPicPr>
        <p:blipFill>
          <a:blip r:embed="rId2"/>
          <a:stretch/>
        </p:blipFill>
        <p:spPr>
          <a:xfrm>
            <a:off x="5342910" y="4227880"/>
            <a:ext cx="4731371" cy="1886201"/>
          </a:xfrm>
          <a:prstGeom prst="rect">
            <a:avLst/>
          </a:prstGeom>
          <a:ln w="0">
            <a:noFill/>
          </a:ln>
        </p:spPr>
      </p:pic>
      <p:sp>
        <p:nvSpPr>
          <p:cNvPr id="43" name="TextBox 42"/>
          <p:cNvSpPr txBox="1"/>
          <p:nvPr/>
        </p:nvSpPr>
        <p:spPr>
          <a:xfrm>
            <a:off x="5545739" y="4363686"/>
            <a:ext cx="847244" cy="253694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US" sz="1200" b="0" i="1" strike="noStrike" spc="-1" smtClean="0">
                <a:latin typeface="Arial"/>
              </a:rPr>
              <a:t>I</a:t>
            </a:r>
            <a:endParaRPr lang="en-US" sz="1200" b="0" strike="noStrike" spc="-1">
              <a:latin typeface="Arial"/>
            </a:endParaRPr>
          </a:p>
        </p:txBody>
      </p:sp>
      <p:sp>
        <p:nvSpPr>
          <p:cNvPr id="44" name="Freeform 43"/>
          <p:cNvSpPr/>
          <p:nvPr/>
        </p:nvSpPr>
        <p:spPr>
          <a:xfrm>
            <a:off x="5682918" y="4695658"/>
            <a:ext cx="326617" cy="0"/>
          </a:xfrm>
          <a:custGeom>
            <a:avLst/>
            <a:gdLst/>
            <a:ahLst/>
            <a:cxnLst/>
            <a:rect l="0" t="0" r="r" b="b"/>
            <a:pathLst>
              <a:path w="1001" h="1">
                <a:moveTo>
                  <a:pt x="0" y="0"/>
                </a:moveTo>
                <a:lnTo>
                  <a:pt x="1000" y="0"/>
                </a:lnTo>
              </a:path>
            </a:pathLst>
          </a:custGeom>
          <a:ln w="10080">
            <a:solidFill>
              <a:srgbClr val="000000"/>
            </a:solidFill>
            <a:round/>
            <a:tailEnd type="triangle" w="med" len="med"/>
          </a:ln>
        </p:spPr>
      </p:sp>
      <p:sp>
        <p:nvSpPr>
          <p:cNvPr id="45" name="Rectangle 44"/>
          <p:cNvSpPr/>
          <p:nvPr/>
        </p:nvSpPr>
        <p:spPr>
          <a:xfrm>
            <a:off x="6499460" y="4428446"/>
            <a:ext cx="326617" cy="62873"/>
          </a:xfrm>
          <a:prstGeom prst="rect">
            <a:avLst/>
          </a:prstGeom>
          <a:solidFill>
            <a:srgbClr val="FFFFCC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6" name="Freeform 45"/>
          <p:cNvSpPr/>
          <p:nvPr/>
        </p:nvSpPr>
        <p:spPr>
          <a:xfrm>
            <a:off x="6499460" y="4475601"/>
            <a:ext cx="326617" cy="0"/>
          </a:xfrm>
          <a:custGeom>
            <a:avLst/>
            <a:gdLst/>
            <a:ahLst/>
            <a:cxnLst/>
            <a:rect l="0" t="0" r="r" b="b"/>
            <a:pathLst>
              <a:path w="1001" h="1">
                <a:moveTo>
                  <a:pt x="0" y="0"/>
                </a:moveTo>
                <a:lnTo>
                  <a:pt x="1000" y="0"/>
                </a:lnTo>
              </a:path>
            </a:pathLst>
          </a:custGeom>
          <a:ln w="10080">
            <a:solidFill>
              <a:srgbClr val="193300"/>
            </a:solidFill>
            <a:round/>
            <a:tailEnd type="triangle" w="med" len="med"/>
          </a:ln>
        </p:spPr>
      </p:sp>
      <p:pic>
        <p:nvPicPr>
          <p:cNvPr id="47" name="Picture 46"/>
          <p:cNvPicPr/>
          <p:nvPr/>
        </p:nvPicPr>
        <p:blipFill>
          <a:blip r:embed="rId3"/>
          <a:srcRect l="19996" t="23842" r="28526" b="20915"/>
          <a:stretch/>
        </p:blipFill>
        <p:spPr>
          <a:xfrm>
            <a:off x="6584670" y="735146"/>
            <a:ext cx="3364153" cy="2232005"/>
          </a:xfrm>
          <a:prstGeom prst="rect">
            <a:avLst/>
          </a:prstGeom>
          <a:ln w="0">
            <a:noFill/>
          </a:ln>
        </p:spPr>
      </p:pic>
      <p:sp>
        <p:nvSpPr>
          <p:cNvPr id="48" name="TextBox 47"/>
          <p:cNvSpPr txBox="1"/>
          <p:nvPr/>
        </p:nvSpPr>
        <p:spPr>
          <a:xfrm>
            <a:off x="6786193" y="1432726"/>
            <a:ext cx="807070" cy="346432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US" sz="1600" b="0" strike="noStrike" spc="-1">
                <a:solidFill>
                  <a:srgbClr val="FFFF66"/>
                </a:solidFill>
                <a:latin typeface="Lato"/>
              </a:rPr>
              <a:t>analog</a:t>
            </a:r>
            <a:endParaRPr lang="en-US" sz="1600" b="0" strike="noStrike" spc="-1">
              <a:latin typeface="Arial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6786519" y="2095411"/>
            <a:ext cx="724436" cy="346432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US" sz="1600" b="0" strike="noStrike" spc="-1">
                <a:solidFill>
                  <a:srgbClr val="00FF66"/>
                </a:solidFill>
                <a:latin typeface="Lato"/>
              </a:rPr>
              <a:t>digital</a:t>
            </a:r>
            <a:endParaRPr lang="en-US" sz="1600" b="0" strike="noStrike" spc="-1">
              <a:latin typeface="Arial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7568440" y="2230853"/>
            <a:ext cx="1697101" cy="346432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US" sz="1800" b="0" strike="noStrike" spc="-1">
                <a:solidFill>
                  <a:srgbClr val="00FF66"/>
                </a:solidFill>
                <a:latin typeface="Lato"/>
              </a:rPr>
              <a:t>Bit </a:t>
            </a:r>
            <a:r>
              <a:rPr lang="en-US" sz="1800" b="0" strike="noStrike" spc="-1" smtClean="0">
                <a:solidFill>
                  <a:srgbClr val="00FF66"/>
                </a:solidFill>
                <a:latin typeface="Lato"/>
              </a:rPr>
              <a:t>flip </a:t>
            </a:r>
            <a:r>
              <a:rPr lang="en-US" sz="1800" b="0" strike="noStrike" spc="-1">
                <a:solidFill>
                  <a:srgbClr val="00FF66"/>
                </a:solidFill>
                <a:latin typeface="Lato"/>
              </a:rPr>
              <a:t>in digital</a:t>
            </a:r>
            <a:endParaRPr lang="en-US" sz="1800" b="0" strike="noStrike" spc="-1">
              <a:latin typeface="Arial"/>
            </a:endParaRPr>
          </a:p>
        </p:txBody>
      </p:sp>
      <p:sp>
        <p:nvSpPr>
          <p:cNvPr id="51" name="Freeform 50"/>
          <p:cNvSpPr/>
          <p:nvPr/>
        </p:nvSpPr>
        <p:spPr>
          <a:xfrm rot="504126">
            <a:off x="8576796" y="1991455"/>
            <a:ext cx="470981" cy="488212"/>
          </a:xfrm>
          <a:custGeom>
            <a:avLst/>
            <a:gdLst/>
            <a:ahLst/>
            <a:cxnLst/>
            <a:rect l="0" t="0" r="r" b="b"/>
            <a:pathLst>
              <a:path w="1443" h="1554">
                <a:moveTo>
                  <a:pt x="0" y="1553"/>
                </a:moveTo>
                <a:lnTo>
                  <a:pt x="1442" y="0"/>
                </a:lnTo>
              </a:path>
            </a:pathLst>
          </a:custGeom>
          <a:ln w="10080">
            <a:solidFill>
              <a:srgbClr val="00FF66"/>
            </a:solidFill>
            <a:round/>
            <a:tailEnd type="triangle" w="med" len="med"/>
          </a:ln>
        </p:spPr>
      </p:sp>
      <p:sp>
        <p:nvSpPr>
          <p:cNvPr id="52" name="Right Brace 51"/>
          <p:cNvSpPr/>
          <p:nvPr/>
        </p:nvSpPr>
        <p:spPr>
          <a:xfrm rot="16030749">
            <a:off x="8387075" y="887906"/>
            <a:ext cx="106834" cy="1287510"/>
          </a:xfrm>
          <a:prstGeom prst="rightBrace">
            <a:avLst>
              <a:gd name="adj1" fmla="val 105083"/>
              <a:gd name="adj2" fmla="val 50000"/>
            </a:avLst>
          </a:prstGeom>
          <a:ln w="28575">
            <a:solidFill>
              <a:srgbClr val="51AB5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TextBox 52"/>
          <p:cNvSpPr txBox="1"/>
          <p:nvPr/>
        </p:nvSpPr>
        <p:spPr>
          <a:xfrm rot="21430328">
            <a:off x="7767028" y="1074736"/>
            <a:ext cx="2097315" cy="2687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smtClean="0">
                <a:solidFill>
                  <a:srgbClr val="00FF66"/>
                </a:solidFill>
              </a:rPr>
              <a:t>Spill (data transfer)</a:t>
            </a:r>
            <a:endParaRPr lang="en-US" sz="1400">
              <a:solidFill>
                <a:srgbClr val="00FF66"/>
              </a:solidFill>
            </a:endParaRPr>
          </a:p>
        </p:txBody>
      </p:sp>
      <p:cxnSp>
        <p:nvCxnSpPr>
          <p:cNvPr id="54" name="Straight Arrow Connector 53"/>
          <p:cNvCxnSpPr/>
          <p:nvPr/>
        </p:nvCxnSpPr>
        <p:spPr>
          <a:xfrm flipV="1">
            <a:off x="9459551" y="2195380"/>
            <a:ext cx="242388" cy="1120404"/>
          </a:xfrm>
          <a:prstGeom prst="straightConnector1">
            <a:avLst/>
          </a:prstGeom>
          <a:ln w="28575">
            <a:solidFill>
              <a:srgbClr val="00FF6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/>
          <p:cNvSpPr txBox="1"/>
          <p:nvPr/>
        </p:nvSpPr>
        <p:spPr>
          <a:xfrm>
            <a:off x="8806531" y="3280453"/>
            <a:ext cx="1063424" cy="3225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mtClean="0">
                <a:solidFill>
                  <a:srgbClr val="51AB52"/>
                </a:solidFill>
              </a:rPr>
              <a:t>Soft reset</a:t>
            </a:r>
            <a:endParaRPr lang="en-US">
              <a:solidFill>
                <a:srgbClr val="51AB52"/>
              </a:solidFill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238885" y="3732017"/>
            <a:ext cx="4865178" cy="2923877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marL="108000">
              <a:buClr>
                <a:srgbClr val="000000"/>
              </a:buClr>
              <a:buSzPct val="45000"/>
            </a:pPr>
            <a:r>
              <a:rPr lang="de-DE" spc="-1">
                <a:solidFill>
                  <a:srgbClr val="FF0000"/>
                </a:solidFill>
                <a:latin typeface="Lato"/>
              </a:rPr>
              <a:t>N</a:t>
            </a:r>
            <a:r>
              <a:rPr lang="de-DE" spc="-1">
                <a:latin typeface="Lato"/>
              </a:rPr>
              <a:t>o access to data </a:t>
            </a:r>
          </a:p>
          <a:p>
            <a:pPr marL="565200" lvl="1">
              <a:buClr>
                <a:srgbClr val="000000"/>
              </a:buClr>
              <a:buSzPct val="45000"/>
            </a:pPr>
            <a:r>
              <a:rPr lang="de-DE" sz="1400" spc="-1">
                <a:latin typeface="Lato"/>
              </a:rPr>
              <a:t>On-PCB buffers removed, not radiation hard).</a:t>
            </a:r>
            <a:endParaRPr lang="en-US" sz="1400" spc="-1">
              <a:latin typeface="Lato"/>
            </a:endParaRPr>
          </a:p>
          <a:p>
            <a:pPr marL="108000">
              <a:buClr>
                <a:srgbClr val="000000"/>
              </a:buClr>
              <a:buSzPct val="45000"/>
            </a:pPr>
            <a:endParaRPr lang="en-US" sz="1000" spc="-1">
              <a:latin typeface="Lato"/>
            </a:endParaRPr>
          </a:p>
          <a:p>
            <a:pPr marL="108000">
              <a:buClr>
                <a:srgbClr val="000000"/>
              </a:buClr>
              <a:buSzPct val="45000"/>
            </a:pPr>
            <a:r>
              <a:rPr lang="en-US" spc="-1">
                <a:solidFill>
                  <a:srgbClr val="FF0000"/>
                </a:solidFill>
                <a:latin typeface="Lato"/>
              </a:rPr>
              <a:t>F</a:t>
            </a:r>
            <a:r>
              <a:rPr lang="en-US" spc="-1">
                <a:latin typeface="Lato"/>
              </a:rPr>
              <a:t>irst beam test: </a:t>
            </a:r>
          </a:p>
          <a:p>
            <a:pPr marL="565200" lvl="1">
              <a:buClr>
                <a:srgbClr val="000000"/>
              </a:buClr>
              <a:buSzPct val="45000"/>
            </a:pPr>
            <a:r>
              <a:rPr lang="de-DE" sz="1400" spc="-1">
                <a:latin typeface="Lato"/>
              </a:rPr>
              <a:t>"Latch up" if I increases by </a:t>
            </a:r>
            <a:r>
              <a:rPr lang="en-US" sz="1400" spc="-1">
                <a:latin typeface="Lato"/>
              </a:rPr>
              <a:t>15%.</a:t>
            </a:r>
          </a:p>
          <a:p>
            <a:pPr marL="565200" lvl="1">
              <a:buClr>
                <a:srgbClr val="000000"/>
              </a:buClr>
              <a:buSzPct val="45000"/>
            </a:pPr>
            <a:endParaRPr lang="en-US" sz="1000" spc="-1"/>
          </a:p>
          <a:p>
            <a:pPr marL="108000">
              <a:buClr>
                <a:srgbClr val="000000"/>
              </a:buClr>
              <a:buSzPct val="45000"/>
            </a:pPr>
            <a:r>
              <a:rPr lang="en-US" spc="-1">
                <a:solidFill>
                  <a:srgbClr val="FF0000"/>
                </a:solidFill>
                <a:latin typeface="Lato"/>
              </a:rPr>
              <a:t>O</a:t>
            </a:r>
            <a:r>
              <a:rPr lang="en-US" spc="-1">
                <a:latin typeface="Lato"/>
              </a:rPr>
              <a:t>bservation: </a:t>
            </a:r>
          </a:p>
          <a:p>
            <a:pPr marL="565200" lvl="1">
              <a:buClr>
                <a:srgbClr val="000000"/>
              </a:buClr>
              <a:buSzPct val="45000"/>
            </a:pPr>
            <a:r>
              <a:rPr lang="en-US" sz="1400" spc="-1">
                <a:latin typeface="Lato"/>
              </a:rPr>
              <a:t>Bit flips may cause similar signatures </a:t>
            </a:r>
          </a:p>
          <a:p>
            <a:pPr marL="565200" lvl="1">
              <a:buClr>
                <a:srgbClr val="000000"/>
              </a:buClr>
              <a:buSzPct val="45000"/>
            </a:pPr>
            <a:r>
              <a:rPr lang="en-US" sz="1400" spc="-1">
                <a:latin typeface="Lato"/>
              </a:rPr>
              <a:t>=&gt; “fake“ latch-ups.</a:t>
            </a:r>
          </a:p>
          <a:p>
            <a:pPr marL="108000">
              <a:buClr>
                <a:srgbClr val="000000"/>
              </a:buClr>
              <a:buSzPct val="45000"/>
            </a:pPr>
            <a:endParaRPr lang="de-DE" sz="800" spc="-1">
              <a:latin typeface="Lato"/>
            </a:endParaRPr>
          </a:p>
          <a:p>
            <a:pPr marL="108000">
              <a:buClr>
                <a:srgbClr val="000000"/>
              </a:buClr>
              <a:buSzPct val="45000"/>
            </a:pPr>
            <a:r>
              <a:rPr lang="de-DE" spc="-1">
                <a:solidFill>
                  <a:srgbClr val="FF0000"/>
                </a:solidFill>
                <a:latin typeface="Lato"/>
              </a:rPr>
              <a:t>S</a:t>
            </a:r>
            <a:r>
              <a:rPr lang="de-DE" spc="-1">
                <a:latin typeface="Lato"/>
              </a:rPr>
              <a:t>econd beam test:</a:t>
            </a:r>
          </a:p>
          <a:p>
            <a:pPr marL="565200" lvl="1">
              <a:buClr>
                <a:srgbClr val="000000"/>
              </a:buClr>
              <a:buSzPct val="45000"/>
            </a:pPr>
            <a:r>
              <a:rPr lang="de-DE" sz="1400" spc="-1">
                <a:latin typeface="Lato"/>
              </a:rPr>
              <a:t>Visual inspection.</a:t>
            </a:r>
          </a:p>
          <a:p>
            <a:pPr marL="565200" lvl="1">
              <a:buClr>
                <a:srgbClr val="000000"/>
              </a:buClr>
              <a:buSzPct val="45000"/>
            </a:pPr>
            <a:r>
              <a:rPr lang="de-DE" sz="1400" spc="-1">
                <a:latin typeface="Lato"/>
              </a:rPr>
              <a:t>Latch-up if soft reset does not recover consumption</a:t>
            </a:r>
            <a:r>
              <a:rPr lang="de-DE" sz="1400" spc="-1" smtClean="0">
                <a:latin typeface="Lato"/>
              </a:rPr>
              <a:t>.</a:t>
            </a:r>
            <a:endParaRPr lang="en-US" sz="1400" spc="-1">
              <a:latin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1530933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ir-gsi-folienmaster_2016_onering">
  <a:themeElements>
    <a:clrScheme name="Benutzerdefiniert 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666666"/>
      </a:hlink>
      <a:folHlink>
        <a:srgbClr val="800080"/>
      </a:folHlink>
    </a:clrScheme>
    <a:fontScheme name="Office Klassisch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DBB63"/>
        </a:solidFill>
        <a:ln>
          <a:noFill/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91440" tIns="45720" rIns="91440" bIns="45720" rtlCol="0" anchor="t"/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GSI-TemplateMDX.potx" id="{7D9AC5E1-3C24-458D-BCAA-A7E570756C61}" vid="{2ACFA4F0-FBDE-402F-8997-E6EAD44CDAEF}"/>
    </a:ext>
  </a:extLst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GSI-TemplateMDX</Template>
  <TotalTime>0</TotalTime>
  <Words>1393</Words>
  <Application>Microsoft Office PowerPoint</Application>
  <PresentationFormat>Widescreen</PresentationFormat>
  <Paragraphs>298</Paragraphs>
  <Slides>13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4" baseType="lpstr">
      <vt:lpstr>Arial Unicode MS</vt:lpstr>
      <vt:lpstr>Arial</vt:lpstr>
      <vt:lpstr>Calibri</vt:lpstr>
      <vt:lpstr>Cambria Math</vt:lpstr>
      <vt:lpstr>Lato</vt:lpstr>
      <vt:lpstr>Noto Sans</vt:lpstr>
      <vt:lpstr>Noto Sans CJK SC Regular</vt:lpstr>
      <vt:lpstr>Source Code Pro</vt:lpstr>
      <vt:lpstr>Symbol</vt:lpstr>
      <vt:lpstr>Wingdings</vt:lpstr>
      <vt:lpstr>fair-gsi-folienmaster_2016_onering</vt:lpstr>
      <vt:lpstr>MIMOSIS – status &amp; plans</vt:lpstr>
      <vt:lpstr>PowerPoint Presentation</vt:lpstr>
      <vt:lpstr>PowerPoint Presentation</vt:lpstr>
      <vt:lpstr>PowerPoint Presentation</vt:lpstr>
      <vt:lpstr>MIMOSIS R&amp;D plan</vt:lpstr>
      <vt:lpstr>MIMOSIS-1</vt:lpstr>
      <vt:lpstr>Past and confirmed beam tests (MIMOSIS-1)</vt:lpstr>
      <vt:lpstr>Testing for SEE @ GSI</vt:lpstr>
      <vt:lpstr>Experimental setup</vt:lpstr>
      <vt:lpstr>Dosimetry: Source of uncertainty</vt:lpstr>
      <vt:lpstr>Findings</vt:lpstr>
      <vt:lpstr>Beam tests (DESY and CERN)</vt:lpstr>
      <vt:lpstr>Summary and conclusion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MIMOSIS – status &amp; plans</dc:title>
  <dc:creator>Microsoft account</dc:creator>
  <cp:lastModifiedBy>Microsoft account</cp:lastModifiedBy>
  <cp:revision>15</cp:revision>
  <dcterms:created xsi:type="dcterms:W3CDTF">2022-02-11T14:24:34Z</dcterms:created>
  <dcterms:modified xsi:type="dcterms:W3CDTF">2022-02-22T11:18:15Z</dcterms:modified>
</cp:coreProperties>
</file>