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296" r:id="rId3"/>
    <p:sldId id="297" r:id="rId4"/>
    <p:sldId id="317" r:id="rId5"/>
    <p:sldId id="338" r:id="rId6"/>
    <p:sldId id="299" r:id="rId7"/>
    <p:sldId id="298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325" r:id="rId16"/>
    <p:sldId id="311" r:id="rId17"/>
    <p:sldId id="314" r:id="rId18"/>
    <p:sldId id="312" r:id="rId19"/>
    <p:sldId id="315" r:id="rId20"/>
    <p:sldId id="332" r:id="rId21"/>
    <p:sldId id="333" r:id="rId22"/>
    <p:sldId id="334" r:id="rId23"/>
    <p:sldId id="335" r:id="rId24"/>
    <p:sldId id="326" r:id="rId25"/>
    <p:sldId id="316" r:id="rId26"/>
    <p:sldId id="313" r:id="rId27"/>
    <p:sldId id="330" r:id="rId28"/>
    <p:sldId id="336" r:id="rId29"/>
    <p:sldId id="341" r:id="rId30"/>
    <p:sldId id="331" r:id="rId31"/>
    <p:sldId id="337" r:id="rId32"/>
    <p:sldId id="339" r:id="rId33"/>
    <p:sldId id="340" r:id="rId34"/>
    <p:sldId id="343" r:id="rId35"/>
    <p:sldId id="344" r:id="rId36"/>
    <p:sldId id="342" r:id="rId37"/>
    <p:sldId id="274" r:id="rId38"/>
    <p:sldId id="308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81" d="100"/>
          <a:sy n="81" d="100"/>
        </p:scale>
        <p:origin x="97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94166-09D9-4F55-A9DA-FB5F5FB58057}" type="datetimeFigureOut">
              <a:rPr lang="en-ZA" smtClean="0"/>
              <a:t>2022/03/25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09C94D-2B64-41EE-989C-46BF9ED1B16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68068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9C94D-2B64-41EE-989C-46BF9ED1B167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521019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9C94D-2B64-41EE-989C-46BF9ED1B167}" type="slidenum">
              <a:rPr lang="en-ZA" smtClean="0"/>
              <a:t>15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609520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9C94D-2B64-41EE-989C-46BF9ED1B167}" type="slidenum">
              <a:rPr lang="en-ZA" smtClean="0"/>
              <a:t>20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201441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9C94D-2B64-41EE-989C-46BF9ED1B167}" type="slidenum">
              <a:rPr lang="en-ZA" smtClean="0"/>
              <a:t>21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272823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9C94D-2B64-41EE-989C-46BF9ED1B167}" type="slidenum">
              <a:rPr lang="en-ZA" smtClean="0"/>
              <a:t>22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099878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9C94D-2B64-41EE-989C-46BF9ED1B167}" type="slidenum">
              <a:rPr lang="en-ZA" smtClean="0"/>
              <a:t>23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048255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9C94D-2B64-41EE-989C-46BF9ED1B167}" type="slidenum">
              <a:rPr lang="en-ZA" smtClean="0"/>
              <a:t>37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046345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F0E3D-509D-479E-A0BD-EA4C2871760C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756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647E63-BBF7-4BB8-B667-D4C9673EC057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5398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9C94D-2B64-41EE-989C-46BF9ED1B167}" type="slidenum">
              <a:rPr lang="en-ZA" smtClean="0"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85858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9C94D-2B64-41EE-989C-46BF9ED1B167}" type="slidenum">
              <a:rPr lang="en-ZA" smtClean="0"/>
              <a:t>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03350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9C94D-2B64-41EE-989C-46BF9ED1B167}" type="slidenum">
              <a:rPr lang="en-ZA" smtClean="0"/>
              <a:t>10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2392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9C94D-2B64-41EE-989C-46BF9ED1B167}" type="slidenum">
              <a:rPr lang="en-ZA" smtClean="0"/>
              <a:t>11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40233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9C94D-2B64-41EE-989C-46BF9ED1B167}" type="slidenum">
              <a:rPr lang="en-ZA" smtClean="0"/>
              <a:t>12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316534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9C94D-2B64-41EE-989C-46BF9ED1B167}" type="slidenum">
              <a:rPr lang="en-ZA" smtClean="0"/>
              <a:t>13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93028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9C94D-2B64-41EE-989C-46BF9ED1B167}" type="slidenum">
              <a:rPr lang="en-ZA" smtClean="0"/>
              <a:t>14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6605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4D0D6-B6B8-4DCB-8C82-1B01D55B6C38}" type="datetimeFigureOut">
              <a:rPr lang="en-ZA" smtClean="0"/>
              <a:t>2022/03/25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1FC7-E6A5-4BBF-9264-6AC0BEEA43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23097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4D0D6-B6B8-4DCB-8C82-1B01D55B6C38}" type="datetimeFigureOut">
              <a:rPr lang="en-ZA" smtClean="0"/>
              <a:t>2022/03/25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1FC7-E6A5-4BBF-9264-6AC0BEEA43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21897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4D0D6-B6B8-4DCB-8C82-1B01D55B6C38}" type="datetimeFigureOut">
              <a:rPr lang="en-ZA" smtClean="0"/>
              <a:t>2022/03/25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1FC7-E6A5-4BBF-9264-6AC0BEEA43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27952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04F94-ADFA-4EF3-8748-29CD5E44C2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9585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38124-59B3-4660-B2C0-A07B667494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5867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4D0D6-B6B8-4DCB-8C82-1B01D55B6C38}" type="datetimeFigureOut">
              <a:rPr lang="en-ZA" smtClean="0"/>
              <a:t>2022/03/25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1FC7-E6A5-4BBF-9264-6AC0BEEA43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53118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4D0D6-B6B8-4DCB-8C82-1B01D55B6C38}" type="datetimeFigureOut">
              <a:rPr lang="en-ZA" smtClean="0"/>
              <a:t>2022/03/25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1FC7-E6A5-4BBF-9264-6AC0BEEA43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51792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4D0D6-B6B8-4DCB-8C82-1B01D55B6C38}" type="datetimeFigureOut">
              <a:rPr lang="en-ZA" smtClean="0"/>
              <a:t>2022/03/25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1FC7-E6A5-4BBF-9264-6AC0BEEA43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76358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4D0D6-B6B8-4DCB-8C82-1B01D55B6C38}" type="datetimeFigureOut">
              <a:rPr lang="en-ZA" smtClean="0"/>
              <a:t>2022/03/25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1FC7-E6A5-4BBF-9264-6AC0BEEA43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95382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4D0D6-B6B8-4DCB-8C82-1B01D55B6C38}" type="datetimeFigureOut">
              <a:rPr lang="en-ZA" smtClean="0"/>
              <a:t>2022/03/25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1FC7-E6A5-4BBF-9264-6AC0BEEA43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0673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4D0D6-B6B8-4DCB-8C82-1B01D55B6C38}" type="datetimeFigureOut">
              <a:rPr lang="en-ZA" smtClean="0"/>
              <a:t>2022/03/25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1FC7-E6A5-4BBF-9264-6AC0BEEA43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20246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4D0D6-B6B8-4DCB-8C82-1B01D55B6C38}" type="datetimeFigureOut">
              <a:rPr lang="en-ZA" smtClean="0"/>
              <a:t>2022/03/25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1FC7-E6A5-4BBF-9264-6AC0BEEA43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5368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4D0D6-B6B8-4DCB-8C82-1B01D55B6C38}" type="datetimeFigureOut">
              <a:rPr lang="en-ZA" smtClean="0"/>
              <a:t>2022/03/25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1FC7-E6A5-4BBF-9264-6AC0BEEA43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75441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4D0D6-B6B8-4DCB-8C82-1B01D55B6C38}" type="datetimeFigureOut">
              <a:rPr lang="en-ZA" smtClean="0"/>
              <a:t>2022/03/25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B1FC7-E6A5-4BBF-9264-6AC0BEEA43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01910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0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hyperlink" Target="../../../../../Program%20Files/TurningPoint/2003/Questions.html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openxmlformats.org/officeDocument/2006/relationships/image" Target="../media/image10.jpeg"/><Relationship Id="rId5" Type="http://schemas.openxmlformats.org/officeDocument/2006/relationships/image" Target="../media/image6.jpeg"/><Relationship Id="rId4" Type="http://schemas.openxmlformats.org/officeDocument/2006/relationships/hyperlink" Target="../../../../../Program%20Files/TurningPoint/2003/Questions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hyperlink" Target="../../../../../Program%20Files/TurningPoint/2003/Questions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hyperlink" Target="../../../../../Program%20Files/TurningPoint/2003/Questions.html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7" y="625544"/>
            <a:ext cx="9144000" cy="52079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404" y="415643"/>
            <a:ext cx="7863839" cy="1625600"/>
          </a:xfrm>
        </p:spPr>
        <p:txBody>
          <a:bodyPr>
            <a:normAutofit/>
          </a:bodyPr>
          <a:lstStyle/>
          <a:p>
            <a:r>
              <a:rPr lang="en-US" sz="5300" b="1" u="sng" dirty="0" smtClean="0">
                <a:solidFill>
                  <a:srgbClr val="FFFF00"/>
                </a:solidFill>
              </a:rPr>
              <a:t>Neutrino Production in Blazar Jets</a:t>
            </a:r>
            <a:endParaRPr lang="en-ZA" sz="3600" b="1" u="sng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7379" y="2906628"/>
            <a:ext cx="6858000" cy="1815154"/>
          </a:xfrm>
        </p:spPr>
        <p:txBody>
          <a:bodyPr>
            <a:normAutofit fontScale="92500" lnSpcReduction="20000"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Markus </a:t>
            </a:r>
            <a:r>
              <a:rPr lang="en-US" sz="3600" b="1" dirty="0" err="1" smtClean="0">
                <a:solidFill>
                  <a:srgbClr val="FFFF00"/>
                </a:solidFill>
              </a:rPr>
              <a:t>Böttcher</a:t>
            </a:r>
            <a:endParaRPr lang="en-US" sz="3600" b="1" dirty="0" smtClean="0">
              <a:solidFill>
                <a:srgbClr val="FFFF00"/>
              </a:solidFill>
            </a:endParaRPr>
          </a:p>
          <a:p>
            <a:r>
              <a:rPr lang="en-US" sz="2800" i="1" dirty="0" err="1" smtClean="0">
                <a:solidFill>
                  <a:srgbClr val="FFFF00"/>
                </a:solidFill>
              </a:rPr>
              <a:t>SARChI</a:t>
            </a:r>
            <a:r>
              <a:rPr lang="en-US" sz="2800" i="1" dirty="0" smtClean="0">
                <a:solidFill>
                  <a:srgbClr val="FFFF00"/>
                </a:solidFill>
              </a:rPr>
              <a:t> Chair of Astrophysics and Space Physics</a:t>
            </a:r>
          </a:p>
          <a:p>
            <a:r>
              <a:rPr lang="en-US" sz="2800" i="1" dirty="0" smtClean="0">
                <a:solidFill>
                  <a:srgbClr val="FFFF00"/>
                </a:solidFill>
              </a:rPr>
              <a:t>North-West University</a:t>
            </a:r>
          </a:p>
          <a:p>
            <a:r>
              <a:rPr lang="en-US" sz="2800" i="1" dirty="0" smtClean="0">
                <a:solidFill>
                  <a:srgbClr val="FFFF00"/>
                </a:solidFill>
              </a:rPr>
              <a:t>Potchefstroom, South Africa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914655" y="5462520"/>
            <a:ext cx="6106889" cy="1282889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7" y="5551719"/>
            <a:ext cx="1733550" cy="5810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7" y="5624112"/>
            <a:ext cx="2760003" cy="9522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099" y="5514494"/>
            <a:ext cx="1587246" cy="70302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59367" y="6252279"/>
            <a:ext cx="6034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This work is based on the research supported in part by the National Research Foundation of South Africa (Grant Number 64789). </a:t>
            </a:r>
            <a:endParaRPr lang="en-ZA" sz="1200" dirty="0"/>
          </a:p>
        </p:txBody>
      </p:sp>
    </p:spTree>
    <p:extLst>
      <p:ext uri="{BB962C8B-B14F-4D97-AF65-F5344CB8AC3E}">
        <p14:creationId xmlns:p14="http://schemas.microsoft.com/office/powerpoint/2010/main" val="224548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51" y="1168708"/>
            <a:ext cx="8501721" cy="5716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78098"/>
          </a:xfrm>
        </p:spPr>
        <p:txBody>
          <a:bodyPr/>
          <a:lstStyle/>
          <a:p>
            <a:pPr algn="ctr"/>
            <a:r>
              <a:rPr lang="en-US" u="sng" dirty="0" smtClean="0">
                <a:solidFill>
                  <a:srgbClr val="002060"/>
                </a:solidFill>
              </a:rPr>
              <a:t>Photo-Pion Production</a:t>
            </a:r>
            <a:endParaRPr lang="en-ZA" u="sng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55976" y="5271591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ymbol" panose="05050102010706020507" pitchFamily="18" charset="2"/>
              </a:rPr>
              <a:t>s</a:t>
            </a:r>
            <a:r>
              <a:rPr lang="en-US" sz="2400" dirty="0" smtClean="0">
                <a:latin typeface="Symbol" panose="05050102010706020507" pitchFamily="18" charset="2"/>
              </a:rPr>
              <a:t>(</a:t>
            </a:r>
            <a:r>
              <a:rPr lang="en-US" sz="2400" dirty="0" smtClean="0"/>
              <a:t>p</a:t>
            </a:r>
            <a:r>
              <a:rPr lang="en-US" sz="2400" dirty="0" smtClean="0">
                <a:latin typeface="Symbol" panose="05050102010706020507" pitchFamily="18" charset="2"/>
              </a:rPr>
              <a:t>g</a:t>
            </a:r>
            <a:r>
              <a:rPr lang="en-US" sz="2400" dirty="0" smtClean="0"/>
              <a:t>→p</a:t>
            </a:r>
            <a:r>
              <a:rPr lang="en-US" sz="2400" dirty="0" smtClean="0">
                <a:latin typeface="Symbol" panose="05050102010706020507" pitchFamily="18" charset="2"/>
              </a:rPr>
              <a:t>p</a:t>
            </a:r>
            <a:r>
              <a:rPr lang="en-US" sz="2400" baseline="30000" dirty="0"/>
              <a:t>0</a:t>
            </a:r>
            <a:r>
              <a:rPr lang="en-US" sz="2400" dirty="0" smtClean="0"/>
              <a:t>) : </a:t>
            </a:r>
            <a:r>
              <a:rPr lang="en-US" sz="2400" dirty="0" smtClean="0">
                <a:latin typeface="Symbol" panose="05050102010706020507" pitchFamily="18" charset="2"/>
              </a:rPr>
              <a:t>s(</a:t>
            </a:r>
            <a:r>
              <a:rPr lang="en-US" sz="2400" dirty="0" err="1" smtClean="0"/>
              <a:t>p</a:t>
            </a:r>
            <a:r>
              <a:rPr lang="en-US" sz="2400" dirty="0" err="1" smtClean="0">
                <a:latin typeface="Symbol" panose="05050102010706020507" pitchFamily="18" charset="2"/>
              </a:rPr>
              <a:t>g</a:t>
            </a:r>
            <a:r>
              <a:rPr lang="en-US" sz="2400" dirty="0" err="1" smtClean="0"/>
              <a:t>→n</a:t>
            </a:r>
            <a:r>
              <a:rPr lang="en-US" sz="2400" dirty="0" err="1" smtClean="0">
                <a:latin typeface="Symbol" panose="05050102010706020507" pitchFamily="18" charset="2"/>
              </a:rPr>
              <a:t>p</a:t>
            </a:r>
            <a:r>
              <a:rPr lang="en-US" sz="2400" baseline="30000" dirty="0"/>
              <a:t>+</a:t>
            </a:r>
            <a:r>
              <a:rPr lang="en-US" sz="2400" dirty="0" smtClean="0"/>
              <a:t>)  =  2:1</a:t>
            </a:r>
            <a:endParaRPr lang="en-ZA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179926" y="1543376"/>
            <a:ext cx="20696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US" sz="2400" baseline="30000" dirty="0" smtClean="0">
                <a:solidFill>
                  <a:srgbClr val="FF0000"/>
                </a:solidFill>
                <a:latin typeface="Symbol" panose="05050102010706020507" pitchFamily="18" charset="2"/>
              </a:rPr>
              <a:t>+</a:t>
            </a:r>
            <a:r>
              <a:rPr lang="en-US" sz="2400" dirty="0" smtClean="0">
                <a:solidFill>
                  <a:srgbClr val="FF0000"/>
                </a:solidFill>
              </a:rPr>
              <a:t> resonance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(1232 MeV)</a:t>
            </a:r>
            <a:endParaRPr lang="en-ZA" sz="24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388359" y="1774208"/>
            <a:ext cx="791568" cy="9553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74994" y="6399035"/>
            <a:ext cx="4046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Baldini</a:t>
            </a:r>
            <a:r>
              <a:rPr lang="en-US" dirty="0" smtClean="0"/>
              <a:t> et al. 1998; </a:t>
            </a:r>
            <a:r>
              <a:rPr lang="en-US" dirty="0" err="1" smtClean="0"/>
              <a:t>Mücke</a:t>
            </a:r>
            <a:r>
              <a:rPr lang="en-US" dirty="0" smtClean="0"/>
              <a:t> et al. 2000)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4201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355" y="468120"/>
            <a:ext cx="7818505" cy="50145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718" y="0"/>
            <a:ext cx="7886700" cy="808581"/>
          </a:xfrm>
        </p:spPr>
        <p:txBody>
          <a:bodyPr/>
          <a:lstStyle/>
          <a:p>
            <a:pPr algn="ctr"/>
            <a:r>
              <a:rPr lang="en-US" u="sng" dirty="0" smtClean="0">
                <a:solidFill>
                  <a:srgbClr val="002060"/>
                </a:solidFill>
              </a:rPr>
              <a:t>Photo-Pion Production </a:t>
            </a:r>
            <a:endParaRPr lang="en-ZA" u="sng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35523" y="2265025"/>
            <a:ext cx="3612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Spectral index (n[</a:t>
            </a:r>
            <a:r>
              <a:rPr lang="en-US" sz="2400" dirty="0" smtClean="0">
                <a:solidFill>
                  <a:srgbClr val="002060"/>
                </a:solidFill>
                <a:latin typeface="Symbol" panose="05050102010706020507" pitchFamily="18" charset="2"/>
              </a:rPr>
              <a:t>e</a:t>
            </a:r>
            <a:r>
              <a:rPr lang="en-US" sz="2400" dirty="0" smtClean="0">
                <a:solidFill>
                  <a:srgbClr val="002060"/>
                </a:solidFill>
              </a:rPr>
              <a:t>] ~ </a:t>
            </a:r>
            <a:r>
              <a:rPr lang="en-US" sz="2400" dirty="0" smtClean="0">
                <a:solidFill>
                  <a:srgbClr val="002060"/>
                </a:solidFill>
                <a:latin typeface="Symbol" panose="05050102010706020507" pitchFamily="18" charset="2"/>
              </a:rPr>
              <a:t>e</a:t>
            </a:r>
            <a:r>
              <a:rPr lang="en-US" sz="2400" baseline="30000" dirty="0" smtClean="0">
                <a:solidFill>
                  <a:srgbClr val="002060"/>
                </a:solidFill>
                <a:latin typeface="Symbol" panose="05050102010706020507" pitchFamily="18" charset="2"/>
              </a:rPr>
              <a:t>-a</a:t>
            </a:r>
            <a:r>
              <a:rPr lang="en-US" sz="2400" dirty="0" smtClean="0">
                <a:solidFill>
                  <a:srgbClr val="002060"/>
                </a:solidFill>
              </a:rPr>
              <a:t>) of target photon field</a:t>
            </a:r>
            <a:endParaRPr lang="en-ZA" sz="2400" dirty="0">
              <a:solidFill>
                <a:srgbClr val="00206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933749" y="2019865"/>
            <a:ext cx="903785" cy="245160"/>
          </a:xfrm>
          <a:prstGeom prst="straightConnector1">
            <a:avLst/>
          </a:prstGeom>
          <a:ln w="2222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166346" y="5347798"/>
            <a:ext cx="3930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Center-of-Momentum energy</a:t>
            </a:r>
            <a:endParaRPr lang="en-ZA" sz="24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-991048" y="2516637"/>
            <a:ext cx="3530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Interaction Probability</a:t>
            </a:r>
            <a:endParaRPr lang="en-ZA" sz="24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33749" y="4978466"/>
            <a:ext cx="2302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Mücke</a:t>
            </a:r>
            <a:r>
              <a:rPr lang="en-US" dirty="0" smtClean="0"/>
              <a:t> et al. 1999)</a:t>
            </a:r>
            <a:endParaRPr lang="en-ZA" dirty="0"/>
          </a:p>
        </p:txBody>
      </p:sp>
      <p:sp>
        <p:nvSpPr>
          <p:cNvPr id="12" name="TextBox 11"/>
          <p:cNvSpPr txBox="1"/>
          <p:nvPr/>
        </p:nvSpPr>
        <p:spPr>
          <a:xfrm>
            <a:off x="936707" y="5852026"/>
            <a:ext cx="77246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For realistic target photon fields, most interactions occur near threshold (at </a:t>
            </a:r>
            <a:r>
              <a:rPr lang="en-US" sz="2800" dirty="0" smtClean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US" sz="2800" baseline="30000" dirty="0" smtClean="0">
                <a:solidFill>
                  <a:srgbClr val="FF0000"/>
                </a:solidFill>
              </a:rPr>
              <a:t>+</a:t>
            </a:r>
            <a:r>
              <a:rPr lang="en-US" sz="2800" dirty="0" smtClean="0">
                <a:solidFill>
                  <a:srgbClr val="FF0000"/>
                </a:solidFill>
              </a:rPr>
              <a:t> resonance).</a:t>
            </a:r>
            <a:endParaRPr lang="en-ZA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57013" y="850649"/>
            <a:ext cx="20696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US" sz="2400" baseline="30000" dirty="0" smtClean="0">
                <a:solidFill>
                  <a:srgbClr val="FF0000"/>
                </a:solidFill>
                <a:latin typeface="Symbol" panose="05050102010706020507" pitchFamily="18" charset="2"/>
              </a:rPr>
              <a:t>+</a:t>
            </a:r>
            <a:r>
              <a:rPr lang="en-US" sz="2400" dirty="0" smtClean="0">
                <a:solidFill>
                  <a:srgbClr val="FF0000"/>
                </a:solidFill>
              </a:rPr>
              <a:t> resonance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(1232 MeV)</a:t>
            </a:r>
            <a:endParaRPr lang="en-ZA" sz="2400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2665446" y="1081481"/>
            <a:ext cx="791568" cy="9553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511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353" y="215002"/>
            <a:ext cx="8133213" cy="917764"/>
          </a:xfrm>
        </p:spPr>
        <p:txBody>
          <a:bodyPr/>
          <a:lstStyle/>
          <a:p>
            <a:r>
              <a:rPr lang="en-US" u="sng" dirty="0" smtClean="0">
                <a:solidFill>
                  <a:srgbClr val="002060"/>
                </a:solidFill>
              </a:rPr>
              <a:t>Photo-pion production - Energetics</a:t>
            </a:r>
            <a:endParaRPr lang="en-ZA" u="sng" dirty="0">
              <a:solidFill>
                <a:srgbClr val="00206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10474" y="1530644"/>
            <a:ext cx="8424092" cy="720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2060"/>
                </a:solidFill>
              </a:rPr>
              <a:t>p-</a:t>
            </a:r>
            <a:r>
              <a:rPr lang="en-US" dirty="0" smtClean="0">
                <a:solidFill>
                  <a:srgbClr val="002060"/>
                </a:solidFill>
                <a:latin typeface="Symbol" panose="05050102010706020507" pitchFamily="18" charset="2"/>
              </a:rPr>
              <a:t>g</a:t>
            </a:r>
            <a:r>
              <a:rPr lang="en-US" dirty="0" smtClean="0">
                <a:solidFill>
                  <a:srgbClr val="002060"/>
                </a:solidFill>
              </a:rPr>
              <a:t> threshold:                                                 </a:t>
            </a:r>
            <a:r>
              <a:rPr lang="en-US" dirty="0" smtClean="0"/>
              <a:t>~ 10</a:t>
            </a:r>
            <a:r>
              <a:rPr lang="en-US" baseline="30000" dirty="0" smtClean="0"/>
              <a:t>17</a:t>
            </a:r>
            <a:r>
              <a:rPr lang="en-US" dirty="0" smtClean="0"/>
              <a:t> eV E</a:t>
            </a:r>
            <a:r>
              <a:rPr lang="en-US" baseline="-25000" dirty="0"/>
              <a:t>t</a:t>
            </a:r>
            <a:r>
              <a:rPr lang="en-US" baseline="-25000" dirty="0" smtClean="0"/>
              <a:t>,eV</a:t>
            </a:r>
            <a:r>
              <a:rPr lang="en-US" baseline="30000" dirty="0" smtClean="0"/>
              <a:t>-1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9804" y="1200644"/>
            <a:ext cx="3703544" cy="9818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534" y="2185907"/>
            <a:ext cx="904846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At </a:t>
            </a:r>
            <a:r>
              <a:rPr lang="en-US" sz="2400" dirty="0" smtClean="0">
                <a:latin typeface="Symbol" panose="05050102010706020507" pitchFamily="18" charset="2"/>
              </a:rPr>
              <a:t>D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resonance: 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s = E</a:t>
            </a:r>
            <a:r>
              <a:rPr lang="en-US" sz="2400" baseline="-25000" dirty="0" smtClean="0">
                <a:solidFill>
                  <a:srgbClr val="FF0000"/>
                </a:solidFill>
              </a:rPr>
              <a:t>p</a:t>
            </a:r>
            <a:r>
              <a:rPr lang="en-US" sz="2400" dirty="0" smtClean="0">
                <a:solidFill>
                  <a:srgbClr val="FF0000"/>
                </a:solidFill>
              </a:rPr>
              <a:t>’ E</a:t>
            </a:r>
            <a:r>
              <a:rPr lang="en-US" sz="2400" baseline="-25000" dirty="0" smtClean="0">
                <a:solidFill>
                  <a:srgbClr val="FF0000"/>
                </a:solidFill>
              </a:rPr>
              <a:t>t</a:t>
            </a:r>
            <a:r>
              <a:rPr lang="en-US" sz="2400" dirty="0" smtClean="0">
                <a:solidFill>
                  <a:srgbClr val="FF0000"/>
                </a:solidFill>
              </a:rPr>
              <a:t>’ (1 – </a:t>
            </a:r>
            <a:r>
              <a:rPr lang="en-US" sz="2400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p</a:t>
            </a:r>
            <a:r>
              <a:rPr lang="en-US" sz="2400" dirty="0" smtClean="0">
                <a:solidFill>
                  <a:srgbClr val="FF0000"/>
                </a:solidFill>
              </a:rPr>
              <a:t>’ </a:t>
            </a:r>
            <a:r>
              <a:rPr lang="en-US" sz="2400" dirty="0" smtClean="0">
                <a:solidFill>
                  <a:srgbClr val="FF0000"/>
                </a:solidFill>
                <a:latin typeface="Symbol" panose="05050102010706020507" pitchFamily="18" charset="2"/>
              </a:rPr>
              <a:t>m</a:t>
            </a:r>
            <a:r>
              <a:rPr lang="en-US" sz="2400" dirty="0" smtClean="0">
                <a:solidFill>
                  <a:srgbClr val="FF0000"/>
                </a:solidFill>
              </a:rPr>
              <a:t>) = E</a:t>
            </a:r>
            <a:r>
              <a:rPr lang="en-US" sz="2400" baseline="-25000" dirty="0" smtClean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US" sz="2400" baseline="-10000" dirty="0" smtClean="0">
                <a:solidFill>
                  <a:srgbClr val="FF0000"/>
                </a:solidFill>
                <a:latin typeface="Symbol" panose="05050102010706020507" pitchFamily="18" charset="2"/>
              </a:rPr>
              <a:t>+</a:t>
            </a:r>
            <a:r>
              <a:rPr lang="en-US" sz="2400" baseline="30000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>
                <a:solidFill>
                  <a:srgbClr val="FF0000"/>
                </a:solidFill>
              </a:rPr>
              <a:t> = (1232 MeV)</a:t>
            </a:r>
            <a:r>
              <a:rPr lang="en-US" sz="2400" baseline="30000" dirty="0" smtClean="0">
                <a:solidFill>
                  <a:srgbClr val="FF0000"/>
                </a:solidFill>
              </a:rPr>
              <a:t>2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neutrino takes about ~ 5 % of the proton’s energy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sz="2400" dirty="0" smtClean="0"/>
              <a:t> To produce </a:t>
            </a:r>
            <a:r>
              <a:rPr lang="en-US" sz="2400" dirty="0" err="1" smtClean="0"/>
              <a:t>IceCube</a:t>
            </a:r>
            <a:r>
              <a:rPr lang="en-US" sz="2400" dirty="0" smtClean="0"/>
              <a:t> neutrinos (~ 100 </a:t>
            </a:r>
            <a:r>
              <a:rPr lang="en-US" sz="2400" dirty="0" err="1" smtClean="0"/>
              <a:t>TeV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baseline="-25000" dirty="0" err="1" smtClean="0">
                <a:latin typeface="Symbol" panose="05050102010706020507" pitchFamily="18" charset="2"/>
                <a:cs typeface="Arial" panose="020B0604020202020204" pitchFamily="34" charset="0"/>
              </a:rPr>
              <a:t>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= 10</a:t>
            </a:r>
            <a:r>
              <a:rPr lang="en-US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</a:t>
            </a:r>
            <a:r>
              <a:rPr lang="en-US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eV):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2400" dirty="0" smtClean="0">
                <a:cs typeface="Arial" panose="020B0604020202020204" pitchFamily="34" charset="0"/>
              </a:rPr>
              <a:t>Need protons with               </a:t>
            </a:r>
            <a:r>
              <a:rPr lang="en-US" sz="2400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E’</a:t>
            </a:r>
            <a:r>
              <a:rPr lang="en-US" sz="2400" baseline="-25000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p</a:t>
            </a:r>
            <a:r>
              <a:rPr lang="en-US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 ~ 200 E</a:t>
            </a:r>
            <a:r>
              <a:rPr lang="en-US" sz="2400" baseline="-25000" dirty="0" smtClean="0">
                <a:solidFill>
                  <a:srgbClr val="FF0000"/>
                </a:solidFill>
                <a:cs typeface="Arial" panose="020B0604020202020204" pitchFamily="34" charset="0"/>
              </a:rPr>
              <a:t>14</a:t>
            </a:r>
            <a:r>
              <a:rPr lang="en-US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en-US" sz="2400" baseline="-25000" dirty="0" smtClean="0">
                <a:solidFill>
                  <a:srgbClr val="FF0000"/>
                </a:solidFill>
                <a:cs typeface="Arial" panose="020B0604020202020204" pitchFamily="34" charset="0"/>
              </a:rPr>
              <a:t>1</a:t>
            </a:r>
            <a:r>
              <a:rPr lang="en-US" sz="2400" baseline="30000" dirty="0" smtClean="0">
                <a:solidFill>
                  <a:srgbClr val="FF0000"/>
                </a:solidFill>
                <a:cs typeface="Arial" panose="020B0604020202020204" pitchFamily="34" charset="0"/>
              </a:rPr>
              <a:t>-1</a:t>
            </a:r>
            <a:r>
              <a:rPr lang="en-US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TeV</a:t>
            </a:r>
            <a:endParaRPr lang="en-US" sz="2400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endParaRPr lang="en-US" sz="1200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dirty="0" smtClean="0">
                <a:cs typeface="Arial" panose="020B0604020202020204" pitchFamily="34" charset="0"/>
              </a:rPr>
              <a:t>                and target photons with     </a:t>
            </a:r>
            <a:r>
              <a:rPr lang="en-US" sz="2400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E’</a:t>
            </a:r>
            <a:r>
              <a:rPr lang="en-US" sz="2400" baseline="-25000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t</a:t>
            </a:r>
            <a:r>
              <a:rPr lang="en-US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 ~ 1.6 E</a:t>
            </a:r>
            <a:r>
              <a:rPr lang="en-US" sz="2400" baseline="-25000" dirty="0" smtClean="0">
                <a:solidFill>
                  <a:srgbClr val="FF0000"/>
                </a:solidFill>
                <a:cs typeface="Arial" panose="020B0604020202020204" pitchFamily="34" charset="0"/>
              </a:rPr>
              <a:t>14</a:t>
            </a:r>
            <a:r>
              <a:rPr lang="en-US" sz="2400" baseline="30000" dirty="0" smtClean="0">
                <a:solidFill>
                  <a:srgbClr val="FF0000"/>
                </a:solidFill>
                <a:cs typeface="Arial" panose="020B0604020202020204" pitchFamily="34" charset="0"/>
              </a:rPr>
              <a:t>-1</a:t>
            </a:r>
            <a:r>
              <a:rPr lang="en-US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en-US" sz="2400" baseline="-25000" dirty="0">
                <a:solidFill>
                  <a:srgbClr val="FF0000"/>
                </a:solidFill>
                <a:cs typeface="Arial" panose="020B0604020202020204" pitchFamily="34" charset="0"/>
              </a:rPr>
              <a:t>1</a:t>
            </a:r>
            <a:r>
              <a:rPr lang="en-US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keV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 </a:t>
            </a:r>
            <a:endParaRPr lang="en-ZA" dirty="0"/>
          </a:p>
        </p:txBody>
      </p:sp>
      <p:sp>
        <p:nvSpPr>
          <p:cNvPr id="9" name="Rounded Rectangle 8"/>
          <p:cNvSpPr/>
          <p:nvPr/>
        </p:nvSpPr>
        <p:spPr>
          <a:xfrm>
            <a:off x="989810" y="5272447"/>
            <a:ext cx="6574775" cy="131018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8395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501" y="1750346"/>
            <a:ext cx="4479576" cy="306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2167"/>
            <a:ext cx="7886700" cy="713047"/>
          </a:xfrm>
        </p:spPr>
        <p:txBody>
          <a:bodyPr/>
          <a:lstStyle/>
          <a:p>
            <a:pPr algn="ctr"/>
            <a:r>
              <a:rPr lang="en-US" u="sng" dirty="0" smtClean="0">
                <a:solidFill>
                  <a:srgbClr val="002060"/>
                </a:solidFill>
              </a:rPr>
              <a:t>The </a:t>
            </a:r>
            <a:r>
              <a:rPr lang="en-US" u="sng" dirty="0" err="1" smtClean="0">
                <a:solidFill>
                  <a:srgbClr val="002060"/>
                </a:solidFill>
              </a:rPr>
              <a:t>p</a:t>
            </a:r>
            <a:r>
              <a:rPr lang="en-US" u="sng" dirty="0" err="1" smtClean="0">
                <a:solidFill>
                  <a:srgbClr val="002060"/>
                </a:solidFill>
                <a:latin typeface="Symbol" panose="05050102010706020507" pitchFamily="18" charset="2"/>
              </a:rPr>
              <a:t>g</a:t>
            </a:r>
            <a:r>
              <a:rPr lang="en-US" u="sng" dirty="0" smtClean="0">
                <a:solidFill>
                  <a:srgbClr val="002060"/>
                </a:solidFill>
              </a:rPr>
              <a:t> Efficiency Problem</a:t>
            </a:r>
            <a:endParaRPr lang="en-ZA" u="sng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796" y="979465"/>
            <a:ext cx="8717764" cy="318310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Efficiency for protons to undergo </a:t>
            </a:r>
            <a:r>
              <a:rPr lang="en-US" sz="2400" dirty="0" err="1" smtClean="0"/>
              <a:t>p</a:t>
            </a:r>
            <a:r>
              <a:rPr lang="en-US" sz="2400" dirty="0" err="1" smtClean="0">
                <a:latin typeface="Symbol" panose="05050102010706020507" pitchFamily="18" charset="2"/>
              </a:rPr>
              <a:t>g</a:t>
            </a:r>
            <a:r>
              <a:rPr lang="en-US" sz="2400" dirty="0" smtClean="0">
                <a:latin typeface="Symbol" panose="05050102010706020507" pitchFamily="18" charset="2"/>
              </a:rPr>
              <a:t> </a:t>
            </a:r>
            <a:r>
              <a:rPr lang="en-US" sz="2400" dirty="0" smtClean="0"/>
              <a:t>interaction</a:t>
            </a:r>
            <a:r>
              <a:rPr lang="en-ZA" sz="2400" dirty="0" smtClean="0"/>
              <a:t> ~ </a:t>
            </a:r>
            <a:r>
              <a:rPr lang="en-ZA" sz="2400" dirty="0" err="1" smtClean="0">
                <a:latin typeface="Symbol" panose="05050102010706020507" pitchFamily="18" charset="2"/>
              </a:rPr>
              <a:t>t</a:t>
            </a:r>
            <a:r>
              <a:rPr lang="en-ZA" sz="2400" baseline="-25000" dirty="0" err="1" smtClean="0"/>
              <a:t>p</a:t>
            </a:r>
            <a:r>
              <a:rPr lang="en-ZA" sz="2400" baseline="-25000" dirty="0" err="1" smtClean="0">
                <a:latin typeface="Symbol" panose="05050102010706020507" pitchFamily="18" charset="2"/>
              </a:rPr>
              <a:t>g</a:t>
            </a:r>
            <a:r>
              <a:rPr lang="en-ZA" sz="2400" dirty="0" smtClean="0"/>
              <a:t> = </a:t>
            </a:r>
            <a:r>
              <a:rPr lang="en-ZA" sz="2400" dirty="0" err="1" smtClean="0">
                <a:latin typeface="French Script MT" panose="03020402040607040605" pitchFamily="66" charset="0"/>
              </a:rPr>
              <a:t>l</a:t>
            </a:r>
            <a:r>
              <a:rPr lang="en-ZA" sz="2400" baseline="-25000" dirty="0" err="1" smtClean="0"/>
              <a:t>esc</a:t>
            </a:r>
            <a:r>
              <a:rPr lang="en-ZA" sz="2400" dirty="0" smtClean="0"/>
              <a:t> </a:t>
            </a:r>
            <a:r>
              <a:rPr lang="en-ZA" sz="2400" dirty="0" err="1" smtClean="0">
                <a:latin typeface="Symbol" panose="05050102010706020507" pitchFamily="18" charset="2"/>
              </a:rPr>
              <a:t>s</a:t>
            </a:r>
            <a:r>
              <a:rPr lang="en-ZA" sz="2400" baseline="-25000" dirty="0" err="1" smtClean="0"/>
              <a:t>p</a:t>
            </a:r>
            <a:r>
              <a:rPr lang="en-ZA" sz="2400" baseline="-25000" dirty="0" err="1" smtClean="0">
                <a:latin typeface="Symbol" panose="05050102010706020507" pitchFamily="18" charset="2"/>
              </a:rPr>
              <a:t>g</a:t>
            </a:r>
            <a:r>
              <a:rPr lang="en-ZA" sz="2400" dirty="0" smtClean="0"/>
              <a:t> </a:t>
            </a:r>
            <a:r>
              <a:rPr lang="en-ZA" sz="2400" dirty="0" err="1" smtClean="0"/>
              <a:t>n</a:t>
            </a:r>
            <a:r>
              <a:rPr lang="en-ZA" sz="2400" baseline="-25000" dirty="0" err="1" smtClean="0"/>
              <a:t>ph</a:t>
            </a:r>
            <a:endParaRPr lang="en-ZA" sz="2400" baseline="-25000" dirty="0" smtClean="0"/>
          </a:p>
          <a:p>
            <a:r>
              <a:rPr lang="en-US" sz="2400" dirty="0" smtClean="0"/>
              <a:t>Likelihood of </a:t>
            </a:r>
            <a:r>
              <a:rPr lang="en-US" sz="2400" dirty="0" smtClean="0">
                <a:latin typeface="Symbol" panose="05050102010706020507" pitchFamily="18" charset="2"/>
              </a:rPr>
              <a:t>g</a:t>
            </a:r>
            <a:r>
              <a:rPr lang="en-US" sz="2400" dirty="0" smtClean="0"/>
              <a:t>-ray photons to be absorbed ~ </a:t>
            </a:r>
            <a:r>
              <a:rPr lang="en-US" sz="2400" dirty="0" err="1" smtClean="0">
                <a:latin typeface="Symbol" panose="05050102010706020507" pitchFamily="18" charset="2"/>
              </a:rPr>
              <a:t>t</a:t>
            </a:r>
            <a:r>
              <a:rPr lang="en-US" sz="2400" baseline="-25000" dirty="0" err="1" smtClean="0">
                <a:latin typeface="Symbol" panose="05050102010706020507" pitchFamily="18" charset="2"/>
              </a:rPr>
              <a:t>gg</a:t>
            </a:r>
            <a:r>
              <a:rPr lang="en-US" sz="2400" dirty="0" smtClean="0"/>
              <a:t> = R </a:t>
            </a:r>
            <a:r>
              <a:rPr lang="en-US" sz="2400" dirty="0" err="1" smtClean="0">
                <a:latin typeface="Symbol" panose="05050102010706020507" pitchFamily="18" charset="2"/>
              </a:rPr>
              <a:t>s</a:t>
            </a:r>
            <a:r>
              <a:rPr lang="en-US" sz="2400" baseline="-25000" dirty="0" err="1" smtClean="0">
                <a:latin typeface="Symbol" panose="05050102010706020507" pitchFamily="18" charset="2"/>
              </a:rPr>
              <a:t>gg</a:t>
            </a:r>
            <a:r>
              <a:rPr lang="en-US" sz="2400" dirty="0" smtClean="0"/>
              <a:t> </a:t>
            </a:r>
            <a:r>
              <a:rPr lang="en-US" sz="2400" dirty="0" err="1" smtClean="0"/>
              <a:t>n</a:t>
            </a:r>
            <a:r>
              <a:rPr lang="en-US" sz="2400" baseline="-25000" dirty="0" err="1" smtClean="0"/>
              <a:t>ph</a:t>
            </a:r>
            <a:endParaRPr lang="en-US" sz="2400" baseline="-25000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22" y="1951630"/>
            <a:ext cx="4272579" cy="2872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86552" y="2140370"/>
            <a:ext cx="915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Symbol" panose="05050102010706020507" pitchFamily="18" charset="2"/>
              </a:rPr>
              <a:t>s</a:t>
            </a:r>
            <a:r>
              <a:rPr lang="en-US" sz="3200" baseline="-25000" dirty="0" err="1" smtClean="0">
                <a:solidFill>
                  <a:srgbClr val="002060"/>
                </a:solidFill>
              </a:rPr>
              <a:t>p</a:t>
            </a:r>
            <a:r>
              <a:rPr lang="en-US" sz="3200" baseline="-25000" dirty="0" err="1" smtClean="0">
                <a:solidFill>
                  <a:srgbClr val="002060"/>
                </a:solidFill>
                <a:latin typeface="Symbol" panose="05050102010706020507" pitchFamily="18" charset="2"/>
              </a:rPr>
              <a:t>g</a:t>
            </a:r>
            <a:endParaRPr lang="en-ZA" sz="3200" baseline="-25000" dirty="0">
              <a:solidFill>
                <a:srgbClr val="002060"/>
              </a:solidFill>
              <a:latin typeface="Symbol" panose="05050102010706020507" pitchFamily="18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17472" y="2278628"/>
            <a:ext cx="893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Symbol" panose="05050102010706020507" pitchFamily="18" charset="2"/>
              </a:rPr>
              <a:t>s</a:t>
            </a:r>
            <a:r>
              <a:rPr lang="en-US" sz="3200" baseline="-25000" dirty="0" err="1" smtClean="0">
                <a:solidFill>
                  <a:srgbClr val="002060"/>
                </a:solidFill>
                <a:latin typeface="Symbol" panose="05050102010706020507" pitchFamily="18" charset="2"/>
              </a:rPr>
              <a:t>gg</a:t>
            </a:r>
            <a:endParaRPr lang="en-ZA" sz="3200" baseline="-25000" dirty="0">
              <a:solidFill>
                <a:srgbClr val="002060"/>
              </a:solidFill>
              <a:latin typeface="Symbol" panose="05050102010706020507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34796" y="4884062"/>
                <a:ext cx="5282233" cy="19739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             </m:t>
                    </m:r>
                    <m:f>
                      <m:fPr>
                        <m:ctrlPr>
                          <a:rPr lang="en-ZA" sz="3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ZA" sz="3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en-US" sz="3200" b="0" i="1" baseline="-2500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sz="3200" b="0" i="1" baseline="-2500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num>
                      <m:den>
                        <m:r>
                          <a:rPr lang="en-ZA" sz="3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en-ZA" sz="3200" i="1" baseline="-2500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𝛾𝛾</m:t>
                        </m:r>
                      </m:den>
                    </m:f>
                    <m:r>
                      <a:rPr lang="en-US" sz="3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ZA" sz="3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ZA" sz="3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en-US" sz="3200" b="0" i="1" baseline="-2500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sz="3200" b="0" i="1" baseline="-2500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r>
                          <m:rPr>
                            <m:nor/>
                          </m:rPr>
                          <a:rPr lang="en-US" sz="3200" b="0" i="0" baseline="-2500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ZA" sz="2800" dirty="0" smtClean="0">
                            <a:solidFill>
                              <a:srgbClr val="002060"/>
                            </a:solidFill>
                            <a:latin typeface="French Script MT" panose="03020402040607040605" pitchFamily="66" charset="0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en-ZA" sz="2800" baseline="-25000" dirty="0" smtClean="0">
                            <a:solidFill>
                              <a:srgbClr val="002060"/>
                            </a:solidFill>
                          </a:rPr>
                          <m:t>esc</m:t>
                        </m:r>
                      </m:num>
                      <m:den>
                        <m:r>
                          <a:rPr lang="en-ZA" sz="3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en-ZA" sz="3200" i="1" baseline="-2500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𝛾𝛾</m:t>
                        </m:r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ZA" sz="2800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ZA" sz="28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8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300</m:t>
                        </m:r>
                      </m:den>
                    </m:f>
                    <m:f>
                      <m:fPr>
                        <m:ctrlPr>
                          <a:rPr lang="en-US" sz="28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ZA" sz="2800" dirty="0">
                            <a:solidFill>
                              <a:srgbClr val="002060"/>
                            </a:solidFill>
                            <a:latin typeface="French Script MT" panose="03020402040607040605" pitchFamily="66" charset="0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en-ZA" sz="2800" baseline="-25000" dirty="0">
                            <a:solidFill>
                              <a:srgbClr val="002060"/>
                            </a:solidFill>
                          </a:rPr>
                          <m:t>esc</m:t>
                        </m:r>
                      </m:num>
                      <m:den>
                        <m:r>
                          <a:rPr lang="en-US" sz="28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ZA" sz="2800" dirty="0" smtClean="0">
                    <a:solidFill>
                      <a:srgbClr val="002060"/>
                    </a:solidFill>
                  </a:rPr>
                  <a:t>       </a:t>
                </a:r>
              </a:p>
              <a:p>
                <a:endParaRPr lang="en-ZA" sz="2800" dirty="0" smtClean="0">
                  <a:solidFill>
                    <a:srgbClr val="002060"/>
                  </a:solidFill>
                </a:endParaRPr>
              </a:p>
              <a:p>
                <a:r>
                  <a:rPr lang="en-ZA" sz="2800" dirty="0" smtClean="0">
                    <a:solidFill>
                      <a:srgbClr val="002060"/>
                    </a:solidFill>
                  </a:rPr>
                  <a:t>at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800" b="0" i="1" baseline="-2500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~ 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b="0" i="1" baseline="-2500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US" sz="2800" b="0" i="1" baseline="3000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sz="2800" b="0" i="1" baseline="3000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en-US" sz="2800" b="0" i="1" baseline="-2500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ZA" sz="2800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~ 3.3</m:t>
                    </m:r>
                    <m:r>
                      <a:rPr lang="en-US" sz="28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×10</m:t>
                    </m:r>
                    <m:r>
                      <a:rPr lang="en-US" sz="2800" b="0" i="1" baseline="3000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800" b="0" i="1" baseline="5000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sz="28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en-US" sz="2800" b="0" i="1" baseline="-2500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  <m:r>
                      <a:rPr lang="en-US" sz="28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ZA" sz="2800" dirty="0" smtClean="0">
                  <a:solidFill>
                    <a:srgbClr val="002060"/>
                  </a:solidFill>
                </a:endParaRPr>
              </a:p>
              <a:p>
                <a:endParaRPr lang="en-US" sz="1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96" y="4884062"/>
                <a:ext cx="5282233" cy="1973938"/>
              </a:xfrm>
              <a:prstGeom prst="rect">
                <a:avLst/>
              </a:prstGeom>
              <a:blipFill rotWithShape="0">
                <a:blip r:embed="rId5"/>
                <a:stretch>
                  <a:fillRect l="-4157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191774" y="4857936"/>
            <a:ext cx="28477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 err="1" smtClean="0">
                <a:latin typeface="French Script MT" panose="03020402040607040605" pitchFamily="66" charset="0"/>
              </a:rPr>
              <a:t>l</a:t>
            </a:r>
            <a:r>
              <a:rPr lang="en-ZA" sz="2400" baseline="-25000" dirty="0" err="1" smtClean="0"/>
              <a:t>esc</a:t>
            </a:r>
            <a:r>
              <a:rPr lang="en-ZA" sz="2400" dirty="0" smtClean="0"/>
              <a:t> = average length travelled by protons until escape</a:t>
            </a:r>
            <a:endParaRPr lang="en-ZA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191796" y="6157121"/>
            <a:ext cx="2571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~ GeV – </a:t>
            </a:r>
            <a:r>
              <a:rPr lang="en-US" sz="2400" dirty="0" err="1" smtClean="0">
                <a:solidFill>
                  <a:srgbClr val="002060"/>
                </a:solidFill>
              </a:rPr>
              <a:t>TeV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Symbol" panose="05050102010706020507" pitchFamily="18" charset="2"/>
              </a:rPr>
              <a:t>g</a:t>
            </a:r>
            <a:r>
              <a:rPr lang="en-US" sz="2400" dirty="0" smtClean="0">
                <a:solidFill>
                  <a:srgbClr val="002060"/>
                </a:solidFill>
              </a:rPr>
              <a:t>-rays</a:t>
            </a:r>
            <a:endParaRPr lang="en-ZA" sz="2400" dirty="0">
              <a:solidFill>
                <a:srgbClr val="00206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5447212" y="6322424"/>
            <a:ext cx="718458" cy="13062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 flipV="1">
            <a:off x="4478892" y="3053987"/>
            <a:ext cx="138874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Rounded Rectangle 12"/>
          <p:cNvSpPr/>
          <p:nvPr/>
        </p:nvSpPr>
        <p:spPr>
          <a:xfrm>
            <a:off x="639043" y="1833339"/>
            <a:ext cx="7786254" cy="3060986"/>
          </a:xfrm>
          <a:prstGeom prst="roundRect">
            <a:avLst/>
          </a:prstGeom>
          <a:solidFill>
            <a:schemeClr val="bg2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TextBox 10"/>
          <p:cNvSpPr txBox="1"/>
          <p:nvPr/>
        </p:nvSpPr>
        <p:spPr>
          <a:xfrm>
            <a:off x="1166352" y="2160732"/>
            <a:ext cx="66604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Þ"/>
            </a:pPr>
            <a:r>
              <a:rPr lang="en-ZA" sz="2800" dirty="0" smtClean="0">
                <a:solidFill>
                  <a:srgbClr val="FF0000"/>
                </a:solidFill>
              </a:rPr>
              <a:t>Efficient neutrino production sites are likely to be optically thick to gamma-rays</a:t>
            </a:r>
          </a:p>
          <a:p>
            <a:endParaRPr lang="en-ZA" sz="2800" dirty="0" smtClean="0">
              <a:solidFill>
                <a:srgbClr val="FF0000"/>
              </a:solidFill>
            </a:endParaRP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ZA" sz="2800" dirty="0" smtClean="0">
                <a:solidFill>
                  <a:srgbClr val="FF0000"/>
                </a:solidFill>
              </a:rPr>
              <a:t>Expect no correlation between gamma-ray and neutrino activity! </a:t>
            </a:r>
            <a:endParaRPr lang="en-ZA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76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353" y="64873"/>
            <a:ext cx="8133213" cy="1147711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 smtClean="0">
                <a:solidFill>
                  <a:srgbClr val="002060"/>
                </a:solidFill>
              </a:rPr>
              <a:t>Photo-pion production – </a:t>
            </a:r>
            <a:r>
              <a:rPr lang="en-US" u="sng" dirty="0">
                <a:solidFill>
                  <a:srgbClr val="002060"/>
                </a:solidFill>
              </a:rPr>
              <a:t/>
            </a:r>
            <a:br>
              <a:rPr lang="en-US" u="sng" dirty="0">
                <a:solidFill>
                  <a:srgbClr val="002060"/>
                </a:solidFill>
              </a:rPr>
            </a:br>
            <a:r>
              <a:rPr lang="en-US" u="sng" dirty="0" smtClean="0">
                <a:solidFill>
                  <a:srgbClr val="002060"/>
                </a:solidFill>
              </a:rPr>
              <a:t>Origin of Target Photons</a:t>
            </a:r>
            <a:endParaRPr lang="en-ZA" u="sng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8489" y="1203195"/>
            <a:ext cx="904846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 produce </a:t>
            </a:r>
            <a:r>
              <a:rPr lang="en-US" sz="2400" dirty="0" err="1" smtClean="0"/>
              <a:t>IceCube</a:t>
            </a:r>
            <a:r>
              <a:rPr lang="en-US" sz="2400" dirty="0" smtClean="0"/>
              <a:t> neutrinos (~ 100 </a:t>
            </a:r>
            <a:r>
              <a:rPr lang="en-US" sz="2400" dirty="0" err="1" smtClean="0"/>
              <a:t>TeV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baseline="-25000" dirty="0" err="1" smtClean="0">
                <a:latin typeface="Symbol" panose="05050102010706020507" pitchFamily="18" charset="2"/>
                <a:cs typeface="Arial" panose="020B0604020202020204" pitchFamily="34" charset="0"/>
              </a:rPr>
              <a:t>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= 10</a:t>
            </a:r>
            <a:r>
              <a:rPr lang="en-US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</a:t>
            </a:r>
            <a:r>
              <a:rPr lang="en-US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eV):</a:t>
            </a:r>
          </a:p>
          <a:p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smtClean="0">
                <a:cs typeface="Arial" panose="020B0604020202020204" pitchFamily="34" charset="0"/>
              </a:rPr>
              <a:t>Need protons with               </a:t>
            </a:r>
            <a:r>
              <a:rPr lang="en-US" sz="2400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E’</a:t>
            </a:r>
            <a:r>
              <a:rPr lang="en-US" sz="2400" baseline="-25000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p</a:t>
            </a:r>
            <a:r>
              <a:rPr lang="en-US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 ~ 200 E</a:t>
            </a:r>
            <a:r>
              <a:rPr lang="en-US" sz="2400" baseline="-25000" dirty="0" smtClean="0">
                <a:solidFill>
                  <a:srgbClr val="FF0000"/>
                </a:solidFill>
                <a:cs typeface="Arial" panose="020B0604020202020204" pitchFamily="34" charset="0"/>
              </a:rPr>
              <a:t>14</a:t>
            </a:r>
            <a:r>
              <a:rPr lang="en-US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en-US" sz="2400" baseline="-25000" dirty="0" smtClean="0">
                <a:solidFill>
                  <a:srgbClr val="FF0000"/>
                </a:solidFill>
                <a:cs typeface="Arial" panose="020B0604020202020204" pitchFamily="34" charset="0"/>
              </a:rPr>
              <a:t>1</a:t>
            </a:r>
            <a:r>
              <a:rPr lang="en-US" sz="2400" baseline="30000" dirty="0" smtClean="0">
                <a:solidFill>
                  <a:srgbClr val="FF0000"/>
                </a:solidFill>
                <a:cs typeface="Arial" panose="020B0604020202020204" pitchFamily="34" charset="0"/>
              </a:rPr>
              <a:t>-1</a:t>
            </a:r>
            <a:r>
              <a:rPr lang="en-US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TeV</a:t>
            </a:r>
            <a:endParaRPr lang="en-US" sz="2400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endParaRPr lang="en-US" sz="1200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dirty="0" smtClean="0">
                <a:cs typeface="Arial" panose="020B0604020202020204" pitchFamily="34" charset="0"/>
              </a:rPr>
              <a:t>   and target photons with     </a:t>
            </a:r>
            <a:r>
              <a:rPr lang="en-US" sz="2400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E’</a:t>
            </a:r>
            <a:r>
              <a:rPr lang="en-US" sz="2400" baseline="-25000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t</a:t>
            </a:r>
            <a:r>
              <a:rPr lang="en-US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 ~ 1.6 E</a:t>
            </a:r>
            <a:r>
              <a:rPr lang="en-US" sz="2400" baseline="-25000" dirty="0" smtClean="0">
                <a:solidFill>
                  <a:srgbClr val="FF0000"/>
                </a:solidFill>
                <a:cs typeface="Arial" panose="020B0604020202020204" pitchFamily="34" charset="0"/>
              </a:rPr>
              <a:t>14</a:t>
            </a:r>
            <a:r>
              <a:rPr lang="en-US" sz="2400" baseline="30000" dirty="0" smtClean="0">
                <a:solidFill>
                  <a:srgbClr val="FF0000"/>
                </a:solidFill>
                <a:cs typeface="Arial" panose="020B0604020202020204" pitchFamily="34" charset="0"/>
              </a:rPr>
              <a:t>-1</a:t>
            </a:r>
            <a:r>
              <a:rPr lang="en-US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en-US" sz="2400" baseline="-25000" dirty="0">
                <a:solidFill>
                  <a:srgbClr val="FF0000"/>
                </a:solidFill>
                <a:cs typeface="Arial" panose="020B0604020202020204" pitchFamily="34" charset="0"/>
              </a:rPr>
              <a:t>1</a:t>
            </a:r>
            <a:r>
              <a:rPr lang="en-US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keV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 </a:t>
            </a:r>
            <a:endParaRPr lang="en-ZA" dirty="0"/>
          </a:p>
        </p:txBody>
      </p:sp>
      <p:sp>
        <p:nvSpPr>
          <p:cNvPr id="8" name="TextBox 7"/>
          <p:cNvSpPr txBox="1"/>
          <p:nvPr/>
        </p:nvSpPr>
        <p:spPr>
          <a:xfrm>
            <a:off x="6757066" y="2307667"/>
            <a:ext cx="1869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=&gt; X-rays!</a:t>
            </a:r>
            <a:endParaRPr lang="en-ZA" sz="2400" dirty="0">
              <a:solidFill>
                <a:srgbClr val="FF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70968" y="1761489"/>
            <a:ext cx="8775510" cy="108331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" name="TextBox 2"/>
          <p:cNvSpPr txBox="1"/>
          <p:nvPr/>
        </p:nvSpPr>
        <p:spPr>
          <a:xfrm>
            <a:off x="368489" y="2921286"/>
            <a:ext cx="8366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>
                <a:solidFill>
                  <a:srgbClr val="002060"/>
                </a:solidFill>
              </a:rPr>
              <a:t>(At least) two possible scenarios: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4716" y="3385211"/>
            <a:ext cx="421715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400" u="sng" dirty="0" smtClean="0">
                <a:solidFill>
                  <a:srgbClr val="002060"/>
                </a:solidFill>
              </a:rPr>
              <a:t>Target photons co-moving with the emission region</a:t>
            </a:r>
          </a:p>
          <a:p>
            <a:pPr marL="342900" indent="-342900">
              <a:buAutoNum type="alphaLcParenR"/>
            </a:pPr>
            <a:endParaRPr lang="en-US" sz="1000" dirty="0" smtClean="0">
              <a:solidFill>
                <a:srgbClr val="002060"/>
              </a:solidFill>
            </a:endParaRPr>
          </a:p>
          <a:p>
            <a:pPr marL="342900" indent="-342900">
              <a:buFont typeface="Symbol" panose="05050102010706020507" pitchFamily="18" charset="2"/>
              <a:buChar char="Þ"/>
            </a:pPr>
            <a:r>
              <a:rPr lang="en-US" sz="2400" dirty="0" err="1" smtClean="0">
                <a:solidFill>
                  <a:srgbClr val="002060"/>
                </a:solidFill>
              </a:rPr>
              <a:t>E</a:t>
            </a:r>
            <a:r>
              <a:rPr lang="en-US" sz="2400" baseline="-25000" dirty="0" err="1" smtClean="0">
                <a:solidFill>
                  <a:srgbClr val="002060"/>
                </a:solidFill>
              </a:rPr>
              <a:t>t</a:t>
            </a:r>
            <a:r>
              <a:rPr lang="en-US" sz="2400" baseline="30000" dirty="0" err="1" smtClean="0">
                <a:solidFill>
                  <a:srgbClr val="002060"/>
                </a:solidFill>
              </a:rPr>
              <a:t>obs</a:t>
            </a:r>
            <a:r>
              <a:rPr lang="en-US" sz="2400" dirty="0" smtClean="0">
                <a:solidFill>
                  <a:srgbClr val="002060"/>
                </a:solidFill>
              </a:rPr>
              <a:t> ~ 1</a:t>
            </a:r>
            <a:r>
              <a:rPr lang="en-US" sz="2400" dirty="0">
                <a:solidFill>
                  <a:srgbClr val="002060"/>
                </a:solidFill>
              </a:rPr>
              <a:t>6</a:t>
            </a:r>
            <a:r>
              <a:rPr lang="en-US" sz="2400" dirty="0" smtClean="0">
                <a:solidFill>
                  <a:srgbClr val="002060"/>
                </a:solidFill>
              </a:rPr>
              <a:t> E</a:t>
            </a:r>
            <a:r>
              <a:rPr lang="en-US" sz="2400" baseline="-25000" dirty="0" smtClean="0">
                <a:solidFill>
                  <a:srgbClr val="002060"/>
                </a:solidFill>
              </a:rPr>
              <a:t>14</a:t>
            </a:r>
            <a:r>
              <a:rPr lang="en-US" sz="2400" baseline="30000" dirty="0" smtClean="0">
                <a:solidFill>
                  <a:srgbClr val="002060"/>
                </a:solidFill>
              </a:rPr>
              <a:t>-1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Symbol" panose="05050102010706020507" pitchFamily="18" charset="2"/>
              </a:rPr>
              <a:t>d</a:t>
            </a:r>
            <a:r>
              <a:rPr lang="en-US" sz="2400" baseline="-25000" dirty="0" smtClean="0">
                <a:solidFill>
                  <a:srgbClr val="002060"/>
                </a:solidFill>
              </a:rPr>
              <a:t>1</a:t>
            </a:r>
            <a:r>
              <a:rPr lang="en-US" sz="2400" baseline="30000" dirty="0" smtClean="0">
                <a:solidFill>
                  <a:srgbClr val="002060"/>
                </a:solidFill>
              </a:rPr>
              <a:t>2</a:t>
            </a:r>
            <a:r>
              <a:rPr lang="en-US" sz="2400" dirty="0" smtClean="0">
                <a:solidFill>
                  <a:srgbClr val="002060"/>
                </a:solidFill>
              </a:rPr>
              <a:t>/(1+z) </a:t>
            </a:r>
            <a:r>
              <a:rPr lang="en-US" sz="2400" dirty="0" err="1" smtClean="0">
                <a:solidFill>
                  <a:srgbClr val="002060"/>
                </a:solidFill>
              </a:rPr>
              <a:t>keV</a:t>
            </a:r>
            <a:endParaRPr lang="en-US" sz="2400" dirty="0" smtClean="0">
              <a:solidFill>
                <a:srgbClr val="002060"/>
              </a:solidFill>
            </a:endParaRPr>
          </a:p>
          <a:p>
            <a:endParaRPr lang="en-US" sz="1000" dirty="0" smtClean="0">
              <a:solidFill>
                <a:srgbClr val="002060"/>
              </a:solidFill>
            </a:endParaRPr>
          </a:p>
          <a:p>
            <a:pPr marL="342900" indent="-342900">
              <a:buFont typeface="Symbol" panose="05050102010706020507" pitchFamily="18" charset="2"/>
              <a:buChar char="Þ"/>
            </a:pPr>
            <a:r>
              <a:rPr lang="en-US" sz="2400" dirty="0" smtClean="0">
                <a:solidFill>
                  <a:srgbClr val="002060"/>
                </a:solidFill>
              </a:rPr>
              <a:t>Observed as Doppler-boosted hard X-rays</a:t>
            </a:r>
          </a:p>
          <a:p>
            <a:pPr marL="342900" indent="-342900">
              <a:buFont typeface="Symbol" panose="05050102010706020507" pitchFamily="18" charset="2"/>
              <a:buChar char="Þ"/>
            </a:pPr>
            <a:endParaRPr lang="en-US" sz="1200" dirty="0">
              <a:solidFill>
                <a:srgbClr val="002060"/>
              </a:solidFill>
            </a:endParaRP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Tightly constrained by observed hard X-ray flux -&gt; Energetics constraints.  </a:t>
            </a:r>
            <a:endParaRPr lang="en-ZA" sz="2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37479" y="3383546"/>
            <a:ext cx="419668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LcParenR" startAt="2"/>
            </a:pPr>
            <a:r>
              <a:rPr lang="en-US" sz="2400" u="sng" dirty="0" smtClean="0">
                <a:solidFill>
                  <a:srgbClr val="002060"/>
                </a:solidFill>
              </a:rPr>
              <a:t>Target photons stationary in the AGN frame</a:t>
            </a:r>
          </a:p>
          <a:p>
            <a:pPr marL="342900" indent="-342900">
              <a:buAutoNum type="alphaLcParenR"/>
            </a:pPr>
            <a:endParaRPr lang="en-US" sz="1000" dirty="0" smtClean="0">
              <a:solidFill>
                <a:srgbClr val="002060"/>
              </a:solidFill>
            </a:endParaRPr>
          </a:p>
          <a:p>
            <a:pPr marL="342900" indent="-342900">
              <a:buFont typeface="Symbol" panose="05050102010706020507" pitchFamily="18" charset="2"/>
              <a:buChar char="Þ"/>
            </a:pPr>
            <a:r>
              <a:rPr lang="en-US" sz="2400" dirty="0" err="1" smtClean="0">
                <a:solidFill>
                  <a:srgbClr val="002060"/>
                </a:solidFill>
              </a:rPr>
              <a:t>E</a:t>
            </a:r>
            <a:r>
              <a:rPr lang="en-US" sz="2400" baseline="-25000" dirty="0" err="1" smtClean="0">
                <a:solidFill>
                  <a:srgbClr val="002060"/>
                </a:solidFill>
              </a:rPr>
              <a:t>t</a:t>
            </a:r>
            <a:r>
              <a:rPr lang="en-US" sz="2400" baseline="30000" dirty="0" err="1" smtClean="0">
                <a:solidFill>
                  <a:srgbClr val="002060"/>
                </a:solidFill>
              </a:rPr>
              <a:t>obs</a:t>
            </a:r>
            <a:r>
              <a:rPr lang="en-US" sz="2400" dirty="0" smtClean="0">
                <a:solidFill>
                  <a:srgbClr val="002060"/>
                </a:solidFill>
              </a:rPr>
              <a:t> ~ 160 E</a:t>
            </a:r>
            <a:r>
              <a:rPr lang="en-US" sz="2400" baseline="-25000" dirty="0" smtClean="0">
                <a:solidFill>
                  <a:srgbClr val="002060"/>
                </a:solidFill>
              </a:rPr>
              <a:t>14</a:t>
            </a:r>
            <a:r>
              <a:rPr lang="en-US" sz="2400" baseline="30000" dirty="0" smtClean="0">
                <a:solidFill>
                  <a:srgbClr val="002060"/>
                </a:solidFill>
              </a:rPr>
              <a:t>-1</a:t>
            </a:r>
            <a:r>
              <a:rPr lang="en-US" sz="2400" dirty="0" smtClean="0">
                <a:solidFill>
                  <a:srgbClr val="002060"/>
                </a:solidFill>
              </a:rPr>
              <a:t>/(1+z) eV</a:t>
            </a:r>
          </a:p>
          <a:p>
            <a:endParaRPr lang="en-US" sz="1000" dirty="0" smtClean="0">
              <a:solidFill>
                <a:srgbClr val="002060"/>
              </a:solidFill>
            </a:endParaRPr>
          </a:p>
          <a:p>
            <a:pPr marL="342900" indent="-342900">
              <a:buFont typeface="Symbol" panose="05050102010706020507" pitchFamily="18" charset="2"/>
              <a:buChar char="Þ"/>
            </a:pPr>
            <a:r>
              <a:rPr lang="en-US" sz="2400" dirty="0" smtClean="0">
                <a:solidFill>
                  <a:srgbClr val="002060"/>
                </a:solidFill>
              </a:rPr>
              <a:t>Observed as UV / soft X-rays, Doppler boosted into the emission-region frame</a:t>
            </a:r>
          </a:p>
          <a:p>
            <a:endParaRPr lang="en-US" sz="1000" dirty="0">
              <a:solidFill>
                <a:srgbClr val="FF0000"/>
              </a:solidFill>
            </a:endParaRPr>
          </a:p>
          <a:p>
            <a:r>
              <a:rPr lang="en-ZA" sz="2400" dirty="0" smtClean="0">
                <a:solidFill>
                  <a:srgbClr val="FF0000"/>
                </a:solidFill>
              </a:rPr>
              <a:t>Much more relaxed energetics constraints. </a:t>
            </a:r>
            <a:endParaRPr lang="en-ZA" sz="2400" dirty="0">
              <a:solidFill>
                <a:srgbClr val="FF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421874" y="3384945"/>
            <a:ext cx="0" cy="3483215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967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955" y="1282892"/>
            <a:ext cx="8720919" cy="499507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srgbClr val="002060"/>
                </a:solidFill>
              </a:rPr>
              <a:t>Possible sources of external UV / soft X-ray target photons: </a:t>
            </a: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Broad Line Region?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   (</a:t>
            </a:r>
            <a:r>
              <a:rPr lang="en-US" dirty="0" err="1" smtClean="0">
                <a:solidFill>
                  <a:srgbClr val="002060"/>
                </a:solidFill>
              </a:rPr>
              <a:t>Padovani</a:t>
            </a:r>
            <a:r>
              <a:rPr lang="en-US" dirty="0" smtClean="0">
                <a:solidFill>
                  <a:srgbClr val="002060"/>
                </a:solidFill>
              </a:rPr>
              <a:t> et al. 2019)</a:t>
            </a:r>
          </a:p>
          <a:p>
            <a:pPr marL="0" indent="0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Slow-moving sheath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   (</a:t>
            </a:r>
            <a:r>
              <a:rPr lang="en-US" dirty="0" err="1" smtClean="0">
                <a:solidFill>
                  <a:srgbClr val="002060"/>
                </a:solidFill>
              </a:rPr>
              <a:t>Tavecchio</a:t>
            </a:r>
            <a:r>
              <a:rPr lang="en-US" dirty="0" smtClean="0">
                <a:solidFill>
                  <a:srgbClr val="002060"/>
                </a:solidFill>
              </a:rPr>
              <a:t> &amp; </a:t>
            </a:r>
            <a:r>
              <a:rPr lang="en-US" dirty="0" err="1" smtClean="0">
                <a:solidFill>
                  <a:srgbClr val="002060"/>
                </a:solidFill>
              </a:rPr>
              <a:t>Ghisellini</a:t>
            </a:r>
            <a:r>
              <a:rPr lang="en-US" dirty="0" smtClean="0">
                <a:solidFill>
                  <a:srgbClr val="002060"/>
                </a:solidFill>
              </a:rPr>
              <a:t> 2005)</a:t>
            </a:r>
          </a:p>
          <a:p>
            <a:pPr marL="0" indent="0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Accretion flow (RIAF)</a:t>
            </a: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  (</a:t>
            </a:r>
            <a:r>
              <a:rPr lang="en-US" dirty="0" err="1" smtClean="0">
                <a:solidFill>
                  <a:srgbClr val="002060"/>
                </a:solidFill>
              </a:rPr>
              <a:t>Righi</a:t>
            </a:r>
            <a:r>
              <a:rPr lang="en-US" dirty="0" smtClean="0">
                <a:solidFill>
                  <a:srgbClr val="002060"/>
                </a:solidFill>
              </a:rPr>
              <a:t> et al. 2019)</a:t>
            </a: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  </a:t>
            </a:r>
            <a:endParaRPr lang="en-ZA" dirty="0">
              <a:solidFill>
                <a:srgbClr val="00206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1353" y="64874"/>
            <a:ext cx="8133213" cy="1136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u="sng" dirty="0" smtClean="0">
                <a:solidFill>
                  <a:srgbClr val="002060"/>
                </a:solidFill>
              </a:rPr>
              <a:t>Photo-pion production – </a:t>
            </a:r>
            <a:br>
              <a:rPr lang="en-US" u="sng" dirty="0" smtClean="0">
                <a:solidFill>
                  <a:srgbClr val="002060"/>
                </a:solidFill>
              </a:rPr>
            </a:br>
            <a:r>
              <a:rPr lang="en-US" u="sng" dirty="0" smtClean="0">
                <a:solidFill>
                  <a:srgbClr val="002060"/>
                </a:solidFill>
              </a:rPr>
              <a:t>Origin of Target Photons</a:t>
            </a:r>
            <a:endParaRPr lang="en-ZA" u="sng" dirty="0">
              <a:solidFill>
                <a:srgbClr val="002060"/>
              </a:solidFill>
            </a:endParaRPr>
          </a:p>
        </p:txBody>
      </p:sp>
      <p:pic>
        <p:nvPicPr>
          <p:cNvPr id="7" name="Picture 4" descr="agn_model_u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58399" y="1738024"/>
            <a:ext cx="4435475" cy="4900612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>
            <a:off x="3657600" y="2715491"/>
            <a:ext cx="3158836" cy="1089891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657600" y="2715491"/>
            <a:ext cx="2928257" cy="126868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56516" y="2688033"/>
            <a:ext cx="560193" cy="836630"/>
          </a:xfrm>
          <a:prstGeom prst="line">
            <a:avLst/>
          </a:prstGeom>
          <a:ln w="1016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096004" y="2535634"/>
            <a:ext cx="424539" cy="860710"/>
          </a:xfrm>
          <a:prstGeom prst="line">
            <a:avLst/>
          </a:prstGeom>
          <a:ln w="1016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679371" y="2715491"/>
            <a:ext cx="2491988" cy="1089893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712028" y="3106348"/>
            <a:ext cx="2413698" cy="675946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3559628" y="4136571"/>
            <a:ext cx="3124201" cy="919385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781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4397" y="2041356"/>
            <a:ext cx="4999270" cy="39734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3387"/>
            <a:ext cx="7886700" cy="1168110"/>
          </a:xfrm>
        </p:spPr>
        <p:txBody>
          <a:bodyPr>
            <a:normAutofit/>
          </a:bodyPr>
          <a:lstStyle/>
          <a:p>
            <a:pPr algn="ctr"/>
            <a:r>
              <a:rPr lang="en-ZA" sz="3600" u="sng" dirty="0" smtClean="0">
                <a:solidFill>
                  <a:srgbClr val="002060"/>
                </a:solidFill>
              </a:rPr>
              <a:t>Tentative Associations of </a:t>
            </a:r>
            <a:r>
              <a:rPr lang="en-ZA" sz="3600" u="sng" dirty="0" err="1" smtClean="0">
                <a:solidFill>
                  <a:srgbClr val="002060"/>
                </a:solidFill>
              </a:rPr>
              <a:t>IceCube</a:t>
            </a:r>
            <a:r>
              <a:rPr lang="en-ZA" sz="3600" u="sng" dirty="0" smtClean="0">
                <a:solidFill>
                  <a:srgbClr val="002060"/>
                </a:solidFill>
              </a:rPr>
              <a:t> Neutrinos with Blazars</a:t>
            </a:r>
            <a:endParaRPr lang="en-ZA" sz="3600" u="sng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254" y="1281320"/>
            <a:ext cx="7886700" cy="4267199"/>
          </a:xfrm>
        </p:spPr>
        <p:txBody>
          <a:bodyPr>
            <a:normAutofit/>
          </a:bodyPr>
          <a:lstStyle/>
          <a:p>
            <a:r>
              <a:rPr lang="en-ZA" sz="2400" u="sng" dirty="0" smtClean="0"/>
              <a:t>IC-35 (“Big Bird”, 2012) – PKS 1424-418 (</a:t>
            </a:r>
            <a:r>
              <a:rPr lang="en-ZA" sz="2400" u="sng" dirty="0" err="1" smtClean="0"/>
              <a:t>Kadler</a:t>
            </a:r>
            <a:r>
              <a:rPr lang="en-ZA" sz="2400" u="sng" dirty="0" smtClean="0"/>
              <a:t> et al. 2016)</a:t>
            </a:r>
          </a:p>
          <a:p>
            <a:pPr marL="457200" lvl="1" indent="0">
              <a:buNone/>
            </a:pPr>
            <a:endParaRPr lang="en-ZA" sz="1800" dirty="0"/>
          </a:p>
          <a:p>
            <a:r>
              <a:rPr lang="en-ZA" sz="1800" dirty="0" smtClean="0"/>
              <a:t>2 </a:t>
            </a:r>
            <a:r>
              <a:rPr lang="en-ZA" sz="1800" dirty="0" err="1" smtClean="0"/>
              <a:t>PeV</a:t>
            </a:r>
            <a:r>
              <a:rPr lang="en-ZA" sz="1800" dirty="0" smtClean="0"/>
              <a:t> neutrino (HESE) on 4 Dec. 2012</a:t>
            </a:r>
            <a:endParaRPr lang="en-ZA" sz="800" dirty="0" smtClean="0"/>
          </a:p>
          <a:p>
            <a:r>
              <a:rPr lang="en-ZA" sz="1800" dirty="0" smtClean="0"/>
              <a:t>Poorly reconstructed arrival direction</a:t>
            </a:r>
          </a:p>
          <a:p>
            <a:r>
              <a:rPr lang="en-ZA" sz="1800" dirty="0" smtClean="0"/>
              <a:t>FSRQ at z = 1.522 </a:t>
            </a:r>
          </a:p>
          <a:p>
            <a:r>
              <a:rPr lang="en-ZA" sz="1800" dirty="0" smtClean="0"/>
              <a:t>Year-long </a:t>
            </a:r>
            <a:r>
              <a:rPr lang="en-ZA" sz="1800" dirty="0" smtClean="0">
                <a:latin typeface="Symbol" panose="05050102010706020507" pitchFamily="18" charset="2"/>
              </a:rPr>
              <a:t>g</a:t>
            </a:r>
            <a:r>
              <a:rPr lang="en-ZA" sz="1800" dirty="0" smtClean="0"/>
              <a:t>-ray, X-ray, optical, and radio </a:t>
            </a:r>
          </a:p>
          <a:p>
            <a:pPr marL="0" indent="0">
              <a:buNone/>
            </a:pPr>
            <a:r>
              <a:rPr lang="en-ZA" sz="1800" dirty="0" smtClean="0"/>
              <a:t>    outburst, dominated by core-flux increase. </a:t>
            </a:r>
          </a:p>
          <a:p>
            <a:pPr lvl="1"/>
            <a:endParaRPr lang="en-ZA" sz="18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77" y="3941294"/>
            <a:ext cx="3813255" cy="286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90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150"/>
            <a:ext cx="7886700" cy="1168110"/>
          </a:xfrm>
        </p:spPr>
        <p:txBody>
          <a:bodyPr>
            <a:normAutofit/>
          </a:bodyPr>
          <a:lstStyle/>
          <a:p>
            <a:pPr algn="ctr"/>
            <a:r>
              <a:rPr lang="en-ZA" sz="3600" u="sng" dirty="0" smtClean="0">
                <a:solidFill>
                  <a:srgbClr val="002060"/>
                </a:solidFill>
              </a:rPr>
              <a:t>Tentative Associations of </a:t>
            </a:r>
            <a:r>
              <a:rPr lang="en-ZA" sz="3600" u="sng" dirty="0" err="1" smtClean="0">
                <a:solidFill>
                  <a:srgbClr val="002060"/>
                </a:solidFill>
              </a:rPr>
              <a:t>IceCube</a:t>
            </a:r>
            <a:r>
              <a:rPr lang="en-ZA" sz="3600" u="sng" dirty="0" smtClean="0">
                <a:solidFill>
                  <a:srgbClr val="002060"/>
                </a:solidFill>
              </a:rPr>
              <a:t> Neutrinos with Blazars</a:t>
            </a:r>
            <a:endParaRPr lang="en-ZA" sz="3600" u="sng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507" y="1256148"/>
            <a:ext cx="8738530" cy="2761672"/>
          </a:xfrm>
        </p:spPr>
        <p:txBody>
          <a:bodyPr>
            <a:normAutofit/>
          </a:bodyPr>
          <a:lstStyle/>
          <a:p>
            <a:r>
              <a:rPr lang="en-ZA" sz="2000" u="sng" dirty="0" smtClean="0"/>
              <a:t>IceCube-141209A – GB6 J1040+0617 (</a:t>
            </a:r>
            <a:r>
              <a:rPr lang="en-ZA" sz="2000" u="sng" dirty="0" err="1" smtClean="0"/>
              <a:t>Garrappa</a:t>
            </a:r>
            <a:r>
              <a:rPr lang="en-ZA" sz="2000" u="sng" dirty="0" smtClean="0"/>
              <a:t> et al. 2019) </a:t>
            </a:r>
          </a:p>
          <a:p>
            <a:pPr lvl="1"/>
            <a:endParaRPr lang="en-ZA" sz="1000" dirty="0" smtClean="0"/>
          </a:p>
          <a:p>
            <a:pPr lvl="1"/>
            <a:r>
              <a:rPr lang="en-ZA" sz="2000" dirty="0" smtClean="0"/>
              <a:t>~ 100 </a:t>
            </a:r>
            <a:r>
              <a:rPr lang="en-ZA" sz="2000" dirty="0" err="1" smtClean="0"/>
              <a:t>TeV</a:t>
            </a:r>
            <a:r>
              <a:rPr lang="en-ZA" sz="2000" dirty="0" smtClean="0"/>
              <a:t> HESE neutrino</a:t>
            </a:r>
          </a:p>
          <a:p>
            <a:pPr lvl="1"/>
            <a:r>
              <a:rPr lang="en-ZA" sz="2000" dirty="0" smtClean="0"/>
              <a:t>BL Lac object at z = 0.735</a:t>
            </a:r>
          </a:p>
          <a:p>
            <a:pPr lvl="1"/>
            <a:r>
              <a:rPr lang="en-ZA" sz="2000" dirty="0">
                <a:latin typeface="Symbol" panose="05050102010706020507" pitchFamily="18" charset="2"/>
              </a:rPr>
              <a:t>g</a:t>
            </a:r>
            <a:r>
              <a:rPr lang="en-ZA" sz="2000" dirty="0" smtClean="0"/>
              <a:t>-ray flux increase at the</a:t>
            </a:r>
          </a:p>
          <a:p>
            <a:pPr marL="457200" lvl="1" indent="0">
              <a:buNone/>
            </a:pPr>
            <a:r>
              <a:rPr lang="en-ZA" sz="2000" dirty="0"/>
              <a:t> </a:t>
            </a:r>
            <a:r>
              <a:rPr lang="en-ZA" sz="2000" dirty="0" smtClean="0"/>
              <a:t>    time of </a:t>
            </a:r>
            <a:r>
              <a:rPr lang="en-ZA" sz="2000" dirty="0" err="1" smtClean="0"/>
              <a:t>IceCube</a:t>
            </a:r>
            <a:r>
              <a:rPr lang="en-ZA" sz="2000" dirty="0" smtClean="0"/>
              <a:t> 141209A</a:t>
            </a:r>
            <a:endParaRPr lang="en-ZA" sz="16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370" y="1773382"/>
            <a:ext cx="4813574" cy="49265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215" y="3341578"/>
            <a:ext cx="3972567" cy="351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40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865203" y="1708517"/>
            <a:ext cx="3501002" cy="67979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915"/>
            <a:ext cx="7886700" cy="1168110"/>
          </a:xfrm>
        </p:spPr>
        <p:txBody>
          <a:bodyPr>
            <a:normAutofit/>
          </a:bodyPr>
          <a:lstStyle/>
          <a:p>
            <a:pPr algn="ctr"/>
            <a:r>
              <a:rPr lang="en-ZA" sz="3600" u="sng" dirty="0" smtClean="0">
                <a:solidFill>
                  <a:srgbClr val="002060"/>
                </a:solidFill>
              </a:rPr>
              <a:t>Tentative Associations of </a:t>
            </a:r>
            <a:r>
              <a:rPr lang="en-ZA" sz="3600" u="sng" dirty="0" err="1" smtClean="0">
                <a:solidFill>
                  <a:srgbClr val="002060"/>
                </a:solidFill>
              </a:rPr>
              <a:t>IceCube</a:t>
            </a:r>
            <a:r>
              <a:rPr lang="en-ZA" sz="3600" u="sng" dirty="0" smtClean="0">
                <a:solidFill>
                  <a:srgbClr val="002060"/>
                </a:solidFill>
              </a:rPr>
              <a:t> Neutrinos with Blazars</a:t>
            </a:r>
            <a:endParaRPr lang="en-ZA" sz="3600" u="sng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28" y="1126843"/>
            <a:ext cx="9134769" cy="4858321"/>
          </a:xfrm>
        </p:spPr>
        <p:txBody>
          <a:bodyPr>
            <a:normAutofit/>
          </a:bodyPr>
          <a:lstStyle/>
          <a:p>
            <a:r>
              <a:rPr lang="en-ZA" sz="2200" u="sng" dirty="0" smtClean="0"/>
              <a:t>IceCube-170922A – TXS 0506+056 (</a:t>
            </a:r>
            <a:r>
              <a:rPr lang="en-ZA" sz="2200" u="sng" dirty="0" err="1" smtClean="0"/>
              <a:t>IceCube</a:t>
            </a:r>
            <a:r>
              <a:rPr lang="en-ZA" sz="2200" u="sng" dirty="0" smtClean="0"/>
              <a:t> Collaboration et al. 2018a; </a:t>
            </a:r>
            <a:r>
              <a:rPr lang="en-ZA" sz="2200" u="sng" dirty="0" err="1" smtClean="0"/>
              <a:t>Garrappa</a:t>
            </a:r>
            <a:r>
              <a:rPr lang="en-ZA" sz="2200" u="sng" dirty="0" smtClean="0"/>
              <a:t> et al. 2019; </a:t>
            </a:r>
            <a:r>
              <a:rPr lang="en-ZA" sz="2200" u="sng" dirty="0" err="1" smtClean="0"/>
              <a:t>Padovani</a:t>
            </a:r>
            <a:r>
              <a:rPr lang="en-ZA" sz="2200" u="sng" dirty="0" smtClean="0"/>
              <a:t> et al. 2019; …)</a:t>
            </a:r>
          </a:p>
          <a:p>
            <a:pPr marL="457200" lvl="1" indent="0">
              <a:buNone/>
            </a:pPr>
            <a:endParaRPr lang="en-ZA" sz="400" dirty="0" smtClean="0"/>
          </a:p>
          <a:p>
            <a:r>
              <a:rPr lang="en-ZA" sz="1900" dirty="0" smtClean="0"/>
              <a:t>290 </a:t>
            </a:r>
            <a:r>
              <a:rPr lang="en-ZA" sz="1900" dirty="0" err="1" smtClean="0"/>
              <a:t>TeV</a:t>
            </a:r>
            <a:r>
              <a:rPr lang="en-ZA" sz="1900" dirty="0" smtClean="0"/>
              <a:t> neutrino</a:t>
            </a:r>
            <a:endParaRPr lang="en-ZA" sz="900" dirty="0" smtClean="0"/>
          </a:p>
          <a:p>
            <a:r>
              <a:rPr lang="en-ZA" sz="1900" dirty="0" smtClean="0"/>
              <a:t>“Masquerading” BL Lac object at z = 0.3365 with weak BLR emission (</a:t>
            </a:r>
            <a:r>
              <a:rPr lang="en-ZA" sz="1900" dirty="0" err="1" smtClean="0"/>
              <a:t>Padovani</a:t>
            </a:r>
            <a:r>
              <a:rPr lang="en-ZA" sz="1900" dirty="0" smtClean="0"/>
              <a:t> et al. 2019)</a:t>
            </a:r>
          </a:p>
          <a:p>
            <a:r>
              <a:rPr lang="en-ZA" sz="1900" dirty="0" smtClean="0"/>
              <a:t>Neutrino event coincident with 4-week-long </a:t>
            </a:r>
            <a:r>
              <a:rPr lang="en-ZA" sz="1900" dirty="0" smtClean="0">
                <a:latin typeface="Symbol" panose="05050102010706020507" pitchFamily="18" charset="2"/>
              </a:rPr>
              <a:t>g</a:t>
            </a:r>
            <a:r>
              <a:rPr lang="en-ZA" sz="1900" dirty="0" smtClean="0"/>
              <a:t>-ray high state </a:t>
            </a:r>
            <a:endParaRPr lang="en-ZA" sz="1900" dirty="0" smtClean="0">
              <a:latin typeface="Symbol" panose="05050102010706020507" pitchFamily="18" charset="2"/>
            </a:endParaRPr>
          </a:p>
          <a:p>
            <a:r>
              <a:rPr lang="en-ZA" sz="1900" dirty="0" smtClean="0"/>
              <a:t>Highest-confidence</a:t>
            </a:r>
          </a:p>
          <a:p>
            <a:pPr marL="0" indent="0">
              <a:buNone/>
            </a:pPr>
            <a:r>
              <a:rPr lang="en-ZA" sz="1900" dirty="0"/>
              <a:t> </a:t>
            </a:r>
            <a:r>
              <a:rPr lang="en-ZA" sz="1900" dirty="0" smtClean="0"/>
              <a:t>   association and </a:t>
            </a:r>
          </a:p>
          <a:p>
            <a:pPr marL="0" indent="0">
              <a:buNone/>
            </a:pPr>
            <a:r>
              <a:rPr lang="en-ZA" sz="1900" dirty="0"/>
              <a:t> </a:t>
            </a:r>
            <a:r>
              <a:rPr lang="en-ZA" sz="1900" dirty="0" smtClean="0"/>
              <a:t>   most well-studied </a:t>
            </a:r>
          </a:p>
          <a:p>
            <a:pPr marL="0" indent="0">
              <a:buNone/>
            </a:pPr>
            <a:r>
              <a:rPr lang="en-ZA" sz="1900" dirty="0"/>
              <a:t> </a:t>
            </a:r>
            <a:r>
              <a:rPr lang="en-ZA" sz="1900" dirty="0" smtClean="0"/>
              <a:t>   potential neutrino-</a:t>
            </a:r>
          </a:p>
          <a:p>
            <a:pPr marL="0" indent="0">
              <a:buNone/>
            </a:pPr>
            <a:r>
              <a:rPr lang="en-ZA" sz="1900" dirty="0"/>
              <a:t> </a:t>
            </a:r>
            <a:r>
              <a:rPr lang="en-ZA" sz="1900" dirty="0" smtClean="0"/>
              <a:t>   emitting blazar </a:t>
            </a:r>
          </a:p>
          <a:p>
            <a:pPr marL="0" indent="0">
              <a:buNone/>
            </a:pPr>
            <a:r>
              <a:rPr lang="en-ZA" sz="1900" dirty="0"/>
              <a:t> </a:t>
            </a:r>
            <a:r>
              <a:rPr lang="en-ZA" sz="1900" dirty="0" smtClean="0"/>
              <a:t>   so far</a:t>
            </a:r>
            <a:endParaRPr lang="en-ZA" sz="1900" dirty="0"/>
          </a:p>
          <a:p>
            <a:pPr marL="0" indent="0">
              <a:buNone/>
            </a:pPr>
            <a:endParaRPr lang="en-ZA" sz="2000" dirty="0" smtClean="0"/>
          </a:p>
        </p:txBody>
      </p:sp>
    </p:spTree>
    <p:extLst>
      <p:ext uri="{BB962C8B-B14F-4D97-AF65-F5344CB8AC3E}">
        <p14:creationId xmlns:p14="http://schemas.microsoft.com/office/powerpoint/2010/main" val="88409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8577"/>
            <a:ext cx="7886700" cy="1168110"/>
          </a:xfrm>
        </p:spPr>
        <p:txBody>
          <a:bodyPr>
            <a:normAutofit/>
          </a:bodyPr>
          <a:lstStyle/>
          <a:p>
            <a:pPr algn="ctr"/>
            <a:r>
              <a:rPr lang="en-ZA" sz="3600" u="sng" dirty="0" smtClean="0">
                <a:solidFill>
                  <a:srgbClr val="002060"/>
                </a:solidFill>
              </a:rPr>
              <a:t>Tentative Associations of </a:t>
            </a:r>
            <a:r>
              <a:rPr lang="en-ZA" sz="3600" u="sng" dirty="0" err="1" smtClean="0">
                <a:solidFill>
                  <a:srgbClr val="002060"/>
                </a:solidFill>
              </a:rPr>
              <a:t>IceCube</a:t>
            </a:r>
            <a:r>
              <a:rPr lang="en-ZA" sz="3600" u="sng" dirty="0" smtClean="0">
                <a:solidFill>
                  <a:srgbClr val="002060"/>
                </a:solidFill>
              </a:rPr>
              <a:t> Neutrinos with Blazars</a:t>
            </a:r>
            <a:endParaRPr lang="en-ZA" sz="3600" u="sng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557" y="1330037"/>
            <a:ext cx="7886700" cy="5325918"/>
          </a:xfrm>
        </p:spPr>
        <p:txBody>
          <a:bodyPr>
            <a:normAutofit/>
          </a:bodyPr>
          <a:lstStyle/>
          <a:p>
            <a:r>
              <a:rPr lang="en-ZA" sz="2000" u="sng" dirty="0" smtClean="0"/>
              <a:t>2014 – 15 Neutrino Flare – TXS 0506+056 or PKS 0502+049 (</a:t>
            </a:r>
            <a:r>
              <a:rPr lang="en-ZA" sz="2000" u="sng" dirty="0" err="1" smtClean="0"/>
              <a:t>IceCube</a:t>
            </a:r>
            <a:r>
              <a:rPr lang="en-ZA" sz="2000" u="sng" dirty="0" smtClean="0"/>
              <a:t> Collaboration et al. 2018b; </a:t>
            </a:r>
            <a:r>
              <a:rPr lang="en-ZA" sz="2000" u="sng" dirty="0" err="1" smtClean="0"/>
              <a:t>Britzen</a:t>
            </a:r>
            <a:r>
              <a:rPr lang="en-ZA" sz="2000" u="sng" dirty="0" smtClean="0"/>
              <a:t> et al. 2019; Sumida et al. 2022; …</a:t>
            </a:r>
            <a:r>
              <a:rPr lang="en-ZA" sz="2000" dirty="0" smtClean="0"/>
              <a:t>) </a:t>
            </a:r>
          </a:p>
          <a:p>
            <a:pPr marL="0" indent="0">
              <a:buNone/>
            </a:pPr>
            <a:endParaRPr lang="en-ZA" sz="1000" dirty="0" smtClean="0"/>
          </a:p>
          <a:p>
            <a:pPr lvl="1"/>
            <a:r>
              <a:rPr lang="en-US" sz="2000" dirty="0"/>
              <a:t>Search in archival data </a:t>
            </a:r>
            <a:endParaRPr lang="en-US" sz="2000" dirty="0" smtClean="0"/>
          </a:p>
          <a:p>
            <a:pPr marL="457200" lvl="1" indent="0">
              <a:buNone/>
            </a:pPr>
            <a:r>
              <a:rPr lang="en-US" sz="2000" dirty="0" smtClean="0"/>
              <a:t>    =&gt; </a:t>
            </a:r>
            <a:r>
              <a:rPr lang="en-US" sz="2000" dirty="0"/>
              <a:t>Evidence </a:t>
            </a:r>
            <a:r>
              <a:rPr lang="en-US" sz="2000" dirty="0" smtClean="0"/>
              <a:t>for </a:t>
            </a:r>
            <a:r>
              <a:rPr lang="en-US" sz="2000" dirty="0"/>
              <a:t>~ 13 excess </a:t>
            </a:r>
            <a:endParaRPr lang="en-US" sz="2000" dirty="0" smtClean="0"/>
          </a:p>
          <a:p>
            <a:pPr marL="457200" lvl="1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neutrinos </a:t>
            </a:r>
            <a:r>
              <a:rPr lang="en-US" sz="2000" dirty="0"/>
              <a:t>from the </a:t>
            </a:r>
            <a:r>
              <a:rPr lang="en-US" sz="2000" dirty="0" smtClean="0"/>
              <a:t>direction </a:t>
            </a:r>
          </a:p>
          <a:p>
            <a:pPr marL="457200" lvl="1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of </a:t>
            </a:r>
            <a:r>
              <a:rPr lang="en-US" sz="2000" dirty="0"/>
              <a:t>TXS 0506+056 in 2014 </a:t>
            </a:r>
            <a:endParaRPr lang="en-US" sz="2000" dirty="0" smtClean="0"/>
          </a:p>
          <a:p>
            <a:pPr marL="457200" lvl="1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– </a:t>
            </a:r>
            <a:r>
              <a:rPr lang="en-US" sz="2000" dirty="0"/>
              <a:t>2015 </a:t>
            </a:r>
            <a:r>
              <a:rPr lang="en-US" sz="2000" dirty="0" smtClean="0"/>
              <a:t>(~ </a:t>
            </a:r>
            <a:r>
              <a:rPr lang="en-US" sz="2000" dirty="0"/>
              <a:t>4 months around </a:t>
            </a:r>
            <a:endParaRPr lang="en-US" sz="2000" dirty="0" smtClean="0"/>
          </a:p>
          <a:p>
            <a:pPr marL="457200" lvl="1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December </a:t>
            </a:r>
            <a:r>
              <a:rPr lang="en-US" sz="2000" dirty="0"/>
              <a:t>2014). </a:t>
            </a:r>
            <a:endParaRPr lang="en-US" sz="2000" dirty="0" smtClean="0"/>
          </a:p>
          <a:p>
            <a:pPr marL="457200" lvl="1" indent="0">
              <a:buNone/>
            </a:pPr>
            <a:endParaRPr lang="en-US" sz="2000" dirty="0"/>
          </a:p>
          <a:p>
            <a:pPr lvl="1"/>
            <a:r>
              <a:rPr lang="en-ZA" sz="2000" dirty="0" smtClean="0"/>
              <a:t>No evidence for </a:t>
            </a:r>
            <a:r>
              <a:rPr lang="en-ZA" sz="2000" dirty="0" smtClean="0">
                <a:latin typeface="Symbol" panose="05050102010706020507" pitchFamily="18" charset="2"/>
              </a:rPr>
              <a:t>g</a:t>
            </a:r>
            <a:r>
              <a:rPr lang="en-ZA" sz="2000" dirty="0" smtClean="0"/>
              <a:t>-ray activity</a:t>
            </a:r>
          </a:p>
          <a:p>
            <a:pPr marL="457200" lvl="1" indent="0">
              <a:buNone/>
            </a:pPr>
            <a:r>
              <a:rPr lang="en-ZA" sz="2000" dirty="0"/>
              <a:t> </a:t>
            </a:r>
            <a:r>
              <a:rPr lang="en-ZA" sz="2000" dirty="0" smtClean="0"/>
              <a:t>   from TXS 0506+056 during </a:t>
            </a:r>
          </a:p>
          <a:p>
            <a:pPr marL="457200" lvl="1" indent="0">
              <a:buNone/>
            </a:pPr>
            <a:r>
              <a:rPr lang="en-ZA" sz="2000" dirty="0"/>
              <a:t> </a:t>
            </a:r>
            <a:r>
              <a:rPr lang="en-ZA" sz="2000" dirty="0" smtClean="0"/>
              <a:t>   the neutrino flare.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612160" y="33500"/>
            <a:ext cx="4581522" cy="88960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96200" y="2411094"/>
            <a:ext cx="314326" cy="4031601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5304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algn="ctr" eaLnBrk="1" hangingPunct="1"/>
            <a:r>
              <a:rPr lang="en-US" altLang="en-US" b="1" u="sng" dirty="0" smtClean="0">
                <a:solidFill>
                  <a:srgbClr val="FFFF00"/>
                </a:solidFill>
              </a:rPr>
              <a:t>Blazars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5750" y="3657600"/>
            <a:ext cx="8572500" cy="3124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 smtClean="0">
                <a:solidFill>
                  <a:srgbClr val="FFFF00"/>
                </a:solidFill>
              </a:rPr>
              <a:t>Class of AGN consisting of BL Lac objects and gamma-ray bright Flat Spectrum Radio Quasars (FSRQs)</a:t>
            </a:r>
          </a:p>
          <a:p>
            <a:pPr eaLnBrk="1" hangingPunct="1"/>
            <a:r>
              <a:rPr lang="en-US" altLang="en-US" sz="2800" dirty="0" smtClean="0">
                <a:solidFill>
                  <a:srgbClr val="FFFF00"/>
                </a:solidFill>
              </a:rPr>
              <a:t>Rapidly (often intra-day) variable</a:t>
            </a:r>
          </a:p>
          <a:p>
            <a:pPr eaLnBrk="1" hangingPunct="1"/>
            <a:r>
              <a:rPr lang="en-US" altLang="en-US" sz="2800" dirty="0" smtClean="0">
                <a:solidFill>
                  <a:srgbClr val="FFFF00"/>
                </a:solidFill>
              </a:rPr>
              <a:t>Strong gamma-ray sources</a:t>
            </a:r>
          </a:p>
          <a:p>
            <a:pPr eaLnBrk="1" hangingPunct="1"/>
            <a:r>
              <a:rPr lang="en-US" altLang="en-US" dirty="0" smtClean="0">
                <a:solidFill>
                  <a:srgbClr val="FFFF00"/>
                </a:solidFill>
              </a:rPr>
              <a:t>Often one-sided r</a:t>
            </a:r>
            <a:r>
              <a:rPr lang="en-US" altLang="en-US" sz="2800" dirty="0" smtClean="0">
                <a:solidFill>
                  <a:srgbClr val="FFFF00"/>
                </a:solidFill>
              </a:rPr>
              <a:t>adio jets, superluminal motion</a:t>
            </a:r>
          </a:p>
          <a:p>
            <a:pPr eaLnBrk="1" hangingPunct="1"/>
            <a:r>
              <a:rPr lang="en-US" altLang="en-US" sz="2800" dirty="0" smtClean="0">
                <a:solidFill>
                  <a:srgbClr val="FFFF00"/>
                </a:solidFill>
              </a:rPr>
              <a:t>Radio and optical polarization</a:t>
            </a:r>
          </a:p>
        </p:txBody>
      </p:sp>
      <p:pic>
        <p:nvPicPr>
          <p:cNvPr id="19460" name="Picture 4" descr="3c175_vla_bi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777875"/>
            <a:ext cx="4343400" cy="2879725"/>
          </a:xfrm>
          <a:noFill/>
        </p:spPr>
      </p:pic>
      <p:sp>
        <p:nvSpPr>
          <p:cNvPr id="19461" name="FlagCount" hidden="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Tahoma" panose="020B0604030504040204" pitchFamily="34" charset="0"/>
              </a:rPr>
              <a:t>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721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74058"/>
            <a:ext cx="7886700" cy="672104"/>
          </a:xfrm>
        </p:spPr>
        <p:txBody>
          <a:bodyPr>
            <a:normAutofit/>
          </a:bodyPr>
          <a:lstStyle/>
          <a:p>
            <a:pPr algn="ctr"/>
            <a:r>
              <a:rPr lang="en-US" sz="4000" u="sng" dirty="0" smtClean="0">
                <a:solidFill>
                  <a:srgbClr val="002060"/>
                </a:solidFill>
              </a:rPr>
              <a:t>Photo-Pion Models for TXS 0506+056</a:t>
            </a:r>
            <a:endParaRPr lang="en-ZA" sz="4000" u="sng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44074"/>
            <a:ext cx="9144000" cy="33326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832" y="4576696"/>
            <a:ext cx="2962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Cerruti</a:t>
            </a:r>
            <a:r>
              <a:rPr lang="en-US" dirty="0" smtClean="0"/>
              <a:t> et al. 2019)</a:t>
            </a:r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5936776" y="1577601"/>
            <a:ext cx="2309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pion-induced cascades</a:t>
            </a:r>
            <a:endParaRPr lang="en-ZA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81811" y="4469431"/>
            <a:ext cx="2323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Bethe-</a:t>
            </a:r>
            <a:r>
              <a:rPr lang="en-US" dirty="0" err="1" smtClean="0">
                <a:solidFill>
                  <a:srgbClr val="002060"/>
                </a:solidFill>
              </a:rPr>
              <a:t>Heitler</a:t>
            </a:r>
            <a:r>
              <a:rPr lang="en-US" dirty="0" smtClean="0">
                <a:solidFill>
                  <a:srgbClr val="002060"/>
                </a:solidFill>
              </a:rPr>
              <a:t>-induced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cascades</a:t>
            </a:r>
            <a:endParaRPr lang="en-ZA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4498" y="4600179"/>
            <a:ext cx="2016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Proton-synchrotron</a:t>
            </a:r>
            <a:endParaRPr lang="en-ZA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77167" y="856334"/>
            <a:ext cx="1087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neutrinos</a:t>
            </a:r>
            <a:endParaRPr lang="en-ZA" dirty="0">
              <a:solidFill>
                <a:srgbClr val="00206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361460" y="1883391"/>
            <a:ext cx="448773" cy="586854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0"/>
          </p:cNvCxnSpPr>
          <p:nvPr/>
        </p:nvCxnSpPr>
        <p:spPr>
          <a:xfrm flipV="1">
            <a:off x="5352979" y="3599671"/>
            <a:ext cx="1008481" cy="1000508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0"/>
          </p:cNvCxnSpPr>
          <p:nvPr/>
        </p:nvCxnSpPr>
        <p:spPr>
          <a:xfrm flipH="1" flipV="1">
            <a:off x="6962633" y="3352800"/>
            <a:ext cx="780907" cy="1116631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8205439" y="1208269"/>
            <a:ext cx="0" cy="866191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2935122" y="1600420"/>
            <a:ext cx="1382080" cy="126902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3" name="Oval 22"/>
          <p:cNvSpPr/>
          <p:nvPr/>
        </p:nvSpPr>
        <p:spPr>
          <a:xfrm>
            <a:off x="7340146" y="1525463"/>
            <a:ext cx="1382080" cy="126902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4" name="TextBox 23"/>
          <p:cNvSpPr txBox="1"/>
          <p:nvPr/>
        </p:nvSpPr>
        <p:spPr>
          <a:xfrm>
            <a:off x="371797" y="5367764"/>
            <a:ext cx="81943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Models producing neutrinos and </a:t>
            </a:r>
            <a:r>
              <a:rPr lang="en-US" sz="2800" dirty="0" smtClean="0">
                <a:solidFill>
                  <a:srgbClr val="002060"/>
                </a:solidFill>
                <a:latin typeface="Symbol" panose="05050102010706020507" pitchFamily="18" charset="2"/>
              </a:rPr>
              <a:t>g</a:t>
            </a:r>
            <a:r>
              <a:rPr lang="en-US" sz="2800" dirty="0" smtClean="0">
                <a:solidFill>
                  <a:srgbClr val="002060"/>
                </a:solidFill>
              </a:rPr>
              <a:t>-rays by photo-pion production on synchrotron photons, predict too high neutrino energies! </a:t>
            </a:r>
            <a:endParaRPr lang="en-ZA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86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74058"/>
            <a:ext cx="7886700" cy="672104"/>
          </a:xfrm>
        </p:spPr>
        <p:txBody>
          <a:bodyPr>
            <a:normAutofit/>
          </a:bodyPr>
          <a:lstStyle/>
          <a:p>
            <a:pPr algn="ctr"/>
            <a:r>
              <a:rPr lang="en-US" sz="4000" u="sng" dirty="0" smtClean="0">
                <a:solidFill>
                  <a:srgbClr val="002060"/>
                </a:solidFill>
              </a:rPr>
              <a:t>Photo-Pion Models for TXS 0506+056</a:t>
            </a:r>
            <a:endParaRPr lang="en-ZA" sz="4000" u="sng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8650" y="5809985"/>
            <a:ext cx="7792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Models with p-</a:t>
            </a:r>
            <a:r>
              <a:rPr lang="en-US" sz="2800" dirty="0" smtClean="0">
                <a:solidFill>
                  <a:srgbClr val="002060"/>
                </a:solidFill>
                <a:latin typeface="Symbol" panose="05050102010706020507" pitchFamily="18" charset="2"/>
              </a:rPr>
              <a:t>g</a:t>
            </a:r>
            <a:r>
              <a:rPr lang="en-US" sz="2800" dirty="0" smtClean="0">
                <a:solidFill>
                  <a:srgbClr val="002060"/>
                </a:solidFill>
              </a:rPr>
              <a:t> induced </a:t>
            </a:r>
            <a:r>
              <a:rPr lang="en-US" sz="2800" dirty="0" smtClean="0">
                <a:solidFill>
                  <a:srgbClr val="002060"/>
                </a:solidFill>
                <a:latin typeface="Symbol" panose="05050102010706020507" pitchFamily="18" charset="2"/>
              </a:rPr>
              <a:t>g</a:t>
            </a:r>
            <a:r>
              <a:rPr lang="en-US" sz="2800" dirty="0" smtClean="0">
                <a:solidFill>
                  <a:srgbClr val="002060"/>
                </a:solidFill>
              </a:rPr>
              <a:t>-ray emission over-produce X-rays due to cascades! </a:t>
            </a:r>
            <a:endParaRPr lang="en-ZA" sz="2800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8795" y="876319"/>
            <a:ext cx="5217348" cy="483813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37228" y="5208637"/>
            <a:ext cx="2797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(Gao et al. 2019)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0449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1067" y="686223"/>
            <a:ext cx="5162864" cy="41755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74058"/>
            <a:ext cx="7886700" cy="672104"/>
          </a:xfrm>
        </p:spPr>
        <p:txBody>
          <a:bodyPr>
            <a:normAutofit/>
          </a:bodyPr>
          <a:lstStyle/>
          <a:p>
            <a:pPr algn="ctr"/>
            <a:r>
              <a:rPr lang="en-US" sz="4000" u="sng" dirty="0" smtClean="0">
                <a:solidFill>
                  <a:srgbClr val="002060"/>
                </a:solidFill>
              </a:rPr>
              <a:t>Photo-Pion Models for TXS 0506+056</a:t>
            </a:r>
            <a:endParaRPr lang="en-ZA" sz="4000" u="sng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0377" y="5417740"/>
            <a:ext cx="7792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Most models producing neutrinos and </a:t>
            </a:r>
            <a:r>
              <a:rPr lang="en-US" sz="2800" dirty="0" smtClean="0">
                <a:solidFill>
                  <a:srgbClr val="002060"/>
                </a:solidFill>
                <a:latin typeface="Symbol" panose="05050102010706020507" pitchFamily="18" charset="2"/>
              </a:rPr>
              <a:t>g</a:t>
            </a:r>
            <a:r>
              <a:rPr lang="en-US" sz="2800" dirty="0" smtClean="0">
                <a:solidFill>
                  <a:srgbClr val="002060"/>
                </a:solidFill>
              </a:rPr>
              <a:t>-rays require </a:t>
            </a:r>
            <a:r>
              <a:rPr lang="en-US" sz="2800" dirty="0" err="1" smtClean="0">
                <a:solidFill>
                  <a:srgbClr val="002060"/>
                </a:solidFill>
              </a:rPr>
              <a:t>leptonic</a:t>
            </a:r>
            <a:r>
              <a:rPr lang="en-US" sz="2800" dirty="0" smtClean="0">
                <a:solidFill>
                  <a:srgbClr val="002060"/>
                </a:solidFill>
              </a:rPr>
              <a:t>-dominated </a:t>
            </a:r>
            <a:r>
              <a:rPr lang="en-US" sz="2800" dirty="0" smtClean="0">
                <a:solidFill>
                  <a:srgbClr val="002060"/>
                </a:solidFill>
                <a:latin typeface="Symbol" panose="05050102010706020507" pitchFamily="18" charset="2"/>
              </a:rPr>
              <a:t>g</a:t>
            </a:r>
            <a:r>
              <a:rPr lang="en-US" sz="2800" dirty="0" smtClean="0">
                <a:solidFill>
                  <a:srgbClr val="002060"/>
                </a:solidFill>
              </a:rPr>
              <a:t>-ray production!</a:t>
            </a:r>
            <a:endParaRPr lang="en-ZA" sz="28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548" y="4840994"/>
            <a:ext cx="1810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(Gao et al. 2019)</a:t>
            </a:r>
            <a:endParaRPr lang="en-ZA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6813" y="780272"/>
            <a:ext cx="5070142" cy="422264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511636" y="4767187"/>
            <a:ext cx="2225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Keivani</a:t>
            </a:r>
            <a:r>
              <a:rPr lang="en-US" dirty="0" smtClean="0"/>
              <a:t> et al. 2018)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7892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2099" y="928983"/>
            <a:ext cx="7288115" cy="52149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7575"/>
            <a:ext cx="7886700" cy="959952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 smtClean="0">
                <a:solidFill>
                  <a:srgbClr val="002060"/>
                </a:solidFill>
              </a:rPr>
              <a:t>Photo-Pion Models for TXS 0506+056</a:t>
            </a:r>
            <a:br>
              <a:rPr lang="en-US" u="sng" dirty="0" smtClean="0">
                <a:solidFill>
                  <a:srgbClr val="002060"/>
                </a:solidFill>
              </a:rPr>
            </a:br>
            <a:r>
              <a:rPr lang="en-US" sz="3100" u="sng" dirty="0" smtClean="0">
                <a:solidFill>
                  <a:srgbClr val="002060"/>
                </a:solidFill>
              </a:rPr>
              <a:t>Constraints from cascades</a:t>
            </a:r>
            <a:endParaRPr lang="en-ZA" sz="3100" u="sng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718" y="5635901"/>
            <a:ext cx="8252632" cy="11673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=&gt; No neutrino – </a:t>
            </a:r>
            <a:r>
              <a:rPr lang="en-US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  <a:r>
              <a:rPr lang="en-US" b="1" dirty="0" smtClean="0">
                <a:solidFill>
                  <a:srgbClr val="FF0000"/>
                </a:solidFill>
              </a:rPr>
              <a:t>-ray correlation expected!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90457" y="3804636"/>
            <a:ext cx="1600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log</a:t>
            </a:r>
            <a:r>
              <a:rPr lang="en-US" sz="2400" baseline="-25000" dirty="0" smtClean="0">
                <a:solidFill>
                  <a:srgbClr val="002060"/>
                </a:solidFill>
              </a:rPr>
              <a:t>10</a:t>
            </a:r>
            <a:r>
              <a:rPr lang="en-US" sz="2400" dirty="0" smtClean="0">
                <a:solidFill>
                  <a:srgbClr val="002060"/>
                </a:solidFill>
              </a:rPr>
              <a:t>(</a:t>
            </a:r>
            <a:r>
              <a:rPr lang="en-US" sz="2400" dirty="0" err="1" smtClean="0">
                <a:solidFill>
                  <a:srgbClr val="002060"/>
                </a:solidFill>
                <a:latin typeface="Symbol" panose="05050102010706020507" pitchFamily="18" charset="2"/>
              </a:rPr>
              <a:t>t</a:t>
            </a:r>
            <a:r>
              <a:rPr lang="en-US" sz="2400" baseline="-25000" dirty="0" err="1" smtClean="0">
                <a:solidFill>
                  <a:srgbClr val="002060"/>
                </a:solidFill>
                <a:latin typeface="Symbol" panose="05050102010706020507" pitchFamily="18" charset="2"/>
              </a:rPr>
              <a:t>gg</a:t>
            </a:r>
            <a:r>
              <a:rPr lang="en-US" sz="2400" baseline="30000" dirty="0" err="1" smtClean="0">
                <a:solidFill>
                  <a:srgbClr val="002060"/>
                </a:solidFill>
              </a:rPr>
              <a:t>max</a:t>
            </a:r>
            <a:r>
              <a:rPr lang="en-US" sz="2400" dirty="0" smtClean="0">
                <a:solidFill>
                  <a:srgbClr val="002060"/>
                </a:solidFill>
              </a:rPr>
              <a:t>)</a:t>
            </a:r>
            <a:endParaRPr lang="en-ZA" sz="2400" dirty="0">
              <a:solidFill>
                <a:srgbClr val="00206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254883" y="4110678"/>
            <a:ext cx="1120503" cy="227499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226975" y="3386583"/>
            <a:ext cx="1121115" cy="581375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23717" y="1215928"/>
            <a:ext cx="2347415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Neutrino-flare flux can be produced with moderate power requirements in the presence of  dense external radiation field,  </a:t>
            </a:r>
          </a:p>
          <a:p>
            <a:pPr algn="ctr"/>
            <a:r>
              <a:rPr lang="en-US" sz="2000" dirty="0" err="1" smtClean="0">
                <a:solidFill>
                  <a:srgbClr val="002060"/>
                </a:solidFill>
              </a:rPr>
              <a:t>u</a:t>
            </a:r>
            <a:r>
              <a:rPr lang="en-US" sz="2000" baseline="-25000" dirty="0" err="1" smtClean="0">
                <a:solidFill>
                  <a:srgbClr val="002060"/>
                </a:solidFill>
              </a:rPr>
              <a:t>t</a:t>
            </a:r>
            <a:r>
              <a:rPr lang="en-US" sz="2000" dirty="0" smtClean="0">
                <a:solidFill>
                  <a:srgbClr val="002060"/>
                </a:solidFill>
              </a:rPr>
              <a:t>’ &gt;&gt; </a:t>
            </a:r>
            <a:r>
              <a:rPr lang="en-US" sz="2000" dirty="0" err="1" smtClean="0">
                <a:solidFill>
                  <a:srgbClr val="002060"/>
                </a:solidFill>
              </a:rPr>
              <a:t>u</a:t>
            </a:r>
            <a:r>
              <a:rPr lang="en-US" sz="2000" baseline="-25000" dirty="0" err="1" smtClean="0">
                <a:solidFill>
                  <a:srgbClr val="002060"/>
                </a:solidFill>
              </a:rPr>
              <a:t>B</a:t>
            </a:r>
            <a:r>
              <a:rPr lang="en-US" sz="2000" dirty="0" smtClean="0">
                <a:solidFill>
                  <a:srgbClr val="002060"/>
                </a:solidFill>
              </a:rPr>
              <a:t>’.</a:t>
            </a:r>
          </a:p>
          <a:p>
            <a:pPr algn="ctr"/>
            <a:endParaRPr lang="en-US" sz="2000" dirty="0" smtClean="0">
              <a:solidFill>
                <a:srgbClr val="002060"/>
              </a:solidFill>
            </a:endParaRP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Symbol" panose="05050102010706020507" pitchFamily="18" charset="2"/>
              </a:rPr>
              <a:t>g</a:t>
            </a:r>
            <a:r>
              <a:rPr lang="en-US" sz="2000" dirty="0" smtClean="0">
                <a:solidFill>
                  <a:srgbClr val="002060"/>
                </a:solidFill>
                <a:latin typeface="Symbol" panose="05050102010706020507" pitchFamily="18" charset="2"/>
              </a:rPr>
              <a:t>g</a:t>
            </a:r>
            <a:r>
              <a:rPr lang="en-US" sz="2000" dirty="0" smtClean="0">
                <a:solidFill>
                  <a:srgbClr val="002060"/>
                </a:solidFill>
              </a:rPr>
              <a:t>-absorption + Compton-supported cascades produce X-ray – </a:t>
            </a:r>
            <a:r>
              <a:rPr lang="en-US" sz="2000" dirty="0" smtClean="0">
                <a:solidFill>
                  <a:srgbClr val="002060"/>
                </a:solidFill>
                <a:latin typeface="Symbol" panose="05050102010706020507" pitchFamily="18" charset="2"/>
              </a:rPr>
              <a:t>g</a:t>
            </a:r>
            <a:r>
              <a:rPr lang="en-US" sz="2000" dirty="0" smtClean="0">
                <a:solidFill>
                  <a:srgbClr val="002060"/>
                </a:solidFill>
              </a:rPr>
              <a:t>-ray flux well below observed levels. </a:t>
            </a:r>
          </a:p>
          <a:p>
            <a:pPr algn="ctr"/>
            <a:endParaRPr lang="en-US" sz="2400" baseline="3000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8650" y="5664496"/>
            <a:ext cx="2237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(Reimer et al. 2019)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8414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150"/>
            <a:ext cx="7886700" cy="1168110"/>
          </a:xfrm>
        </p:spPr>
        <p:txBody>
          <a:bodyPr>
            <a:normAutofit/>
          </a:bodyPr>
          <a:lstStyle/>
          <a:p>
            <a:pPr algn="ctr"/>
            <a:r>
              <a:rPr lang="en-ZA" sz="3600" u="sng" dirty="0" smtClean="0">
                <a:solidFill>
                  <a:srgbClr val="002060"/>
                </a:solidFill>
              </a:rPr>
              <a:t>Tentative Associations of </a:t>
            </a:r>
            <a:r>
              <a:rPr lang="en-ZA" sz="3600" u="sng" dirty="0" err="1" smtClean="0">
                <a:solidFill>
                  <a:srgbClr val="002060"/>
                </a:solidFill>
              </a:rPr>
              <a:t>IceCube</a:t>
            </a:r>
            <a:r>
              <a:rPr lang="en-ZA" sz="3600" u="sng" dirty="0" smtClean="0">
                <a:solidFill>
                  <a:srgbClr val="002060"/>
                </a:solidFill>
              </a:rPr>
              <a:t> Neutrinos with Blazars</a:t>
            </a:r>
            <a:endParaRPr lang="en-ZA" sz="3600" u="sng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94" y="1330037"/>
            <a:ext cx="7886700" cy="5325918"/>
          </a:xfrm>
        </p:spPr>
        <p:txBody>
          <a:bodyPr>
            <a:normAutofit/>
          </a:bodyPr>
          <a:lstStyle/>
          <a:p>
            <a:r>
              <a:rPr lang="en-ZA" sz="2000" u="sng" dirty="0" smtClean="0"/>
              <a:t>2014 – 15 Neutrino Flare – TXS 0506+056 or PKS 0502+049 (</a:t>
            </a:r>
            <a:r>
              <a:rPr lang="en-ZA" sz="2000" u="sng" dirty="0" err="1" smtClean="0"/>
              <a:t>IceCube</a:t>
            </a:r>
            <a:r>
              <a:rPr lang="en-ZA" sz="2000" u="sng" dirty="0" smtClean="0"/>
              <a:t> Collaboration et al. 2018b; </a:t>
            </a:r>
            <a:r>
              <a:rPr lang="en-ZA" sz="2000" u="sng" dirty="0" err="1"/>
              <a:t>Britzen</a:t>
            </a:r>
            <a:r>
              <a:rPr lang="en-ZA" sz="2000" u="sng" dirty="0"/>
              <a:t> et al. 2019; </a:t>
            </a:r>
            <a:r>
              <a:rPr lang="en-ZA" sz="2000" u="sng" dirty="0" smtClean="0"/>
              <a:t>Sumida et al. 2022; …</a:t>
            </a:r>
            <a:r>
              <a:rPr lang="en-ZA" sz="2000" dirty="0" smtClean="0"/>
              <a:t>) </a:t>
            </a:r>
          </a:p>
          <a:p>
            <a:pPr marL="0" indent="0">
              <a:buNone/>
            </a:pPr>
            <a:endParaRPr lang="en-ZA" sz="1000" dirty="0" smtClean="0"/>
          </a:p>
          <a:p>
            <a:pPr marL="0" indent="0">
              <a:buNone/>
            </a:pPr>
            <a:endParaRPr lang="en-ZA" sz="1000" dirty="0" smtClean="0"/>
          </a:p>
          <a:p>
            <a:pPr lvl="1"/>
            <a:r>
              <a:rPr lang="en-ZA" sz="2000" dirty="0" smtClean="0"/>
              <a:t>Radio jet structure seems reveal two,</a:t>
            </a:r>
          </a:p>
          <a:p>
            <a:pPr marL="457200" lvl="1" indent="0">
              <a:buNone/>
            </a:pPr>
            <a:r>
              <a:rPr lang="en-ZA" sz="2000" dirty="0"/>
              <a:t> </a:t>
            </a:r>
            <a:r>
              <a:rPr lang="en-ZA" sz="2000" dirty="0" smtClean="0"/>
              <a:t>   possibly </a:t>
            </a:r>
            <a:r>
              <a:rPr lang="en-ZA" sz="2000" dirty="0" err="1" smtClean="0"/>
              <a:t>radiatively</a:t>
            </a:r>
            <a:r>
              <a:rPr lang="en-ZA" sz="2000" dirty="0" smtClean="0"/>
              <a:t> interacting jets.</a:t>
            </a:r>
          </a:p>
          <a:p>
            <a:pPr marL="457200" lvl="1" indent="0">
              <a:buNone/>
            </a:pPr>
            <a:endParaRPr lang="en-ZA" sz="2000" dirty="0" smtClean="0"/>
          </a:p>
          <a:p>
            <a:pPr lvl="1"/>
            <a:r>
              <a:rPr lang="en-ZA" sz="2000" dirty="0" smtClean="0"/>
              <a:t>Neutrino-flare flux can be produced </a:t>
            </a:r>
          </a:p>
          <a:p>
            <a:pPr marL="457200" lvl="1" indent="0">
              <a:buNone/>
            </a:pPr>
            <a:r>
              <a:rPr lang="en-ZA" sz="2000" dirty="0"/>
              <a:t> </a:t>
            </a:r>
            <a:r>
              <a:rPr lang="en-ZA" sz="2000" dirty="0" smtClean="0"/>
              <a:t>   in case of vastly different jet speeds. </a:t>
            </a:r>
          </a:p>
          <a:p>
            <a:pPr marL="457200" lvl="1" indent="0">
              <a:buNone/>
            </a:pPr>
            <a:endParaRPr lang="en-ZA" sz="2000" dirty="0"/>
          </a:p>
          <a:p>
            <a:pPr marL="457200" lvl="1" indent="0">
              <a:buNone/>
            </a:pPr>
            <a:endParaRPr lang="en-ZA" sz="2000" dirty="0" smtClean="0"/>
          </a:p>
          <a:p>
            <a:pPr marL="457200" lvl="1" indent="0">
              <a:buNone/>
            </a:pPr>
            <a:endParaRPr lang="en-ZA" sz="2000" dirty="0"/>
          </a:p>
          <a:p>
            <a:pPr marL="457200" lvl="1" indent="0">
              <a:buNone/>
            </a:pPr>
            <a:endParaRPr lang="en-ZA" sz="2000" dirty="0" smtClean="0"/>
          </a:p>
          <a:p>
            <a:pPr marL="457200" lvl="1" indent="0">
              <a:buNone/>
            </a:pPr>
            <a:endParaRPr lang="en-ZA" sz="2000" dirty="0"/>
          </a:p>
          <a:p>
            <a:pPr marL="457200" lvl="1" indent="0">
              <a:buNone/>
            </a:pPr>
            <a:r>
              <a:rPr lang="en-ZA" sz="2000" dirty="0" smtClean="0"/>
              <a:t>			(</a:t>
            </a:r>
            <a:r>
              <a:rPr lang="en-ZA" sz="2000" dirty="0" err="1" smtClean="0"/>
              <a:t>Britzen</a:t>
            </a:r>
            <a:r>
              <a:rPr lang="en-ZA" sz="2000" dirty="0" smtClean="0"/>
              <a:t> et al. 2019)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3636" y="2128529"/>
            <a:ext cx="4255854" cy="467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69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240" y="4500880"/>
            <a:ext cx="3652476" cy="23217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6332" y="1876684"/>
            <a:ext cx="4706978" cy="49813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150"/>
            <a:ext cx="7886700" cy="1168110"/>
          </a:xfrm>
        </p:spPr>
        <p:txBody>
          <a:bodyPr>
            <a:normAutofit/>
          </a:bodyPr>
          <a:lstStyle/>
          <a:p>
            <a:pPr algn="ctr"/>
            <a:r>
              <a:rPr lang="en-ZA" sz="3600" u="sng" dirty="0" smtClean="0">
                <a:solidFill>
                  <a:srgbClr val="002060"/>
                </a:solidFill>
              </a:rPr>
              <a:t>Tentative Associations of </a:t>
            </a:r>
            <a:r>
              <a:rPr lang="en-ZA" sz="3600" u="sng" dirty="0" err="1" smtClean="0">
                <a:solidFill>
                  <a:srgbClr val="002060"/>
                </a:solidFill>
              </a:rPr>
              <a:t>IceCube</a:t>
            </a:r>
            <a:r>
              <a:rPr lang="en-ZA" sz="3600" u="sng" dirty="0" smtClean="0">
                <a:solidFill>
                  <a:srgbClr val="002060"/>
                </a:solidFill>
              </a:rPr>
              <a:t> Neutrinos with Blazars</a:t>
            </a:r>
            <a:endParaRPr lang="en-ZA" sz="3600" u="sng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772" y="1258917"/>
            <a:ext cx="7886700" cy="5325918"/>
          </a:xfrm>
        </p:spPr>
        <p:txBody>
          <a:bodyPr>
            <a:normAutofit/>
          </a:bodyPr>
          <a:lstStyle/>
          <a:p>
            <a:r>
              <a:rPr lang="en-ZA" sz="2000" u="sng" dirty="0" smtClean="0"/>
              <a:t>2014 – 15 Neutrino Flare – TXS 0506+056 or PKS 0502+049 (</a:t>
            </a:r>
            <a:r>
              <a:rPr lang="en-ZA" sz="2000" u="sng" dirty="0" err="1" smtClean="0"/>
              <a:t>IceCube</a:t>
            </a:r>
            <a:r>
              <a:rPr lang="en-ZA" sz="2000" u="sng" dirty="0" smtClean="0"/>
              <a:t> Collaboration et al. 2018b; </a:t>
            </a:r>
            <a:r>
              <a:rPr lang="en-ZA" sz="2000" u="sng" dirty="0" err="1" smtClean="0"/>
              <a:t>Britzen</a:t>
            </a:r>
            <a:r>
              <a:rPr lang="en-ZA" sz="2000" u="sng" dirty="0" smtClean="0"/>
              <a:t> et al. 2019; Sumida et al. 2022; …</a:t>
            </a:r>
            <a:r>
              <a:rPr lang="en-ZA" sz="2000" dirty="0" smtClean="0"/>
              <a:t>) </a:t>
            </a:r>
          </a:p>
          <a:p>
            <a:pPr marL="0" indent="0">
              <a:buNone/>
            </a:pPr>
            <a:endParaRPr lang="en-ZA" sz="800" dirty="0" smtClean="0"/>
          </a:p>
          <a:p>
            <a:pPr lvl="1"/>
            <a:r>
              <a:rPr lang="en-ZA" sz="2000" dirty="0" smtClean="0"/>
              <a:t>Claim of coincidence of neutrino </a:t>
            </a:r>
          </a:p>
          <a:p>
            <a:pPr marL="457200" lvl="1" indent="0">
              <a:buNone/>
            </a:pPr>
            <a:r>
              <a:rPr lang="en-ZA" sz="2000" dirty="0"/>
              <a:t> </a:t>
            </a:r>
            <a:r>
              <a:rPr lang="en-ZA" sz="2000" dirty="0" smtClean="0"/>
              <a:t>   events with ejection of new radio</a:t>
            </a:r>
          </a:p>
          <a:p>
            <a:pPr marL="457200" lvl="1" indent="0">
              <a:buNone/>
            </a:pPr>
            <a:r>
              <a:rPr lang="en-ZA" sz="2000" dirty="0"/>
              <a:t> </a:t>
            </a:r>
            <a:r>
              <a:rPr lang="en-ZA" sz="2000" dirty="0" smtClean="0"/>
              <a:t>   components (Sumida et al. 2022): </a:t>
            </a:r>
          </a:p>
          <a:p>
            <a:pPr marL="457200" lvl="1" indent="0">
              <a:buNone/>
            </a:pPr>
            <a:endParaRPr lang="en-ZA" sz="800" dirty="0" smtClean="0"/>
          </a:p>
          <a:p>
            <a:pPr lvl="1"/>
            <a:r>
              <a:rPr lang="en-ZA" sz="2000" dirty="0" smtClean="0"/>
              <a:t>TXS 0506+056 – IceCube-170922A</a:t>
            </a:r>
          </a:p>
          <a:p>
            <a:pPr marL="457200" lvl="1" indent="0">
              <a:buNone/>
            </a:pPr>
            <a:endParaRPr lang="en-ZA" sz="800" dirty="0" smtClean="0"/>
          </a:p>
          <a:p>
            <a:pPr lvl="1"/>
            <a:r>
              <a:rPr lang="en-ZA" sz="2000" dirty="0" smtClean="0"/>
              <a:t>PKS 0502+049 – 2014 – 15 </a:t>
            </a:r>
          </a:p>
          <a:p>
            <a:pPr marL="457200" lvl="1" indent="0">
              <a:buNone/>
            </a:pPr>
            <a:r>
              <a:rPr lang="en-ZA" sz="2000" dirty="0"/>
              <a:t> </a:t>
            </a:r>
            <a:r>
              <a:rPr lang="en-ZA" sz="2000" dirty="0" smtClean="0"/>
              <a:t>   neutrino flare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83200" y="2926080"/>
            <a:ext cx="1899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TXS 0506+056</a:t>
            </a:r>
            <a:endParaRPr lang="en-ZA" dirty="0"/>
          </a:p>
        </p:txBody>
      </p:sp>
      <p:sp>
        <p:nvSpPr>
          <p:cNvPr id="10" name="TextBox 9"/>
          <p:cNvSpPr txBox="1"/>
          <p:nvPr/>
        </p:nvSpPr>
        <p:spPr>
          <a:xfrm>
            <a:off x="5283200" y="5661744"/>
            <a:ext cx="1899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PKS 0502+049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3447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151"/>
            <a:ext cx="7886700" cy="1168110"/>
          </a:xfrm>
        </p:spPr>
        <p:txBody>
          <a:bodyPr>
            <a:normAutofit/>
          </a:bodyPr>
          <a:lstStyle/>
          <a:p>
            <a:pPr algn="ctr"/>
            <a:r>
              <a:rPr lang="en-ZA" sz="3600" u="sng" dirty="0" smtClean="0">
                <a:solidFill>
                  <a:srgbClr val="002060"/>
                </a:solidFill>
              </a:rPr>
              <a:t>Tentative Associations of </a:t>
            </a:r>
            <a:r>
              <a:rPr lang="en-ZA" sz="3600" u="sng" dirty="0" err="1" smtClean="0">
                <a:solidFill>
                  <a:srgbClr val="002060"/>
                </a:solidFill>
              </a:rPr>
              <a:t>IceCube</a:t>
            </a:r>
            <a:r>
              <a:rPr lang="en-ZA" sz="3600" u="sng" dirty="0" smtClean="0">
                <a:solidFill>
                  <a:srgbClr val="002060"/>
                </a:solidFill>
              </a:rPr>
              <a:t> Neutrinos with Blazars</a:t>
            </a:r>
            <a:endParaRPr lang="en-ZA" sz="3600" u="sng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43088"/>
            <a:ext cx="7886700" cy="3803532"/>
          </a:xfrm>
        </p:spPr>
        <p:txBody>
          <a:bodyPr>
            <a:normAutofit/>
          </a:bodyPr>
          <a:lstStyle/>
          <a:p>
            <a:r>
              <a:rPr lang="en-ZA" sz="2000" u="sng" dirty="0" smtClean="0"/>
              <a:t>IC-150926A – 4FGL J1258.7-0452 (</a:t>
            </a:r>
            <a:r>
              <a:rPr lang="en-ZA" sz="2000" u="sng" dirty="0" err="1" smtClean="0"/>
              <a:t>Franckowiak</a:t>
            </a:r>
            <a:r>
              <a:rPr lang="en-ZA" sz="2000" u="sng" dirty="0" smtClean="0"/>
              <a:t> et al. 2020)</a:t>
            </a:r>
          </a:p>
          <a:p>
            <a:pPr marL="0" indent="0">
              <a:buNone/>
            </a:pPr>
            <a:r>
              <a:rPr lang="en-ZA" sz="2000" dirty="0" smtClean="0"/>
              <a:t>	BL Lac object at z = 0.586</a:t>
            </a:r>
            <a:endParaRPr lang="en-ZA" sz="2000" dirty="0"/>
          </a:p>
          <a:p>
            <a:pPr marL="0" indent="0">
              <a:buNone/>
            </a:pPr>
            <a:endParaRPr lang="en-ZA" sz="1300" dirty="0" smtClean="0"/>
          </a:p>
          <a:p>
            <a:r>
              <a:rPr lang="en-ZA" sz="2000" u="sng" dirty="0" smtClean="0"/>
              <a:t>IceCube-161103A – GB6 J0244.7+1320 (</a:t>
            </a:r>
            <a:r>
              <a:rPr lang="en-ZA" sz="2000" u="sng" dirty="0" err="1" smtClean="0"/>
              <a:t>Franckowiak</a:t>
            </a:r>
            <a:r>
              <a:rPr lang="en-ZA" sz="2000" u="sng" dirty="0" smtClean="0"/>
              <a:t> et al. 2020)</a:t>
            </a:r>
          </a:p>
          <a:p>
            <a:pPr marL="0" indent="0">
              <a:buNone/>
            </a:pPr>
            <a:r>
              <a:rPr lang="en-ZA" sz="2000" dirty="0" smtClean="0"/>
              <a:t>	BCU, unknown redshift</a:t>
            </a:r>
            <a:endParaRPr lang="en-ZA" sz="2000" dirty="0"/>
          </a:p>
          <a:p>
            <a:pPr marL="0" indent="0">
              <a:buNone/>
            </a:pPr>
            <a:endParaRPr lang="en-ZA" sz="1300" dirty="0" smtClean="0"/>
          </a:p>
          <a:p>
            <a:r>
              <a:rPr lang="en-ZA" sz="2000" u="sng" dirty="0" smtClean="0"/>
              <a:t>IceCube-190221A – AT20G J175841-161703 / 4FGL J1750.4-1721 (</a:t>
            </a:r>
            <a:r>
              <a:rPr lang="en-ZA" sz="2000" u="sng" dirty="0" err="1" smtClean="0"/>
              <a:t>Franckowiak</a:t>
            </a:r>
            <a:r>
              <a:rPr lang="en-ZA" sz="2000" u="sng" dirty="0" smtClean="0"/>
              <a:t> et al. 2020)</a:t>
            </a:r>
          </a:p>
          <a:p>
            <a:pPr marL="0" indent="0">
              <a:buNone/>
            </a:pPr>
            <a:r>
              <a:rPr lang="en-ZA" sz="2000" dirty="0"/>
              <a:t>	 AT20G </a:t>
            </a:r>
            <a:r>
              <a:rPr lang="en-ZA" sz="2000" dirty="0" smtClean="0"/>
              <a:t>J175841-161703: BCU, unknown redshift;</a:t>
            </a:r>
          </a:p>
          <a:p>
            <a:pPr marL="0" indent="0">
              <a:buNone/>
            </a:pPr>
            <a:r>
              <a:rPr lang="en-ZA" sz="2000" dirty="0"/>
              <a:t>	 4FGL </a:t>
            </a:r>
            <a:r>
              <a:rPr lang="en-ZA" sz="2000" dirty="0" smtClean="0"/>
              <a:t>J1750.4-1721: </a:t>
            </a:r>
            <a:r>
              <a:rPr lang="en-ZA" sz="2000" dirty="0" err="1" smtClean="0"/>
              <a:t>Unassociated</a:t>
            </a:r>
            <a:r>
              <a:rPr lang="en-ZA" sz="2000" dirty="0" smtClean="0"/>
              <a:t>.</a:t>
            </a:r>
          </a:p>
          <a:p>
            <a:pPr marL="0" indent="0">
              <a:buNone/>
            </a:pPr>
            <a:endParaRPr lang="en-ZA" sz="1300" dirty="0"/>
          </a:p>
        </p:txBody>
      </p:sp>
    </p:spTree>
    <p:extLst>
      <p:ext uri="{BB962C8B-B14F-4D97-AF65-F5344CB8AC3E}">
        <p14:creationId xmlns:p14="http://schemas.microsoft.com/office/powerpoint/2010/main" val="30496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8304" y="2069470"/>
            <a:ext cx="4045696" cy="29646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151"/>
            <a:ext cx="7886700" cy="1168110"/>
          </a:xfrm>
        </p:spPr>
        <p:txBody>
          <a:bodyPr>
            <a:normAutofit/>
          </a:bodyPr>
          <a:lstStyle/>
          <a:p>
            <a:pPr algn="ctr"/>
            <a:r>
              <a:rPr lang="en-ZA" sz="3600" u="sng" dirty="0" smtClean="0">
                <a:solidFill>
                  <a:srgbClr val="002060"/>
                </a:solidFill>
              </a:rPr>
              <a:t>Tentative Associations of </a:t>
            </a:r>
            <a:r>
              <a:rPr lang="en-ZA" sz="3600" u="sng" dirty="0" err="1" smtClean="0">
                <a:solidFill>
                  <a:srgbClr val="002060"/>
                </a:solidFill>
              </a:rPr>
              <a:t>IceCube</a:t>
            </a:r>
            <a:r>
              <a:rPr lang="en-ZA" sz="3600" u="sng" dirty="0" smtClean="0">
                <a:solidFill>
                  <a:srgbClr val="002060"/>
                </a:solidFill>
              </a:rPr>
              <a:t> Neutrinos with Blazars</a:t>
            </a:r>
            <a:endParaRPr lang="en-ZA" sz="3600" u="sng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432" y="1253324"/>
            <a:ext cx="7886700" cy="4351338"/>
          </a:xfrm>
        </p:spPr>
        <p:txBody>
          <a:bodyPr>
            <a:normAutofit/>
          </a:bodyPr>
          <a:lstStyle/>
          <a:p>
            <a:r>
              <a:rPr lang="en-ZA" sz="2000" u="sng" dirty="0" smtClean="0"/>
              <a:t>IceCube-190730A – PKS 1502+106 (</a:t>
            </a:r>
            <a:r>
              <a:rPr lang="en-ZA" sz="2000" u="sng" dirty="0" err="1" smtClean="0"/>
              <a:t>IceCube</a:t>
            </a:r>
            <a:r>
              <a:rPr lang="en-ZA" sz="2000" u="sng" dirty="0" smtClean="0"/>
              <a:t> Collaboration et al. 2019; </a:t>
            </a:r>
            <a:r>
              <a:rPr lang="en-ZA" sz="2000" u="sng" dirty="0" err="1" smtClean="0"/>
              <a:t>Franckowiak</a:t>
            </a:r>
            <a:r>
              <a:rPr lang="en-ZA" sz="2000" u="sng" dirty="0" smtClean="0"/>
              <a:t> et al. 2020; Rodrigues et al. 2021)</a:t>
            </a:r>
          </a:p>
          <a:p>
            <a:pPr marL="457200" lvl="1" indent="0">
              <a:buNone/>
            </a:pPr>
            <a:endParaRPr lang="en-ZA" sz="800" dirty="0" smtClean="0"/>
          </a:p>
          <a:p>
            <a:pPr lvl="1"/>
            <a:r>
              <a:rPr lang="en-ZA" sz="2000" dirty="0" smtClean="0"/>
              <a:t>FSRQ at z = 1.84</a:t>
            </a:r>
          </a:p>
          <a:p>
            <a:pPr lvl="1"/>
            <a:r>
              <a:rPr lang="en-ZA" sz="2000" dirty="0" err="1" smtClean="0"/>
              <a:t>E</a:t>
            </a:r>
            <a:r>
              <a:rPr lang="en-ZA" sz="2000" baseline="-25000" dirty="0" err="1" smtClean="0">
                <a:latin typeface="Symbol" panose="05050102010706020507" pitchFamily="18" charset="2"/>
              </a:rPr>
              <a:t>n</a:t>
            </a:r>
            <a:r>
              <a:rPr lang="en-ZA" sz="2000" dirty="0" smtClean="0"/>
              <a:t> ~ 300 </a:t>
            </a:r>
            <a:r>
              <a:rPr lang="en-ZA" sz="2000" dirty="0" err="1" smtClean="0"/>
              <a:t>TeV</a:t>
            </a:r>
            <a:endParaRPr lang="en-ZA" sz="2000" dirty="0" smtClean="0"/>
          </a:p>
          <a:p>
            <a:pPr lvl="1"/>
            <a:r>
              <a:rPr lang="en-ZA" sz="2000" dirty="0" err="1" smtClean="0"/>
              <a:t>Signalness</a:t>
            </a:r>
            <a:r>
              <a:rPr lang="en-ZA" sz="2000" dirty="0" smtClean="0"/>
              <a:t> = 67 %</a:t>
            </a:r>
          </a:p>
          <a:p>
            <a:pPr lvl="1"/>
            <a:r>
              <a:rPr lang="en-ZA" sz="2000" dirty="0" smtClean="0"/>
              <a:t>15</a:t>
            </a:r>
            <a:r>
              <a:rPr lang="en-ZA" sz="2000" baseline="30000" dirty="0" smtClean="0"/>
              <a:t>th</a:t>
            </a:r>
            <a:r>
              <a:rPr lang="en-ZA" sz="2000" dirty="0" smtClean="0"/>
              <a:t>-brightest 4LAC source</a:t>
            </a:r>
            <a:endParaRPr lang="en-ZA" sz="2000" dirty="0"/>
          </a:p>
          <a:p>
            <a:pPr marL="457200" lvl="1" indent="0">
              <a:buNone/>
            </a:pPr>
            <a:endParaRPr lang="en-ZA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86" y="3483108"/>
            <a:ext cx="4707811" cy="33262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67927" y="5218545"/>
            <a:ext cx="2826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(</a:t>
            </a:r>
            <a:r>
              <a:rPr lang="en-ZA" dirty="0" err="1" smtClean="0"/>
              <a:t>Franckowiak</a:t>
            </a:r>
            <a:r>
              <a:rPr lang="en-ZA" dirty="0" smtClean="0"/>
              <a:t> et al. 2020)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0618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495" y="191150"/>
            <a:ext cx="3357983" cy="1766960"/>
          </a:xfrm>
        </p:spPr>
        <p:txBody>
          <a:bodyPr>
            <a:normAutofit/>
          </a:bodyPr>
          <a:lstStyle/>
          <a:p>
            <a:r>
              <a:rPr lang="en-ZA" sz="2000" u="sng" dirty="0" smtClean="0"/>
              <a:t>IceCube-190730A – PKS 1502+106 (</a:t>
            </a:r>
            <a:r>
              <a:rPr lang="en-ZA" sz="2000" u="sng" dirty="0" err="1" smtClean="0"/>
              <a:t>IceCube</a:t>
            </a:r>
            <a:r>
              <a:rPr lang="en-ZA" sz="2000" u="sng" dirty="0" smtClean="0"/>
              <a:t> Collaboration et al. 2019; </a:t>
            </a:r>
            <a:r>
              <a:rPr lang="en-ZA" sz="2000" u="sng" dirty="0" err="1" smtClean="0"/>
              <a:t>Franckowiak</a:t>
            </a:r>
            <a:r>
              <a:rPr lang="en-ZA" sz="2000" u="sng" dirty="0" smtClean="0"/>
              <a:t> et al. 2020; Rodrigues et al. 2021)</a:t>
            </a:r>
          </a:p>
          <a:p>
            <a:pPr marL="457200" lvl="1" indent="0">
              <a:buNone/>
            </a:pPr>
            <a:endParaRPr lang="en-ZA" sz="800" dirty="0" smtClean="0"/>
          </a:p>
          <a:p>
            <a:pPr marL="457200" lvl="1" indent="0">
              <a:buNone/>
            </a:pPr>
            <a:endParaRPr lang="en-ZA" sz="1600" dirty="0"/>
          </a:p>
          <a:p>
            <a:pPr marL="457200" lvl="1" indent="0">
              <a:buNone/>
            </a:pPr>
            <a:endParaRPr lang="en-ZA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0651" y="-94"/>
            <a:ext cx="4932219" cy="6864265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0" y="2754746"/>
            <a:ext cx="3589478" cy="2112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ZA" sz="2000" dirty="0" smtClean="0"/>
              <a:t>Neutrino event during a long-term radio outburst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ZA" sz="2000" dirty="0" smtClean="0"/>
              <a:t>     (started 2014).</a:t>
            </a:r>
          </a:p>
          <a:p>
            <a:pPr lvl="1"/>
            <a:r>
              <a:rPr lang="en-ZA" sz="2000" dirty="0"/>
              <a:t>L</a:t>
            </a:r>
            <a:r>
              <a:rPr lang="en-ZA" sz="2000" dirty="0" smtClean="0"/>
              <a:t>ow </a:t>
            </a:r>
            <a:r>
              <a:rPr lang="en-ZA" sz="2000" dirty="0" smtClean="0">
                <a:latin typeface="Symbol" panose="05050102010706020507" pitchFamily="18" charset="2"/>
              </a:rPr>
              <a:t>g</a:t>
            </a:r>
            <a:r>
              <a:rPr lang="en-ZA" sz="2000" dirty="0" smtClean="0"/>
              <a:t>-ray activity, but </a:t>
            </a:r>
          </a:p>
          <a:p>
            <a:pPr marL="457200" lvl="1" indent="0">
              <a:buNone/>
            </a:pPr>
            <a:r>
              <a:rPr lang="en-ZA" sz="2000" dirty="0"/>
              <a:t> </a:t>
            </a:r>
            <a:r>
              <a:rPr lang="en-ZA" sz="2000" dirty="0" smtClean="0"/>
              <a:t>    moderate X-ray activity.</a:t>
            </a:r>
          </a:p>
          <a:p>
            <a:pPr lvl="1">
              <a:buFont typeface="Symbol" panose="05050102010706020507" pitchFamily="18" charset="2"/>
              <a:buChar char=" "/>
            </a:pPr>
            <a:endParaRPr lang="en-ZA" sz="2000" dirty="0" smtClean="0"/>
          </a:p>
          <a:p>
            <a:pPr lvl="1"/>
            <a:endParaRPr lang="en-ZA" sz="1600" dirty="0" smtClean="0"/>
          </a:p>
          <a:p>
            <a:pPr marL="457200" lvl="1" indent="0">
              <a:buFont typeface="Arial" panose="020B0604020202020204" pitchFamily="34" charset="0"/>
              <a:buNone/>
            </a:pPr>
            <a:endParaRPr lang="en-ZA" sz="16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8250382" y="114300"/>
            <a:ext cx="31173" cy="648392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29302" y="280555"/>
            <a:ext cx="207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>
                <a:solidFill>
                  <a:srgbClr val="FF0000"/>
                </a:solidFill>
              </a:rPr>
              <a:t>IceCube-190730A</a:t>
            </a:r>
            <a:endParaRPr lang="en-ZA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668491" y="426027"/>
            <a:ext cx="581891" cy="14547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71420" y="6228895"/>
            <a:ext cx="2826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(</a:t>
            </a:r>
            <a:r>
              <a:rPr lang="en-ZA" dirty="0" err="1" smtClean="0"/>
              <a:t>Franckowiak</a:t>
            </a:r>
            <a:r>
              <a:rPr lang="en-ZA" dirty="0" smtClean="0"/>
              <a:t> et al. 2020)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4008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67" y="3574471"/>
            <a:ext cx="8944727" cy="29645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151"/>
            <a:ext cx="7886700" cy="1168110"/>
          </a:xfrm>
        </p:spPr>
        <p:txBody>
          <a:bodyPr>
            <a:normAutofit/>
          </a:bodyPr>
          <a:lstStyle/>
          <a:p>
            <a:pPr algn="ctr"/>
            <a:r>
              <a:rPr lang="en-ZA" sz="3600" u="sng" dirty="0" smtClean="0">
                <a:solidFill>
                  <a:srgbClr val="002060"/>
                </a:solidFill>
              </a:rPr>
              <a:t>Tentative Associations of </a:t>
            </a:r>
            <a:r>
              <a:rPr lang="en-ZA" sz="3600" u="sng" dirty="0" err="1" smtClean="0">
                <a:solidFill>
                  <a:srgbClr val="002060"/>
                </a:solidFill>
              </a:rPr>
              <a:t>IceCube</a:t>
            </a:r>
            <a:r>
              <a:rPr lang="en-ZA" sz="3600" u="sng" dirty="0" smtClean="0">
                <a:solidFill>
                  <a:srgbClr val="002060"/>
                </a:solidFill>
              </a:rPr>
              <a:t> Neutrinos with Blazars</a:t>
            </a:r>
            <a:endParaRPr lang="en-ZA" sz="3600" u="sng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668" y="1200733"/>
            <a:ext cx="8246918" cy="4351338"/>
          </a:xfrm>
        </p:spPr>
        <p:txBody>
          <a:bodyPr>
            <a:normAutofit/>
          </a:bodyPr>
          <a:lstStyle/>
          <a:p>
            <a:r>
              <a:rPr lang="en-ZA" sz="2000" u="sng" dirty="0" smtClean="0"/>
              <a:t>IceCube-190730A – PKS 1502+106 (</a:t>
            </a:r>
            <a:r>
              <a:rPr lang="en-ZA" sz="2000" u="sng" dirty="0" err="1" smtClean="0"/>
              <a:t>IceCube</a:t>
            </a:r>
            <a:r>
              <a:rPr lang="en-ZA" sz="2000" u="sng" dirty="0" smtClean="0"/>
              <a:t> Collaboration et al. 2019; </a:t>
            </a:r>
            <a:r>
              <a:rPr lang="en-ZA" sz="2000" u="sng" dirty="0" err="1" smtClean="0"/>
              <a:t>Franckowiak</a:t>
            </a:r>
            <a:r>
              <a:rPr lang="en-ZA" sz="2000" u="sng" dirty="0" smtClean="0"/>
              <a:t> et al. 2020; Rodrigues et al. 2021)</a:t>
            </a:r>
          </a:p>
          <a:p>
            <a:pPr marL="457200" lvl="1" indent="0">
              <a:buNone/>
            </a:pPr>
            <a:endParaRPr lang="en-ZA" sz="800" dirty="0" smtClean="0"/>
          </a:p>
          <a:p>
            <a:pPr lvl="1"/>
            <a:r>
              <a:rPr lang="en-ZA" sz="2000" dirty="0" smtClean="0"/>
              <a:t>Study of different hadronic and </a:t>
            </a:r>
            <a:r>
              <a:rPr lang="en-ZA" sz="2000" dirty="0" err="1" smtClean="0"/>
              <a:t>lepto</a:t>
            </a:r>
            <a:r>
              <a:rPr lang="en-ZA" sz="2000" dirty="0" smtClean="0"/>
              <a:t>-hadronic models of multi-messenger emission of PKS 1502+106 by Rodrigues et al. (2021):</a:t>
            </a:r>
          </a:p>
          <a:p>
            <a:pPr marL="457200" lvl="1" indent="0">
              <a:buNone/>
            </a:pPr>
            <a:endParaRPr lang="en-ZA" sz="1000" dirty="0" smtClean="0"/>
          </a:p>
          <a:p>
            <a:pPr lvl="1"/>
            <a:r>
              <a:rPr lang="en-ZA" sz="2000" dirty="0" smtClean="0"/>
              <a:t>Models with </a:t>
            </a:r>
            <a:r>
              <a:rPr lang="en-ZA" sz="2000" dirty="0" err="1" smtClean="0"/>
              <a:t>hadronically</a:t>
            </a:r>
            <a:r>
              <a:rPr lang="en-ZA" sz="2000" dirty="0" smtClean="0"/>
              <a:t> dominated X-ray / </a:t>
            </a:r>
            <a:r>
              <a:rPr lang="en-ZA" sz="2000" dirty="0" smtClean="0">
                <a:latin typeface="Symbol" panose="05050102010706020507" pitchFamily="18" charset="2"/>
              </a:rPr>
              <a:t>g</a:t>
            </a:r>
            <a:r>
              <a:rPr lang="en-ZA" sz="2000" dirty="0" smtClean="0"/>
              <a:t>-ray emission consistent with detection of 1 neutrino during the quiescent </a:t>
            </a:r>
            <a:r>
              <a:rPr lang="en-ZA" sz="2000" dirty="0" smtClean="0">
                <a:latin typeface="Symbol" panose="05050102010706020507" pitchFamily="18" charset="2"/>
              </a:rPr>
              <a:t>g</a:t>
            </a:r>
            <a:r>
              <a:rPr lang="en-ZA" sz="2000" dirty="0" smtClean="0"/>
              <a:t>-ray state. </a:t>
            </a:r>
            <a:endParaRPr lang="en-ZA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88505" y="6479135"/>
            <a:ext cx="2826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(Rodrigues et al. 2021)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7655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1" descr="Oct08ECfit_z0.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5138"/>
            <a:ext cx="4953000" cy="382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8" descr="SED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988" y="1524000"/>
            <a:ext cx="4900612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6934200" cy="1325562"/>
          </a:xfrm>
        </p:spPr>
        <p:txBody>
          <a:bodyPr/>
          <a:lstStyle/>
          <a:p>
            <a:pPr algn="ctr" eaLnBrk="1" hangingPunct="1"/>
            <a:r>
              <a:rPr lang="en-US" altLang="en-US" u="sng" dirty="0" smtClean="0">
                <a:solidFill>
                  <a:srgbClr val="002060"/>
                </a:solidFill>
              </a:rPr>
              <a:t>Blazar Spectral Energy Distributions (SEDs)</a:t>
            </a:r>
          </a:p>
        </p:txBody>
      </p:sp>
      <p:sp>
        <p:nvSpPr>
          <p:cNvPr id="20485" name="TextBox 9"/>
          <p:cNvSpPr txBox="1">
            <a:spLocks noChangeArrowheads="1"/>
          </p:cNvSpPr>
          <p:nvPr/>
        </p:nvSpPr>
        <p:spPr bwMode="auto">
          <a:xfrm>
            <a:off x="533400" y="5562600"/>
            <a:ext cx="3657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Non-thermal spectra with two broad bumps: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105400" y="5562600"/>
            <a:ext cx="4038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1800" dirty="0">
                <a:solidFill>
                  <a:srgbClr val="FF0000"/>
                </a:solidFill>
              </a:rPr>
              <a:t> Low-energy </a:t>
            </a:r>
            <a:r>
              <a:rPr lang="en-US" altLang="en-US" sz="1800" dirty="0" smtClean="0">
                <a:solidFill>
                  <a:srgbClr val="FF0000"/>
                </a:solidFill>
              </a:rPr>
              <a:t>(electron </a:t>
            </a:r>
            <a:r>
              <a:rPr lang="en-US" altLang="en-US" sz="1800" dirty="0">
                <a:solidFill>
                  <a:srgbClr val="FF0000"/>
                </a:solidFill>
              </a:rPr>
              <a:t>synchrotron):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radio-IR-optical(-UV-X-rays)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10800000">
            <a:off x="1828800" y="3048000"/>
            <a:ext cx="3429000" cy="25908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4610100" y="4229100"/>
            <a:ext cx="2133600" cy="6858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343400" y="6248400"/>
            <a:ext cx="403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1800">
                <a:solidFill>
                  <a:srgbClr val="00B050"/>
                </a:solidFill>
              </a:rPr>
              <a:t> High-energy (X-ray – </a:t>
            </a:r>
            <a:r>
              <a:rPr lang="en-US" altLang="en-US" sz="1800">
                <a:solidFill>
                  <a:srgbClr val="00B050"/>
                </a:solidFill>
                <a:latin typeface="Symbol" panose="05050102010706020507" pitchFamily="18" charset="2"/>
              </a:rPr>
              <a:t>g</a:t>
            </a:r>
            <a:r>
              <a:rPr lang="en-US" altLang="en-US" sz="1800">
                <a:solidFill>
                  <a:srgbClr val="00B050"/>
                </a:solidFill>
              </a:rPr>
              <a:t>-rays)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rot="16200000" flipV="1">
            <a:off x="2667000" y="4038600"/>
            <a:ext cx="3429000" cy="99060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4800600" y="3276600"/>
            <a:ext cx="3124200" cy="281940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2" name="TextBox 16"/>
          <p:cNvSpPr txBox="1">
            <a:spLocks noChangeArrowheads="1"/>
          </p:cNvSpPr>
          <p:nvPr/>
        </p:nvSpPr>
        <p:spPr bwMode="auto">
          <a:xfrm>
            <a:off x="1981200" y="1947863"/>
            <a:ext cx="838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2"/>
                </a:solidFill>
              </a:rPr>
              <a:t>3C66A</a:t>
            </a:r>
          </a:p>
        </p:txBody>
      </p:sp>
    </p:spTree>
    <p:extLst>
      <p:ext uri="{BB962C8B-B14F-4D97-AF65-F5344CB8AC3E}">
        <p14:creationId xmlns:p14="http://schemas.microsoft.com/office/powerpoint/2010/main" val="29733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420" y="3274473"/>
            <a:ext cx="4994456" cy="35731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1360" y="1681020"/>
            <a:ext cx="4420349" cy="34581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151"/>
            <a:ext cx="7886700" cy="1168110"/>
          </a:xfrm>
        </p:spPr>
        <p:txBody>
          <a:bodyPr>
            <a:normAutofit/>
          </a:bodyPr>
          <a:lstStyle/>
          <a:p>
            <a:pPr algn="ctr"/>
            <a:r>
              <a:rPr lang="en-ZA" sz="3600" u="sng" dirty="0" smtClean="0">
                <a:solidFill>
                  <a:srgbClr val="002060"/>
                </a:solidFill>
              </a:rPr>
              <a:t>Tentative Associations of </a:t>
            </a:r>
            <a:r>
              <a:rPr lang="en-ZA" sz="3600" u="sng" dirty="0" err="1" smtClean="0">
                <a:solidFill>
                  <a:srgbClr val="002060"/>
                </a:solidFill>
              </a:rPr>
              <a:t>IceCube</a:t>
            </a:r>
            <a:r>
              <a:rPr lang="en-ZA" sz="3600" u="sng" dirty="0" smtClean="0">
                <a:solidFill>
                  <a:srgbClr val="002060"/>
                </a:solidFill>
              </a:rPr>
              <a:t> Neutrinos with Blazars</a:t>
            </a:r>
            <a:endParaRPr lang="en-ZA" sz="3600" u="sng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951" y="1052568"/>
            <a:ext cx="8890433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u="sng" dirty="0"/>
              <a:t>IceCube-200107 – 3HSP J095507.9+35510 (</a:t>
            </a:r>
            <a:r>
              <a:rPr lang="en-ZA" sz="2000" u="sng" dirty="0" err="1"/>
              <a:t>Giommi</a:t>
            </a:r>
            <a:r>
              <a:rPr lang="en-ZA" sz="2000" u="sng" dirty="0"/>
              <a:t> et al. 2020; </a:t>
            </a:r>
            <a:r>
              <a:rPr lang="en-ZA" sz="2000" u="sng" dirty="0" err="1"/>
              <a:t>Paliya</a:t>
            </a:r>
            <a:r>
              <a:rPr lang="en-ZA" sz="2000" u="sng" dirty="0"/>
              <a:t> et al. </a:t>
            </a:r>
            <a:r>
              <a:rPr lang="en-ZA" sz="2000" u="sng" dirty="0" smtClean="0"/>
              <a:t>2020; Krauss et al. 2020; </a:t>
            </a:r>
            <a:r>
              <a:rPr lang="en-ZA" sz="2000" u="sng" dirty="0" err="1" smtClean="0"/>
              <a:t>Petropoulou</a:t>
            </a:r>
            <a:r>
              <a:rPr lang="en-ZA" sz="2000" u="sng" dirty="0" smtClean="0"/>
              <a:t> et al. 2020)</a:t>
            </a:r>
          </a:p>
          <a:p>
            <a:endParaRPr lang="en-ZA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HBL at z = 0.5573 (</a:t>
            </a:r>
            <a:r>
              <a:rPr lang="en-ZA" dirty="0" err="1" smtClean="0"/>
              <a:t>Paiano</a:t>
            </a:r>
            <a:r>
              <a:rPr lang="en-ZA" dirty="0" smtClean="0"/>
              <a:t> et al. 2020; </a:t>
            </a:r>
          </a:p>
          <a:p>
            <a:r>
              <a:rPr lang="en-ZA" dirty="0" smtClean="0"/>
              <a:t>     </a:t>
            </a:r>
            <a:r>
              <a:rPr lang="en-ZA" dirty="0" err="1" smtClean="0"/>
              <a:t>Paliya</a:t>
            </a:r>
            <a:r>
              <a:rPr lang="en-ZA" dirty="0" smtClean="0"/>
              <a:t> et al. 2020)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HESE with uncertain energy (</a:t>
            </a:r>
            <a:r>
              <a:rPr lang="en-ZA" dirty="0" err="1" smtClean="0"/>
              <a:t>E</a:t>
            </a:r>
            <a:r>
              <a:rPr lang="en-ZA" baseline="-25000" dirty="0" err="1" smtClean="0">
                <a:latin typeface="Symbol" panose="05050102010706020507" pitchFamily="18" charset="2"/>
              </a:rPr>
              <a:t>n</a:t>
            </a:r>
            <a:r>
              <a:rPr lang="en-ZA" dirty="0" smtClean="0"/>
              <a:t> ~ 330</a:t>
            </a:r>
            <a:r>
              <a:rPr lang="en-ZA" baseline="30000" dirty="0" smtClean="0"/>
              <a:t>+2230</a:t>
            </a:r>
            <a:r>
              <a:rPr lang="en-ZA" dirty="0" smtClean="0"/>
              <a:t> </a:t>
            </a:r>
            <a:r>
              <a:rPr lang="en-ZA" dirty="0" err="1" smtClean="0"/>
              <a:t>TeV</a:t>
            </a:r>
            <a:r>
              <a:rPr lang="en-ZA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Bright X-ray flare on the day after the neutrino </a:t>
            </a:r>
          </a:p>
          <a:p>
            <a:r>
              <a:rPr lang="en-ZA" dirty="0"/>
              <a:t> </a:t>
            </a:r>
            <a:r>
              <a:rPr lang="en-ZA" dirty="0" smtClean="0"/>
              <a:t>     event (Swift </a:t>
            </a:r>
            <a:r>
              <a:rPr lang="en-ZA" dirty="0" err="1" smtClean="0"/>
              <a:t>ToO</a:t>
            </a:r>
            <a:r>
              <a:rPr lang="en-ZA" dirty="0" smtClean="0"/>
              <a:t>), but no </a:t>
            </a:r>
            <a:r>
              <a:rPr lang="en-ZA" dirty="0" smtClean="0">
                <a:latin typeface="Symbol" panose="05050102010706020507" pitchFamily="18" charset="2"/>
              </a:rPr>
              <a:t>g</a:t>
            </a:r>
            <a:r>
              <a:rPr lang="en-ZA" dirty="0" smtClean="0"/>
              <a:t>-ray flare.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7081983" y="4795464"/>
            <a:ext cx="2634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(</a:t>
            </a:r>
            <a:r>
              <a:rPr lang="en-ZA" dirty="0" err="1" smtClean="0"/>
              <a:t>Giommi</a:t>
            </a:r>
            <a:r>
              <a:rPr lang="en-ZA" dirty="0" smtClean="0"/>
              <a:t> et al. 2020)</a:t>
            </a:r>
            <a:endParaRPr lang="en-ZA" dirty="0"/>
          </a:p>
        </p:txBody>
      </p:sp>
      <p:sp>
        <p:nvSpPr>
          <p:cNvPr id="7" name="TextBox 6"/>
          <p:cNvSpPr txBox="1"/>
          <p:nvPr/>
        </p:nvSpPr>
        <p:spPr>
          <a:xfrm>
            <a:off x="3778514" y="2556869"/>
            <a:ext cx="655781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 smtClean="0"/>
              <a:t>-270</a:t>
            </a:r>
            <a:endParaRPr lang="en-ZA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4768855" y="5559779"/>
            <a:ext cx="42187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One other </a:t>
            </a:r>
            <a:r>
              <a:rPr lang="en-ZA" dirty="0" smtClean="0">
                <a:latin typeface="Symbol" panose="05050102010706020507" pitchFamily="18" charset="2"/>
              </a:rPr>
              <a:t>g</a:t>
            </a:r>
            <a:r>
              <a:rPr lang="en-ZA" dirty="0" smtClean="0"/>
              <a:t>-ray blazar in the 90 % uncertainty region: 4FGL J0957.8+3423, but no flux enhancement in any band. (Krauss et al. 2020)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3016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151"/>
            <a:ext cx="7886700" cy="1168110"/>
          </a:xfrm>
        </p:spPr>
        <p:txBody>
          <a:bodyPr>
            <a:normAutofit/>
          </a:bodyPr>
          <a:lstStyle/>
          <a:p>
            <a:pPr algn="ctr"/>
            <a:r>
              <a:rPr lang="en-ZA" sz="3600" u="sng" dirty="0" smtClean="0">
                <a:solidFill>
                  <a:srgbClr val="002060"/>
                </a:solidFill>
              </a:rPr>
              <a:t>Tentative Associations of </a:t>
            </a:r>
            <a:r>
              <a:rPr lang="en-ZA" sz="3600" u="sng" dirty="0" err="1" smtClean="0">
                <a:solidFill>
                  <a:srgbClr val="002060"/>
                </a:solidFill>
              </a:rPr>
              <a:t>IceCube</a:t>
            </a:r>
            <a:r>
              <a:rPr lang="en-ZA" sz="3600" u="sng" dirty="0" smtClean="0">
                <a:solidFill>
                  <a:srgbClr val="002060"/>
                </a:solidFill>
              </a:rPr>
              <a:t> Neutrinos with Blazars</a:t>
            </a:r>
            <a:endParaRPr lang="en-ZA" sz="3600" u="sng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841" y="1237059"/>
            <a:ext cx="8890433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u="sng" dirty="0"/>
              <a:t>IceCube-200107 – 3HSP J095507.9+35510 (</a:t>
            </a:r>
            <a:r>
              <a:rPr lang="en-ZA" sz="2000" u="sng" dirty="0" err="1"/>
              <a:t>Giommi</a:t>
            </a:r>
            <a:r>
              <a:rPr lang="en-ZA" sz="2000" u="sng" dirty="0"/>
              <a:t> et al. 2020; </a:t>
            </a:r>
            <a:r>
              <a:rPr lang="en-ZA" sz="2000" u="sng" dirty="0" err="1"/>
              <a:t>Paliya</a:t>
            </a:r>
            <a:r>
              <a:rPr lang="en-ZA" sz="2000" u="sng" dirty="0"/>
              <a:t> et al. </a:t>
            </a:r>
            <a:r>
              <a:rPr lang="en-ZA" sz="2000" u="sng" dirty="0" smtClean="0"/>
              <a:t>2020; Krauss et al. 2020; </a:t>
            </a:r>
            <a:r>
              <a:rPr lang="en-ZA" sz="2000" u="sng" dirty="0" err="1" smtClean="0"/>
              <a:t>Petropoulou</a:t>
            </a:r>
            <a:r>
              <a:rPr lang="en-ZA" sz="2000" u="sng" dirty="0" smtClean="0"/>
              <a:t> et al. 2020)</a:t>
            </a:r>
          </a:p>
          <a:p>
            <a:endParaRPr lang="en-ZA" sz="1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dirty="0" smtClean="0"/>
              <a:t>Extensive MWL campaign, including DDT </a:t>
            </a:r>
            <a:r>
              <a:rPr lang="en-ZA" dirty="0" err="1" smtClean="0"/>
              <a:t>NuSTAR</a:t>
            </a:r>
            <a:r>
              <a:rPr lang="en-ZA" dirty="0" smtClean="0"/>
              <a:t> + Swift </a:t>
            </a:r>
            <a:r>
              <a:rPr lang="en-ZA" dirty="0" err="1" smtClean="0"/>
              <a:t>ToO</a:t>
            </a:r>
            <a:r>
              <a:rPr lang="en-ZA" dirty="0" smtClean="0"/>
              <a:t> observations + GTC optical spectroscopy (</a:t>
            </a:r>
            <a:r>
              <a:rPr lang="en-ZA" dirty="0" err="1" smtClean="0"/>
              <a:t>Paliya</a:t>
            </a:r>
            <a:r>
              <a:rPr lang="en-ZA" dirty="0" smtClean="0"/>
              <a:t> et al. 2020); NICER DDT simultaneous with </a:t>
            </a:r>
            <a:r>
              <a:rPr lang="en-ZA" dirty="0" err="1" smtClean="0"/>
              <a:t>NuSTAR</a:t>
            </a:r>
            <a:r>
              <a:rPr lang="en-ZA" dirty="0" smtClean="0"/>
              <a:t>. </a:t>
            </a:r>
          </a:p>
          <a:p>
            <a:pPr lvl="1"/>
            <a:endParaRPr lang="en-ZA" sz="1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dirty="0" smtClean="0"/>
              <a:t>Evidence for ~ 30 min hard-X-ray variability (</a:t>
            </a:r>
            <a:r>
              <a:rPr lang="en-ZA" dirty="0" err="1" smtClean="0"/>
              <a:t>NuSTAR</a:t>
            </a:r>
            <a:r>
              <a:rPr lang="en-ZA" dirty="0" smtClean="0"/>
              <a:t>).</a:t>
            </a:r>
          </a:p>
          <a:p>
            <a:pPr lvl="1"/>
            <a:endParaRPr lang="en-ZA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dirty="0" smtClean="0"/>
              <a:t>Contrary to TXS 0506+056, a </a:t>
            </a:r>
            <a:endParaRPr lang="en-ZA" dirty="0"/>
          </a:p>
          <a:p>
            <a:pPr lvl="1"/>
            <a:r>
              <a:rPr lang="en-ZA" dirty="0" smtClean="0"/>
              <a:t>      scenario with a co-moving</a:t>
            </a:r>
          </a:p>
          <a:p>
            <a:pPr lvl="1"/>
            <a:r>
              <a:rPr lang="en-ZA" dirty="0"/>
              <a:t> </a:t>
            </a:r>
            <a:r>
              <a:rPr lang="en-ZA" dirty="0" smtClean="0"/>
              <a:t>     (el.-synchrotron) target photon </a:t>
            </a:r>
          </a:p>
          <a:p>
            <a:pPr lvl="1"/>
            <a:r>
              <a:rPr lang="en-ZA" dirty="0"/>
              <a:t> </a:t>
            </a:r>
            <a:r>
              <a:rPr lang="en-ZA" dirty="0" smtClean="0"/>
              <a:t>     field for p-</a:t>
            </a:r>
            <a:r>
              <a:rPr lang="en-ZA" dirty="0" smtClean="0">
                <a:latin typeface="Symbol" panose="05050102010706020507" pitchFamily="18" charset="2"/>
              </a:rPr>
              <a:t>g</a:t>
            </a:r>
            <a:r>
              <a:rPr lang="en-ZA" dirty="0" smtClean="0"/>
              <a:t> neutrino production</a:t>
            </a:r>
          </a:p>
          <a:p>
            <a:pPr lvl="1"/>
            <a:r>
              <a:rPr lang="en-ZA" dirty="0"/>
              <a:t> </a:t>
            </a:r>
            <a:r>
              <a:rPr lang="en-ZA" dirty="0" smtClean="0"/>
              <a:t>     would be plausible, not violating</a:t>
            </a:r>
          </a:p>
          <a:p>
            <a:pPr lvl="1"/>
            <a:r>
              <a:rPr lang="en-ZA" dirty="0"/>
              <a:t> </a:t>
            </a:r>
            <a:r>
              <a:rPr lang="en-ZA" dirty="0" smtClean="0"/>
              <a:t>     any obs. constraints. </a:t>
            </a:r>
          </a:p>
          <a:p>
            <a:pPr lvl="1"/>
            <a:endParaRPr lang="en-ZA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dirty="0" smtClean="0"/>
              <a:t>Strong internal </a:t>
            </a:r>
            <a:r>
              <a:rPr lang="en-ZA" dirty="0" smtClean="0">
                <a:latin typeface="Symbol" panose="05050102010706020507" pitchFamily="18" charset="2"/>
              </a:rPr>
              <a:t>gg</a:t>
            </a:r>
            <a:r>
              <a:rPr lang="en-ZA" dirty="0" smtClean="0"/>
              <a:t> absorption due</a:t>
            </a:r>
          </a:p>
          <a:p>
            <a:pPr lvl="1"/>
            <a:r>
              <a:rPr lang="en-ZA" dirty="0" smtClean="0"/>
              <a:t>      to target photon field </a:t>
            </a:r>
          </a:p>
          <a:p>
            <a:pPr lvl="1"/>
            <a:r>
              <a:rPr lang="en-ZA" dirty="0" smtClean="0"/>
              <a:t>       → No significant neutrino – </a:t>
            </a:r>
            <a:r>
              <a:rPr lang="en-ZA" dirty="0" smtClean="0">
                <a:latin typeface="Symbol" panose="05050102010706020507" pitchFamily="18" charset="2"/>
              </a:rPr>
              <a:t>g</a:t>
            </a:r>
            <a:r>
              <a:rPr lang="en-ZA" dirty="0" smtClean="0"/>
              <a:t>-ray</a:t>
            </a:r>
          </a:p>
          <a:p>
            <a:pPr lvl="1"/>
            <a:r>
              <a:rPr lang="en-ZA" dirty="0"/>
              <a:t> </a:t>
            </a:r>
            <a:r>
              <a:rPr lang="en-ZA" dirty="0" smtClean="0"/>
              <a:t>      correlation expected.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1224" y="3094182"/>
            <a:ext cx="4908050" cy="35860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87745" y="6477014"/>
            <a:ext cx="1906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(</a:t>
            </a:r>
            <a:r>
              <a:rPr lang="en-ZA" dirty="0" err="1" smtClean="0"/>
              <a:t>Paliya</a:t>
            </a:r>
            <a:r>
              <a:rPr lang="en-ZA" dirty="0" smtClean="0"/>
              <a:t> et al. 2020)</a:t>
            </a:r>
            <a:endParaRPr lang="en-ZA" dirty="0"/>
          </a:p>
        </p:txBody>
      </p:sp>
      <p:sp>
        <p:nvSpPr>
          <p:cNvPr id="7" name="TextBox 6"/>
          <p:cNvSpPr txBox="1"/>
          <p:nvPr/>
        </p:nvSpPr>
        <p:spPr>
          <a:xfrm>
            <a:off x="6634559" y="4294911"/>
            <a:ext cx="976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>
                <a:solidFill>
                  <a:srgbClr val="FFC000"/>
                </a:solidFill>
              </a:rPr>
              <a:t>NICER + </a:t>
            </a:r>
            <a:r>
              <a:rPr lang="en-ZA" dirty="0" err="1" smtClean="0">
                <a:solidFill>
                  <a:srgbClr val="FFC000"/>
                </a:solidFill>
              </a:rPr>
              <a:t>NuSTAR</a:t>
            </a:r>
            <a:endParaRPr lang="en-ZA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7146" y="3709718"/>
            <a:ext cx="976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>
                <a:solidFill>
                  <a:srgbClr val="FF0000"/>
                </a:solidFill>
              </a:rPr>
              <a:t>XRT</a:t>
            </a:r>
            <a:endParaRPr lang="en-ZA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48496" y="4517006"/>
            <a:ext cx="794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UVOT</a:t>
            </a:r>
            <a:endParaRPr lang="en-ZA" dirty="0"/>
          </a:p>
        </p:txBody>
      </p:sp>
      <p:sp>
        <p:nvSpPr>
          <p:cNvPr id="10" name="TextBox 9"/>
          <p:cNvSpPr txBox="1"/>
          <p:nvPr/>
        </p:nvSpPr>
        <p:spPr>
          <a:xfrm>
            <a:off x="4870409" y="5624939"/>
            <a:ext cx="132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>
                <a:solidFill>
                  <a:srgbClr val="FF0000"/>
                </a:solidFill>
              </a:rPr>
              <a:t>January 8</a:t>
            </a:r>
          </a:p>
          <a:p>
            <a:r>
              <a:rPr lang="en-ZA" dirty="0" smtClean="0">
                <a:solidFill>
                  <a:srgbClr val="FFC000"/>
                </a:solidFill>
              </a:rPr>
              <a:t>January 11</a:t>
            </a:r>
            <a:endParaRPr lang="en-ZA" dirty="0">
              <a:solidFill>
                <a:srgbClr val="FFC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394036" y="4812145"/>
            <a:ext cx="173471" cy="19396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099464" y="4046683"/>
            <a:ext cx="109681" cy="37984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6267919" y="4580078"/>
            <a:ext cx="400735" cy="19850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212064" y="2800225"/>
            <a:ext cx="1863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>
                <a:solidFill>
                  <a:srgbClr val="7030A0"/>
                </a:solidFill>
              </a:rPr>
              <a:t>Est. neutrino flux (event only)</a:t>
            </a:r>
            <a:endParaRPr lang="en-ZA" dirty="0">
              <a:solidFill>
                <a:srgbClr val="7030A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8001000" y="3431551"/>
            <a:ext cx="193794" cy="278167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7928264" y="5034348"/>
            <a:ext cx="266530" cy="597241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797222" y="5697486"/>
            <a:ext cx="1678132" cy="5265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1" name="TextBox 20"/>
          <p:cNvSpPr txBox="1"/>
          <p:nvPr/>
        </p:nvSpPr>
        <p:spPr>
          <a:xfrm>
            <a:off x="6764479" y="5604156"/>
            <a:ext cx="1768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>
                <a:solidFill>
                  <a:srgbClr val="7030A0"/>
                </a:solidFill>
              </a:rPr>
              <a:t>Est. neutrino flux (Eddington bias)</a:t>
            </a:r>
            <a:endParaRPr lang="en-ZA" dirty="0">
              <a:solidFill>
                <a:srgbClr val="7030A0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98764" y="2680855"/>
            <a:ext cx="4499263" cy="3796159"/>
          </a:xfrm>
          <a:prstGeom prst="roundRect">
            <a:avLst/>
          </a:prstGeom>
          <a:solidFill>
            <a:schemeClr val="bg2"/>
          </a:solidFill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9" name="TextBox 28"/>
          <p:cNvSpPr txBox="1"/>
          <p:nvPr/>
        </p:nvSpPr>
        <p:spPr>
          <a:xfrm>
            <a:off x="725847" y="2834167"/>
            <a:ext cx="40005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u="sng" dirty="0" smtClean="0">
                <a:solidFill>
                  <a:srgbClr val="002060"/>
                </a:solidFill>
              </a:rPr>
              <a:t>Eddington bias:</a:t>
            </a:r>
          </a:p>
          <a:p>
            <a:pPr algn="ctr"/>
            <a:r>
              <a:rPr lang="en-ZA" sz="2400" dirty="0" smtClean="0">
                <a:solidFill>
                  <a:srgbClr val="002060"/>
                </a:solidFill>
              </a:rPr>
              <a:t>N potential sources with probability 1/N to detect 1 neutrino =&gt; Expect 1 neutrino from ~ 1 of the sources.</a:t>
            </a:r>
          </a:p>
          <a:p>
            <a:pPr algn="ctr"/>
            <a:endParaRPr lang="en-ZA" sz="2400" dirty="0" smtClean="0">
              <a:solidFill>
                <a:srgbClr val="002060"/>
              </a:solidFill>
            </a:endParaRPr>
          </a:p>
          <a:p>
            <a:pPr algn="ctr"/>
            <a:r>
              <a:rPr lang="en-ZA" sz="2400" dirty="0" smtClean="0">
                <a:solidFill>
                  <a:srgbClr val="002060"/>
                </a:solidFill>
              </a:rPr>
              <a:t>N ~ 100 for a 3HSP J09907.9+35510 like source (</a:t>
            </a:r>
            <a:r>
              <a:rPr lang="en-ZA" sz="2400" dirty="0" err="1" smtClean="0">
                <a:solidFill>
                  <a:srgbClr val="002060"/>
                </a:solidFill>
              </a:rPr>
              <a:t>Franckowiak</a:t>
            </a:r>
            <a:r>
              <a:rPr lang="en-ZA" sz="2400" dirty="0" smtClean="0">
                <a:solidFill>
                  <a:srgbClr val="002060"/>
                </a:solidFill>
              </a:rPr>
              <a:t> et al. 2020).</a:t>
            </a:r>
            <a:endParaRPr lang="en-ZA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20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29" grpId="0"/>
      <p:bldP spid="29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172" y="2413838"/>
            <a:ext cx="4066768" cy="34908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151"/>
            <a:ext cx="7886700" cy="1168110"/>
          </a:xfrm>
        </p:spPr>
        <p:txBody>
          <a:bodyPr>
            <a:normAutofit/>
          </a:bodyPr>
          <a:lstStyle/>
          <a:p>
            <a:pPr algn="ctr"/>
            <a:r>
              <a:rPr lang="en-ZA" sz="3600" u="sng" dirty="0" smtClean="0">
                <a:solidFill>
                  <a:srgbClr val="002060"/>
                </a:solidFill>
              </a:rPr>
              <a:t>Tentative Associations of </a:t>
            </a:r>
            <a:r>
              <a:rPr lang="en-ZA" sz="3600" u="sng" dirty="0" err="1" smtClean="0">
                <a:solidFill>
                  <a:srgbClr val="002060"/>
                </a:solidFill>
              </a:rPr>
              <a:t>IceCube</a:t>
            </a:r>
            <a:r>
              <a:rPr lang="en-ZA" sz="3600" u="sng" dirty="0" smtClean="0">
                <a:solidFill>
                  <a:srgbClr val="002060"/>
                </a:solidFill>
              </a:rPr>
              <a:t> Neutrinos with Blazars</a:t>
            </a:r>
            <a:endParaRPr lang="en-ZA" sz="3600" u="sng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841" y="1237059"/>
            <a:ext cx="8890433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u="sng" dirty="0"/>
              <a:t>IceCube-200107 – 3HSP J095507.9+35510 (</a:t>
            </a:r>
            <a:r>
              <a:rPr lang="en-ZA" sz="2000" u="sng" dirty="0" err="1"/>
              <a:t>Giommi</a:t>
            </a:r>
            <a:r>
              <a:rPr lang="en-ZA" sz="2000" u="sng" dirty="0"/>
              <a:t> et al. 2020; </a:t>
            </a:r>
            <a:r>
              <a:rPr lang="en-ZA" sz="2000" u="sng" dirty="0" err="1"/>
              <a:t>Paliya</a:t>
            </a:r>
            <a:r>
              <a:rPr lang="en-ZA" sz="2000" u="sng" dirty="0"/>
              <a:t> et al. </a:t>
            </a:r>
            <a:r>
              <a:rPr lang="en-ZA" sz="2000" u="sng" dirty="0" smtClean="0"/>
              <a:t>2020; Krauss et al. 2020; </a:t>
            </a:r>
            <a:r>
              <a:rPr lang="en-ZA" sz="2000" u="sng" dirty="0" err="1" smtClean="0"/>
              <a:t>Petropoulou</a:t>
            </a:r>
            <a:r>
              <a:rPr lang="en-ZA" sz="2000" u="sng" dirty="0" smtClean="0"/>
              <a:t> et al. 2020)</a:t>
            </a:r>
          </a:p>
          <a:p>
            <a:endParaRPr lang="en-ZA" sz="1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dirty="0" smtClean="0"/>
              <a:t>Detailed study of various </a:t>
            </a:r>
            <a:r>
              <a:rPr lang="en-ZA" dirty="0" err="1" smtClean="0"/>
              <a:t>lepto</a:t>
            </a:r>
            <a:r>
              <a:rPr lang="en-ZA" dirty="0" smtClean="0"/>
              <a:t>-hadronic scenarios by </a:t>
            </a:r>
            <a:r>
              <a:rPr lang="en-ZA" dirty="0" err="1" smtClean="0"/>
              <a:t>Petropoulou</a:t>
            </a:r>
            <a:r>
              <a:rPr lang="en-ZA" dirty="0" smtClean="0"/>
              <a:t> et al. (2020):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ZA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9641" y="2813948"/>
            <a:ext cx="4060414" cy="323310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63145" y="2413838"/>
            <a:ext cx="17248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 err="1"/>
              <a:t>f</a:t>
            </a:r>
            <a:r>
              <a:rPr lang="en-ZA" sz="2000" baseline="-25000" dirty="0" err="1" smtClean="0"/>
              <a:t>mes</a:t>
            </a:r>
            <a:r>
              <a:rPr lang="en-ZA" sz="2000" dirty="0" smtClean="0"/>
              <a:t> = </a:t>
            </a:r>
            <a:r>
              <a:rPr lang="en-ZA" sz="2000" dirty="0" err="1" smtClean="0"/>
              <a:t>t</a:t>
            </a:r>
            <a:r>
              <a:rPr lang="en-ZA" sz="2000" baseline="-25000" dirty="0" err="1" smtClean="0"/>
              <a:t>lc</a:t>
            </a:r>
            <a:r>
              <a:rPr lang="en-ZA" sz="2000" dirty="0" smtClean="0"/>
              <a:t>/</a:t>
            </a:r>
            <a:r>
              <a:rPr lang="en-ZA" sz="2000" dirty="0" err="1" smtClean="0"/>
              <a:t>t</a:t>
            </a:r>
            <a:r>
              <a:rPr lang="en-ZA" sz="2000" baseline="-25000" dirty="0" err="1" smtClean="0"/>
              <a:t>p</a:t>
            </a:r>
            <a:r>
              <a:rPr lang="en-ZA" sz="2000" baseline="-25000" dirty="0" err="1" smtClean="0">
                <a:latin typeface="Symbol" panose="05050102010706020507" pitchFamily="18" charset="2"/>
              </a:rPr>
              <a:t>g</a:t>
            </a:r>
            <a:endParaRPr lang="en-ZA" sz="2000" baseline="-25000" dirty="0">
              <a:latin typeface="Symbol" panose="05050102010706020507" pitchFamily="18" charset="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8414" y="6047057"/>
            <a:ext cx="8754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/>
              <a:t>Single-zone models with co-moving (synchrotron) target photon field: </a:t>
            </a:r>
            <a:r>
              <a:rPr lang="en-ZA" dirty="0" err="1" smtClean="0"/>
              <a:t>Hadronically</a:t>
            </a:r>
            <a:r>
              <a:rPr lang="en-ZA" dirty="0" smtClean="0"/>
              <a:t> dominated high-energy emission, but systematically under-predicting Fermi-LAT spectrum.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1571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151"/>
            <a:ext cx="7886700" cy="1168110"/>
          </a:xfrm>
        </p:spPr>
        <p:txBody>
          <a:bodyPr>
            <a:normAutofit/>
          </a:bodyPr>
          <a:lstStyle/>
          <a:p>
            <a:pPr algn="ctr"/>
            <a:r>
              <a:rPr lang="en-ZA" sz="3600" u="sng" dirty="0" smtClean="0">
                <a:solidFill>
                  <a:srgbClr val="002060"/>
                </a:solidFill>
              </a:rPr>
              <a:t>Tentative Associations of </a:t>
            </a:r>
            <a:r>
              <a:rPr lang="en-ZA" sz="3600" u="sng" dirty="0" err="1" smtClean="0">
                <a:solidFill>
                  <a:srgbClr val="002060"/>
                </a:solidFill>
              </a:rPr>
              <a:t>IceCube</a:t>
            </a:r>
            <a:r>
              <a:rPr lang="en-ZA" sz="3600" u="sng" dirty="0" smtClean="0">
                <a:solidFill>
                  <a:srgbClr val="002060"/>
                </a:solidFill>
              </a:rPr>
              <a:t> Neutrinos with Blazars</a:t>
            </a:r>
            <a:endParaRPr lang="en-ZA" sz="3600" u="sng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841" y="1237059"/>
            <a:ext cx="8890433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u="sng" dirty="0"/>
              <a:t>IceCube-200107 – 3HSP J095507.9+35510 (</a:t>
            </a:r>
            <a:r>
              <a:rPr lang="en-ZA" sz="2000" u="sng" dirty="0" err="1"/>
              <a:t>Giommi</a:t>
            </a:r>
            <a:r>
              <a:rPr lang="en-ZA" sz="2000" u="sng" dirty="0"/>
              <a:t> et al. 2020; </a:t>
            </a:r>
            <a:r>
              <a:rPr lang="en-ZA" sz="2000" u="sng" dirty="0" err="1"/>
              <a:t>Paliya</a:t>
            </a:r>
            <a:r>
              <a:rPr lang="en-ZA" sz="2000" u="sng" dirty="0"/>
              <a:t> et al. </a:t>
            </a:r>
            <a:r>
              <a:rPr lang="en-ZA" sz="2000" u="sng" dirty="0" smtClean="0"/>
              <a:t>2020; Krauss et al. 2020; </a:t>
            </a:r>
            <a:r>
              <a:rPr lang="en-ZA" sz="2000" u="sng" dirty="0" err="1" smtClean="0"/>
              <a:t>Petropoulou</a:t>
            </a:r>
            <a:r>
              <a:rPr lang="en-ZA" sz="2000" u="sng" dirty="0" smtClean="0"/>
              <a:t> et al. 2020)</a:t>
            </a:r>
          </a:p>
          <a:p>
            <a:endParaRPr lang="en-ZA" sz="1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dirty="0" smtClean="0"/>
              <a:t>Detailed study of various </a:t>
            </a:r>
            <a:r>
              <a:rPr lang="en-ZA" dirty="0" err="1" smtClean="0"/>
              <a:t>lepto</a:t>
            </a:r>
            <a:r>
              <a:rPr lang="en-ZA" dirty="0" smtClean="0"/>
              <a:t>-hadronic scenarios by </a:t>
            </a:r>
            <a:r>
              <a:rPr lang="en-ZA" dirty="0" err="1" smtClean="0"/>
              <a:t>Petropoulou</a:t>
            </a:r>
            <a:r>
              <a:rPr lang="en-ZA" dirty="0" smtClean="0"/>
              <a:t> et al. (2020):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ZA" dirty="0" smtClean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207" y="2520282"/>
            <a:ext cx="5879739" cy="34860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90" y="6130636"/>
            <a:ext cx="8208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All models predict &lt;&lt; 1 neutrino during the flare – consistent with Eddington bias.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27009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151"/>
            <a:ext cx="7886700" cy="1168110"/>
          </a:xfrm>
        </p:spPr>
        <p:txBody>
          <a:bodyPr>
            <a:normAutofit/>
          </a:bodyPr>
          <a:lstStyle/>
          <a:p>
            <a:pPr algn="ctr"/>
            <a:r>
              <a:rPr lang="en-ZA" sz="3600" u="sng" dirty="0" smtClean="0">
                <a:solidFill>
                  <a:srgbClr val="002060"/>
                </a:solidFill>
              </a:rPr>
              <a:t>Tentative Associations of </a:t>
            </a:r>
            <a:r>
              <a:rPr lang="en-ZA" sz="3600" u="sng" dirty="0" err="1" smtClean="0">
                <a:solidFill>
                  <a:srgbClr val="002060"/>
                </a:solidFill>
              </a:rPr>
              <a:t>IceCube</a:t>
            </a:r>
            <a:r>
              <a:rPr lang="en-ZA" sz="3600" u="sng" dirty="0" smtClean="0">
                <a:solidFill>
                  <a:srgbClr val="002060"/>
                </a:solidFill>
              </a:rPr>
              <a:t> Neutrinos with Blazars</a:t>
            </a:r>
            <a:endParaRPr lang="en-ZA" sz="3600" u="sng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347895"/>
            <a:ext cx="8992032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u="sng" dirty="0" smtClean="0"/>
              <a:t>IceCube-211125 –AT2021afpi / 4FGL J0258.1+2030  </a:t>
            </a:r>
          </a:p>
          <a:p>
            <a:endParaRPr lang="en-ZA" sz="1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dirty="0" smtClean="0"/>
              <a:t>Neutrino of E ~ 117 </a:t>
            </a:r>
            <a:r>
              <a:rPr lang="en-ZA" dirty="0" err="1" smtClean="0"/>
              <a:t>TeV</a:t>
            </a:r>
            <a:r>
              <a:rPr lang="en-ZA" dirty="0" smtClean="0"/>
              <a:t>; 39 % probability of being astrophysical.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dirty="0" smtClean="0"/>
              <a:t>Two potential counterparts:</a:t>
            </a:r>
          </a:p>
          <a:p>
            <a:pPr lvl="1"/>
            <a:endParaRPr lang="en-ZA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ZA" u="sng" dirty="0" smtClean="0"/>
              <a:t>AT2021afpi:</a:t>
            </a:r>
            <a:r>
              <a:rPr lang="en-ZA" dirty="0" smtClean="0"/>
              <a:t>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ZA" dirty="0" smtClean="0"/>
              <a:t>Young, narrow-line He-rich Nova detected by MASTER (</a:t>
            </a:r>
            <a:r>
              <a:rPr lang="en-ZA" dirty="0" err="1" smtClean="0"/>
              <a:t>Zhirkov</a:t>
            </a:r>
            <a:r>
              <a:rPr lang="en-ZA" dirty="0" smtClean="0"/>
              <a:t> et al. 2021; Stein et al. 2021; Taguchi et al. 2021);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ZA" dirty="0" smtClean="0"/>
              <a:t>X-ray outburst at the time of the neutrino event (</a:t>
            </a:r>
            <a:r>
              <a:rPr lang="en-ZA" dirty="0" err="1" smtClean="0"/>
              <a:t>Paliya</a:t>
            </a:r>
            <a:r>
              <a:rPr lang="en-ZA" dirty="0"/>
              <a:t> </a:t>
            </a:r>
            <a:r>
              <a:rPr lang="en-ZA" dirty="0" smtClean="0"/>
              <a:t>2021). </a:t>
            </a:r>
          </a:p>
          <a:p>
            <a:pPr lvl="1"/>
            <a:endParaRPr lang="en-ZA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ZA" u="sng" dirty="0" smtClean="0"/>
              <a:t>4FGL J0258.1+2030: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ZA" dirty="0" smtClean="0"/>
              <a:t>Blazar of unknown type (uncertain z = 2.2, little other information available);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ZA" dirty="0" smtClean="0"/>
              <a:t>also potential counterpart of IceCube-191231A: </a:t>
            </a:r>
            <a:r>
              <a:rPr lang="en-ZA" b="1" dirty="0" smtClean="0">
                <a:solidFill>
                  <a:srgbClr val="FF0000"/>
                </a:solidFill>
              </a:rPr>
              <a:t>First potential counterpart to two  neutrinos!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ZA" dirty="0" smtClean="0"/>
              <a:t>Enhanced radio state (</a:t>
            </a:r>
            <a:r>
              <a:rPr lang="en-ZA" dirty="0" err="1" smtClean="0"/>
              <a:t>Kadler</a:t>
            </a:r>
            <a:r>
              <a:rPr lang="en-ZA" dirty="0" smtClean="0"/>
              <a:t> 2021);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ZA" dirty="0" smtClean="0"/>
              <a:t>Poorly covered by Fermi-LAT; no detections in VHE gamma-rays; no information about X-ray state.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endParaRPr lang="en-ZA" dirty="0" smtClean="0"/>
          </a:p>
        </p:txBody>
      </p:sp>
    </p:spTree>
    <p:extLst>
      <p:ext uri="{BB962C8B-B14F-4D97-AF65-F5344CB8AC3E}">
        <p14:creationId xmlns:p14="http://schemas.microsoft.com/office/powerpoint/2010/main" val="221395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89" y="2854036"/>
            <a:ext cx="4893733" cy="40039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332" y="434112"/>
            <a:ext cx="5047649" cy="63095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151"/>
            <a:ext cx="7886700" cy="1168110"/>
          </a:xfrm>
        </p:spPr>
        <p:txBody>
          <a:bodyPr>
            <a:normAutofit/>
          </a:bodyPr>
          <a:lstStyle/>
          <a:p>
            <a:pPr algn="ctr"/>
            <a:r>
              <a:rPr lang="en-ZA" sz="3600" u="sng" dirty="0" smtClean="0">
                <a:solidFill>
                  <a:srgbClr val="002060"/>
                </a:solidFill>
              </a:rPr>
              <a:t>Tentative Associations of </a:t>
            </a:r>
            <a:r>
              <a:rPr lang="en-ZA" sz="3600" u="sng" dirty="0" err="1" smtClean="0">
                <a:solidFill>
                  <a:srgbClr val="002060"/>
                </a:solidFill>
              </a:rPr>
              <a:t>IceCube</a:t>
            </a:r>
            <a:r>
              <a:rPr lang="en-ZA" sz="3600" u="sng" dirty="0" smtClean="0">
                <a:solidFill>
                  <a:srgbClr val="002060"/>
                </a:solidFill>
              </a:rPr>
              <a:t> Neutrinos with Blazars</a:t>
            </a:r>
            <a:endParaRPr lang="en-ZA" sz="3600" u="sng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1966" y="1218587"/>
            <a:ext cx="416603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u="sng" dirty="0" smtClean="0"/>
              <a:t>IceCube-211208 </a:t>
            </a:r>
            <a:r>
              <a:rPr lang="en-ZA" sz="2000" u="sng" dirty="0"/>
              <a:t>– </a:t>
            </a:r>
            <a:r>
              <a:rPr lang="en-ZA" sz="2000" u="sng" dirty="0" smtClean="0"/>
              <a:t>PKS 0735+17</a:t>
            </a:r>
          </a:p>
          <a:p>
            <a:endParaRPr lang="en-ZA" sz="1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dirty="0" smtClean="0"/>
              <a:t>FSRQ at z = 0.45</a:t>
            </a:r>
          </a:p>
          <a:p>
            <a:pPr lvl="1"/>
            <a:endParaRPr lang="en-ZA" sz="1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dirty="0" smtClean="0"/>
              <a:t>Multi-wavelength flare, including X-rays and </a:t>
            </a:r>
            <a:r>
              <a:rPr lang="en-ZA" dirty="0" smtClean="0">
                <a:latin typeface="Symbol" panose="05050102010706020507" pitchFamily="18" charset="2"/>
              </a:rPr>
              <a:t>g</a:t>
            </a:r>
            <a:r>
              <a:rPr lang="en-ZA" dirty="0" smtClean="0"/>
              <a:t>-rays, during and after the neutrino event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ZA" dirty="0" smtClean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068290" y="1173026"/>
            <a:ext cx="18473" cy="491374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317996" y="6456348"/>
            <a:ext cx="314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Chandra et al. (2022), in prep.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2349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151"/>
            <a:ext cx="7886700" cy="1168110"/>
          </a:xfrm>
        </p:spPr>
        <p:txBody>
          <a:bodyPr>
            <a:normAutofit/>
          </a:bodyPr>
          <a:lstStyle/>
          <a:p>
            <a:pPr algn="ctr"/>
            <a:r>
              <a:rPr lang="en-ZA" sz="3600" u="sng" dirty="0" smtClean="0">
                <a:solidFill>
                  <a:srgbClr val="002060"/>
                </a:solidFill>
              </a:rPr>
              <a:t>Tentative Associations of </a:t>
            </a:r>
            <a:r>
              <a:rPr lang="en-ZA" sz="3600" u="sng" dirty="0" err="1" smtClean="0">
                <a:solidFill>
                  <a:srgbClr val="002060"/>
                </a:solidFill>
              </a:rPr>
              <a:t>IceCube</a:t>
            </a:r>
            <a:r>
              <a:rPr lang="en-ZA" sz="3600" u="sng" dirty="0" smtClean="0">
                <a:solidFill>
                  <a:srgbClr val="002060"/>
                </a:solidFill>
              </a:rPr>
              <a:t> Neutrinos with Blazars</a:t>
            </a:r>
            <a:endParaRPr lang="en-ZA" sz="3600" u="sng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2732" y="1182261"/>
            <a:ext cx="8668759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u="sng" dirty="0" smtClean="0"/>
              <a:t>IceCube-2200225 </a:t>
            </a:r>
            <a:r>
              <a:rPr lang="en-ZA" sz="2000" u="sng" dirty="0"/>
              <a:t>– </a:t>
            </a:r>
            <a:r>
              <a:rPr lang="en-ZA" sz="2000" u="sng" dirty="0" smtClean="0"/>
              <a:t>PKS 0215+015 / PKS 0205-010 (</a:t>
            </a:r>
            <a:r>
              <a:rPr lang="en-ZA" sz="2000" u="sng" dirty="0" err="1" smtClean="0"/>
              <a:t>Garrappa</a:t>
            </a:r>
            <a:r>
              <a:rPr lang="en-ZA" sz="2000" u="sng" dirty="0" smtClean="0"/>
              <a:t> et al. 2022; </a:t>
            </a:r>
            <a:r>
              <a:rPr lang="en-ZA" sz="2000" u="sng" dirty="0" err="1" smtClean="0"/>
              <a:t>Kadler</a:t>
            </a:r>
            <a:r>
              <a:rPr lang="en-ZA" sz="2000" u="sng" dirty="0" smtClean="0"/>
              <a:t> et al. 2022; </a:t>
            </a:r>
            <a:r>
              <a:rPr lang="en-ZA" sz="2000" u="sng" dirty="0" err="1" smtClean="0"/>
              <a:t>Plavin</a:t>
            </a:r>
            <a:r>
              <a:rPr lang="en-ZA" sz="2000" u="sng" dirty="0" smtClean="0"/>
              <a:t> et al. 2022; </a:t>
            </a:r>
            <a:r>
              <a:rPr lang="en-ZA" sz="2000" u="sng" dirty="0" err="1" smtClean="0"/>
              <a:t>Nesci</a:t>
            </a:r>
            <a:r>
              <a:rPr lang="en-ZA" sz="2000" u="sng" dirty="0" smtClean="0"/>
              <a:t> 2022)</a:t>
            </a:r>
          </a:p>
          <a:p>
            <a:pPr lvl="1"/>
            <a:endParaRPr lang="en-ZA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dirty="0" smtClean="0"/>
              <a:t>2 blazars in the vicinity of the neutrino event (</a:t>
            </a:r>
            <a:r>
              <a:rPr lang="en-ZA" dirty="0" err="1" smtClean="0"/>
              <a:t>Garrappa</a:t>
            </a:r>
            <a:r>
              <a:rPr lang="en-ZA" dirty="0" smtClean="0"/>
              <a:t> et al. 2022): </a:t>
            </a:r>
          </a:p>
          <a:p>
            <a:pPr lvl="1"/>
            <a:endParaRPr lang="en-ZA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ZA" dirty="0" smtClean="0"/>
              <a:t>FSRQ PKS 0215+015 (z = 1.715), ~1.75</a:t>
            </a:r>
            <a:r>
              <a:rPr lang="en-ZA" baseline="30000" dirty="0" smtClean="0"/>
              <a:t>o</a:t>
            </a:r>
            <a:r>
              <a:rPr lang="en-ZA" dirty="0" smtClean="0"/>
              <a:t> from best-fit neutrino position.</a:t>
            </a:r>
          </a:p>
          <a:p>
            <a:pPr lvl="2"/>
            <a:r>
              <a:rPr lang="en-ZA" dirty="0" smtClean="0"/>
              <a:t>      Long-term gamma-ray high state since mid-2021; long-term radio outburst</a:t>
            </a:r>
          </a:p>
          <a:p>
            <a:pPr lvl="2"/>
            <a:r>
              <a:rPr lang="en-ZA" dirty="0"/>
              <a:t> </a:t>
            </a:r>
            <a:r>
              <a:rPr lang="en-ZA" dirty="0" smtClean="0"/>
              <a:t>     (</a:t>
            </a:r>
            <a:r>
              <a:rPr lang="en-ZA" dirty="0" err="1" smtClean="0"/>
              <a:t>Kadler</a:t>
            </a:r>
            <a:r>
              <a:rPr lang="en-ZA" dirty="0" smtClean="0"/>
              <a:t> et al. 2022; </a:t>
            </a:r>
            <a:r>
              <a:rPr lang="en-ZA" dirty="0" err="1" smtClean="0"/>
              <a:t>Plavin</a:t>
            </a:r>
            <a:r>
              <a:rPr lang="en-ZA" dirty="0" smtClean="0"/>
              <a:t> et al. 2022); optical high state (</a:t>
            </a:r>
            <a:r>
              <a:rPr lang="en-ZA" dirty="0" err="1" smtClean="0"/>
              <a:t>Nesci</a:t>
            </a:r>
            <a:r>
              <a:rPr lang="en-ZA" dirty="0" smtClean="0"/>
              <a:t> 2022).</a:t>
            </a:r>
          </a:p>
          <a:p>
            <a:pPr lvl="2"/>
            <a:r>
              <a:rPr lang="en-ZA" dirty="0"/>
              <a:t> </a:t>
            </a:r>
            <a:r>
              <a:rPr lang="en-ZA" dirty="0" smtClean="0"/>
              <a:t>      No information on X-ray activity. </a:t>
            </a:r>
          </a:p>
          <a:p>
            <a:pPr lvl="2"/>
            <a:r>
              <a:rPr lang="en-ZA" dirty="0"/>
              <a:t> </a:t>
            </a:r>
            <a:r>
              <a:rPr lang="en-ZA" dirty="0" smtClean="0"/>
              <a:t>      Favoured as potential neutrino source. </a:t>
            </a:r>
          </a:p>
          <a:p>
            <a:pPr lvl="2"/>
            <a:endParaRPr lang="en-ZA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ZA" dirty="0" smtClean="0"/>
              <a:t>PKS 0205-010 (z uncertain), ~2.7</a:t>
            </a:r>
            <a:r>
              <a:rPr lang="en-ZA" baseline="30000" dirty="0" smtClean="0"/>
              <a:t>o</a:t>
            </a:r>
            <a:r>
              <a:rPr lang="en-ZA" dirty="0" smtClean="0"/>
              <a:t> away. No significant activity reported in </a:t>
            </a:r>
          </a:p>
          <a:p>
            <a:pPr lvl="2"/>
            <a:r>
              <a:rPr lang="en-ZA" dirty="0"/>
              <a:t> </a:t>
            </a:r>
            <a:r>
              <a:rPr lang="en-ZA" dirty="0" smtClean="0"/>
              <a:t>     band. </a:t>
            </a:r>
          </a:p>
          <a:p>
            <a:pPr lvl="2"/>
            <a:endParaRPr lang="en-ZA" dirty="0" smtClean="0"/>
          </a:p>
          <a:p>
            <a:pPr lvl="2"/>
            <a:endParaRPr lang="en-Z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u="sng" dirty="0" smtClean="0"/>
              <a:t>IceCube-220304 – TXS 0310+022  (</a:t>
            </a:r>
            <a:r>
              <a:rPr lang="en-ZA" sz="2000" u="sng" dirty="0" err="1" smtClean="0"/>
              <a:t>Kadler</a:t>
            </a:r>
            <a:r>
              <a:rPr lang="en-ZA" sz="2000" u="sng" dirty="0" smtClean="0"/>
              <a:t> et al. 2022a,b)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ZA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ZA" dirty="0" smtClean="0"/>
              <a:t>FSRQ at z = 0.994. Several-months-long radio flare in 2021, and strongly inverted radio spectrum during neutrino event.</a:t>
            </a:r>
          </a:p>
        </p:txBody>
      </p:sp>
    </p:spTree>
    <p:extLst>
      <p:ext uri="{BB962C8B-B14F-4D97-AF65-F5344CB8AC3E}">
        <p14:creationId xmlns:p14="http://schemas.microsoft.com/office/powerpoint/2010/main" val="74922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4871"/>
            <a:ext cx="7886700" cy="677808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 smtClean="0">
                <a:solidFill>
                  <a:srgbClr val="002060"/>
                </a:solidFill>
              </a:rPr>
              <a:t>Summary</a:t>
            </a:r>
            <a:endParaRPr lang="en-ZA" u="sng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9" y="855054"/>
            <a:ext cx="8731445" cy="4417986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 smtClean="0"/>
              <a:t>Blazars are likely sources of very-high-energy neutrinos. Number of tentative associations steadily increasing. </a:t>
            </a:r>
          </a:p>
          <a:p>
            <a:pPr marL="0" indent="0">
              <a:buNone/>
            </a:pPr>
            <a:endParaRPr lang="en-US" sz="2200" dirty="0" smtClean="0"/>
          </a:p>
          <a:p>
            <a:r>
              <a:rPr lang="en-US" sz="2200" dirty="0" smtClean="0"/>
              <a:t>Production of </a:t>
            </a:r>
            <a:r>
              <a:rPr lang="en-US" sz="2200" dirty="0" err="1" smtClean="0"/>
              <a:t>IceCube</a:t>
            </a:r>
            <a:r>
              <a:rPr lang="en-US" sz="2200" dirty="0"/>
              <a:t> </a:t>
            </a:r>
            <a:r>
              <a:rPr lang="en-US" sz="2200" dirty="0" smtClean="0"/>
              <a:t>neutrinos requires</a:t>
            </a:r>
          </a:p>
          <a:p>
            <a:pPr lvl="1"/>
            <a:r>
              <a:rPr lang="en-US" sz="2200" dirty="0" smtClean="0"/>
              <a:t>Protons of ~ </a:t>
            </a:r>
            <a:r>
              <a:rPr lang="en-US" sz="2200" dirty="0" err="1" smtClean="0"/>
              <a:t>PeV</a:t>
            </a:r>
            <a:r>
              <a:rPr lang="en-US" sz="2200" dirty="0" smtClean="0"/>
              <a:t> energies</a:t>
            </a:r>
          </a:p>
          <a:p>
            <a:pPr lvl="1"/>
            <a:r>
              <a:rPr lang="en-US" sz="2200" dirty="0" smtClean="0"/>
              <a:t>Target photons of co-moving UV / X-ray energies, most plausibly from outside the jet</a:t>
            </a:r>
          </a:p>
          <a:p>
            <a:pPr marL="457200" lvl="1" indent="0">
              <a:buNone/>
            </a:pPr>
            <a:endParaRPr lang="en-US" sz="2200" dirty="0" smtClean="0"/>
          </a:p>
          <a:p>
            <a:r>
              <a:rPr lang="en-US" sz="2200" dirty="0" smtClean="0"/>
              <a:t>In many cases, models require </a:t>
            </a:r>
            <a:r>
              <a:rPr lang="en-US" sz="2200" dirty="0" err="1" smtClean="0"/>
              <a:t>leptonically</a:t>
            </a:r>
            <a:r>
              <a:rPr lang="en-US" sz="2200" dirty="0" smtClean="0"/>
              <a:t> dominated high-energy emission, with sub-dominant hadronic component.</a:t>
            </a:r>
          </a:p>
          <a:p>
            <a:pPr marL="457200" lvl="1" indent="0">
              <a:buNone/>
            </a:pPr>
            <a:endParaRPr lang="en-US" sz="2200" dirty="0" smtClean="0"/>
          </a:p>
          <a:p>
            <a:r>
              <a:rPr lang="en-US" sz="2200" dirty="0" smtClean="0"/>
              <a:t>No correlation between </a:t>
            </a:r>
            <a:r>
              <a:rPr lang="en-US" sz="2200" dirty="0" smtClean="0">
                <a:latin typeface="Symbol" panose="05050102010706020507" pitchFamily="18" charset="2"/>
              </a:rPr>
              <a:t>g</a:t>
            </a:r>
            <a:r>
              <a:rPr lang="en-US" sz="2200" dirty="0" smtClean="0"/>
              <a:t>-ray and neutrino activity necessarily expected. Many observed associations during </a:t>
            </a:r>
            <a:r>
              <a:rPr lang="en-US" sz="2200" dirty="0" smtClean="0">
                <a:latin typeface="Symbol" panose="05050102010706020507" pitchFamily="18" charset="2"/>
              </a:rPr>
              <a:t>g</a:t>
            </a:r>
            <a:r>
              <a:rPr lang="en-US" sz="2200" dirty="0" smtClean="0"/>
              <a:t>-ray low states, but elevated states at lower energies. </a:t>
            </a:r>
            <a:endParaRPr lang="en-US" sz="1300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2914655" y="5462520"/>
            <a:ext cx="6106889" cy="1282889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7" y="5551719"/>
            <a:ext cx="1733550" cy="5810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7" y="5624112"/>
            <a:ext cx="2760003" cy="9522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099" y="5514494"/>
            <a:ext cx="1587246" cy="7030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54036" y="6226757"/>
            <a:ext cx="5831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This work is based on the research supported in part by the National Research Foundation of South Africa (Grant Number 64789). </a:t>
            </a:r>
            <a:endParaRPr lang="en-ZA" sz="1200" dirty="0"/>
          </a:p>
        </p:txBody>
      </p:sp>
    </p:spTree>
    <p:extLst>
      <p:ext uri="{BB962C8B-B14F-4D97-AF65-F5344CB8AC3E}">
        <p14:creationId xmlns:p14="http://schemas.microsoft.com/office/powerpoint/2010/main" val="241997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4686" y="-2838467"/>
            <a:ext cx="15212786" cy="1054628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33400" y="6019800"/>
            <a:ext cx="8153400" cy="584775"/>
          </a:xfrm>
          <a:prstGeom prst="round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0212" y="838200"/>
            <a:ext cx="5943600" cy="1143000"/>
          </a:xfrm>
        </p:spPr>
        <p:txBody>
          <a:bodyPr>
            <a:normAutofit fontScale="90000"/>
          </a:bodyPr>
          <a:lstStyle/>
          <a:p>
            <a:r>
              <a:rPr lang="en-US" sz="8000" dirty="0" smtClean="0">
                <a:solidFill>
                  <a:srgbClr val="FFFF00"/>
                </a:solidFill>
              </a:rPr>
              <a:t>Thank you!</a:t>
            </a:r>
            <a:endParaRPr lang="en-ZA" sz="80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3010" y="6030686"/>
            <a:ext cx="8153400" cy="58477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ZA" sz="1600" dirty="0"/>
              <a:t>Any </a:t>
            </a:r>
            <a:r>
              <a:rPr lang="en-ZA" sz="1600" dirty="0" smtClean="0"/>
              <a:t>opinion, finding </a:t>
            </a:r>
            <a:r>
              <a:rPr lang="en-ZA" sz="1600" dirty="0"/>
              <a:t>and conclusion or recommendation </a:t>
            </a:r>
            <a:r>
              <a:rPr lang="en-ZA" sz="1600" dirty="0" smtClean="0"/>
              <a:t>expressed in </a:t>
            </a:r>
            <a:r>
              <a:rPr lang="en-ZA" sz="1600" dirty="0"/>
              <a:t>this material is that of the authors and the NRF </a:t>
            </a:r>
            <a:r>
              <a:rPr lang="en-ZA" sz="1600" dirty="0" smtClean="0"/>
              <a:t>does not </a:t>
            </a:r>
            <a:r>
              <a:rPr lang="en-ZA" sz="1600" dirty="0"/>
              <a:t>accept any liability in this regard.</a:t>
            </a:r>
          </a:p>
        </p:txBody>
      </p:sp>
    </p:spTree>
    <p:extLst>
      <p:ext uri="{BB962C8B-B14F-4D97-AF65-F5344CB8AC3E}">
        <p14:creationId xmlns:p14="http://schemas.microsoft.com/office/powerpoint/2010/main" val="225683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4191000" cy="1309255"/>
          </a:xfrm>
        </p:spPr>
        <p:txBody>
          <a:bodyPr/>
          <a:lstStyle/>
          <a:p>
            <a:pPr eaLnBrk="1" hangingPunct="1"/>
            <a:r>
              <a:rPr lang="en-US" altLang="en-US" u="sng" dirty="0" smtClean="0">
                <a:solidFill>
                  <a:srgbClr val="002060"/>
                </a:solidFill>
              </a:rPr>
              <a:t>Blazar Variability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-117475"/>
            <a:ext cx="4648200" cy="697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Box 10"/>
          <p:cNvSpPr txBox="1">
            <a:spLocks noChangeArrowheads="1"/>
          </p:cNvSpPr>
          <p:nvPr/>
        </p:nvSpPr>
        <p:spPr bwMode="auto">
          <a:xfrm>
            <a:off x="3810000" y="6508750"/>
            <a:ext cx="2590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smtClean="0"/>
              <a:t>(3C279: </a:t>
            </a:r>
            <a:r>
              <a:rPr lang="en-US" altLang="en-US" sz="1600" dirty="0" err="1" smtClean="0"/>
              <a:t>Abdo</a:t>
            </a:r>
            <a:r>
              <a:rPr lang="en-US" altLang="en-US" sz="1600" dirty="0" smtClean="0"/>
              <a:t> </a:t>
            </a:r>
            <a:r>
              <a:rPr lang="en-US" altLang="en-US" sz="1600" dirty="0"/>
              <a:t>et al. 2010)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3810000"/>
            <a:ext cx="41148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dirty="0">
                <a:solidFill>
                  <a:srgbClr val="002060"/>
                </a:solidFill>
                <a:latin typeface="Arial" charset="0"/>
              </a:rPr>
              <a:t>Observed </a:t>
            </a:r>
            <a:r>
              <a:rPr lang="en-US" dirty="0" smtClean="0">
                <a:solidFill>
                  <a:srgbClr val="002060"/>
                </a:solidFill>
                <a:latin typeface="Arial" charset="0"/>
              </a:rPr>
              <a:t>optical polarization degrees </a:t>
            </a:r>
            <a:endParaRPr lang="en-US" dirty="0">
              <a:solidFill>
                <a:srgbClr val="002060"/>
              </a:solidFill>
              <a:latin typeface="Arial" charset="0"/>
            </a:endParaRPr>
          </a:p>
          <a:p>
            <a:pPr algn="ctr" eaLnBrk="1" hangingPunct="1">
              <a:defRPr/>
            </a:pPr>
            <a:r>
              <a:rPr lang="en-US" dirty="0" err="1" smtClean="0">
                <a:solidFill>
                  <a:srgbClr val="002060"/>
                </a:solidFill>
                <a:latin typeface="Symbol" pitchFamily="18" charset="2"/>
              </a:rPr>
              <a:t>P</a:t>
            </a:r>
            <a:r>
              <a:rPr lang="en-US" baseline="-25000" dirty="0" err="1" smtClean="0">
                <a:solidFill>
                  <a:srgbClr val="002060"/>
                </a:solidFill>
                <a:latin typeface="+mn-lt"/>
              </a:rPr>
              <a:t>opt</a:t>
            </a:r>
            <a:r>
              <a:rPr lang="en-US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Arial" charset="0"/>
              </a:rPr>
              <a:t>&lt;~ </a:t>
            </a:r>
            <a:r>
              <a:rPr lang="en-US" dirty="0" smtClean="0">
                <a:solidFill>
                  <a:srgbClr val="002060"/>
                </a:solidFill>
                <a:latin typeface="Arial" charset="0"/>
              </a:rPr>
              <a:t>30 </a:t>
            </a:r>
            <a:r>
              <a:rPr lang="en-US" dirty="0">
                <a:solidFill>
                  <a:srgbClr val="002060"/>
                </a:solidFill>
                <a:latin typeface="Arial" charset="0"/>
              </a:rPr>
              <a:t>% </a:t>
            </a:r>
            <a:r>
              <a:rPr lang="en-US" dirty="0" smtClean="0">
                <a:solidFill>
                  <a:srgbClr val="002060"/>
                </a:solidFill>
                <a:latin typeface="Arial" charset="0"/>
              </a:rPr>
              <a:t> </a:t>
            </a:r>
            <a:endParaRPr lang="en-US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74663" y="4876800"/>
            <a:ext cx="38100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2060"/>
                </a:solidFill>
              </a:rPr>
              <a:t>Both degree of polarization and polarization angles vary.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2060"/>
                </a:solidFill>
              </a:rPr>
              <a:t>Swings in polarization angle sometimes associated with high-energy flares!</a:t>
            </a:r>
          </a:p>
        </p:txBody>
      </p:sp>
      <p:sp>
        <p:nvSpPr>
          <p:cNvPr id="6152" name="TextBox 10"/>
          <p:cNvSpPr txBox="1">
            <a:spLocks noChangeArrowheads="1"/>
          </p:cNvSpPr>
          <p:nvPr/>
        </p:nvSpPr>
        <p:spPr bwMode="auto">
          <a:xfrm>
            <a:off x="228600" y="2213769"/>
            <a:ext cx="4114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002060"/>
                </a:solidFill>
              </a:rPr>
              <a:t>Multi-wavelength variability on various time scales (months – minutes)</a:t>
            </a:r>
          </a:p>
          <a:p>
            <a:pPr algn="ctr" eaLnBrk="1" hangingPunct="1"/>
            <a:r>
              <a:rPr lang="en-US" altLang="en-US" dirty="0">
                <a:solidFill>
                  <a:srgbClr val="002060"/>
                </a:solidFill>
              </a:rPr>
              <a:t>Sometimes correlated, sometimes not</a:t>
            </a:r>
          </a:p>
        </p:txBody>
      </p:sp>
    </p:spTree>
    <p:extLst>
      <p:ext uri="{BB962C8B-B14F-4D97-AF65-F5344CB8AC3E}">
        <p14:creationId xmlns:p14="http://schemas.microsoft.com/office/powerpoint/2010/main" val="236601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3C279_multi_SEDs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6988" y="609600"/>
            <a:ext cx="3532188" cy="2901950"/>
          </a:xfrm>
        </p:spPr>
      </p:pic>
      <p:sp>
        <p:nvSpPr>
          <p:cNvPr id="21507" name="Rectangle 3"/>
          <p:cNvSpPr>
            <a:spLocks noGrp="1" noChangeArrowheads="1"/>
          </p:cNvSpPr>
          <p:nvPr>
            <p:ph type="title" sz="quarter"/>
          </p:nvPr>
        </p:nvSpPr>
        <p:spPr>
          <a:xfrm>
            <a:off x="0" y="-76200"/>
            <a:ext cx="9144000" cy="914400"/>
          </a:xfrm>
        </p:spPr>
        <p:txBody>
          <a:bodyPr/>
          <a:lstStyle/>
          <a:p>
            <a:r>
              <a:rPr lang="en-US" altLang="en-US" u="sng" dirty="0" smtClean="0">
                <a:solidFill>
                  <a:srgbClr val="002060"/>
                </a:solidFill>
              </a:rPr>
              <a:t>Blazar Classification</a:t>
            </a:r>
          </a:p>
        </p:txBody>
      </p:sp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152400" y="3705523"/>
            <a:ext cx="2819399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 u="sng" dirty="0" smtClean="0">
                <a:solidFill>
                  <a:srgbClr val="002060"/>
                </a:solidFill>
              </a:rPr>
              <a:t>Low-Synchrotron Peaked (LSP): Quasars (FSRQs)/ Low-frequency peaked BL Lac Objects (LBLs)</a:t>
            </a:r>
            <a:endParaRPr lang="en-US" altLang="en-US" sz="1600" u="sng" dirty="0">
              <a:solidFill>
                <a:srgbClr val="002060"/>
              </a:solidFill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>
                <a:solidFill>
                  <a:srgbClr val="002060"/>
                </a:solidFill>
              </a:rPr>
              <a:t>Low-frequency component from radio to optical/UV,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 err="1">
                <a:solidFill>
                  <a:srgbClr val="002060"/>
                </a:solidFill>
                <a:latin typeface="Symbol" panose="05050102010706020507" pitchFamily="18" charset="2"/>
              </a:rPr>
              <a:t>n</a:t>
            </a:r>
            <a:r>
              <a:rPr lang="en-US" altLang="en-US" sz="1600" baseline="-25000" dirty="0" err="1">
                <a:solidFill>
                  <a:srgbClr val="002060"/>
                </a:solidFill>
              </a:rPr>
              <a:t>sy</a:t>
            </a:r>
            <a:r>
              <a:rPr lang="en-US" altLang="en-US" sz="1600" dirty="0">
                <a:solidFill>
                  <a:srgbClr val="002060"/>
                </a:solidFill>
              </a:rPr>
              <a:t> ≤ 10</a:t>
            </a:r>
            <a:r>
              <a:rPr lang="en-US" altLang="en-US" sz="1600" baseline="30000" dirty="0">
                <a:solidFill>
                  <a:srgbClr val="002060"/>
                </a:solidFill>
              </a:rPr>
              <a:t>14</a:t>
            </a:r>
            <a:r>
              <a:rPr lang="en-US" altLang="en-US" sz="1600" dirty="0">
                <a:solidFill>
                  <a:srgbClr val="002060"/>
                </a:solidFill>
              </a:rPr>
              <a:t> Hz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>
                <a:solidFill>
                  <a:srgbClr val="002060"/>
                </a:solidFill>
              </a:rPr>
              <a:t>High-frequency component from X-rays to </a:t>
            </a:r>
            <a:r>
              <a:rPr lang="en-US" altLang="en-US" sz="1600" dirty="0">
                <a:solidFill>
                  <a:srgbClr val="002060"/>
                </a:solidFill>
                <a:latin typeface="Symbol" panose="05050102010706020507" pitchFamily="18" charset="2"/>
              </a:rPr>
              <a:t>g</a:t>
            </a:r>
            <a:r>
              <a:rPr lang="en-US" altLang="en-US" sz="1600" dirty="0">
                <a:solidFill>
                  <a:srgbClr val="002060"/>
                </a:solidFill>
              </a:rPr>
              <a:t>-rays, often dominating total power</a:t>
            </a:r>
          </a:p>
        </p:txBody>
      </p:sp>
      <p:sp>
        <p:nvSpPr>
          <p:cNvPr id="21509" name="Rectangle 6"/>
          <p:cNvSpPr>
            <a:spLocks noChangeArrowheads="1"/>
          </p:cNvSpPr>
          <p:nvPr/>
        </p:nvSpPr>
        <p:spPr bwMode="auto">
          <a:xfrm>
            <a:off x="2133600" y="3429000"/>
            <a:ext cx="13716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10" name="Text Box 7"/>
          <p:cNvSpPr txBox="1">
            <a:spLocks noChangeArrowheads="1"/>
          </p:cNvSpPr>
          <p:nvPr/>
        </p:nvSpPr>
        <p:spPr bwMode="auto">
          <a:xfrm>
            <a:off x="1520535" y="3304743"/>
            <a:ext cx="1828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dirty="0"/>
              <a:t>(Hartman et al. 2000)</a:t>
            </a:r>
          </a:p>
        </p:txBody>
      </p:sp>
      <p:sp>
        <p:nvSpPr>
          <p:cNvPr id="283656" name="Text Box 8"/>
          <p:cNvSpPr txBox="1">
            <a:spLocks noChangeArrowheads="1"/>
          </p:cNvSpPr>
          <p:nvPr/>
        </p:nvSpPr>
        <p:spPr bwMode="auto">
          <a:xfrm>
            <a:off x="6096000" y="3505200"/>
            <a:ext cx="2971800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 u="sng" dirty="0" smtClean="0">
                <a:solidFill>
                  <a:srgbClr val="002060"/>
                </a:solidFill>
              </a:rPr>
              <a:t>High-Synchrotron Peaked (HSP): High-frequency </a:t>
            </a:r>
            <a:r>
              <a:rPr lang="en-US" altLang="en-US" sz="1600" u="sng" dirty="0">
                <a:solidFill>
                  <a:srgbClr val="002060"/>
                </a:solidFill>
              </a:rPr>
              <a:t>peaked BL Lacs (HBLs):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>
                <a:solidFill>
                  <a:srgbClr val="002060"/>
                </a:solidFill>
              </a:rPr>
              <a:t>Low-frequency component from radio to UV/X-rays,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 err="1">
                <a:solidFill>
                  <a:srgbClr val="002060"/>
                </a:solidFill>
                <a:latin typeface="Symbol" panose="05050102010706020507" pitchFamily="18" charset="2"/>
              </a:rPr>
              <a:t>n</a:t>
            </a:r>
            <a:r>
              <a:rPr lang="en-US" altLang="en-US" sz="1600" baseline="-25000" dirty="0" err="1">
                <a:solidFill>
                  <a:srgbClr val="002060"/>
                </a:solidFill>
              </a:rPr>
              <a:t>sy</a:t>
            </a:r>
            <a:r>
              <a:rPr lang="en-US" altLang="en-US" sz="1600" dirty="0">
                <a:solidFill>
                  <a:srgbClr val="002060"/>
                </a:solidFill>
              </a:rPr>
              <a:t> &gt; 10</a:t>
            </a:r>
            <a:r>
              <a:rPr lang="en-US" altLang="en-US" sz="1600" baseline="30000" dirty="0">
                <a:solidFill>
                  <a:srgbClr val="002060"/>
                </a:solidFill>
              </a:rPr>
              <a:t>15</a:t>
            </a:r>
            <a:r>
              <a:rPr lang="en-US" altLang="en-US" sz="1600" dirty="0">
                <a:solidFill>
                  <a:srgbClr val="002060"/>
                </a:solidFill>
              </a:rPr>
              <a:t> Hz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>
                <a:solidFill>
                  <a:srgbClr val="002060"/>
                </a:solidFill>
              </a:rPr>
              <a:t>often dominating the total power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>
                <a:solidFill>
                  <a:srgbClr val="002060"/>
                </a:solidFill>
              </a:rPr>
              <a:t>High-frequency component from hard X-rays to high-energy gamma-rays</a:t>
            </a:r>
          </a:p>
        </p:txBody>
      </p:sp>
      <p:sp>
        <p:nvSpPr>
          <p:cNvPr id="283657" name="Text Box 9"/>
          <p:cNvSpPr txBox="1">
            <a:spLocks noChangeArrowheads="1"/>
          </p:cNvSpPr>
          <p:nvPr/>
        </p:nvSpPr>
        <p:spPr bwMode="auto">
          <a:xfrm>
            <a:off x="3124200" y="3657600"/>
            <a:ext cx="28956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 u="sng" dirty="0" smtClean="0">
                <a:solidFill>
                  <a:srgbClr val="002060"/>
                </a:solidFill>
              </a:rPr>
              <a:t>Intermediate-Synchrotron Peaked (ISP): </a:t>
            </a:r>
            <a:r>
              <a:rPr lang="en-US" altLang="en-US" sz="1600" u="sng" dirty="0">
                <a:solidFill>
                  <a:srgbClr val="002060"/>
                </a:solidFill>
              </a:rPr>
              <a:t>Intermediate BL Lacs </a:t>
            </a:r>
            <a:r>
              <a:rPr lang="en-US" altLang="en-US" sz="1600" u="sng" dirty="0" smtClean="0">
                <a:solidFill>
                  <a:srgbClr val="002060"/>
                </a:solidFill>
              </a:rPr>
              <a:t>(IBLs</a:t>
            </a:r>
            <a:r>
              <a:rPr lang="en-US" altLang="en-US" sz="1600" u="sng" dirty="0">
                <a:solidFill>
                  <a:srgbClr val="002060"/>
                </a:solidFill>
              </a:rPr>
              <a:t>):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>
                <a:solidFill>
                  <a:srgbClr val="002060"/>
                </a:solidFill>
              </a:rPr>
              <a:t>Peak frequencies at IR/Optical and GeV gamma-rays,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>
                <a:solidFill>
                  <a:srgbClr val="002060"/>
                </a:solidFill>
              </a:rPr>
              <a:t>10</a:t>
            </a:r>
            <a:r>
              <a:rPr lang="en-US" altLang="en-US" sz="1600" baseline="30000" dirty="0">
                <a:solidFill>
                  <a:srgbClr val="002060"/>
                </a:solidFill>
              </a:rPr>
              <a:t>14</a:t>
            </a:r>
            <a:r>
              <a:rPr lang="en-US" altLang="en-US" sz="1600" dirty="0">
                <a:solidFill>
                  <a:srgbClr val="002060"/>
                </a:solidFill>
              </a:rPr>
              <a:t> Hz &lt; </a:t>
            </a:r>
            <a:r>
              <a:rPr lang="en-US" altLang="en-US" sz="1600" dirty="0" err="1">
                <a:solidFill>
                  <a:srgbClr val="002060"/>
                </a:solidFill>
                <a:latin typeface="Symbol" panose="05050102010706020507" pitchFamily="18" charset="2"/>
              </a:rPr>
              <a:t>n</a:t>
            </a:r>
            <a:r>
              <a:rPr lang="en-US" altLang="en-US" sz="1600" baseline="-25000" dirty="0" err="1">
                <a:solidFill>
                  <a:srgbClr val="002060"/>
                </a:solidFill>
              </a:rPr>
              <a:t>sy</a:t>
            </a:r>
            <a:r>
              <a:rPr lang="en-US" altLang="en-US" sz="1600" dirty="0">
                <a:solidFill>
                  <a:srgbClr val="002060"/>
                </a:solidFill>
              </a:rPr>
              <a:t> ≤  10</a:t>
            </a:r>
            <a:r>
              <a:rPr lang="en-US" altLang="en-US" sz="1600" baseline="30000" dirty="0">
                <a:solidFill>
                  <a:srgbClr val="002060"/>
                </a:solidFill>
              </a:rPr>
              <a:t>15</a:t>
            </a:r>
            <a:r>
              <a:rPr lang="en-US" altLang="en-US" sz="1600" dirty="0">
                <a:solidFill>
                  <a:srgbClr val="002060"/>
                </a:solidFill>
              </a:rPr>
              <a:t> Hz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>
                <a:solidFill>
                  <a:srgbClr val="002060"/>
                </a:solidFill>
              </a:rPr>
              <a:t>Intermediate overall luminosity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>
                <a:solidFill>
                  <a:srgbClr val="002060"/>
                </a:solidFill>
              </a:rPr>
              <a:t>Sometimes </a:t>
            </a:r>
            <a:r>
              <a:rPr lang="en-US" altLang="en-US" sz="1600" dirty="0">
                <a:solidFill>
                  <a:srgbClr val="002060"/>
                </a:solidFill>
                <a:latin typeface="Symbol" panose="05050102010706020507" pitchFamily="18" charset="2"/>
              </a:rPr>
              <a:t>g</a:t>
            </a:r>
            <a:r>
              <a:rPr lang="en-US" altLang="en-US" sz="1600" dirty="0">
                <a:solidFill>
                  <a:srgbClr val="002060"/>
                </a:solidFill>
              </a:rPr>
              <a:t>-ray dominated</a:t>
            </a:r>
          </a:p>
        </p:txBody>
      </p:sp>
      <p:sp>
        <p:nvSpPr>
          <p:cNvPr id="21513" name="FlagCount" hidden="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Tahoma" panose="020B0604030504040204" pitchFamily="34" charset="0"/>
              </a:rPr>
              <a:t>0</a:t>
            </a:r>
          </a:p>
        </p:txBody>
      </p:sp>
      <p:pic>
        <p:nvPicPr>
          <p:cNvPr id="17" name="Picture 16" descr="Oct08ECfit_z0.3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762000"/>
            <a:ext cx="3124200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/>
        </p:nvCxnSpPr>
        <p:spPr>
          <a:xfrm rot="5400000">
            <a:off x="3276600" y="3810000"/>
            <a:ext cx="5486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381000" y="3810000"/>
            <a:ext cx="5486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4581525" y="3090862"/>
            <a:ext cx="152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dirty="0"/>
              <a:t>(</a:t>
            </a:r>
            <a:r>
              <a:rPr lang="en-US" altLang="en-US" sz="1200" dirty="0" err="1"/>
              <a:t>Abdo</a:t>
            </a:r>
            <a:r>
              <a:rPr lang="en-US" altLang="en-US" sz="1200" dirty="0"/>
              <a:t> et al. 2011)</a:t>
            </a: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4343400" y="789801"/>
            <a:ext cx="685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dirty="0"/>
              <a:t>3C66A</a:t>
            </a:r>
          </a:p>
        </p:txBody>
      </p:sp>
      <p:pic>
        <p:nvPicPr>
          <p:cNvPr id="20" name="Picture 19" descr="0710fit4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5" y="762000"/>
            <a:ext cx="319087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7623463" y="3107748"/>
            <a:ext cx="152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dirty="0"/>
              <a:t>(</a:t>
            </a:r>
            <a:r>
              <a:rPr lang="en-US" altLang="en-US" sz="1200" dirty="0" err="1"/>
              <a:t>Acciari</a:t>
            </a:r>
            <a:r>
              <a:rPr lang="en-US" altLang="en-US" sz="1200" dirty="0"/>
              <a:t> et al. 2009)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089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3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83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656" grpId="0"/>
      <p:bldP spid="283657" grpId="0"/>
      <p:bldP spid="18" grpId="0"/>
      <p:bldP spid="19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algn="ctr" eaLnBrk="1" hangingPunct="1"/>
            <a:r>
              <a:rPr lang="en-US" altLang="en-US" u="sng" dirty="0" smtClean="0">
                <a:solidFill>
                  <a:srgbClr val="FFFF00"/>
                </a:solidFill>
              </a:rPr>
              <a:t>Blazar Models</a:t>
            </a:r>
          </a:p>
        </p:txBody>
      </p:sp>
      <p:pic>
        <p:nvPicPr>
          <p:cNvPr id="27651" name="Picture 4" descr="agn_model_up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22525" y="1728788"/>
            <a:ext cx="4435475" cy="4900612"/>
          </a:xfrm>
          <a:noFill/>
        </p:spPr>
      </p:pic>
      <p:sp>
        <p:nvSpPr>
          <p:cNvPr id="11272" name="Line 8"/>
          <p:cNvSpPr>
            <a:spLocks noChangeShapeType="1"/>
          </p:cNvSpPr>
          <p:nvPr/>
        </p:nvSpPr>
        <p:spPr bwMode="auto">
          <a:xfrm flipH="1" flipV="1">
            <a:off x="3200400" y="1524000"/>
            <a:ext cx="1066800" cy="18288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2362200" y="1143000"/>
            <a:ext cx="419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FF00"/>
                </a:solidFill>
              </a:rPr>
              <a:t>Relativistic jet outflow with </a:t>
            </a:r>
            <a:r>
              <a:rPr lang="en-US" altLang="en-US" sz="2000">
                <a:solidFill>
                  <a:srgbClr val="FFFF00"/>
                </a:solidFill>
                <a:latin typeface="Symbol" panose="05050102010706020507" pitchFamily="18" charset="2"/>
              </a:rPr>
              <a:t>G</a:t>
            </a:r>
            <a:r>
              <a:rPr lang="en-US" altLang="en-US" sz="2000">
                <a:solidFill>
                  <a:srgbClr val="FFFF00"/>
                </a:solidFill>
              </a:rPr>
              <a:t> </a:t>
            </a:r>
            <a:r>
              <a:rPr lang="en-US" altLang="en-US" sz="2000">
                <a:solidFill>
                  <a:srgbClr val="FFFF00"/>
                </a:solidFill>
                <a:cs typeface="Arial" panose="020B0604020202020204" pitchFamily="34" charset="0"/>
              </a:rPr>
              <a:t>≈ 10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396875" y="2507670"/>
            <a:ext cx="1905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FF00"/>
                </a:solidFill>
              </a:rPr>
              <a:t>Injection, acceleration of ultrarelativistic electrons</a:t>
            </a:r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 flipH="1">
            <a:off x="2073274" y="3581399"/>
            <a:ext cx="2346325" cy="31374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 flipV="1">
            <a:off x="701675" y="3955470"/>
            <a:ext cx="0" cy="1295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>
            <a:off x="701675" y="5250870"/>
            <a:ext cx="15240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 flipV="1">
            <a:off x="1006475" y="4336470"/>
            <a:ext cx="0" cy="9144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>
            <a:off x="1006475" y="4336470"/>
            <a:ext cx="838200" cy="6096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>
            <a:off x="1844675" y="4946070"/>
            <a:ext cx="0" cy="3048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 rot="-5400000">
            <a:off x="-106362" y="4290432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FF00"/>
                </a:solidFill>
              </a:rPr>
              <a:t>Q</a:t>
            </a:r>
            <a:r>
              <a:rPr lang="en-US" altLang="en-US" sz="2000" baseline="-25000">
                <a:solidFill>
                  <a:srgbClr val="FFFF00"/>
                </a:solidFill>
              </a:rPr>
              <a:t>e</a:t>
            </a:r>
            <a:r>
              <a:rPr lang="en-US" altLang="en-US" sz="2000">
                <a:solidFill>
                  <a:srgbClr val="FFFF00"/>
                </a:solidFill>
              </a:rPr>
              <a:t> (</a:t>
            </a:r>
            <a:r>
              <a:rPr lang="en-US" altLang="en-US" sz="2000">
                <a:solidFill>
                  <a:srgbClr val="FFFF00"/>
                </a:solidFill>
                <a:latin typeface="Symbol" panose="05050102010706020507" pitchFamily="18" charset="2"/>
              </a:rPr>
              <a:t>g</a:t>
            </a:r>
            <a:r>
              <a:rPr lang="en-US" altLang="en-US" sz="2000">
                <a:solidFill>
                  <a:srgbClr val="FFFF00"/>
                </a:solidFill>
              </a:rPr>
              <a:t>,t)</a:t>
            </a:r>
          </a:p>
        </p:txBody>
      </p:sp>
      <p:sp>
        <p:nvSpPr>
          <p:cNvPr id="11284" name="Text Box 20"/>
          <p:cNvSpPr txBox="1">
            <a:spLocks noChangeArrowheads="1"/>
          </p:cNvSpPr>
          <p:nvPr/>
        </p:nvSpPr>
        <p:spPr bwMode="auto">
          <a:xfrm>
            <a:off x="2057400" y="5174670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FF00"/>
                </a:solidFill>
                <a:latin typeface="Symbol" panose="05050102010706020507" pitchFamily="18" charset="2"/>
              </a:rPr>
              <a:t>g</a:t>
            </a:r>
            <a:endParaRPr lang="en-US" altLang="en-US" sz="2000">
              <a:solidFill>
                <a:srgbClr val="FFFF00"/>
              </a:solidFill>
            </a:endParaRPr>
          </a:p>
        </p:txBody>
      </p:sp>
      <p:sp>
        <p:nvSpPr>
          <p:cNvPr id="11285" name="Line 21"/>
          <p:cNvSpPr>
            <a:spLocks noChangeShapeType="1"/>
          </p:cNvSpPr>
          <p:nvPr/>
        </p:nvSpPr>
        <p:spPr bwMode="auto">
          <a:xfrm flipV="1">
            <a:off x="4343400" y="1295400"/>
            <a:ext cx="2971800" cy="21336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7010400" y="685800"/>
            <a:ext cx="1905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3300"/>
                </a:solidFill>
              </a:rPr>
              <a:t>Synchrotron emission</a:t>
            </a:r>
          </a:p>
        </p:txBody>
      </p:sp>
      <p:sp>
        <p:nvSpPr>
          <p:cNvPr id="11287" name="Line 23"/>
          <p:cNvSpPr>
            <a:spLocks noChangeShapeType="1"/>
          </p:cNvSpPr>
          <p:nvPr/>
        </p:nvSpPr>
        <p:spPr bwMode="auto">
          <a:xfrm flipV="1">
            <a:off x="7391400" y="1431925"/>
            <a:ext cx="0" cy="1295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11288" name="Line 24"/>
          <p:cNvSpPr>
            <a:spLocks noChangeShapeType="1"/>
          </p:cNvSpPr>
          <p:nvPr/>
        </p:nvSpPr>
        <p:spPr bwMode="auto">
          <a:xfrm>
            <a:off x="7391400" y="2727325"/>
            <a:ext cx="15240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11292" name="Text Box 28"/>
          <p:cNvSpPr txBox="1">
            <a:spLocks noChangeArrowheads="1"/>
          </p:cNvSpPr>
          <p:nvPr/>
        </p:nvSpPr>
        <p:spPr bwMode="auto">
          <a:xfrm rot="-5400000">
            <a:off x="6735763" y="1782762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FF00"/>
                </a:solidFill>
                <a:latin typeface="Symbol" panose="05050102010706020507" pitchFamily="18" charset="2"/>
              </a:rPr>
              <a:t>n</a:t>
            </a:r>
            <a:r>
              <a:rPr lang="en-US" altLang="en-US" sz="2000">
                <a:solidFill>
                  <a:srgbClr val="FFFF00"/>
                </a:solidFill>
              </a:rPr>
              <a:t>F</a:t>
            </a:r>
            <a:r>
              <a:rPr lang="en-US" altLang="en-US" sz="2000" baseline="-25000">
                <a:solidFill>
                  <a:srgbClr val="FFFF00"/>
                </a:solidFill>
                <a:latin typeface="Symbol" panose="05050102010706020507" pitchFamily="18" charset="2"/>
              </a:rPr>
              <a:t>n</a:t>
            </a:r>
          </a:p>
        </p:txBody>
      </p:sp>
      <p:sp>
        <p:nvSpPr>
          <p:cNvPr id="11293" name="Text Box 29"/>
          <p:cNvSpPr txBox="1">
            <a:spLocks noChangeArrowheads="1"/>
          </p:cNvSpPr>
          <p:nvPr/>
        </p:nvSpPr>
        <p:spPr bwMode="auto">
          <a:xfrm>
            <a:off x="8458200" y="2651125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FF00"/>
                </a:solidFill>
                <a:latin typeface="Symbol" panose="05050102010706020507" pitchFamily="18" charset="2"/>
              </a:rPr>
              <a:t>n</a:t>
            </a:r>
            <a:endParaRPr lang="en-US" altLang="en-US" sz="2000">
              <a:solidFill>
                <a:srgbClr val="FFFF00"/>
              </a:solidFill>
            </a:endParaRPr>
          </a:p>
        </p:txBody>
      </p:sp>
      <p:sp>
        <p:nvSpPr>
          <p:cNvPr id="11298" name="Freeform 34"/>
          <p:cNvSpPr>
            <a:spLocks/>
          </p:cNvSpPr>
          <p:nvPr/>
        </p:nvSpPr>
        <p:spPr bwMode="auto">
          <a:xfrm>
            <a:off x="7378700" y="1965325"/>
            <a:ext cx="774700" cy="762000"/>
          </a:xfrm>
          <a:custGeom>
            <a:avLst/>
            <a:gdLst>
              <a:gd name="T0" fmla="*/ 2147483646 w 488"/>
              <a:gd name="T1" fmla="*/ 2147483646 h 480"/>
              <a:gd name="T2" fmla="*/ 2147483646 w 488"/>
              <a:gd name="T3" fmla="*/ 2147483646 h 480"/>
              <a:gd name="T4" fmla="*/ 2147483646 w 488"/>
              <a:gd name="T5" fmla="*/ 2147483646 h 480"/>
              <a:gd name="T6" fmla="*/ 2147483646 w 488"/>
              <a:gd name="T7" fmla="*/ 2147483646 h 480"/>
              <a:gd name="T8" fmla="*/ 2147483646 w 488"/>
              <a:gd name="T9" fmla="*/ 0 h 480"/>
              <a:gd name="T10" fmla="*/ 2147483646 w 488"/>
              <a:gd name="T11" fmla="*/ 2147483646 h 480"/>
              <a:gd name="T12" fmla="*/ 2147483646 w 488"/>
              <a:gd name="T13" fmla="*/ 2147483646 h 48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88"/>
              <a:gd name="T22" fmla="*/ 0 h 480"/>
              <a:gd name="T23" fmla="*/ 488 w 488"/>
              <a:gd name="T24" fmla="*/ 480 h 48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88" h="480">
                <a:moveTo>
                  <a:pt x="8" y="480"/>
                </a:moveTo>
                <a:cubicBezTo>
                  <a:pt x="4" y="412"/>
                  <a:pt x="0" y="344"/>
                  <a:pt x="8" y="288"/>
                </a:cubicBezTo>
                <a:cubicBezTo>
                  <a:pt x="16" y="232"/>
                  <a:pt x="32" y="184"/>
                  <a:pt x="56" y="144"/>
                </a:cubicBezTo>
                <a:cubicBezTo>
                  <a:pt x="80" y="104"/>
                  <a:pt x="112" y="72"/>
                  <a:pt x="152" y="48"/>
                </a:cubicBezTo>
                <a:cubicBezTo>
                  <a:pt x="192" y="24"/>
                  <a:pt x="256" y="0"/>
                  <a:pt x="296" y="0"/>
                </a:cubicBezTo>
                <a:cubicBezTo>
                  <a:pt x="336" y="0"/>
                  <a:pt x="360" y="16"/>
                  <a:pt x="392" y="48"/>
                </a:cubicBezTo>
                <a:cubicBezTo>
                  <a:pt x="424" y="80"/>
                  <a:pt x="472" y="168"/>
                  <a:pt x="488" y="192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11299" name="Freeform 35"/>
          <p:cNvSpPr>
            <a:spLocks/>
          </p:cNvSpPr>
          <p:nvPr/>
        </p:nvSpPr>
        <p:spPr bwMode="auto">
          <a:xfrm>
            <a:off x="8153400" y="1889125"/>
            <a:ext cx="914400" cy="838200"/>
          </a:xfrm>
          <a:custGeom>
            <a:avLst/>
            <a:gdLst>
              <a:gd name="T0" fmla="*/ 0 w 576"/>
              <a:gd name="T1" fmla="*/ 2147483646 h 528"/>
              <a:gd name="T2" fmla="*/ 2147483646 w 576"/>
              <a:gd name="T3" fmla="*/ 2147483646 h 528"/>
              <a:gd name="T4" fmla="*/ 2147483646 w 576"/>
              <a:gd name="T5" fmla="*/ 2147483646 h 528"/>
              <a:gd name="T6" fmla="*/ 2147483646 w 576"/>
              <a:gd name="T7" fmla="*/ 0 h 528"/>
              <a:gd name="T8" fmla="*/ 2147483646 w 576"/>
              <a:gd name="T9" fmla="*/ 2147483646 h 528"/>
              <a:gd name="T10" fmla="*/ 2147483646 w 576"/>
              <a:gd name="T11" fmla="*/ 2147483646 h 528"/>
              <a:gd name="T12" fmla="*/ 2147483646 w 576"/>
              <a:gd name="T13" fmla="*/ 2147483646 h 5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76"/>
              <a:gd name="T22" fmla="*/ 0 h 528"/>
              <a:gd name="T23" fmla="*/ 576 w 576"/>
              <a:gd name="T24" fmla="*/ 528 h 5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76" h="528">
                <a:moveTo>
                  <a:pt x="0" y="240"/>
                </a:moveTo>
                <a:cubicBezTo>
                  <a:pt x="32" y="208"/>
                  <a:pt x="64" y="176"/>
                  <a:pt x="96" y="144"/>
                </a:cubicBezTo>
                <a:cubicBezTo>
                  <a:pt x="128" y="112"/>
                  <a:pt x="152" y="72"/>
                  <a:pt x="192" y="48"/>
                </a:cubicBezTo>
                <a:cubicBezTo>
                  <a:pt x="232" y="24"/>
                  <a:pt x="296" y="0"/>
                  <a:pt x="336" y="0"/>
                </a:cubicBezTo>
                <a:cubicBezTo>
                  <a:pt x="376" y="0"/>
                  <a:pt x="400" y="0"/>
                  <a:pt x="432" y="48"/>
                </a:cubicBezTo>
                <a:cubicBezTo>
                  <a:pt x="464" y="96"/>
                  <a:pt x="504" y="208"/>
                  <a:pt x="528" y="288"/>
                </a:cubicBezTo>
                <a:cubicBezTo>
                  <a:pt x="552" y="368"/>
                  <a:pt x="564" y="448"/>
                  <a:pt x="576" y="528"/>
                </a:cubicBezTo>
              </a:path>
            </a:pathLst>
          </a:custGeom>
          <a:noFill/>
          <a:ln w="28575" cmpd="sng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11300" name="Text Box 36"/>
          <p:cNvSpPr txBox="1">
            <a:spLocks noChangeArrowheads="1"/>
          </p:cNvSpPr>
          <p:nvPr/>
        </p:nvSpPr>
        <p:spPr bwMode="auto">
          <a:xfrm>
            <a:off x="7162800" y="3200400"/>
            <a:ext cx="1905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3300"/>
                </a:solidFill>
              </a:rPr>
              <a:t>Compton emission</a:t>
            </a:r>
          </a:p>
        </p:txBody>
      </p:sp>
      <p:sp>
        <p:nvSpPr>
          <p:cNvPr id="11301" name="Line 37"/>
          <p:cNvSpPr>
            <a:spLocks noChangeShapeType="1"/>
          </p:cNvSpPr>
          <p:nvPr/>
        </p:nvSpPr>
        <p:spPr bwMode="auto">
          <a:xfrm>
            <a:off x="4343400" y="3429000"/>
            <a:ext cx="3124200" cy="3048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11302" name="Line 38"/>
          <p:cNvSpPr>
            <a:spLocks noChangeShapeType="1"/>
          </p:cNvSpPr>
          <p:nvPr/>
        </p:nvSpPr>
        <p:spPr bwMode="auto">
          <a:xfrm flipV="1">
            <a:off x="7467600" y="3886200"/>
            <a:ext cx="0" cy="1295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11303" name="Line 39"/>
          <p:cNvSpPr>
            <a:spLocks noChangeShapeType="1"/>
          </p:cNvSpPr>
          <p:nvPr/>
        </p:nvSpPr>
        <p:spPr bwMode="auto">
          <a:xfrm>
            <a:off x="7467600" y="5181600"/>
            <a:ext cx="15240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11304" name="Text Box 40"/>
          <p:cNvSpPr txBox="1">
            <a:spLocks noChangeArrowheads="1"/>
          </p:cNvSpPr>
          <p:nvPr/>
        </p:nvSpPr>
        <p:spPr bwMode="auto">
          <a:xfrm rot="-5400000">
            <a:off x="6811963" y="4373562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FF00"/>
                </a:solidFill>
                <a:latin typeface="Symbol" panose="05050102010706020507" pitchFamily="18" charset="2"/>
              </a:rPr>
              <a:t>n</a:t>
            </a:r>
            <a:r>
              <a:rPr lang="en-US" altLang="en-US" sz="2000">
                <a:solidFill>
                  <a:srgbClr val="FFFF00"/>
                </a:solidFill>
              </a:rPr>
              <a:t>F</a:t>
            </a:r>
            <a:r>
              <a:rPr lang="en-US" altLang="en-US" sz="2000" baseline="-25000">
                <a:solidFill>
                  <a:srgbClr val="FFFF00"/>
                </a:solidFill>
                <a:latin typeface="Symbol" panose="05050102010706020507" pitchFamily="18" charset="2"/>
              </a:rPr>
              <a:t>n</a:t>
            </a:r>
          </a:p>
        </p:txBody>
      </p:sp>
      <p:sp>
        <p:nvSpPr>
          <p:cNvPr id="11305" name="Text Box 41"/>
          <p:cNvSpPr txBox="1">
            <a:spLocks noChangeArrowheads="1"/>
          </p:cNvSpPr>
          <p:nvPr/>
        </p:nvSpPr>
        <p:spPr bwMode="auto">
          <a:xfrm>
            <a:off x="8534400" y="5105400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FF00"/>
                </a:solidFill>
                <a:latin typeface="Symbol" panose="05050102010706020507" pitchFamily="18" charset="2"/>
              </a:rPr>
              <a:t>n</a:t>
            </a:r>
            <a:endParaRPr lang="en-US" altLang="en-US" sz="2000">
              <a:solidFill>
                <a:srgbClr val="FFFF00"/>
              </a:solidFill>
            </a:endParaRPr>
          </a:p>
        </p:txBody>
      </p:sp>
      <p:sp>
        <p:nvSpPr>
          <p:cNvPr id="11306" name="Freeform 42"/>
          <p:cNvSpPr>
            <a:spLocks/>
          </p:cNvSpPr>
          <p:nvPr/>
        </p:nvSpPr>
        <p:spPr bwMode="auto">
          <a:xfrm>
            <a:off x="7454900" y="4419600"/>
            <a:ext cx="774700" cy="762000"/>
          </a:xfrm>
          <a:custGeom>
            <a:avLst/>
            <a:gdLst>
              <a:gd name="T0" fmla="*/ 2147483646 w 488"/>
              <a:gd name="T1" fmla="*/ 2147483646 h 480"/>
              <a:gd name="T2" fmla="*/ 2147483646 w 488"/>
              <a:gd name="T3" fmla="*/ 2147483646 h 480"/>
              <a:gd name="T4" fmla="*/ 2147483646 w 488"/>
              <a:gd name="T5" fmla="*/ 2147483646 h 480"/>
              <a:gd name="T6" fmla="*/ 2147483646 w 488"/>
              <a:gd name="T7" fmla="*/ 2147483646 h 480"/>
              <a:gd name="T8" fmla="*/ 2147483646 w 488"/>
              <a:gd name="T9" fmla="*/ 0 h 480"/>
              <a:gd name="T10" fmla="*/ 2147483646 w 488"/>
              <a:gd name="T11" fmla="*/ 2147483646 h 480"/>
              <a:gd name="T12" fmla="*/ 2147483646 w 488"/>
              <a:gd name="T13" fmla="*/ 2147483646 h 48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88"/>
              <a:gd name="T22" fmla="*/ 0 h 480"/>
              <a:gd name="T23" fmla="*/ 488 w 488"/>
              <a:gd name="T24" fmla="*/ 480 h 48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88" h="480">
                <a:moveTo>
                  <a:pt x="8" y="480"/>
                </a:moveTo>
                <a:cubicBezTo>
                  <a:pt x="4" y="412"/>
                  <a:pt x="0" y="344"/>
                  <a:pt x="8" y="288"/>
                </a:cubicBezTo>
                <a:cubicBezTo>
                  <a:pt x="16" y="232"/>
                  <a:pt x="32" y="184"/>
                  <a:pt x="56" y="144"/>
                </a:cubicBezTo>
                <a:cubicBezTo>
                  <a:pt x="80" y="104"/>
                  <a:pt x="112" y="72"/>
                  <a:pt x="152" y="48"/>
                </a:cubicBezTo>
                <a:cubicBezTo>
                  <a:pt x="192" y="24"/>
                  <a:pt x="256" y="0"/>
                  <a:pt x="296" y="0"/>
                </a:cubicBezTo>
                <a:cubicBezTo>
                  <a:pt x="336" y="0"/>
                  <a:pt x="360" y="16"/>
                  <a:pt x="392" y="48"/>
                </a:cubicBezTo>
                <a:cubicBezTo>
                  <a:pt x="424" y="80"/>
                  <a:pt x="472" y="168"/>
                  <a:pt x="488" y="192"/>
                </a:cubicBezTo>
              </a:path>
            </a:pathLst>
          </a:custGeom>
          <a:noFill/>
          <a:ln w="28575" cmpd="sng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11307" name="Freeform 43"/>
          <p:cNvSpPr>
            <a:spLocks/>
          </p:cNvSpPr>
          <p:nvPr/>
        </p:nvSpPr>
        <p:spPr bwMode="auto">
          <a:xfrm>
            <a:off x="8229600" y="4343400"/>
            <a:ext cx="914400" cy="838200"/>
          </a:xfrm>
          <a:custGeom>
            <a:avLst/>
            <a:gdLst>
              <a:gd name="T0" fmla="*/ 0 w 576"/>
              <a:gd name="T1" fmla="*/ 2147483646 h 528"/>
              <a:gd name="T2" fmla="*/ 2147483646 w 576"/>
              <a:gd name="T3" fmla="*/ 2147483646 h 528"/>
              <a:gd name="T4" fmla="*/ 2147483646 w 576"/>
              <a:gd name="T5" fmla="*/ 2147483646 h 528"/>
              <a:gd name="T6" fmla="*/ 2147483646 w 576"/>
              <a:gd name="T7" fmla="*/ 0 h 528"/>
              <a:gd name="T8" fmla="*/ 2147483646 w 576"/>
              <a:gd name="T9" fmla="*/ 2147483646 h 528"/>
              <a:gd name="T10" fmla="*/ 2147483646 w 576"/>
              <a:gd name="T11" fmla="*/ 2147483646 h 528"/>
              <a:gd name="T12" fmla="*/ 2147483646 w 576"/>
              <a:gd name="T13" fmla="*/ 2147483646 h 5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76"/>
              <a:gd name="T22" fmla="*/ 0 h 528"/>
              <a:gd name="T23" fmla="*/ 576 w 576"/>
              <a:gd name="T24" fmla="*/ 528 h 5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76" h="528">
                <a:moveTo>
                  <a:pt x="0" y="240"/>
                </a:moveTo>
                <a:cubicBezTo>
                  <a:pt x="32" y="208"/>
                  <a:pt x="64" y="176"/>
                  <a:pt x="96" y="144"/>
                </a:cubicBezTo>
                <a:cubicBezTo>
                  <a:pt x="128" y="112"/>
                  <a:pt x="152" y="72"/>
                  <a:pt x="192" y="48"/>
                </a:cubicBezTo>
                <a:cubicBezTo>
                  <a:pt x="232" y="24"/>
                  <a:pt x="296" y="0"/>
                  <a:pt x="336" y="0"/>
                </a:cubicBezTo>
                <a:cubicBezTo>
                  <a:pt x="376" y="0"/>
                  <a:pt x="400" y="0"/>
                  <a:pt x="432" y="48"/>
                </a:cubicBezTo>
                <a:cubicBezTo>
                  <a:pt x="464" y="96"/>
                  <a:pt x="504" y="208"/>
                  <a:pt x="528" y="288"/>
                </a:cubicBezTo>
                <a:cubicBezTo>
                  <a:pt x="552" y="368"/>
                  <a:pt x="564" y="448"/>
                  <a:pt x="576" y="528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11308" name="Text Box 44"/>
          <p:cNvSpPr txBox="1">
            <a:spLocks noChangeArrowheads="1"/>
          </p:cNvSpPr>
          <p:nvPr/>
        </p:nvSpPr>
        <p:spPr bwMode="auto">
          <a:xfrm>
            <a:off x="1616075" y="517467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Symbol" panose="05050102010706020507" pitchFamily="18" charset="2"/>
              </a:rPr>
              <a:t>g</a:t>
            </a:r>
            <a:r>
              <a:rPr lang="en-US" altLang="en-US" sz="2400" baseline="-25000">
                <a:solidFill>
                  <a:srgbClr val="FF3300"/>
                </a:solidFill>
                <a:latin typeface="Symbol" panose="05050102010706020507" pitchFamily="18" charset="2"/>
              </a:rPr>
              <a:t>2</a:t>
            </a:r>
          </a:p>
        </p:txBody>
      </p:sp>
      <p:sp>
        <p:nvSpPr>
          <p:cNvPr id="11309" name="Text Box 45"/>
          <p:cNvSpPr txBox="1">
            <a:spLocks noChangeArrowheads="1"/>
          </p:cNvSpPr>
          <p:nvPr/>
        </p:nvSpPr>
        <p:spPr bwMode="auto">
          <a:xfrm>
            <a:off x="854075" y="517467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Symbol" panose="05050102010706020507" pitchFamily="18" charset="2"/>
              </a:rPr>
              <a:t>g</a:t>
            </a:r>
            <a:r>
              <a:rPr lang="en-US" altLang="en-US" sz="2400" baseline="-25000">
                <a:solidFill>
                  <a:srgbClr val="FF3300"/>
                </a:solidFill>
                <a:latin typeface="Symbol" panose="05050102010706020507" pitchFamily="18" charset="2"/>
              </a:rPr>
              <a:t>1</a:t>
            </a:r>
          </a:p>
        </p:txBody>
      </p:sp>
      <p:sp>
        <p:nvSpPr>
          <p:cNvPr id="11310" name="Text Box 46"/>
          <p:cNvSpPr txBox="1">
            <a:spLocks noChangeArrowheads="1"/>
          </p:cNvSpPr>
          <p:nvPr/>
        </p:nvSpPr>
        <p:spPr bwMode="auto">
          <a:xfrm>
            <a:off x="1311275" y="418407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  <a:latin typeface="Symbol" panose="05050102010706020507" pitchFamily="18" charset="2"/>
              </a:rPr>
              <a:t>g</a:t>
            </a:r>
            <a:r>
              <a:rPr lang="en-US" altLang="en-US" sz="2400" baseline="30000">
                <a:solidFill>
                  <a:srgbClr val="FFFF00"/>
                </a:solidFill>
              </a:rPr>
              <a:t>-q</a:t>
            </a:r>
          </a:p>
        </p:txBody>
      </p:sp>
      <p:sp>
        <p:nvSpPr>
          <p:cNvPr id="11311" name="Text Box 47"/>
          <p:cNvSpPr txBox="1">
            <a:spLocks noChangeArrowheads="1"/>
          </p:cNvSpPr>
          <p:nvPr/>
        </p:nvSpPr>
        <p:spPr bwMode="auto">
          <a:xfrm>
            <a:off x="6394450" y="5426074"/>
            <a:ext cx="27432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solidFill>
                  <a:srgbClr val="FFFF00"/>
                </a:solidFill>
              </a:rPr>
              <a:t>Seed photons: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solidFill>
                  <a:srgbClr val="FFFF00"/>
                </a:solidFill>
              </a:rPr>
              <a:t>Synchrotron (SSC), </a:t>
            </a:r>
            <a:r>
              <a:rPr lang="en-US" altLang="en-US" sz="2000" dirty="0" err="1">
                <a:solidFill>
                  <a:srgbClr val="FFFF00"/>
                </a:solidFill>
              </a:rPr>
              <a:t>Accr</a:t>
            </a:r>
            <a:r>
              <a:rPr lang="en-US" altLang="en-US" sz="2000" dirty="0">
                <a:solidFill>
                  <a:srgbClr val="FFFF00"/>
                </a:solidFill>
              </a:rPr>
              <a:t>. Disk + </a:t>
            </a:r>
            <a:r>
              <a:rPr lang="en-US" altLang="en-US" sz="2000" dirty="0" smtClean="0">
                <a:solidFill>
                  <a:srgbClr val="FFFF00"/>
                </a:solidFill>
              </a:rPr>
              <a:t>BLR + dusty torus + …</a:t>
            </a:r>
            <a:endParaRPr lang="en-US" altLang="en-US" sz="2000" dirty="0">
              <a:solidFill>
                <a:srgbClr val="FFFF00"/>
              </a:solidFill>
            </a:endParaRPr>
          </a:p>
        </p:txBody>
      </p:sp>
      <p:sp>
        <p:nvSpPr>
          <p:cNvPr id="11314" name="Text Box 50"/>
          <p:cNvSpPr txBox="1">
            <a:spLocks noChangeArrowheads="1"/>
          </p:cNvSpPr>
          <p:nvPr/>
        </p:nvSpPr>
        <p:spPr bwMode="auto">
          <a:xfrm>
            <a:off x="3168649" y="5257800"/>
            <a:ext cx="2057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FFFF00"/>
                </a:solidFill>
              </a:rPr>
              <a:t>Leptonic</a:t>
            </a:r>
            <a:r>
              <a:rPr lang="en-US" altLang="en-US" b="1" dirty="0">
                <a:solidFill>
                  <a:srgbClr val="FFFF00"/>
                </a:solidFill>
              </a:rPr>
              <a:t> Models </a:t>
            </a:r>
          </a:p>
        </p:txBody>
      </p:sp>
      <p:sp>
        <p:nvSpPr>
          <p:cNvPr id="27686" name="FlagCount" hidden="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Tahoma" panose="020B0604030504040204" pitchFamily="34" charset="0"/>
              </a:rPr>
              <a:t>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991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5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7" dur="500"/>
                                        <p:tgtEl>
                                          <p:spTgt spid="1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0" dur="500"/>
                                        <p:tgtEl>
                                          <p:spTgt spid="1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1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1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1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1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1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1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7" dur="500"/>
                                        <p:tgtEl>
                                          <p:spTgt spid="11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" grpId="0"/>
      <p:bldP spid="11275" grpId="0" animBg="1"/>
      <p:bldP spid="11276" grpId="0" animBg="1"/>
      <p:bldP spid="11277" grpId="0" animBg="1"/>
      <p:bldP spid="11279" grpId="0" animBg="1"/>
      <p:bldP spid="11280" grpId="0" animBg="1"/>
      <p:bldP spid="11281" grpId="0" animBg="1"/>
      <p:bldP spid="11282" grpId="0"/>
      <p:bldP spid="11284" grpId="0"/>
      <p:bldP spid="11285" grpId="0" animBg="1"/>
      <p:bldP spid="11286" grpId="0"/>
      <p:bldP spid="11287" grpId="0" animBg="1"/>
      <p:bldP spid="11288" grpId="0" animBg="1"/>
      <p:bldP spid="11292" grpId="0"/>
      <p:bldP spid="11293" grpId="0"/>
      <p:bldP spid="11298" grpId="0" animBg="1"/>
      <p:bldP spid="11299" grpId="0" animBg="1"/>
      <p:bldP spid="11300" grpId="0"/>
      <p:bldP spid="11301" grpId="0" animBg="1"/>
      <p:bldP spid="11302" grpId="0" animBg="1"/>
      <p:bldP spid="11303" grpId="0" animBg="1"/>
      <p:bldP spid="11304" grpId="0"/>
      <p:bldP spid="11305" grpId="0"/>
      <p:bldP spid="11306" grpId="0" animBg="1"/>
      <p:bldP spid="11307" grpId="0" animBg="1"/>
      <p:bldP spid="11308" grpId="0"/>
      <p:bldP spid="11309" grpId="0"/>
      <p:bldP spid="11310" grpId="0"/>
      <p:bldP spid="113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algn="ctr" eaLnBrk="1" hangingPunct="1"/>
            <a:r>
              <a:rPr lang="en-US" altLang="en-US" u="sng" dirty="0" smtClean="0">
                <a:solidFill>
                  <a:srgbClr val="FFFF00"/>
                </a:solidFill>
              </a:rPr>
              <a:t>Blazar Models</a:t>
            </a:r>
          </a:p>
        </p:txBody>
      </p:sp>
      <p:pic>
        <p:nvPicPr>
          <p:cNvPr id="28675" name="Picture 3" descr="agn_model_up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22525" y="1728788"/>
            <a:ext cx="4435475" cy="4900612"/>
          </a:xfrm>
          <a:noFill/>
        </p:spPr>
      </p:pic>
      <p:sp>
        <p:nvSpPr>
          <p:cNvPr id="28676" name="Line 4"/>
          <p:cNvSpPr>
            <a:spLocks noChangeShapeType="1"/>
          </p:cNvSpPr>
          <p:nvPr/>
        </p:nvSpPr>
        <p:spPr bwMode="auto">
          <a:xfrm flipH="1" flipV="1">
            <a:off x="3200400" y="1524000"/>
            <a:ext cx="1066800" cy="18288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2362200" y="1143000"/>
            <a:ext cx="419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FF00"/>
                </a:solidFill>
              </a:rPr>
              <a:t>Relativistic jet outflow with </a:t>
            </a:r>
            <a:r>
              <a:rPr lang="en-US" altLang="en-US" sz="2000">
                <a:solidFill>
                  <a:srgbClr val="FFFF00"/>
                </a:solidFill>
                <a:latin typeface="Symbol" panose="05050102010706020507" pitchFamily="18" charset="2"/>
              </a:rPr>
              <a:t>G</a:t>
            </a:r>
            <a:r>
              <a:rPr lang="en-US" altLang="en-US" sz="2000">
                <a:solidFill>
                  <a:srgbClr val="FFFF00"/>
                </a:solidFill>
              </a:rPr>
              <a:t> </a:t>
            </a:r>
            <a:r>
              <a:rPr lang="en-US" altLang="en-US" sz="2000">
                <a:solidFill>
                  <a:srgbClr val="FFFF00"/>
                </a:solidFill>
                <a:cs typeface="Arial" panose="020B0604020202020204" pitchFamily="34" charset="0"/>
              </a:rPr>
              <a:t>≈ 10</a:t>
            </a:r>
          </a:p>
        </p:txBody>
      </p:sp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31750" y="741946"/>
            <a:ext cx="2314576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solidFill>
                  <a:srgbClr val="FFFF00"/>
                </a:solidFill>
              </a:rPr>
              <a:t>Injection, acceleration of </a:t>
            </a:r>
            <a:r>
              <a:rPr lang="en-US" altLang="en-US" sz="2000" dirty="0" err="1">
                <a:solidFill>
                  <a:srgbClr val="FFFF00"/>
                </a:solidFill>
              </a:rPr>
              <a:t>ultrarelativistic</a:t>
            </a:r>
            <a:r>
              <a:rPr lang="en-US" altLang="en-US" sz="2000" dirty="0">
                <a:solidFill>
                  <a:srgbClr val="FFFF00"/>
                </a:solidFill>
              </a:rPr>
              <a:t> electrons </a:t>
            </a:r>
            <a:r>
              <a:rPr lang="en-US" altLang="en-US" sz="2000" dirty="0">
                <a:solidFill>
                  <a:srgbClr val="FF3300"/>
                </a:solidFill>
              </a:rPr>
              <a:t>and protons</a:t>
            </a:r>
          </a:p>
        </p:txBody>
      </p:sp>
      <p:sp>
        <p:nvSpPr>
          <p:cNvPr id="80903" name="Line 7"/>
          <p:cNvSpPr>
            <a:spLocks noChangeShapeType="1"/>
          </p:cNvSpPr>
          <p:nvPr/>
        </p:nvSpPr>
        <p:spPr bwMode="auto">
          <a:xfrm flipH="1" flipV="1">
            <a:off x="1905000" y="1981200"/>
            <a:ext cx="2514600" cy="16002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80904" name="Line 8"/>
          <p:cNvSpPr>
            <a:spLocks noChangeShapeType="1"/>
          </p:cNvSpPr>
          <p:nvPr/>
        </p:nvSpPr>
        <p:spPr bwMode="auto">
          <a:xfrm flipV="1">
            <a:off x="549275" y="2149475"/>
            <a:ext cx="0" cy="1295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80905" name="Line 9"/>
          <p:cNvSpPr>
            <a:spLocks noChangeShapeType="1"/>
          </p:cNvSpPr>
          <p:nvPr/>
        </p:nvSpPr>
        <p:spPr bwMode="auto">
          <a:xfrm>
            <a:off x="549275" y="3444875"/>
            <a:ext cx="15240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80906" name="Line 10"/>
          <p:cNvSpPr>
            <a:spLocks noChangeShapeType="1"/>
          </p:cNvSpPr>
          <p:nvPr/>
        </p:nvSpPr>
        <p:spPr bwMode="auto">
          <a:xfrm flipV="1">
            <a:off x="854075" y="2530475"/>
            <a:ext cx="0" cy="9144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80907" name="Line 11"/>
          <p:cNvSpPr>
            <a:spLocks noChangeShapeType="1"/>
          </p:cNvSpPr>
          <p:nvPr/>
        </p:nvSpPr>
        <p:spPr bwMode="auto">
          <a:xfrm>
            <a:off x="854075" y="2530475"/>
            <a:ext cx="838200" cy="6096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80908" name="Line 12"/>
          <p:cNvSpPr>
            <a:spLocks noChangeShapeType="1"/>
          </p:cNvSpPr>
          <p:nvPr/>
        </p:nvSpPr>
        <p:spPr bwMode="auto">
          <a:xfrm>
            <a:off x="1692275" y="3140075"/>
            <a:ext cx="0" cy="3048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80909" name="Text Box 13"/>
          <p:cNvSpPr txBox="1">
            <a:spLocks noChangeArrowheads="1"/>
          </p:cNvSpPr>
          <p:nvPr/>
        </p:nvSpPr>
        <p:spPr bwMode="auto">
          <a:xfrm rot="-5400000">
            <a:off x="-342900" y="2536825"/>
            <a:ext cx="1235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FF00"/>
                </a:solidFill>
              </a:rPr>
              <a:t>Q</a:t>
            </a:r>
            <a:r>
              <a:rPr lang="en-US" altLang="en-US" sz="2000" baseline="-25000">
                <a:solidFill>
                  <a:srgbClr val="FFFF00"/>
                </a:solidFill>
              </a:rPr>
              <a:t>e,p</a:t>
            </a:r>
            <a:r>
              <a:rPr lang="en-US" altLang="en-US" sz="2000">
                <a:solidFill>
                  <a:srgbClr val="FFFF00"/>
                </a:solidFill>
              </a:rPr>
              <a:t> (</a:t>
            </a:r>
            <a:r>
              <a:rPr lang="en-US" altLang="en-US" sz="2000">
                <a:solidFill>
                  <a:srgbClr val="FFFF00"/>
                </a:solidFill>
                <a:latin typeface="Symbol" panose="05050102010706020507" pitchFamily="18" charset="2"/>
              </a:rPr>
              <a:t>g</a:t>
            </a:r>
            <a:r>
              <a:rPr lang="en-US" altLang="en-US" sz="2000">
                <a:solidFill>
                  <a:srgbClr val="FFFF00"/>
                </a:solidFill>
              </a:rPr>
              <a:t>,t)</a:t>
            </a:r>
          </a:p>
        </p:txBody>
      </p:sp>
      <p:sp>
        <p:nvSpPr>
          <p:cNvPr id="80910" name="Text Box 14"/>
          <p:cNvSpPr txBox="1">
            <a:spLocks noChangeArrowheads="1"/>
          </p:cNvSpPr>
          <p:nvPr/>
        </p:nvSpPr>
        <p:spPr bwMode="auto">
          <a:xfrm>
            <a:off x="1905000" y="3368675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FF00"/>
                </a:solidFill>
                <a:latin typeface="Symbol" panose="05050102010706020507" pitchFamily="18" charset="2"/>
              </a:rPr>
              <a:t>g</a:t>
            </a:r>
            <a:endParaRPr lang="en-US" altLang="en-US" sz="2000">
              <a:solidFill>
                <a:srgbClr val="FFFF00"/>
              </a:solidFill>
            </a:endParaRPr>
          </a:p>
        </p:txBody>
      </p:sp>
      <p:sp>
        <p:nvSpPr>
          <p:cNvPr id="80911" name="Line 15"/>
          <p:cNvSpPr>
            <a:spLocks noChangeShapeType="1"/>
          </p:cNvSpPr>
          <p:nvPr/>
        </p:nvSpPr>
        <p:spPr bwMode="auto">
          <a:xfrm flipH="1">
            <a:off x="2209800" y="3429000"/>
            <a:ext cx="2133600" cy="16764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80912" name="Text Box 16"/>
          <p:cNvSpPr txBox="1">
            <a:spLocks noChangeArrowheads="1"/>
          </p:cNvSpPr>
          <p:nvPr/>
        </p:nvSpPr>
        <p:spPr bwMode="auto">
          <a:xfrm>
            <a:off x="533400" y="4479925"/>
            <a:ext cx="1905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3300"/>
                </a:solidFill>
              </a:rPr>
              <a:t>Synchrotron emission of primary e</a:t>
            </a:r>
            <a:r>
              <a:rPr lang="en-US" altLang="en-US" sz="2000" baseline="30000">
                <a:solidFill>
                  <a:srgbClr val="FF3300"/>
                </a:solidFill>
              </a:rPr>
              <a:t>-</a:t>
            </a:r>
          </a:p>
        </p:txBody>
      </p:sp>
      <p:sp>
        <p:nvSpPr>
          <p:cNvPr id="80913" name="Line 17"/>
          <p:cNvSpPr>
            <a:spLocks noChangeShapeType="1"/>
          </p:cNvSpPr>
          <p:nvPr/>
        </p:nvSpPr>
        <p:spPr bwMode="auto">
          <a:xfrm flipV="1">
            <a:off x="685800" y="5165725"/>
            <a:ext cx="0" cy="1295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80914" name="Line 18"/>
          <p:cNvSpPr>
            <a:spLocks noChangeShapeType="1"/>
          </p:cNvSpPr>
          <p:nvPr/>
        </p:nvSpPr>
        <p:spPr bwMode="auto">
          <a:xfrm>
            <a:off x="685800" y="6461125"/>
            <a:ext cx="15240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80915" name="Text Box 19"/>
          <p:cNvSpPr txBox="1">
            <a:spLocks noChangeArrowheads="1"/>
          </p:cNvSpPr>
          <p:nvPr/>
        </p:nvSpPr>
        <p:spPr bwMode="auto">
          <a:xfrm rot="-5400000">
            <a:off x="30163" y="5516562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FF00"/>
                </a:solidFill>
                <a:latin typeface="Symbol" panose="05050102010706020507" pitchFamily="18" charset="2"/>
              </a:rPr>
              <a:t>n</a:t>
            </a:r>
            <a:r>
              <a:rPr lang="en-US" altLang="en-US" sz="2000">
                <a:solidFill>
                  <a:srgbClr val="FFFF00"/>
                </a:solidFill>
              </a:rPr>
              <a:t>F</a:t>
            </a:r>
            <a:r>
              <a:rPr lang="en-US" altLang="en-US" sz="2000" baseline="-25000">
                <a:solidFill>
                  <a:srgbClr val="FFFF00"/>
                </a:solidFill>
                <a:latin typeface="Symbol" panose="05050102010706020507" pitchFamily="18" charset="2"/>
              </a:rPr>
              <a:t>n</a:t>
            </a:r>
          </a:p>
        </p:txBody>
      </p:sp>
      <p:sp>
        <p:nvSpPr>
          <p:cNvPr id="80916" name="Text Box 20"/>
          <p:cNvSpPr txBox="1">
            <a:spLocks noChangeArrowheads="1"/>
          </p:cNvSpPr>
          <p:nvPr/>
        </p:nvSpPr>
        <p:spPr bwMode="auto">
          <a:xfrm>
            <a:off x="1752600" y="6384925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FF00"/>
                </a:solidFill>
                <a:latin typeface="Symbol" panose="05050102010706020507" pitchFamily="18" charset="2"/>
              </a:rPr>
              <a:t>n</a:t>
            </a:r>
            <a:endParaRPr lang="en-US" altLang="en-US" sz="2000">
              <a:solidFill>
                <a:srgbClr val="FFFF00"/>
              </a:solidFill>
            </a:endParaRPr>
          </a:p>
        </p:txBody>
      </p:sp>
      <p:sp>
        <p:nvSpPr>
          <p:cNvPr id="80917" name="Freeform 21"/>
          <p:cNvSpPr>
            <a:spLocks/>
          </p:cNvSpPr>
          <p:nvPr/>
        </p:nvSpPr>
        <p:spPr bwMode="auto">
          <a:xfrm>
            <a:off x="673100" y="5699125"/>
            <a:ext cx="774700" cy="762000"/>
          </a:xfrm>
          <a:custGeom>
            <a:avLst/>
            <a:gdLst>
              <a:gd name="T0" fmla="*/ 2147483646 w 488"/>
              <a:gd name="T1" fmla="*/ 2147483646 h 480"/>
              <a:gd name="T2" fmla="*/ 2147483646 w 488"/>
              <a:gd name="T3" fmla="*/ 2147483646 h 480"/>
              <a:gd name="T4" fmla="*/ 2147483646 w 488"/>
              <a:gd name="T5" fmla="*/ 2147483646 h 480"/>
              <a:gd name="T6" fmla="*/ 2147483646 w 488"/>
              <a:gd name="T7" fmla="*/ 2147483646 h 480"/>
              <a:gd name="T8" fmla="*/ 2147483646 w 488"/>
              <a:gd name="T9" fmla="*/ 0 h 480"/>
              <a:gd name="T10" fmla="*/ 2147483646 w 488"/>
              <a:gd name="T11" fmla="*/ 2147483646 h 480"/>
              <a:gd name="T12" fmla="*/ 2147483646 w 488"/>
              <a:gd name="T13" fmla="*/ 2147483646 h 48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88"/>
              <a:gd name="T22" fmla="*/ 0 h 480"/>
              <a:gd name="T23" fmla="*/ 488 w 488"/>
              <a:gd name="T24" fmla="*/ 480 h 48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88" h="480">
                <a:moveTo>
                  <a:pt x="8" y="480"/>
                </a:moveTo>
                <a:cubicBezTo>
                  <a:pt x="4" y="412"/>
                  <a:pt x="0" y="344"/>
                  <a:pt x="8" y="288"/>
                </a:cubicBezTo>
                <a:cubicBezTo>
                  <a:pt x="16" y="232"/>
                  <a:pt x="32" y="184"/>
                  <a:pt x="56" y="144"/>
                </a:cubicBezTo>
                <a:cubicBezTo>
                  <a:pt x="80" y="104"/>
                  <a:pt x="112" y="72"/>
                  <a:pt x="152" y="48"/>
                </a:cubicBezTo>
                <a:cubicBezTo>
                  <a:pt x="192" y="24"/>
                  <a:pt x="256" y="0"/>
                  <a:pt x="296" y="0"/>
                </a:cubicBezTo>
                <a:cubicBezTo>
                  <a:pt x="336" y="0"/>
                  <a:pt x="360" y="16"/>
                  <a:pt x="392" y="48"/>
                </a:cubicBezTo>
                <a:cubicBezTo>
                  <a:pt x="424" y="80"/>
                  <a:pt x="472" y="168"/>
                  <a:pt x="488" y="192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80918" name="Freeform 22"/>
          <p:cNvSpPr>
            <a:spLocks/>
          </p:cNvSpPr>
          <p:nvPr/>
        </p:nvSpPr>
        <p:spPr bwMode="auto">
          <a:xfrm>
            <a:off x="1447800" y="5622925"/>
            <a:ext cx="914400" cy="838200"/>
          </a:xfrm>
          <a:custGeom>
            <a:avLst/>
            <a:gdLst>
              <a:gd name="T0" fmla="*/ 0 w 576"/>
              <a:gd name="T1" fmla="*/ 2147483646 h 528"/>
              <a:gd name="T2" fmla="*/ 2147483646 w 576"/>
              <a:gd name="T3" fmla="*/ 2147483646 h 528"/>
              <a:gd name="T4" fmla="*/ 2147483646 w 576"/>
              <a:gd name="T5" fmla="*/ 2147483646 h 528"/>
              <a:gd name="T6" fmla="*/ 2147483646 w 576"/>
              <a:gd name="T7" fmla="*/ 0 h 528"/>
              <a:gd name="T8" fmla="*/ 2147483646 w 576"/>
              <a:gd name="T9" fmla="*/ 2147483646 h 528"/>
              <a:gd name="T10" fmla="*/ 2147483646 w 576"/>
              <a:gd name="T11" fmla="*/ 2147483646 h 528"/>
              <a:gd name="T12" fmla="*/ 2147483646 w 576"/>
              <a:gd name="T13" fmla="*/ 2147483646 h 5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76"/>
              <a:gd name="T22" fmla="*/ 0 h 528"/>
              <a:gd name="T23" fmla="*/ 576 w 576"/>
              <a:gd name="T24" fmla="*/ 528 h 5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76" h="528">
                <a:moveTo>
                  <a:pt x="0" y="240"/>
                </a:moveTo>
                <a:cubicBezTo>
                  <a:pt x="32" y="208"/>
                  <a:pt x="64" y="176"/>
                  <a:pt x="96" y="144"/>
                </a:cubicBezTo>
                <a:cubicBezTo>
                  <a:pt x="128" y="112"/>
                  <a:pt x="152" y="72"/>
                  <a:pt x="192" y="48"/>
                </a:cubicBezTo>
                <a:cubicBezTo>
                  <a:pt x="232" y="24"/>
                  <a:pt x="296" y="0"/>
                  <a:pt x="336" y="0"/>
                </a:cubicBezTo>
                <a:cubicBezTo>
                  <a:pt x="376" y="0"/>
                  <a:pt x="400" y="0"/>
                  <a:pt x="432" y="48"/>
                </a:cubicBezTo>
                <a:cubicBezTo>
                  <a:pt x="464" y="96"/>
                  <a:pt x="504" y="208"/>
                  <a:pt x="528" y="288"/>
                </a:cubicBezTo>
                <a:cubicBezTo>
                  <a:pt x="552" y="368"/>
                  <a:pt x="564" y="448"/>
                  <a:pt x="576" y="528"/>
                </a:cubicBezTo>
              </a:path>
            </a:pathLst>
          </a:custGeom>
          <a:noFill/>
          <a:ln w="28575" cmpd="sng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80919" name="Text Box 23"/>
          <p:cNvSpPr txBox="1">
            <a:spLocks noChangeArrowheads="1"/>
          </p:cNvSpPr>
          <p:nvPr/>
        </p:nvSpPr>
        <p:spPr bwMode="auto">
          <a:xfrm>
            <a:off x="7315200" y="288925"/>
            <a:ext cx="1905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3300"/>
                </a:solidFill>
              </a:rPr>
              <a:t>Proton-induced radiation mechanisms:</a:t>
            </a:r>
          </a:p>
        </p:txBody>
      </p:sp>
      <p:sp>
        <p:nvSpPr>
          <p:cNvPr id="80920" name="Line 24"/>
          <p:cNvSpPr>
            <a:spLocks noChangeShapeType="1"/>
          </p:cNvSpPr>
          <p:nvPr/>
        </p:nvSpPr>
        <p:spPr bwMode="auto">
          <a:xfrm flipV="1">
            <a:off x="4343400" y="990600"/>
            <a:ext cx="3200400" cy="25146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80921" name="Line 25"/>
          <p:cNvSpPr>
            <a:spLocks noChangeShapeType="1"/>
          </p:cNvSpPr>
          <p:nvPr/>
        </p:nvSpPr>
        <p:spPr bwMode="auto">
          <a:xfrm flipV="1">
            <a:off x="7315200" y="1371600"/>
            <a:ext cx="0" cy="1295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80922" name="Line 26"/>
          <p:cNvSpPr>
            <a:spLocks noChangeShapeType="1"/>
          </p:cNvSpPr>
          <p:nvPr/>
        </p:nvSpPr>
        <p:spPr bwMode="auto">
          <a:xfrm>
            <a:off x="7315200" y="2667000"/>
            <a:ext cx="15240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80923" name="Text Box 27"/>
          <p:cNvSpPr txBox="1">
            <a:spLocks noChangeArrowheads="1"/>
          </p:cNvSpPr>
          <p:nvPr/>
        </p:nvSpPr>
        <p:spPr bwMode="auto">
          <a:xfrm rot="-5400000">
            <a:off x="6659563" y="1858962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FF00"/>
                </a:solidFill>
                <a:latin typeface="Symbol" panose="05050102010706020507" pitchFamily="18" charset="2"/>
              </a:rPr>
              <a:t>n</a:t>
            </a:r>
            <a:r>
              <a:rPr lang="en-US" altLang="en-US" sz="2000">
                <a:solidFill>
                  <a:srgbClr val="FFFF00"/>
                </a:solidFill>
              </a:rPr>
              <a:t>F</a:t>
            </a:r>
            <a:r>
              <a:rPr lang="en-US" altLang="en-US" sz="2000" baseline="-25000">
                <a:solidFill>
                  <a:srgbClr val="FFFF00"/>
                </a:solidFill>
                <a:latin typeface="Symbol" panose="05050102010706020507" pitchFamily="18" charset="2"/>
              </a:rPr>
              <a:t>n</a:t>
            </a:r>
          </a:p>
        </p:txBody>
      </p:sp>
      <p:sp>
        <p:nvSpPr>
          <p:cNvPr id="80924" name="Text Box 28"/>
          <p:cNvSpPr txBox="1">
            <a:spLocks noChangeArrowheads="1"/>
          </p:cNvSpPr>
          <p:nvPr/>
        </p:nvSpPr>
        <p:spPr bwMode="auto">
          <a:xfrm>
            <a:off x="8382000" y="2590800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FF00"/>
                </a:solidFill>
                <a:latin typeface="Symbol" panose="05050102010706020507" pitchFamily="18" charset="2"/>
              </a:rPr>
              <a:t>n</a:t>
            </a:r>
            <a:endParaRPr lang="en-US" altLang="en-US" sz="2000">
              <a:solidFill>
                <a:srgbClr val="FFFF00"/>
              </a:solidFill>
            </a:endParaRPr>
          </a:p>
        </p:txBody>
      </p:sp>
      <p:sp>
        <p:nvSpPr>
          <p:cNvPr id="80925" name="Freeform 29"/>
          <p:cNvSpPr>
            <a:spLocks/>
          </p:cNvSpPr>
          <p:nvPr/>
        </p:nvSpPr>
        <p:spPr bwMode="auto">
          <a:xfrm>
            <a:off x="7302500" y="1905000"/>
            <a:ext cx="774700" cy="762000"/>
          </a:xfrm>
          <a:custGeom>
            <a:avLst/>
            <a:gdLst>
              <a:gd name="T0" fmla="*/ 2147483646 w 488"/>
              <a:gd name="T1" fmla="*/ 2147483646 h 480"/>
              <a:gd name="T2" fmla="*/ 2147483646 w 488"/>
              <a:gd name="T3" fmla="*/ 2147483646 h 480"/>
              <a:gd name="T4" fmla="*/ 2147483646 w 488"/>
              <a:gd name="T5" fmla="*/ 2147483646 h 480"/>
              <a:gd name="T6" fmla="*/ 2147483646 w 488"/>
              <a:gd name="T7" fmla="*/ 2147483646 h 480"/>
              <a:gd name="T8" fmla="*/ 2147483646 w 488"/>
              <a:gd name="T9" fmla="*/ 0 h 480"/>
              <a:gd name="T10" fmla="*/ 2147483646 w 488"/>
              <a:gd name="T11" fmla="*/ 2147483646 h 480"/>
              <a:gd name="T12" fmla="*/ 2147483646 w 488"/>
              <a:gd name="T13" fmla="*/ 2147483646 h 48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88"/>
              <a:gd name="T22" fmla="*/ 0 h 480"/>
              <a:gd name="T23" fmla="*/ 488 w 488"/>
              <a:gd name="T24" fmla="*/ 480 h 48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88" h="480">
                <a:moveTo>
                  <a:pt x="8" y="480"/>
                </a:moveTo>
                <a:cubicBezTo>
                  <a:pt x="4" y="412"/>
                  <a:pt x="0" y="344"/>
                  <a:pt x="8" y="288"/>
                </a:cubicBezTo>
                <a:cubicBezTo>
                  <a:pt x="16" y="232"/>
                  <a:pt x="32" y="184"/>
                  <a:pt x="56" y="144"/>
                </a:cubicBezTo>
                <a:cubicBezTo>
                  <a:pt x="80" y="104"/>
                  <a:pt x="112" y="72"/>
                  <a:pt x="152" y="48"/>
                </a:cubicBezTo>
                <a:cubicBezTo>
                  <a:pt x="192" y="24"/>
                  <a:pt x="256" y="0"/>
                  <a:pt x="296" y="0"/>
                </a:cubicBezTo>
                <a:cubicBezTo>
                  <a:pt x="336" y="0"/>
                  <a:pt x="360" y="16"/>
                  <a:pt x="392" y="48"/>
                </a:cubicBezTo>
                <a:cubicBezTo>
                  <a:pt x="424" y="80"/>
                  <a:pt x="472" y="168"/>
                  <a:pt x="488" y="192"/>
                </a:cubicBezTo>
              </a:path>
            </a:pathLst>
          </a:custGeom>
          <a:noFill/>
          <a:ln w="28575" cmpd="sng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80926" name="Freeform 30"/>
          <p:cNvSpPr>
            <a:spLocks/>
          </p:cNvSpPr>
          <p:nvPr/>
        </p:nvSpPr>
        <p:spPr bwMode="auto">
          <a:xfrm>
            <a:off x="8077200" y="1828800"/>
            <a:ext cx="914400" cy="838200"/>
          </a:xfrm>
          <a:custGeom>
            <a:avLst/>
            <a:gdLst>
              <a:gd name="T0" fmla="*/ 0 w 576"/>
              <a:gd name="T1" fmla="*/ 2147483646 h 528"/>
              <a:gd name="T2" fmla="*/ 2147483646 w 576"/>
              <a:gd name="T3" fmla="*/ 2147483646 h 528"/>
              <a:gd name="T4" fmla="*/ 2147483646 w 576"/>
              <a:gd name="T5" fmla="*/ 2147483646 h 528"/>
              <a:gd name="T6" fmla="*/ 2147483646 w 576"/>
              <a:gd name="T7" fmla="*/ 0 h 528"/>
              <a:gd name="T8" fmla="*/ 2147483646 w 576"/>
              <a:gd name="T9" fmla="*/ 2147483646 h 528"/>
              <a:gd name="T10" fmla="*/ 2147483646 w 576"/>
              <a:gd name="T11" fmla="*/ 2147483646 h 528"/>
              <a:gd name="T12" fmla="*/ 2147483646 w 576"/>
              <a:gd name="T13" fmla="*/ 2147483646 h 5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76"/>
              <a:gd name="T22" fmla="*/ 0 h 528"/>
              <a:gd name="T23" fmla="*/ 576 w 576"/>
              <a:gd name="T24" fmla="*/ 528 h 5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76" h="528">
                <a:moveTo>
                  <a:pt x="0" y="240"/>
                </a:moveTo>
                <a:cubicBezTo>
                  <a:pt x="32" y="208"/>
                  <a:pt x="64" y="176"/>
                  <a:pt x="96" y="144"/>
                </a:cubicBezTo>
                <a:cubicBezTo>
                  <a:pt x="128" y="112"/>
                  <a:pt x="152" y="72"/>
                  <a:pt x="192" y="48"/>
                </a:cubicBezTo>
                <a:cubicBezTo>
                  <a:pt x="232" y="24"/>
                  <a:pt x="296" y="0"/>
                  <a:pt x="336" y="0"/>
                </a:cubicBezTo>
                <a:cubicBezTo>
                  <a:pt x="376" y="0"/>
                  <a:pt x="400" y="0"/>
                  <a:pt x="432" y="48"/>
                </a:cubicBezTo>
                <a:cubicBezTo>
                  <a:pt x="464" y="96"/>
                  <a:pt x="504" y="208"/>
                  <a:pt x="528" y="288"/>
                </a:cubicBezTo>
                <a:cubicBezTo>
                  <a:pt x="552" y="368"/>
                  <a:pt x="564" y="448"/>
                  <a:pt x="576" y="528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80927" name="Text Box 31"/>
          <p:cNvSpPr txBox="1">
            <a:spLocks noChangeArrowheads="1"/>
          </p:cNvSpPr>
          <p:nvPr/>
        </p:nvSpPr>
        <p:spPr bwMode="auto">
          <a:xfrm>
            <a:off x="1463675" y="336867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Symbol" panose="05050102010706020507" pitchFamily="18" charset="2"/>
              </a:rPr>
              <a:t>g</a:t>
            </a:r>
            <a:r>
              <a:rPr lang="en-US" altLang="en-US" sz="2400" baseline="-25000">
                <a:solidFill>
                  <a:srgbClr val="FF3300"/>
                </a:solidFill>
                <a:latin typeface="Symbol" panose="05050102010706020507" pitchFamily="18" charset="2"/>
              </a:rPr>
              <a:t>2</a:t>
            </a:r>
          </a:p>
        </p:txBody>
      </p:sp>
      <p:sp>
        <p:nvSpPr>
          <p:cNvPr id="80928" name="Text Box 32"/>
          <p:cNvSpPr txBox="1">
            <a:spLocks noChangeArrowheads="1"/>
          </p:cNvSpPr>
          <p:nvPr/>
        </p:nvSpPr>
        <p:spPr bwMode="auto">
          <a:xfrm>
            <a:off x="701675" y="336867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Symbol" panose="05050102010706020507" pitchFamily="18" charset="2"/>
              </a:rPr>
              <a:t>g</a:t>
            </a:r>
            <a:r>
              <a:rPr lang="en-US" altLang="en-US" sz="2400" baseline="-25000">
                <a:solidFill>
                  <a:srgbClr val="FF3300"/>
                </a:solidFill>
                <a:latin typeface="Symbol" panose="05050102010706020507" pitchFamily="18" charset="2"/>
              </a:rPr>
              <a:t>1</a:t>
            </a:r>
          </a:p>
        </p:txBody>
      </p:sp>
      <p:sp>
        <p:nvSpPr>
          <p:cNvPr id="80929" name="Text Box 33"/>
          <p:cNvSpPr txBox="1">
            <a:spLocks noChangeArrowheads="1"/>
          </p:cNvSpPr>
          <p:nvPr/>
        </p:nvSpPr>
        <p:spPr bwMode="auto">
          <a:xfrm>
            <a:off x="1158875" y="2378075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  <a:latin typeface="Symbol" panose="05050102010706020507" pitchFamily="18" charset="2"/>
              </a:rPr>
              <a:t>g</a:t>
            </a:r>
            <a:r>
              <a:rPr lang="en-US" altLang="en-US" sz="2400" baseline="30000">
                <a:solidFill>
                  <a:srgbClr val="FFFF00"/>
                </a:solidFill>
              </a:rPr>
              <a:t>-q</a:t>
            </a:r>
          </a:p>
        </p:txBody>
      </p:sp>
      <p:sp>
        <p:nvSpPr>
          <p:cNvPr id="80930" name="Text Box 34"/>
          <p:cNvSpPr txBox="1">
            <a:spLocks noChangeArrowheads="1"/>
          </p:cNvSpPr>
          <p:nvPr/>
        </p:nvSpPr>
        <p:spPr bwMode="auto">
          <a:xfrm>
            <a:off x="6781800" y="2879725"/>
            <a:ext cx="2133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FF00"/>
                </a:solidFill>
              </a:rPr>
              <a:t> Proton synchrotron</a:t>
            </a:r>
          </a:p>
        </p:txBody>
      </p:sp>
      <p:sp>
        <p:nvSpPr>
          <p:cNvPr id="80933" name="Text Box 37"/>
          <p:cNvSpPr txBox="1">
            <a:spLocks noChangeArrowheads="1"/>
          </p:cNvSpPr>
          <p:nvPr/>
        </p:nvSpPr>
        <p:spPr bwMode="auto">
          <a:xfrm>
            <a:off x="3162300" y="5486400"/>
            <a:ext cx="2057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FF00"/>
                </a:solidFill>
              </a:rPr>
              <a:t>Hadronic Models </a:t>
            </a:r>
          </a:p>
        </p:txBody>
      </p:sp>
      <p:sp>
        <p:nvSpPr>
          <p:cNvPr id="80934" name="Text Box 38"/>
          <p:cNvSpPr txBox="1">
            <a:spLocks noChangeArrowheads="1"/>
          </p:cNvSpPr>
          <p:nvPr/>
        </p:nvSpPr>
        <p:spPr bwMode="auto">
          <a:xfrm>
            <a:off x="7162800" y="3641725"/>
            <a:ext cx="152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FF00"/>
                </a:solidFill>
              </a:rPr>
              <a:t> p</a:t>
            </a:r>
            <a:r>
              <a:rPr lang="en-US" altLang="en-US" sz="2000">
                <a:solidFill>
                  <a:srgbClr val="FFFF00"/>
                </a:solidFill>
                <a:latin typeface="Symbol" panose="05050102010706020507" pitchFamily="18" charset="2"/>
              </a:rPr>
              <a:t>g</a:t>
            </a:r>
            <a:r>
              <a:rPr lang="en-US" altLang="en-US" sz="2000">
                <a:solidFill>
                  <a:srgbClr val="FFFF00"/>
                </a:solidFill>
              </a:rPr>
              <a:t> </a:t>
            </a:r>
            <a:r>
              <a:rPr lang="en-US" altLang="en-US" sz="2000">
                <a:solidFill>
                  <a:srgbClr val="FFFF00"/>
                </a:solidFill>
                <a:cs typeface="Arial" panose="020B0604020202020204" pitchFamily="34" charset="0"/>
              </a:rPr>
              <a:t>→ p</a:t>
            </a:r>
            <a:r>
              <a:rPr lang="en-US" altLang="en-US" sz="2000">
                <a:solidFill>
                  <a:srgbClr val="FFFF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p</a:t>
            </a:r>
            <a:r>
              <a:rPr lang="en-US" altLang="en-US" sz="2000" baseline="30000">
                <a:solidFill>
                  <a:srgbClr val="FFFF00"/>
                </a:solidFill>
                <a:cs typeface="Arial" panose="020B0604020202020204" pitchFamily="34" charset="0"/>
              </a:rPr>
              <a:t>0</a:t>
            </a:r>
            <a:r>
              <a:rPr lang="en-US" altLang="en-US" sz="200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>
                <a:solidFill>
                  <a:srgbClr val="FFFF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p</a:t>
            </a:r>
            <a:r>
              <a:rPr lang="en-US" altLang="en-US" sz="2000" baseline="30000">
                <a:solidFill>
                  <a:srgbClr val="FFFF00"/>
                </a:solidFill>
                <a:cs typeface="Arial" panose="020B0604020202020204" pitchFamily="34" charset="0"/>
              </a:rPr>
              <a:t>0 </a:t>
            </a:r>
            <a:r>
              <a:rPr lang="en-US" altLang="en-US" sz="2000">
                <a:solidFill>
                  <a:srgbClr val="FFFF00"/>
                </a:solidFill>
                <a:cs typeface="Arial" panose="020B0604020202020204" pitchFamily="34" charset="0"/>
              </a:rPr>
              <a:t>→</a:t>
            </a:r>
            <a:r>
              <a:rPr lang="en-US" altLang="en-US" sz="2000" baseline="3000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>
                <a:solidFill>
                  <a:srgbClr val="FFFF00"/>
                </a:solidFill>
                <a:cs typeface="Arial" panose="020B0604020202020204" pitchFamily="34" charset="0"/>
              </a:rPr>
              <a:t>2</a:t>
            </a:r>
            <a:r>
              <a:rPr lang="en-US" altLang="en-US" sz="2000">
                <a:solidFill>
                  <a:srgbClr val="FFFF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g</a:t>
            </a:r>
          </a:p>
        </p:txBody>
      </p:sp>
      <p:sp>
        <p:nvSpPr>
          <p:cNvPr id="80935" name="Text Box 39"/>
          <p:cNvSpPr txBox="1">
            <a:spLocks noChangeArrowheads="1"/>
          </p:cNvSpPr>
          <p:nvPr/>
        </p:nvSpPr>
        <p:spPr bwMode="auto">
          <a:xfrm>
            <a:off x="5943600" y="4419600"/>
            <a:ext cx="31242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FF00"/>
                </a:solidFill>
              </a:rPr>
              <a:t> p</a:t>
            </a:r>
            <a:r>
              <a:rPr lang="en-US" altLang="en-US" sz="2000">
                <a:solidFill>
                  <a:srgbClr val="FFFF00"/>
                </a:solidFill>
                <a:latin typeface="Symbol" panose="05050102010706020507" pitchFamily="18" charset="2"/>
              </a:rPr>
              <a:t>g</a:t>
            </a:r>
            <a:r>
              <a:rPr lang="en-US" altLang="en-US" sz="2000">
                <a:solidFill>
                  <a:srgbClr val="FFFF00"/>
                </a:solidFill>
              </a:rPr>
              <a:t> </a:t>
            </a:r>
            <a:r>
              <a:rPr lang="en-US" altLang="en-US" sz="2000">
                <a:solidFill>
                  <a:srgbClr val="FFFF00"/>
                </a:solidFill>
                <a:cs typeface="Arial" panose="020B0604020202020204" pitchFamily="34" charset="0"/>
              </a:rPr>
              <a:t>→ n</a:t>
            </a:r>
            <a:r>
              <a:rPr lang="en-US" altLang="en-US" sz="2000">
                <a:solidFill>
                  <a:srgbClr val="FFFF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p</a:t>
            </a:r>
            <a:r>
              <a:rPr lang="en-US" altLang="en-US" sz="2000" baseline="30000">
                <a:solidFill>
                  <a:srgbClr val="FFFF00"/>
                </a:solidFill>
                <a:cs typeface="Arial" panose="020B0604020202020204" pitchFamily="34" charset="0"/>
              </a:rPr>
              <a:t>+ </a:t>
            </a:r>
            <a:r>
              <a:rPr lang="en-US" altLang="en-US" sz="2000">
                <a:solidFill>
                  <a:srgbClr val="FFFF00"/>
                </a:solidFill>
                <a:cs typeface="Arial" panose="020B0604020202020204" pitchFamily="34" charset="0"/>
              </a:rPr>
              <a:t>;   </a:t>
            </a:r>
            <a:r>
              <a:rPr lang="en-US" altLang="en-US" sz="2000">
                <a:solidFill>
                  <a:srgbClr val="FFFF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p</a:t>
            </a:r>
            <a:r>
              <a:rPr lang="en-US" altLang="en-US" sz="2000" baseline="30000">
                <a:solidFill>
                  <a:srgbClr val="FFFF00"/>
                </a:solidFill>
                <a:cs typeface="Arial" panose="020B0604020202020204" pitchFamily="34" charset="0"/>
              </a:rPr>
              <a:t>+ </a:t>
            </a:r>
            <a:r>
              <a:rPr lang="en-US" altLang="en-US" sz="2000">
                <a:solidFill>
                  <a:srgbClr val="FFFF00"/>
                </a:solidFill>
                <a:cs typeface="Arial" panose="020B0604020202020204" pitchFamily="34" charset="0"/>
              </a:rPr>
              <a:t>→ </a:t>
            </a:r>
            <a:r>
              <a:rPr lang="en-US" altLang="en-US" sz="2000">
                <a:solidFill>
                  <a:srgbClr val="FFFF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altLang="en-US" sz="2000" baseline="30000">
                <a:solidFill>
                  <a:srgbClr val="FFFF00"/>
                </a:solidFill>
                <a:cs typeface="Arial" panose="020B0604020202020204" pitchFamily="34" charset="0"/>
              </a:rPr>
              <a:t>+</a:t>
            </a:r>
            <a:r>
              <a:rPr lang="en-US" altLang="en-US" sz="2000">
                <a:solidFill>
                  <a:srgbClr val="FFFF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n</a:t>
            </a:r>
            <a:r>
              <a:rPr lang="en-US" altLang="en-US" sz="2000" baseline="-25000">
                <a:solidFill>
                  <a:srgbClr val="FFFF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altLang="en-US" sz="2000">
                <a:solidFill>
                  <a:srgbClr val="FFFF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FF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altLang="en-US" sz="2000" baseline="30000">
                <a:solidFill>
                  <a:srgbClr val="FFFF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+</a:t>
            </a:r>
            <a:r>
              <a:rPr lang="en-US" altLang="en-US" sz="2000">
                <a:solidFill>
                  <a:srgbClr val="FFFF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 </a:t>
            </a:r>
            <a:r>
              <a:rPr lang="en-US" altLang="en-US" sz="2000">
                <a:solidFill>
                  <a:srgbClr val="FFFF00"/>
                </a:solidFill>
                <a:cs typeface="Arial" panose="020B0604020202020204" pitchFamily="34" charset="0"/>
              </a:rPr>
              <a:t>→ e</a:t>
            </a:r>
            <a:r>
              <a:rPr lang="en-US" altLang="en-US" sz="2000" baseline="30000">
                <a:solidFill>
                  <a:srgbClr val="FFFF00"/>
                </a:solidFill>
                <a:cs typeface="Arial" panose="020B0604020202020204" pitchFamily="34" charset="0"/>
              </a:rPr>
              <a:t>+</a:t>
            </a:r>
            <a:r>
              <a:rPr lang="en-US" altLang="en-US" sz="2000">
                <a:solidFill>
                  <a:srgbClr val="FFFF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n</a:t>
            </a:r>
            <a:r>
              <a:rPr lang="en-US" altLang="en-US" sz="2000" baseline="-25000">
                <a:solidFill>
                  <a:srgbClr val="FFFF00"/>
                </a:solidFill>
                <a:cs typeface="Arial" panose="020B0604020202020204" pitchFamily="34" charset="0"/>
              </a:rPr>
              <a:t>e</a:t>
            </a:r>
            <a:r>
              <a:rPr lang="en-US" altLang="en-US" sz="2000">
                <a:solidFill>
                  <a:srgbClr val="FFFF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n</a:t>
            </a:r>
            <a:r>
              <a:rPr lang="en-US" altLang="en-US" sz="2000" baseline="-25000">
                <a:solidFill>
                  <a:srgbClr val="FFFF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</a:p>
        </p:txBody>
      </p:sp>
      <p:sp>
        <p:nvSpPr>
          <p:cNvPr id="80936" name="Line 40"/>
          <p:cNvSpPr>
            <a:spLocks noChangeShapeType="1"/>
          </p:cNvSpPr>
          <p:nvPr/>
        </p:nvSpPr>
        <p:spPr bwMode="auto">
          <a:xfrm>
            <a:off x="7924800" y="4953000"/>
            <a:ext cx="2286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80937" name="Text Box 41"/>
          <p:cNvSpPr txBox="1">
            <a:spLocks noChangeArrowheads="1"/>
          </p:cNvSpPr>
          <p:nvPr/>
        </p:nvSpPr>
        <p:spPr bwMode="auto">
          <a:xfrm>
            <a:off x="6705600" y="5410200"/>
            <a:ext cx="2133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FF00"/>
                </a:solidFill>
                <a:cs typeface="Arial" panose="020B0604020202020204" pitchFamily="34" charset="0"/>
              </a:rPr>
              <a:t>→ secondary </a:t>
            </a:r>
            <a:r>
              <a:rPr lang="en-US" altLang="en-US" sz="2000">
                <a:solidFill>
                  <a:srgbClr val="FFFF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altLang="en-US" sz="2000">
                <a:solidFill>
                  <a:srgbClr val="FFFF00"/>
                </a:solidFill>
                <a:cs typeface="Arial" panose="020B0604020202020204" pitchFamily="34" charset="0"/>
              </a:rPr>
              <a:t>-, e-synchrotron</a:t>
            </a:r>
          </a:p>
        </p:txBody>
      </p:sp>
      <p:sp>
        <p:nvSpPr>
          <p:cNvPr id="80938" name="Text Box 42"/>
          <p:cNvSpPr txBox="1">
            <a:spLocks noChangeArrowheads="1"/>
          </p:cNvSpPr>
          <p:nvPr/>
        </p:nvSpPr>
        <p:spPr bwMode="auto">
          <a:xfrm>
            <a:off x="6781800" y="6248400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FF00"/>
                </a:solidFill>
              </a:rPr>
              <a:t> Cascades …</a:t>
            </a:r>
          </a:p>
        </p:txBody>
      </p:sp>
      <p:sp>
        <p:nvSpPr>
          <p:cNvPr id="28713" name="FlagCount" hidden="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Tahoma" panose="020B0604030504040204" pitchFamily="34" charset="0"/>
              </a:rPr>
              <a:t>0</a:t>
            </a:r>
          </a:p>
        </p:txBody>
      </p:sp>
      <p:sp>
        <p:nvSpPr>
          <p:cNvPr id="2" name="Oval 1"/>
          <p:cNvSpPr/>
          <p:nvPr/>
        </p:nvSpPr>
        <p:spPr>
          <a:xfrm>
            <a:off x="8458200" y="4458152"/>
            <a:ext cx="457200" cy="442069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3" name="Oval 42"/>
          <p:cNvSpPr/>
          <p:nvPr/>
        </p:nvSpPr>
        <p:spPr>
          <a:xfrm>
            <a:off x="7641770" y="4835750"/>
            <a:ext cx="647700" cy="563563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975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0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0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0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0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0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0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0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0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0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0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0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0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0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0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5" dur="500"/>
                                        <p:tgtEl>
                                          <p:spTgt spid="80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80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0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0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0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0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0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0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0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0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0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0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7" dur="500"/>
                                        <p:tgtEl>
                                          <p:spTgt spid="80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0" dur="500"/>
                                        <p:tgtEl>
                                          <p:spTgt spid="80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0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0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0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0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80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80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80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80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0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80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80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80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8" dur="500"/>
                                        <p:tgtEl>
                                          <p:spTgt spid="80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2" dur="500"/>
                                        <p:tgtEl>
                                          <p:spTgt spid="80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6" dur="500"/>
                                        <p:tgtEl>
                                          <p:spTgt spid="80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9" dur="500"/>
                                        <p:tgtEl>
                                          <p:spTgt spid="80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3" dur="500"/>
                                        <p:tgtEl>
                                          <p:spTgt spid="80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1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7" dur="500"/>
                                        <p:tgtEl>
                                          <p:spTgt spid="80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2" grpId="0"/>
      <p:bldP spid="80903" grpId="0" animBg="1"/>
      <p:bldP spid="80904" grpId="0" animBg="1"/>
      <p:bldP spid="80905" grpId="0" animBg="1"/>
      <p:bldP spid="80906" grpId="0" animBg="1"/>
      <p:bldP spid="80907" grpId="0" animBg="1"/>
      <p:bldP spid="80908" grpId="0" animBg="1"/>
      <p:bldP spid="80909" grpId="0"/>
      <p:bldP spid="80910" grpId="0"/>
      <p:bldP spid="80911" grpId="0" animBg="1"/>
      <p:bldP spid="80912" grpId="0"/>
      <p:bldP spid="80913" grpId="0" animBg="1"/>
      <p:bldP spid="80914" grpId="0" animBg="1"/>
      <p:bldP spid="80915" grpId="0"/>
      <p:bldP spid="80916" grpId="0"/>
      <p:bldP spid="80917" grpId="0" animBg="1"/>
      <p:bldP spid="80918" grpId="0" animBg="1"/>
      <p:bldP spid="80919" grpId="0"/>
      <p:bldP spid="80920" grpId="0" animBg="1"/>
      <p:bldP spid="80921" grpId="0" animBg="1"/>
      <p:bldP spid="80922" grpId="0" animBg="1"/>
      <p:bldP spid="80923" grpId="0"/>
      <p:bldP spid="80924" grpId="0"/>
      <p:bldP spid="80925" grpId="0" animBg="1"/>
      <p:bldP spid="80926" grpId="0" animBg="1"/>
      <p:bldP spid="80927" grpId="0"/>
      <p:bldP spid="80928" grpId="0"/>
      <p:bldP spid="80929" grpId="0"/>
      <p:bldP spid="80930" grpId="0"/>
      <p:bldP spid="80934" grpId="0"/>
      <p:bldP spid="80935" grpId="0"/>
      <p:bldP spid="80936" grpId="0" animBg="1"/>
      <p:bldP spid="80937" grpId="0"/>
      <p:bldP spid="80938" grpId="0"/>
      <p:bldP spid="2" grpId="0" animBg="1"/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5079"/>
            <a:ext cx="7886700" cy="123015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u="sng" dirty="0" smtClean="0">
                <a:solidFill>
                  <a:srgbClr val="002060"/>
                </a:solidFill>
              </a:rPr>
              <a:t>Basics of Neutrino Production in Blazar Jets</a:t>
            </a:r>
            <a:endParaRPr lang="en-ZA" sz="4800" u="sng" dirty="0">
              <a:solidFill>
                <a:srgbClr val="00206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73707" y="1389629"/>
            <a:ext cx="8141643" cy="4789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 + </a:t>
            </a:r>
            <a:r>
              <a:rPr lang="en-US" dirty="0" smtClean="0">
                <a:latin typeface="Symbol" panose="05050102010706020507" pitchFamily="18" charset="2"/>
              </a:rPr>
              <a:t>g</a:t>
            </a:r>
            <a:r>
              <a:rPr lang="en-US" dirty="0" smtClean="0"/>
              <a:t> → p + </a:t>
            </a:r>
            <a:r>
              <a:rPr lang="en-US" dirty="0" smtClean="0">
                <a:latin typeface="Symbol" panose="05050102010706020507" pitchFamily="18" charset="2"/>
              </a:rPr>
              <a:t>p</a:t>
            </a:r>
            <a:r>
              <a:rPr lang="en-US" baseline="30000" dirty="0" smtClean="0"/>
              <a:t>0</a:t>
            </a:r>
            <a:r>
              <a:rPr lang="en-US" dirty="0" smtClean="0"/>
              <a:t>          </a:t>
            </a:r>
          </a:p>
          <a:p>
            <a:pPr marL="0" indent="0">
              <a:buNone/>
            </a:pPr>
            <a:r>
              <a:rPr lang="en-US" dirty="0" smtClean="0"/>
              <a:t>                 or   n + </a:t>
            </a:r>
            <a:r>
              <a:rPr lang="en-US" dirty="0" smtClean="0">
                <a:latin typeface="Symbol" panose="05050102010706020507" pitchFamily="18" charset="2"/>
              </a:rPr>
              <a:t>p</a:t>
            </a:r>
            <a:r>
              <a:rPr lang="en-US" baseline="30000" dirty="0" smtClean="0"/>
              <a:t>+                </a:t>
            </a:r>
          </a:p>
          <a:p>
            <a:pPr marL="0" indent="0">
              <a:buNone/>
            </a:pPr>
            <a:endParaRPr lang="en-US" baseline="300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latin typeface="Symbol" panose="05050102010706020507" pitchFamily="18" charset="2"/>
              </a:rPr>
              <a:t>	</a:t>
            </a:r>
            <a:r>
              <a:rPr lang="en-US" dirty="0" smtClean="0">
                <a:solidFill>
                  <a:schemeClr val="tx2"/>
                </a:solidFill>
                <a:latin typeface="Symbol" panose="05050102010706020507" pitchFamily="18" charset="2"/>
              </a:rPr>
              <a:t>	p</a:t>
            </a:r>
            <a:r>
              <a:rPr lang="en-US" baseline="30000" dirty="0" smtClean="0">
                <a:solidFill>
                  <a:schemeClr val="tx2"/>
                </a:solidFill>
              </a:rPr>
              <a:t>0</a:t>
            </a:r>
            <a:r>
              <a:rPr lang="en-US" dirty="0" smtClean="0">
                <a:solidFill>
                  <a:schemeClr val="tx2"/>
                </a:solidFill>
              </a:rPr>
              <a:t> → 2</a:t>
            </a:r>
            <a:r>
              <a:rPr lang="en-US" dirty="0" smtClean="0">
                <a:solidFill>
                  <a:schemeClr val="tx2"/>
                </a:solidFill>
                <a:latin typeface="Symbol" panose="05050102010706020507" pitchFamily="18" charset="2"/>
              </a:rPr>
              <a:t>g</a:t>
            </a:r>
            <a:endParaRPr lang="en-US" baseline="-25000" dirty="0" smtClean="0">
              <a:solidFill>
                <a:schemeClr val="tx2"/>
              </a:solidFill>
              <a:latin typeface="Symbol" panose="05050102010706020507" pitchFamily="18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tx2"/>
                </a:solidFill>
                <a:latin typeface="Symbol" panose="05050102010706020507" pitchFamily="18" charset="2"/>
              </a:rPr>
              <a:t>		p</a:t>
            </a:r>
            <a:r>
              <a:rPr lang="en-US" baseline="30000" dirty="0" smtClean="0">
                <a:solidFill>
                  <a:schemeClr val="tx2"/>
                </a:solidFill>
              </a:rPr>
              <a:t>+</a:t>
            </a:r>
            <a:r>
              <a:rPr lang="en-US" dirty="0" smtClean="0">
                <a:solidFill>
                  <a:schemeClr val="tx2"/>
                </a:solidFill>
              </a:rPr>
              <a:t> → </a:t>
            </a:r>
            <a:r>
              <a:rPr lang="en-US" dirty="0" smtClean="0">
                <a:solidFill>
                  <a:schemeClr val="tx2"/>
                </a:solidFill>
                <a:latin typeface="Symbol" panose="05050102010706020507" pitchFamily="18" charset="2"/>
              </a:rPr>
              <a:t>m</a:t>
            </a:r>
            <a:r>
              <a:rPr lang="en-US" baseline="30000" dirty="0" smtClean="0">
                <a:solidFill>
                  <a:schemeClr val="tx2"/>
                </a:solidFill>
              </a:rPr>
              <a:t>+</a:t>
            </a:r>
            <a:r>
              <a:rPr lang="en-US" dirty="0" smtClean="0">
                <a:solidFill>
                  <a:schemeClr val="tx2"/>
                </a:solidFill>
              </a:rPr>
              <a:t> + </a:t>
            </a:r>
            <a:r>
              <a:rPr lang="en-US" dirty="0" smtClean="0">
                <a:solidFill>
                  <a:schemeClr val="tx2"/>
                </a:solidFill>
                <a:latin typeface="Symbol" panose="05050102010706020507" pitchFamily="18" charset="2"/>
              </a:rPr>
              <a:t>n</a:t>
            </a:r>
            <a:r>
              <a:rPr lang="en-US" baseline="-25000" dirty="0" smtClean="0">
                <a:solidFill>
                  <a:schemeClr val="tx2"/>
                </a:solidFill>
                <a:latin typeface="Symbol" panose="05050102010706020507" pitchFamily="18" charset="2"/>
              </a:rPr>
              <a:t>m		</a:t>
            </a:r>
            <a:r>
              <a:rPr lang="en-US" dirty="0" smtClean="0">
                <a:solidFill>
                  <a:schemeClr val="tx2"/>
                </a:solidFill>
                <a:latin typeface="Symbol" panose="05050102010706020507" pitchFamily="18" charset="2"/>
              </a:rPr>
              <a:t>t = 2.55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 smtClean="0">
                <a:solidFill>
                  <a:schemeClr val="tx2"/>
                </a:solidFill>
                <a:latin typeface="Symbol" panose="05050102010706020507" pitchFamily="18" charset="2"/>
              </a:rPr>
              <a:t>10</a:t>
            </a:r>
            <a:r>
              <a:rPr lang="en-US" baseline="30000" dirty="0" smtClean="0">
                <a:solidFill>
                  <a:schemeClr val="tx2"/>
                </a:solidFill>
                <a:latin typeface="Symbol" panose="05050102010706020507" pitchFamily="18" charset="2"/>
              </a:rPr>
              <a:t>-8</a:t>
            </a:r>
            <a:r>
              <a:rPr lang="en-US" dirty="0" smtClean="0">
                <a:solidFill>
                  <a:schemeClr val="tx2"/>
                </a:solidFill>
                <a:latin typeface="Symbol" panose="05050102010706020507" pitchFamily="18" charset="2"/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tx2"/>
                </a:solidFill>
                <a:latin typeface="Symbol" panose="05050102010706020507" pitchFamily="18" charset="2"/>
              </a:rPr>
              <a:t>		p</a:t>
            </a:r>
            <a:r>
              <a:rPr lang="en-US" baseline="30000" dirty="0" smtClean="0">
                <a:solidFill>
                  <a:schemeClr val="tx2"/>
                </a:solidFill>
              </a:rPr>
              <a:t>-</a:t>
            </a:r>
            <a:r>
              <a:rPr lang="en-US" dirty="0" smtClean="0">
                <a:solidFill>
                  <a:schemeClr val="tx2"/>
                </a:solidFill>
              </a:rPr>
              <a:t> → </a:t>
            </a:r>
            <a:r>
              <a:rPr lang="en-US" dirty="0" smtClean="0">
                <a:solidFill>
                  <a:schemeClr val="tx2"/>
                </a:solidFill>
                <a:latin typeface="Symbol" panose="05050102010706020507" pitchFamily="18" charset="2"/>
              </a:rPr>
              <a:t>m</a:t>
            </a:r>
            <a:r>
              <a:rPr lang="en-US" baseline="30000" dirty="0" smtClean="0">
                <a:solidFill>
                  <a:schemeClr val="tx2"/>
                </a:solidFill>
              </a:rPr>
              <a:t>-</a:t>
            </a:r>
            <a:r>
              <a:rPr lang="en-US" dirty="0" smtClean="0">
                <a:solidFill>
                  <a:schemeClr val="tx2"/>
                </a:solidFill>
              </a:rPr>
              <a:t> + </a:t>
            </a:r>
            <a:r>
              <a:rPr lang="en-US" dirty="0" smtClean="0">
                <a:solidFill>
                  <a:schemeClr val="tx2"/>
                </a:solidFill>
                <a:latin typeface="Symbol" panose="05050102010706020507" pitchFamily="18" charset="2"/>
              </a:rPr>
              <a:t>n</a:t>
            </a:r>
            <a:r>
              <a:rPr lang="en-US" baseline="-25000" dirty="0" smtClean="0">
                <a:solidFill>
                  <a:schemeClr val="tx2"/>
                </a:solidFill>
                <a:latin typeface="Symbol" panose="05050102010706020507" pitchFamily="18" charset="2"/>
              </a:rPr>
              <a:t>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B050"/>
                </a:solidFill>
              </a:rPr>
              <a:t>	</a:t>
            </a:r>
            <a:r>
              <a:rPr lang="en-US" dirty="0" smtClean="0">
                <a:solidFill>
                  <a:srgbClr val="00B050"/>
                </a:solidFill>
                <a:latin typeface="Symbol" panose="05050102010706020507" pitchFamily="18" charset="2"/>
              </a:rPr>
              <a:t>m</a:t>
            </a:r>
            <a:r>
              <a:rPr lang="en-US" baseline="30000" dirty="0" smtClean="0">
                <a:solidFill>
                  <a:srgbClr val="00B050"/>
                </a:solidFill>
              </a:rPr>
              <a:t>+</a:t>
            </a:r>
            <a:r>
              <a:rPr lang="en-US" dirty="0" smtClean="0">
                <a:solidFill>
                  <a:srgbClr val="00B050"/>
                </a:solidFill>
              </a:rPr>
              <a:t> → e</a:t>
            </a:r>
            <a:r>
              <a:rPr lang="en-US" baseline="30000" dirty="0" smtClean="0">
                <a:solidFill>
                  <a:srgbClr val="00B050"/>
                </a:solidFill>
              </a:rPr>
              <a:t>+</a:t>
            </a:r>
            <a:r>
              <a:rPr lang="en-US" dirty="0" smtClean="0">
                <a:solidFill>
                  <a:srgbClr val="00B050"/>
                </a:solidFill>
              </a:rPr>
              <a:t> + </a:t>
            </a:r>
            <a:r>
              <a:rPr lang="en-US" dirty="0" smtClean="0">
                <a:solidFill>
                  <a:srgbClr val="00B050"/>
                </a:solidFill>
                <a:latin typeface="Symbol" panose="05050102010706020507" pitchFamily="18" charset="2"/>
              </a:rPr>
              <a:t>n</a:t>
            </a:r>
            <a:r>
              <a:rPr lang="en-US" baseline="-25000" dirty="0" smtClean="0">
                <a:solidFill>
                  <a:srgbClr val="00B050"/>
                </a:solidFill>
                <a:latin typeface="Symbol" panose="05050102010706020507" pitchFamily="18" charset="2"/>
              </a:rPr>
              <a:t>m</a:t>
            </a:r>
            <a:r>
              <a:rPr lang="en-US" dirty="0" smtClean="0">
                <a:solidFill>
                  <a:srgbClr val="00B050"/>
                </a:solidFill>
                <a:latin typeface="Symbol" panose="05050102010706020507" pitchFamily="18" charset="2"/>
              </a:rPr>
              <a:t> + n</a:t>
            </a:r>
            <a:r>
              <a:rPr lang="en-US" baseline="-25000" dirty="0" smtClean="0">
                <a:solidFill>
                  <a:srgbClr val="00B050"/>
                </a:solidFill>
              </a:rPr>
              <a:t>e	</a:t>
            </a:r>
            <a:r>
              <a:rPr lang="en-US" dirty="0" smtClean="0">
                <a:solidFill>
                  <a:srgbClr val="00B050"/>
                </a:solidFill>
                <a:latin typeface="Symbol" panose="05050102010706020507" pitchFamily="18" charset="2"/>
              </a:rPr>
              <a:t> t = 2.2</a:t>
            </a:r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 smtClean="0">
                <a:solidFill>
                  <a:srgbClr val="00B050"/>
                </a:solidFill>
                <a:latin typeface="Symbol" panose="05050102010706020507" pitchFamily="18" charset="2"/>
              </a:rPr>
              <a:t>10</a:t>
            </a:r>
            <a:r>
              <a:rPr lang="en-US" baseline="30000" dirty="0" smtClean="0">
                <a:solidFill>
                  <a:srgbClr val="00B050"/>
                </a:solidFill>
                <a:latin typeface="Symbol" panose="05050102010706020507" pitchFamily="18" charset="2"/>
              </a:rPr>
              <a:t>-6</a:t>
            </a:r>
            <a:r>
              <a:rPr lang="en-US" dirty="0" smtClean="0">
                <a:solidFill>
                  <a:srgbClr val="00B050"/>
                </a:solidFill>
                <a:latin typeface="Symbol" panose="05050102010706020507" pitchFamily="18" charset="2"/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s</a:t>
            </a:r>
            <a:endParaRPr lang="en-US" baseline="-25000" dirty="0" smtClean="0">
              <a:solidFill>
                <a:srgbClr val="00B05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B050"/>
                </a:solidFill>
                <a:latin typeface="Symbol" panose="05050102010706020507" pitchFamily="18" charset="2"/>
              </a:rPr>
              <a:t>		m</a:t>
            </a:r>
            <a:r>
              <a:rPr lang="en-US" baseline="30000" dirty="0" smtClean="0">
                <a:solidFill>
                  <a:srgbClr val="00B050"/>
                </a:solidFill>
              </a:rPr>
              <a:t>-</a:t>
            </a:r>
            <a:r>
              <a:rPr lang="en-US" dirty="0" smtClean="0">
                <a:solidFill>
                  <a:srgbClr val="00B050"/>
                </a:solidFill>
              </a:rPr>
              <a:t> → e</a:t>
            </a:r>
            <a:r>
              <a:rPr lang="en-US" baseline="30000" dirty="0" smtClean="0">
                <a:solidFill>
                  <a:srgbClr val="00B050"/>
                </a:solidFill>
              </a:rPr>
              <a:t>-</a:t>
            </a:r>
            <a:r>
              <a:rPr lang="en-US" dirty="0" smtClean="0">
                <a:solidFill>
                  <a:srgbClr val="00B050"/>
                </a:solidFill>
              </a:rPr>
              <a:t> + </a:t>
            </a:r>
            <a:r>
              <a:rPr lang="en-US" dirty="0" smtClean="0">
                <a:solidFill>
                  <a:srgbClr val="00B050"/>
                </a:solidFill>
                <a:latin typeface="Symbol" panose="05050102010706020507" pitchFamily="18" charset="2"/>
              </a:rPr>
              <a:t>n</a:t>
            </a:r>
            <a:r>
              <a:rPr lang="en-US" baseline="-25000" dirty="0" smtClean="0">
                <a:solidFill>
                  <a:srgbClr val="00B050"/>
                </a:solidFill>
                <a:latin typeface="Symbol" panose="05050102010706020507" pitchFamily="18" charset="2"/>
              </a:rPr>
              <a:t>m</a:t>
            </a:r>
            <a:r>
              <a:rPr lang="en-US" dirty="0" smtClean="0">
                <a:solidFill>
                  <a:srgbClr val="00B050"/>
                </a:solidFill>
                <a:latin typeface="Symbol" panose="05050102010706020507" pitchFamily="18" charset="2"/>
              </a:rPr>
              <a:t> + n</a:t>
            </a:r>
            <a:r>
              <a:rPr lang="en-US" baseline="-25000" dirty="0" smtClean="0">
                <a:solidFill>
                  <a:srgbClr val="00B050"/>
                </a:solidFill>
              </a:rPr>
              <a:t>e</a:t>
            </a:r>
            <a:endParaRPr lang="en-ZA" baseline="-25000" dirty="0" smtClean="0">
              <a:solidFill>
                <a:srgbClr val="00B05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ZA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5634678" y="2072315"/>
            <a:ext cx="21996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(</a:t>
            </a:r>
            <a:r>
              <a:rPr lang="en-US" sz="2800" dirty="0" err="1" smtClean="0">
                <a:latin typeface="Symbol" panose="05050102010706020507" pitchFamily="18" charset="2"/>
              </a:rPr>
              <a:t>s</a:t>
            </a:r>
            <a:r>
              <a:rPr lang="en-US" sz="2800" baseline="-25000" dirty="0" err="1" smtClean="0"/>
              <a:t>p</a:t>
            </a:r>
            <a:r>
              <a:rPr lang="en-US" sz="2800" baseline="-25000" dirty="0" err="1" smtClean="0">
                <a:latin typeface="Symbol" panose="05050102010706020507" pitchFamily="18" charset="2"/>
              </a:rPr>
              <a:t>g</a:t>
            </a:r>
            <a:r>
              <a:rPr lang="en-US" sz="2800" dirty="0" smtClean="0"/>
              <a:t> ~ 0.6 </a:t>
            </a:r>
            <a:r>
              <a:rPr lang="en-US" sz="2800" dirty="0" err="1" smtClean="0"/>
              <a:t>mb</a:t>
            </a:r>
            <a:r>
              <a:rPr lang="en-US" sz="2800" dirty="0" smtClean="0"/>
              <a:t>)</a:t>
            </a:r>
            <a:endParaRPr lang="en-US" sz="2800" baseline="30000" dirty="0" smtClean="0"/>
          </a:p>
        </p:txBody>
      </p:sp>
      <p:sp>
        <p:nvSpPr>
          <p:cNvPr id="7" name="Oval 6"/>
          <p:cNvSpPr/>
          <p:nvPr/>
        </p:nvSpPr>
        <p:spPr>
          <a:xfrm>
            <a:off x="3673448" y="3844668"/>
            <a:ext cx="504967" cy="55955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Oval 7"/>
          <p:cNvSpPr/>
          <p:nvPr/>
        </p:nvSpPr>
        <p:spPr>
          <a:xfrm>
            <a:off x="3624803" y="4777926"/>
            <a:ext cx="504967" cy="55955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Oval 8"/>
          <p:cNvSpPr/>
          <p:nvPr/>
        </p:nvSpPr>
        <p:spPr>
          <a:xfrm>
            <a:off x="4283557" y="4777926"/>
            <a:ext cx="504967" cy="55955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Oval 9"/>
          <p:cNvSpPr/>
          <p:nvPr/>
        </p:nvSpPr>
        <p:spPr>
          <a:xfrm>
            <a:off x="3552890" y="4283671"/>
            <a:ext cx="504967" cy="55955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Oval 10"/>
          <p:cNvSpPr/>
          <p:nvPr/>
        </p:nvSpPr>
        <p:spPr>
          <a:xfrm>
            <a:off x="3539242" y="5296540"/>
            <a:ext cx="504967" cy="55955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Oval 11"/>
          <p:cNvSpPr/>
          <p:nvPr/>
        </p:nvSpPr>
        <p:spPr>
          <a:xfrm>
            <a:off x="4228907" y="5283151"/>
            <a:ext cx="504967" cy="55955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13" name="Straight Connector 12"/>
          <p:cNvCxnSpPr/>
          <p:nvPr/>
        </p:nvCxnSpPr>
        <p:spPr>
          <a:xfrm>
            <a:off x="3624803" y="4404226"/>
            <a:ext cx="328361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657460" y="4937628"/>
            <a:ext cx="328361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288833" y="5471030"/>
            <a:ext cx="328361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609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388" y="733007"/>
            <a:ext cx="6305266" cy="42750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50106"/>
          </a:xfrm>
        </p:spPr>
        <p:txBody>
          <a:bodyPr/>
          <a:lstStyle/>
          <a:p>
            <a:pPr algn="ctr"/>
            <a:r>
              <a:rPr lang="en-US" u="sng" dirty="0" smtClean="0">
                <a:solidFill>
                  <a:srgbClr val="002060"/>
                </a:solidFill>
              </a:rPr>
              <a:t>Photo-Pion Production</a:t>
            </a:r>
            <a:endParaRPr lang="en-ZA" u="sng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0347" y="4747419"/>
            <a:ext cx="3521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Spectral index of target photon field</a:t>
            </a:r>
            <a:endParaRPr lang="en-ZA" sz="2400" dirty="0">
              <a:solidFill>
                <a:srgbClr val="00206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097965" y="4937308"/>
            <a:ext cx="869290" cy="184665"/>
          </a:xfrm>
          <a:prstGeom prst="straightConnector1">
            <a:avLst/>
          </a:prstGeom>
          <a:ln w="2222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 rot="16200000">
            <a:off x="-177421" y="2283206"/>
            <a:ext cx="3616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Fractional energy output </a:t>
            </a:r>
            <a:endParaRPr lang="en-ZA" sz="24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3332" y="5578416"/>
            <a:ext cx="80767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Total energy output in neutrinos is ~ approx. equal to energy output in photons (from </a:t>
            </a:r>
            <a:r>
              <a:rPr lang="en-US" sz="2400" dirty="0" smtClean="0">
                <a:solidFill>
                  <a:srgbClr val="FF0000"/>
                </a:solidFill>
                <a:latin typeface="Symbol" panose="05050102010706020507" pitchFamily="18" charset="2"/>
              </a:rPr>
              <a:t>p</a:t>
            </a:r>
            <a:r>
              <a:rPr lang="en-US" sz="2400" baseline="30000" dirty="0" smtClean="0">
                <a:solidFill>
                  <a:srgbClr val="FF0000"/>
                </a:solidFill>
              </a:rPr>
              <a:t>0</a:t>
            </a:r>
            <a:r>
              <a:rPr lang="en-US" sz="2400" dirty="0" smtClean="0">
                <a:solidFill>
                  <a:srgbClr val="FF0000"/>
                </a:solidFill>
              </a:rPr>
              <a:t> decay + radiative losses of secondary electrons + </a:t>
            </a:r>
            <a:r>
              <a:rPr lang="en-US" sz="2400" dirty="0" smtClean="0">
                <a:solidFill>
                  <a:srgbClr val="FF0000"/>
                </a:solidFill>
                <a:latin typeface="Symbol" panose="05050102010706020507" pitchFamily="18" charset="2"/>
              </a:rPr>
              <a:t>m</a:t>
            </a:r>
            <a:r>
              <a:rPr lang="en-US" sz="2400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±</a:t>
            </a:r>
            <a:r>
              <a:rPr lang="en-US" sz="2400" dirty="0" smtClean="0">
                <a:solidFill>
                  <a:srgbClr val="FF0000"/>
                </a:solidFill>
              </a:rPr>
              <a:t> + </a:t>
            </a:r>
            <a:r>
              <a:rPr lang="en-US" sz="2400" dirty="0" smtClean="0">
                <a:solidFill>
                  <a:srgbClr val="FF0000"/>
                </a:solidFill>
                <a:latin typeface="Symbol" panose="05050102010706020507" pitchFamily="18" charset="2"/>
              </a:rPr>
              <a:t>p</a:t>
            </a:r>
            <a:r>
              <a:rPr lang="en-US" sz="2400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±</a:t>
            </a:r>
            <a:r>
              <a:rPr lang="en-US" sz="2400" dirty="0" smtClean="0">
                <a:solidFill>
                  <a:srgbClr val="FF0000"/>
                </a:solidFill>
              </a:rPr>
              <a:t>). </a:t>
            </a:r>
            <a:endParaRPr lang="en-ZA" sz="24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31696" y="4695667"/>
            <a:ext cx="2302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Mücke</a:t>
            </a:r>
            <a:r>
              <a:rPr lang="en-US" dirty="0" smtClean="0"/>
              <a:t> et al. 1998)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0962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26349</TotalTime>
  <Words>2615</Words>
  <Application>Microsoft Office PowerPoint</Application>
  <PresentationFormat>On-screen Show (4:3)</PresentationFormat>
  <Paragraphs>426</Paragraphs>
  <Slides>38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</vt:lpstr>
      <vt:lpstr>Calibri</vt:lpstr>
      <vt:lpstr>Calibri Light</vt:lpstr>
      <vt:lpstr>Cambria Math</vt:lpstr>
      <vt:lpstr>French Script MT</vt:lpstr>
      <vt:lpstr>Symbol</vt:lpstr>
      <vt:lpstr>Tahoma</vt:lpstr>
      <vt:lpstr>Office Theme</vt:lpstr>
      <vt:lpstr>Neutrino Production in Blazar Jets</vt:lpstr>
      <vt:lpstr>Blazars</vt:lpstr>
      <vt:lpstr>Blazar Spectral Energy Distributions (SEDs)</vt:lpstr>
      <vt:lpstr>Blazar Variability</vt:lpstr>
      <vt:lpstr>Blazar Classification</vt:lpstr>
      <vt:lpstr>Blazar Models</vt:lpstr>
      <vt:lpstr>Blazar Models</vt:lpstr>
      <vt:lpstr>Basics of Neutrino Production in Blazar Jets</vt:lpstr>
      <vt:lpstr>Photo-Pion Production</vt:lpstr>
      <vt:lpstr>Photo-Pion Production</vt:lpstr>
      <vt:lpstr>Photo-Pion Production </vt:lpstr>
      <vt:lpstr>Photo-pion production - Energetics</vt:lpstr>
      <vt:lpstr>The pg Efficiency Problem</vt:lpstr>
      <vt:lpstr>Photo-pion production –  Origin of Target Photons</vt:lpstr>
      <vt:lpstr>PowerPoint Presentation</vt:lpstr>
      <vt:lpstr>Tentative Associations of IceCube Neutrinos with Blazars</vt:lpstr>
      <vt:lpstr>Tentative Associations of IceCube Neutrinos with Blazars</vt:lpstr>
      <vt:lpstr>Tentative Associations of IceCube Neutrinos with Blazars</vt:lpstr>
      <vt:lpstr>Tentative Associations of IceCube Neutrinos with Blazars</vt:lpstr>
      <vt:lpstr>Photo-Pion Models for TXS 0506+056</vt:lpstr>
      <vt:lpstr>Photo-Pion Models for TXS 0506+056</vt:lpstr>
      <vt:lpstr>Photo-Pion Models for TXS 0506+056</vt:lpstr>
      <vt:lpstr>Photo-Pion Models for TXS 0506+056 Constraints from cascades</vt:lpstr>
      <vt:lpstr>Tentative Associations of IceCube Neutrinos with Blazars</vt:lpstr>
      <vt:lpstr>Tentative Associations of IceCube Neutrinos with Blazars</vt:lpstr>
      <vt:lpstr>Tentative Associations of IceCube Neutrinos with Blazars</vt:lpstr>
      <vt:lpstr>Tentative Associations of IceCube Neutrinos with Blazars</vt:lpstr>
      <vt:lpstr>PowerPoint Presentation</vt:lpstr>
      <vt:lpstr>Tentative Associations of IceCube Neutrinos with Blazars</vt:lpstr>
      <vt:lpstr>Tentative Associations of IceCube Neutrinos with Blazars</vt:lpstr>
      <vt:lpstr>Tentative Associations of IceCube Neutrinos with Blazars</vt:lpstr>
      <vt:lpstr>Tentative Associations of IceCube Neutrinos with Blazars</vt:lpstr>
      <vt:lpstr>Tentative Associations of IceCube Neutrinos with Blazars</vt:lpstr>
      <vt:lpstr>Tentative Associations of IceCube Neutrinos with Blazars</vt:lpstr>
      <vt:lpstr>Tentative Associations of IceCube Neutrinos with Blazars</vt:lpstr>
      <vt:lpstr>Tentative Associations of IceCube Neutrinos with Blazars</vt:lpstr>
      <vt:lpstr>Summary</vt:lpstr>
      <vt:lpstr>Thank you!</vt:lpstr>
    </vt:vector>
  </TitlesOfParts>
  <Company>North-West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Neutrino Production in AGN</dc:title>
  <dc:creator>24420530</dc:creator>
  <cp:lastModifiedBy>user</cp:lastModifiedBy>
  <cp:revision>339</cp:revision>
  <dcterms:created xsi:type="dcterms:W3CDTF">2018-08-20T09:13:37Z</dcterms:created>
  <dcterms:modified xsi:type="dcterms:W3CDTF">2022-03-25T11:01:03Z</dcterms:modified>
</cp:coreProperties>
</file>